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 </a:t>
            </a:r>
          </a:p>
          <a:p>
            <a:r>
              <a:rPr lang="en-US" dirty="0"/>
              <a:t>11/20/2020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18255"/>
            <a:ext cx="4502285" cy="1325563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8" y="1177048"/>
            <a:ext cx="5801044" cy="534744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Mechanical system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 produced at </a:t>
            </a:r>
            <a:r>
              <a:rPr lang="en-US" dirty="0" err="1"/>
              <a:t>WorkShape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Insertion system design and mockup in progress, MIT/LANL </a:t>
            </a:r>
          </a:p>
          <a:p>
            <a:pPr lvl="1"/>
            <a:endParaRPr lang="en-US" dirty="0"/>
          </a:p>
          <a:p>
            <a:r>
              <a:rPr lang="en-US" dirty="0"/>
              <a:t>Electrical system integration</a:t>
            </a:r>
          </a:p>
          <a:p>
            <a:pPr lvl="1"/>
            <a:r>
              <a:rPr lang="en-US" dirty="0"/>
              <a:t>RU testing in progress at ORNL</a:t>
            </a:r>
          </a:p>
          <a:p>
            <a:pPr lvl="1"/>
            <a:r>
              <a:rPr lang="en-US" dirty="0"/>
              <a:t>AMD server made progress at LANL</a:t>
            </a:r>
          </a:p>
          <a:p>
            <a:pPr lvl="1"/>
            <a:r>
              <a:rPr lang="en-US" dirty="0"/>
              <a:t>Power system and cable layout, LBNL</a:t>
            </a:r>
          </a:p>
          <a:p>
            <a:pPr lvl="1"/>
            <a:r>
              <a:rPr lang="en-US" dirty="0"/>
              <a:t>Slow control, MIT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Stave production and transportation </a:t>
            </a:r>
          </a:p>
          <a:p>
            <a:pPr lvl="1"/>
            <a:r>
              <a:rPr lang="en-US" dirty="0"/>
              <a:t>37+ gold staves at CERN, meeting next week(?)</a:t>
            </a:r>
          </a:p>
          <a:p>
            <a:pPr lvl="1"/>
            <a:r>
              <a:rPr lang="en-US" dirty="0"/>
              <a:t>4 staves arrived at LBNL safely </a:t>
            </a:r>
          </a:p>
          <a:p>
            <a:pPr lvl="1"/>
            <a:endParaRPr lang="en-US" dirty="0"/>
          </a:p>
          <a:p>
            <a:r>
              <a:rPr lang="en-US" dirty="0"/>
              <a:t>MDC and physics study </a:t>
            </a:r>
          </a:p>
          <a:p>
            <a:pPr lvl="1"/>
            <a:r>
              <a:rPr lang="en-US" dirty="0"/>
              <a:t>Next ~3+ months </a:t>
            </a:r>
          </a:p>
          <a:p>
            <a:r>
              <a:rPr lang="en-US" dirty="0"/>
              <a:t>FY21 budget </a:t>
            </a:r>
          </a:p>
          <a:p>
            <a:pPr lvl="1"/>
            <a:r>
              <a:rPr lang="en-US" dirty="0"/>
              <a:t>ORNL’s budget being process at BNL </a:t>
            </a:r>
          </a:p>
          <a:p>
            <a:pPr lvl="1"/>
            <a:r>
              <a:rPr lang="en-US" dirty="0"/>
              <a:t>Didn’t receive detailed FY21 budget, under discussion  </a:t>
            </a:r>
          </a:p>
          <a:p>
            <a:r>
              <a:rPr lang="en-US" dirty="0"/>
              <a:t>ITS commissioning remote shifts</a:t>
            </a:r>
          </a:p>
          <a:p>
            <a:pPr lvl="1"/>
            <a:r>
              <a:rPr lang="en-US" dirty="0"/>
              <a:t>A few openings available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7E04F2-50F0-8945-9141-02C5E1919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2541" y="4898053"/>
            <a:ext cx="3015575" cy="16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8E15D-AAAD-EC41-B0FF-769AAB528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357" y="18255"/>
            <a:ext cx="2161479" cy="194509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7C0C028-8947-FE4F-973A-6AAED824F24E}"/>
              </a:ext>
            </a:extLst>
          </p:cNvPr>
          <p:cNvGrpSpPr/>
          <p:nvPr/>
        </p:nvGrpSpPr>
        <p:grpSpPr>
          <a:xfrm>
            <a:off x="9217825" y="2035595"/>
            <a:ext cx="2956542" cy="3075364"/>
            <a:chOff x="6658815" y="2113416"/>
            <a:chExt cx="2956542" cy="30753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D91F21-5C7B-B048-88C1-11CA77889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8815" y="2113416"/>
              <a:ext cx="2956542" cy="30753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33E46-228D-6143-A3A2-7440F063BD76}"/>
                </a:ext>
              </a:extLst>
            </p:cNvPr>
            <p:cNvSpPr txBox="1"/>
            <p:nvPr/>
          </p:nvSpPr>
          <p:spPr>
            <a:xfrm>
              <a:off x="6841250" y="3285630"/>
              <a:ext cx="2591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A lots of cables ….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ITS/IB readout and power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9C0AA4-5533-A64D-A047-CED7A0709CA7}"/>
              </a:ext>
            </a:extLst>
          </p:cNvPr>
          <p:cNvGrpSpPr/>
          <p:nvPr/>
        </p:nvGrpSpPr>
        <p:grpSpPr>
          <a:xfrm>
            <a:off x="5752541" y="14857"/>
            <a:ext cx="3444593" cy="1945091"/>
            <a:chOff x="5752541" y="14857"/>
            <a:chExt cx="3444593" cy="1945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642013-A6AB-1E4E-A323-D0A552E83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2541" y="14857"/>
              <a:ext cx="3444593" cy="19450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B20529-597E-AD4A-8986-1FAE79ACB002}"/>
                </a:ext>
              </a:extLst>
            </p:cNvPr>
            <p:cNvSpPr txBox="1"/>
            <p:nvPr/>
          </p:nvSpPr>
          <p:spPr>
            <a:xfrm>
              <a:off x="6810140" y="1045155"/>
              <a:ext cx="1587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End Wheel:  L0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@</a:t>
              </a:r>
              <a:r>
                <a:rPr lang="en-US" dirty="0" err="1">
                  <a:solidFill>
                    <a:srgbClr val="FFFF00"/>
                  </a:solidFill>
                </a:rPr>
                <a:t>WorkShape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E01B2BF4-6324-3048-8654-8481D00E7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8294" y="2230684"/>
            <a:ext cx="3119822" cy="23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0BA265-0348-FE4A-BBF1-FE0E82EADF9D}"/>
              </a:ext>
            </a:extLst>
          </p:cNvPr>
          <p:cNvCxnSpPr>
            <a:cxnSpLocks/>
          </p:cNvCxnSpPr>
          <p:nvPr/>
        </p:nvCxnSpPr>
        <p:spPr>
          <a:xfrm flipV="1">
            <a:off x="8287966" y="2101394"/>
            <a:ext cx="922498" cy="18011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787C0F-5AF7-6E44-9853-C2DB2DFBD41A}"/>
              </a:ext>
            </a:extLst>
          </p:cNvPr>
          <p:cNvCxnSpPr>
            <a:cxnSpLocks/>
          </p:cNvCxnSpPr>
          <p:nvPr/>
        </p:nvCxnSpPr>
        <p:spPr>
          <a:xfrm>
            <a:off x="8287966" y="4173284"/>
            <a:ext cx="909168" cy="9376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C7985-24FC-D34B-AD42-026D056DC06D}"/>
              </a:ext>
            </a:extLst>
          </p:cNvPr>
          <p:cNvSpPr/>
          <p:nvPr/>
        </p:nvSpPr>
        <p:spPr>
          <a:xfrm>
            <a:off x="8142051" y="3902548"/>
            <a:ext cx="255383" cy="270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AADA0C-A520-7743-84F2-FCBE90DA0011}"/>
              </a:ext>
            </a:extLst>
          </p:cNvPr>
          <p:cNvSpPr/>
          <p:nvPr/>
        </p:nvSpPr>
        <p:spPr>
          <a:xfrm>
            <a:off x="8142050" y="2719510"/>
            <a:ext cx="255383" cy="294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EFEE89-D55B-5244-8A58-7A2D0F451898}"/>
              </a:ext>
            </a:extLst>
          </p:cNvPr>
          <p:cNvSpPr txBox="1"/>
          <p:nvPr/>
        </p:nvSpPr>
        <p:spPr>
          <a:xfrm>
            <a:off x="6475589" y="4956184"/>
            <a:ext cx="19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 staves from CERN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4" y="3072"/>
            <a:ext cx="6331352" cy="811873"/>
          </a:xfrm>
        </p:spPr>
        <p:txBody>
          <a:bodyPr/>
          <a:lstStyle/>
          <a:p>
            <a:r>
              <a:rPr lang="en-US" dirty="0"/>
              <a:t>Upcoming Challenges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51" y="855458"/>
            <a:ext cx="5915149" cy="57208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Mechanical support structures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production and QA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article, Layer-0 EW CMM etc.</a:t>
            </a:r>
          </a:p>
          <a:p>
            <a:pPr lvl="2"/>
            <a:r>
              <a:rPr lang="en-US" b="1" dirty="0"/>
              <a:t>CF FDR: Dec. 15, 2020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full production starts ~ Jan. 2021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half CF(EW+CYSS+SB) available in ~March 2021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CF available in April </a:t>
            </a:r>
          </a:p>
          <a:p>
            <a:pPr lvl="1"/>
            <a:r>
              <a:rPr lang="en-US" dirty="0"/>
              <a:t>Insertion system design &amp; mockup </a:t>
            </a:r>
          </a:p>
          <a:p>
            <a:pPr lvl="2"/>
            <a:r>
              <a:rPr lang="en-US" b="1" dirty="0"/>
              <a:t>System integration review: ~Jan 2021</a:t>
            </a:r>
            <a:endParaRPr lang="en-US" dirty="0"/>
          </a:p>
          <a:p>
            <a:r>
              <a:rPr lang="en-US" b="1" dirty="0"/>
              <a:t>Stave production and transportation</a:t>
            </a:r>
          </a:p>
          <a:p>
            <a:pPr lvl="1"/>
            <a:r>
              <a:rPr lang="en-US" dirty="0"/>
              <a:t>Shipping and QA, to be ready for assembly in time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Half-detector assembly at LBNL</a:t>
            </a:r>
            <a:endParaRPr lang="en-US" dirty="0"/>
          </a:p>
          <a:p>
            <a:pPr lvl="1"/>
            <a:r>
              <a:rPr lang="en-US" dirty="0"/>
              <a:t>CF and stave test fitting ~March 2021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Half-detector assembly review, ~May 2021 </a:t>
            </a:r>
          </a:p>
          <a:p>
            <a:pPr lvl="1"/>
            <a:r>
              <a:rPr lang="en-US" dirty="0"/>
              <a:t>Complete the 2</a:t>
            </a:r>
            <a:r>
              <a:rPr lang="en-US" baseline="30000" dirty="0"/>
              <a:t>nd</a:t>
            </a:r>
            <a:r>
              <a:rPr lang="en-US" dirty="0"/>
              <a:t> Half-detector by 12/2021 </a:t>
            </a:r>
          </a:p>
          <a:p>
            <a:r>
              <a:rPr lang="en-US" dirty="0"/>
              <a:t>Power, readout and controls</a:t>
            </a:r>
          </a:p>
          <a:p>
            <a:pPr lvl="1"/>
            <a:r>
              <a:rPr lang="en-US"/>
              <a:t>Half-detector </a:t>
            </a:r>
            <a:r>
              <a:rPr lang="en-US" dirty="0"/>
              <a:t>readout and control at LBNL, ~summer 2021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Tight schedule to meet the installation dates 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1159"/>
            <a:ext cx="2743200" cy="365125"/>
          </a:xfrm>
        </p:spPr>
        <p:txBody>
          <a:bodyPr/>
          <a:lstStyle/>
          <a:p>
            <a:fld id="{BB8E2B83-9E90-0247-9C1C-F90631E2788B}" type="slidenum">
              <a:rPr lang="en-US" smtClean="0"/>
              <a:t>3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6273965" y="-64446"/>
            <a:ext cx="5915149" cy="5701465"/>
            <a:chOff x="6273965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73965" y="-64446"/>
              <a:ext cx="5915149" cy="5701465"/>
              <a:chOff x="6079421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79421" y="900584"/>
                <a:ext cx="5915149" cy="5463072"/>
                <a:chOff x="6260272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60272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3233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FEFA45-7721-0541-AEF4-7AED5936CC0D}"/>
              </a:ext>
            </a:extLst>
          </p:cNvPr>
          <p:cNvCxnSpPr>
            <a:cxnSpLocks/>
          </p:cNvCxnSpPr>
          <p:nvPr/>
        </p:nvCxnSpPr>
        <p:spPr>
          <a:xfrm>
            <a:off x="5185317" y="1315844"/>
            <a:ext cx="4046222" cy="169080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8530B8-D6A3-DA49-8F20-08CADC6A1FC5}"/>
              </a:ext>
            </a:extLst>
          </p:cNvPr>
          <p:cNvCxnSpPr>
            <a:cxnSpLocks/>
          </p:cNvCxnSpPr>
          <p:nvPr/>
        </p:nvCxnSpPr>
        <p:spPr>
          <a:xfrm flipV="1">
            <a:off x="5019472" y="3801423"/>
            <a:ext cx="3910519" cy="520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2905F63-526A-8046-8247-5F873029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721" y="5637019"/>
            <a:ext cx="3559548" cy="11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292</Words>
  <Application>Microsoft Macintosh PowerPoint</Application>
  <PresentationFormat>Widescreen</PresentationFormat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MVTX Status and Plan </vt:lpstr>
      <vt:lpstr>Project Status </vt:lpstr>
      <vt:lpstr>Upcoming Challenges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23</cp:revision>
  <dcterms:created xsi:type="dcterms:W3CDTF">2020-11-19T19:12:30Z</dcterms:created>
  <dcterms:modified xsi:type="dcterms:W3CDTF">2020-11-19T23:08:29Z</dcterms:modified>
</cp:coreProperties>
</file>