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FDC74-CBAB-FE46-953E-C7A0E34E1AC0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60775-D8B3-4A40-B757-5FAD4840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7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24BF-5A5B-F043-B9F8-D93CD3BC3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7DD0C-D7E2-DC43-BB6F-780D448B1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4ABF9-8F1A-9948-B7F3-FBB9CB5C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ADA3-5BF7-FC43-8152-88224E9EAF39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62AEC-9944-0744-9BF7-4E0AEE01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99951-3B34-C74E-B85E-A0018F23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D8F9-B236-5042-A468-E1E80C73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BCF0D-F6DD-6543-8114-E7FB20EEC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F6601-65CC-1A48-B335-FD6F8265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750E-4890-7F45-8E82-E4838110352A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52A40-7B7D-214E-AD1C-908FEAA9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9C100-BE5D-EB4C-9A79-DBA3AB28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0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4388B5-5506-DA40-904F-DCE750B13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DCC16-5339-9840-8797-25F2D7DF1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77FB9-0AF7-D84A-9FFE-EE48E1D6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A4C-B940-804E-A6E6-76C74F574B03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F16BB-9833-6E4E-921C-F6C66BCB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BDE4A-C63D-7344-A601-251436CF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5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5284-F0E1-A444-8F57-15B26DAE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958F8-B688-274A-BC8D-DFECA742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B2B8B-7E2A-F449-B4CF-384FD929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9743-853A-EA4D-BAF4-7E0913F6C499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CCE58-7BC5-0E4A-8651-0D011C94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264DE-232A-EB4F-A517-83D3236E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8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F1CA-8192-D542-A274-9A726E9A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F385D-2B07-7140-9CA8-3FCFDC040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F784F-9613-2148-AA22-700A46B7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C98B-88C3-6340-B679-9A767FE0BC4E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FBDC5-872E-D849-A932-791AD67D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9814B-BD6E-284C-948E-28C64710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F1B9-4AE4-5144-8EF6-1D68F436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BCFB3-8C50-9549-B753-5E200C03C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53F5B-44EC-3942-9B53-0977E513F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17844-1BA3-2E4C-A589-0B6DD07E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25B3-16D8-F64E-B04B-DEF7C7968BB7}" type="datetime1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28677-0FDD-0A46-BA24-D24A18BA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3D728-4C46-4B45-939D-8B77F77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2CAF-9823-C045-B8F1-E4B1B018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E8674-1318-DF48-9299-B06D929AC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AF41B-CB86-D643-B1E7-E28515696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B3D9F-BEB6-5B4F-BE05-5A4EB1E20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A2D65-6AD7-284E-8947-F66B61CE4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711C87-A5B6-2D4E-85C2-2494AB7A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F5A2-7B75-E047-B78C-05BB623BA3DC}" type="datetime1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DA7EF-F342-6A42-9F61-D6BBA866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DC268-5371-8E4E-999D-2CD33B5B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7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DCAC-645F-8644-95E8-71232127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C76D8-FE15-F447-841D-04C1BA72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F994-5D17-F841-8A6D-182CC990D0F8}" type="datetime1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D3014-3DF0-7E4E-8B3B-B1CA114E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92211-0F5F-1F42-865E-A1E03C76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E45B3-0330-0A48-84EA-202EC940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7C70-0D7A-E942-B960-1E8EC024B117}" type="datetime1">
              <a:rPr lang="en-US" smtClean="0"/>
              <a:t>4/22/20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286FE-C545-174F-AB81-4E013B41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CB1DF-8187-6647-A9E7-17E6BFB7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5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FB046-2F7B-3146-870C-644C7921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C3267-AD39-6B4F-9675-73FE34278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6FE39-1756-FA47-8CEB-8E7A6BCF9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94ABD-0789-8F47-8C4B-A2256EBF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8C3-5A3C-1444-AD52-FDFAC0AC8139}" type="datetime1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1DD7C-4904-4349-AB26-1B269EB6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3FB06-C629-B84C-9135-F9774380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165A-1E0F-6947-A734-19398745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6A5FC-EE10-BE4C-8562-862E55DA3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5CE4E-90B3-AB42-B21E-782D69E24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8E0FF-F23E-8149-86DE-F8BAA3BD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A8A5-55EF-8147-98D2-B280C6DFD116}" type="datetime1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34AEB-6972-0E47-9AEC-BD78DCAA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885D6-BCF9-E344-80A9-FB74C97B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0B235-AD3E-4F47-8CD7-25B1BE05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D9C7F-D3EB-0347-811E-855AE0823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AE839-79AD-7746-9922-5709C0523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19B81-E63D-E444-87CB-03F9BC684112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3399-1C20-F641-AF6C-BFEE008EA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9CF2-ECAF-B446-9AA0-7B08532AF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7C0E-038C-F44F-BF5E-4C19182A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5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BC74-45C3-8A42-92F9-8B6B5D49C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MVTX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BBA45-1018-CA48-BA95-D3B7E21957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Camelia, Grazyna, Dave, Ming </a:t>
            </a:r>
          </a:p>
          <a:p>
            <a:r>
              <a:rPr lang="en-US" dirty="0"/>
              <a:t>04/24/2020</a:t>
            </a:r>
          </a:p>
          <a:p>
            <a:r>
              <a:rPr lang="en-US" dirty="0"/>
              <a:t>MVTX Bi-Weekly Meeting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9984C-0D6E-0846-840F-EAC2F161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AB9E-193E-E842-8AF8-0BD4F2895CEA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DAEE2-F53D-EF4E-8F1B-51110FD8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19421-1752-B248-BC6A-D27BFA86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5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DB715-7F75-3842-91C3-0EB707CE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81" y="0"/>
            <a:ext cx="10515600" cy="848563"/>
          </a:xfrm>
        </p:spPr>
        <p:txBody>
          <a:bodyPr/>
          <a:lstStyle/>
          <a:p>
            <a:r>
              <a:rPr lang="en-US" dirty="0"/>
              <a:t>Impacts of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14DC-0F57-174A-9A98-11BAF9011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81" y="1068019"/>
            <a:ext cx="10515600" cy="536204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MVTX Fund transfer – in progress </a:t>
            </a:r>
          </a:p>
          <a:p>
            <a:pPr lvl="1"/>
            <a:r>
              <a:rPr lang="en-US" dirty="0"/>
              <a:t>LANL, LBNL, MIT  (almost) done  </a:t>
            </a:r>
          </a:p>
          <a:p>
            <a:pPr lvl="1"/>
            <a:r>
              <a:rPr lang="en-US" dirty="0"/>
              <a:t>UT-A in progress</a:t>
            </a:r>
          </a:p>
          <a:p>
            <a:r>
              <a:rPr lang="en-US" dirty="0"/>
              <a:t>Stave production at CERN – on hold</a:t>
            </a:r>
          </a:p>
          <a:p>
            <a:pPr lvl="1"/>
            <a:r>
              <a:rPr lang="en-US" dirty="0"/>
              <a:t>CERN is closed</a:t>
            </a:r>
          </a:p>
          <a:p>
            <a:r>
              <a:rPr lang="en-US" dirty="0"/>
              <a:t>60 RU boards test plan at CERN in May-July </a:t>
            </a:r>
          </a:p>
          <a:p>
            <a:pPr lvl="1"/>
            <a:r>
              <a:rPr lang="en-US" dirty="0"/>
              <a:t>Need to revisit the testing plan  </a:t>
            </a:r>
          </a:p>
          <a:p>
            <a:r>
              <a:rPr lang="en-US" dirty="0"/>
              <a:t>MVTX mechanical design – slow progress, limited access to computers &amp; shops  </a:t>
            </a:r>
          </a:p>
          <a:p>
            <a:pPr lvl="1"/>
            <a:r>
              <a:rPr lang="en-US" dirty="0"/>
              <a:t>Finalizing designs </a:t>
            </a:r>
          </a:p>
          <a:p>
            <a:pPr lvl="1"/>
            <a:r>
              <a:rPr lang="en-US" dirty="0"/>
              <a:t>Prototyping 2 new </a:t>
            </a:r>
            <a:r>
              <a:rPr lang="en-US" dirty="0" err="1"/>
              <a:t>EndWheel</a:t>
            </a:r>
            <a:r>
              <a:rPr lang="en-US" dirty="0"/>
              <a:t> pieces in progress</a:t>
            </a:r>
          </a:p>
          <a:p>
            <a:r>
              <a:rPr lang="en-US" dirty="0"/>
              <a:t>MVTX Fermilab Test Beam in May – canceled </a:t>
            </a:r>
          </a:p>
          <a:p>
            <a:pPr lvl="1"/>
            <a:r>
              <a:rPr lang="en-US" dirty="0"/>
              <a:t>May consider TB later this year, @Fermilab or @LANL/LBNL</a:t>
            </a:r>
          </a:p>
          <a:p>
            <a:r>
              <a:rPr lang="en-US" dirty="0"/>
              <a:t>8-stave telescope development – slowed down, limited access to hardware </a:t>
            </a:r>
          </a:p>
          <a:p>
            <a:pPr lvl="1"/>
            <a:r>
              <a:rPr lang="en-US" dirty="0"/>
              <a:t>Readout firmware/software updated</a:t>
            </a:r>
          </a:p>
          <a:p>
            <a:pPr lvl="2"/>
            <a:r>
              <a:rPr lang="en-US" dirty="0"/>
              <a:t>Tested with 4-stave setup</a:t>
            </a:r>
          </a:p>
          <a:p>
            <a:pPr lvl="1"/>
            <a:r>
              <a:rPr lang="en-US" dirty="0"/>
              <a:t>Mechanical support frame designed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043D6-4295-4740-ADFF-824BBFEE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A1B9-14A1-4C4D-BE25-D420A01CA437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B47DB-74C9-1942-B50B-29D4713C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64BDB-1EDB-0344-9ADE-8755C7D1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076-79FA-1244-A9A2-1C390DD7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62" y="-1"/>
            <a:ext cx="10515600" cy="831467"/>
          </a:xfrm>
        </p:spPr>
        <p:txBody>
          <a:bodyPr/>
          <a:lstStyle/>
          <a:p>
            <a:r>
              <a:rPr lang="en-US" dirty="0"/>
              <a:t>Schedules in PMP (12/2019)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1B2545-DF54-4047-800C-234A4C09E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41" y="830591"/>
            <a:ext cx="6628468" cy="5708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2176A7-A03A-1247-B231-4BE28C2AE788}"/>
              </a:ext>
            </a:extLst>
          </p:cNvPr>
          <p:cNvSpPr txBox="1"/>
          <p:nvPr/>
        </p:nvSpPr>
        <p:spPr>
          <a:xfrm>
            <a:off x="7191417" y="1498054"/>
            <a:ext cx="4723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Delays in FY-20:</a:t>
            </a:r>
          </a:p>
          <a:p>
            <a:pPr marL="285750" indent="-285750">
              <a:buFontTx/>
              <a:buChar char="-"/>
            </a:pPr>
            <a:r>
              <a:rPr lang="en-US" dirty="0"/>
              <a:t>Mechanical design, ~2 months? </a:t>
            </a:r>
          </a:p>
          <a:p>
            <a:pPr marL="285750" indent="-285750">
              <a:buFontTx/>
              <a:buChar char="-"/>
            </a:pPr>
            <a:r>
              <a:rPr lang="en-US" dirty="0"/>
              <a:t>Carbon structure fabrication, ?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Most facilities are close due to COVID-19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Insertion system design, beam pipe 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Active discussions with BNL CAD and </a:t>
            </a:r>
            <a:r>
              <a:rPr lang="en-US" dirty="0" err="1"/>
              <a:t>sPHENIX</a:t>
            </a:r>
            <a:r>
              <a:rPr lang="en-US" dirty="0"/>
              <a:t> OSI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Power system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Power boards fabrication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CAEN power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Cables 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Stave production &amp; test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CERN schedule?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International transportation?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41638-5062-2047-8FA2-39018504816E}"/>
              </a:ext>
            </a:extLst>
          </p:cNvPr>
          <p:cNvSpPr txBox="1"/>
          <p:nvPr/>
        </p:nvSpPr>
        <p:spPr>
          <a:xfrm>
            <a:off x="3694176" y="2026310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4/1/20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EE5F-DE72-B04B-BF96-D44DF1FE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C0D2-5716-CA4D-BECD-58E241E198FA}" type="datetime1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A1E8D-A2B4-A042-9971-BA54CD2C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63B19-4AF4-D541-AD68-EA4940E4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3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F0417-223F-D14C-BB6C-AC54C147E000}"/>
              </a:ext>
            </a:extLst>
          </p:cNvPr>
          <p:cNvCxnSpPr>
            <a:cxnSpLocks/>
          </p:cNvCxnSpPr>
          <p:nvPr/>
        </p:nvCxnSpPr>
        <p:spPr>
          <a:xfrm>
            <a:off x="3780890" y="1664413"/>
            <a:ext cx="0" cy="4357956"/>
          </a:xfrm>
          <a:prstGeom prst="line">
            <a:avLst/>
          </a:prstGeom>
          <a:ln w="38100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374131-E34E-734C-95BD-E644AB861CAE}"/>
              </a:ext>
            </a:extLst>
          </p:cNvPr>
          <p:cNvSpPr txBox="1"/>
          <p:nvPr/>
        </p:nvSpPr>
        <p:spPr>
          <a:xfrm>
            <a:off x="3924728" y="5548045"/>
            <a:ext cx="73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9293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60FE-B04F-9C46-9E5D-7ED3FF1F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59" y="0"/>
            <a:ext cx="10515600" cy="1325563"/>
          </a:xfrm>
        </p:spPr>
        <p:txBody>
          <a:bodyPr/>
          <a:lstStyle/>
          <a:p>
            <a:r>
              <a:rPr lang="en-US" dirty="0"/>
              <a:t>Milestones in PMP (12/2019)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0E9B03-E518-3544-89C1-52DABB7E5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714032"/>
              </p:ext>
            </p:extLst>
          </p:nvPr>
        </p:nvGraphicFramePr>
        <p:xfrm>
          <a:off x="892454" y="1325563"/>
          <a:ext cx="9648749" cy="5104505"/>
        </p:xfrm>
        <a:graphic>
          <a:graphicData uri="http://schemas.openxmlformats.org/drawingml/2006/table">
            <a:tbl>
              <a:tblPr/>
              <a:tblGrid>
                <a:gridCol w="4835347">
                  <a:extLst>
                    <a:ext uri="{9D8B030D-6E8A-4147-A177-3AD203B41FA5}">
                      <a16:colId xmlns:a16="http://schemas.microsoft.com/office/drawing/2014/main" val="2843591573"/>
                    </a:ext>
                  </a:extLst>
                </a:gridCol>
                <a:gridCol w="4813402">
                  <a:extLst>
                    <a:ext uri="{9D8B030D-6E8A-4147-A177-3AD203B41FA5}">
                      <a16:colId xmlns:a16="http://schemas.microsoft.com/office/drawing/2014/main" val="1844437869"/>
                    </a:ext>
                  </a:extLst>
                </a:gridCol>
              </a:tblGrid>
              <a:tr h="22193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Times" pitchFamily="2" charset="0"/>
                        </a:rPr>
                        <a:t>Milestone </a:t>
                      </a:r>
                      <a:endParaRPr lang="en-US" sz="1200">
                        <a:effectLst/>
                        <a:latin typeface="Times" pitchFamily="2" charset="0"/>
                      </a:endParaRP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Times" pitchFamily="2" charset="0"/>
                        </a:rPr>
                        <a:t>Date </a:t>
                      </a:r>
                      <a:endParaRPr lang="en-US" sz="1200">
                        <a:effectLst/>
                        <a:latin typeface="Times" pitchFamily="2" charset="0"/>
                      </a:endParaRP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068224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Times" pitchFamily="2" charset="0"/>
                        </a:rPr>
                        <a:t>Project Start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December 2019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794213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Power Board Prod. Contract Awards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January 2020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116039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Preliminary Design of the </a:t>
                      </a:r>
                      <a:r>
                        <a:rPr lang="en-US" sz="1200" dirty="0" err="1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sPHENIX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 Interface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February 2020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964209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End Wheel &amp; CYSS Design Complete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March 2020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651976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Start Test and Rework Staves – Batch 1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April 2020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541028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Service Barrel Design Complete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May 2020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022219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Times" pitchFamily="2" charset="0"/>
                        </a:rPr>
                        <a:t>MVTX Final Design Review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Times" pitchFamily="2" charset="0"/>
                        </a:rPr>
                        <a:t>July 2020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785298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Complete End-Wheels Fabrication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October 2020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932502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Complete CYSS Fabrication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November 2020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734553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Complete SB Fabrication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  <a:latin typeface="Times" pitchFamily="2" charset="0"/>
                        </a:rPr>
                        <a:t>December 2020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68647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Support Structures Contract Awards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January 2021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66746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Test Installation of Staves onto End-Wheels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March 2021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18162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Times" pitchFamily="2" charset="0"/>
                        </a:rPr>
                        <a:t>Half-Detector Assembly Review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Times" pitchFamily="2" charset="0"/>
                        </a:rPr>
                        <a:t>May 2021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858359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Perform Half-Detector Metrology on Layers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July 2021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142686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Assemble Layers and CYSS into Half-Barrel #1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August 2021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60794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Assemble Layers and CYSS into Half-Barrel #2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September 2021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045477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Test and Rework Half-Barrel #1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October 2021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665614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" pitchFamily="2" charset="0"/>
                        </a:rPr>
                        <a:t>1st Half Barrels Assembled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Times" pitchFamily="2" charset="0"/>
                        </a:rPr>
                        <a:t>December 2021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233046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" pitchFamily="2" charset="0"/>
                        </a:rPr>
                        <a:t>2nd Half Barrels Assembled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" pitchFamily="2" charset="0"/>
                        </a:rPr>
                        <a:t>January 2022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607858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Test Half Barrels at BNL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March 2022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20460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MVTX ready for Installation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May 2022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560144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" pitchFamily="2" charset="0"/>
                        </a:rPr>
                        <a:t>Approve Project Complete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Times" pitchFamily="2" charset="0"/>
                        </a:rPr>
                        <a:t>May 2023 </a:t>
                      </a:r>
                    </a:p>
                  </a:txBody>
                  <a:tcPr marL="32845" marR="32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1518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B78F85-60D6-F040-81BB-0149A76DBD66}"/>
              </a:ext>
            </a:extLst>
          </p:cNvPr>
          <p:cNvSpPr txBox="1"/>
          <p:nvPr/>
        </p:nvSpPr>
        <p:spPr>
          <a:xfrm>
            <a:off x="8514272" y="1068019"/>
            <a:ext cx="3051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 responsible institutions: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LBNL;</a:t>
            </a:r>
          </a:p>
          <a:p>
            <a:r>
              <a:rPr lang="en-US" dirty="0">
                <a:solidFill>
                  <a:srgbClr val="0432FF"/>
                </a:solidFill>
              </a:rPr>
              <a:t>MIT/LANL;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787E9-0E1C-6245-84E4-4A45F43B3083}"/>
              </a:ext>
            </a:extLst>
          </p:cNvPr>
          <p:cNvSpPr txBox="1"/>
          <p:nvPr/>
        </p:nvSpPr>
        <p:spPr>
          <a:xfrm>
            <a:off x="7227219" y="2765146"/>
            <a:ext cx="331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Design Review </a:t>
            </a:r>
            <a:r>
              <a:rPr lang="en-US" dirty="0">
                <a:sym typeface="Wingdings" pitchFamily="2" charset="2"/>
              </a:rPr>
              <a:t> Fall 2020?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C4B61-EF4F-A24C-800D-D959AB4F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F906-3B5F-B646-A9D8-E635D4622FA5}" type="datetime1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3B5A9-B03B-B44A-B6EB-2ED0CC83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5B3B5-B059-DD46-9FFE-C46F7E34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380</Words>
  <Application>Microsoft Macintosh PowerPoint</Application>
  <PresentationFormat>Widescreen</PresentationFormat>
  <Paragraphs>103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</vt:lpstr>
      <vt:lpstr>Office Theme</vt:lpstr>
      <vt:lpstr>MVTX Status</vt:lpstr>
      <vt:lpstr>Impacts of COVID-19</vt:lpstr>
      <vt:lpstr>Schedules in PMP (12/2019)</vt:lpstr>
      <vt:lpstr>Milestones in PMP (12/2019)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dc:creator>Ming Liu</dc:creator>
  <cp:lastModifiedBy>Ming Liu</cp:lastModifiedBy>
  <cp:revision>16</cp:revision>
  <dcterms:created xsi:type="dcterms:W3CDTF">2020-04-22T20:04:07Z</dcterms:created>
  <dcterms:modified xsi:type="dcterms:W3CDTF">2020-04-24T15:42:29Z</dcterms:modified>
</cp:coreProperties>
</file>