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80" r:id="rId4"/>
    <p:sldId id="283" r:id="rId5"/>
    <p:sldId id="282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931"/>
    <p:restoredTop sz="96405"/>
  </p:normalViewPr>
  <p:slideViewPr>
    <p:cSldViewPr snapToGrid="0" snapToObjects="1">
      <p:cViewPr>
        <p:scale>
          <a:sx n="113" d="100"/>
          <a:sy n="113" d="100"/>
        </p:scale>
        <p:origin x="27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EC7A2-C0E0-B845-BADD-87DBF3E00230}" type="datetimeFigureOut">
              <a:rPr lang="en-US" smtClean="0"/>
              <a:t>11/5/20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DFEAD-9965-0141-8A5F-03C305FF4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80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E9742-C4E4-F547-B36D-9C21340F7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8614D2-D028-7D4E-A7F5-167BBAB02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D7DBF-00D0-724A-85DC-7BFE24F22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11/6/20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985A3-79ED-1A44-BC59-A42C34D8F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@Bi-Weekly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0187B-D63A-3243-94CF-F3E8C9916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2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5D447-8231-D240-803E-72EEDCF4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58443-0662-EF42-8FB9-12F58CE1F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16714-9B77-5144-BD5C-EB7ACE976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11/6/20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5650A-7D80-DD4E-B8F9-AEAB51889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@Bi-Weekly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50265-B944-AF4F-A2E3-ECD63CECE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88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CCCE1E-70D4-1D4A-B127-7A080C1292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349DF-7013-9F4E-8D12-B7B16088C4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28920-DEEB-D04A-B717-50043294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11/6/20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71B40-4CF6-104A-BC94-A46BA68C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@Bi-Weekly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1E3CB-6F36-9D43-A248-8BF8650F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9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AC5E-7DB1-0D45-85C1-7DD9942E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28E91-F823-FE40-8DB4-941D3BC30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79878-6F4A-5A47-A7B6-90165C165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11/6/20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36A7A-67A8-CA4C-8E67-ADF8CD430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@Bi-Weekly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773E-F3FA-1E40-A8CE-845227446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30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AF68F-FC1E-EA48-8394-C3E20DB69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83100-51E2-5443-A47A-003ACEB5E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F06A5-BC5B-5444-8C66-30E52F3E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11/6/20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A141E-8AAC-574B-BB29-B7B14F9F5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@Bi-Weekly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23704-1D19-1B4E-B1E9-5C0521222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4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0DFF-AA70-8E40-B912-311849FFF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114B4-666B-AE44-8BA4-67187F1A3E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D57437-AA54-9C49-A0F7-83485A8DE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A4F98-841C-A342-B231-3562F0D6E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11/6/20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5BCEF-E853-EF44-9444-24AE2B20A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@Bi-Weekly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43F05-FDA5-FC44-9085-19D257DD4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4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A191C-EC69-4F42-9AE0-8E2128CF6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5EB5A-F3E1-4646-94D9-52AD2F561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0D8E51-87D6-5D42-8254-3D4EFA3D8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9C6D4F-B394-9348-B5BD-2A58F8F97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B3DD4-74B7-5647-8120-101DA8562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72C3CC-7FA3-B646-9F95-E80CFF271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11/6/20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AA3D9-D9CE-424A-B09C-8FBC673D1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@Bi-Weekly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944ED7-78B9-974F-9812-BEDC46E35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1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D7A88-3ACD-244F-8BA8-4EFD8369C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9120B-EDF3-2349-BE1C-BB00B9A6E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11/6/20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796522-0C89-C041-B5BD-583E01740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@Bi-Weekly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96A2D0-B7A8-F04E-B54E-EF9AEB22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1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B870C8-E91C-5840-994B-C12CDA78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11/6/20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F613C4-3D61-FB49-9DDD-5DD4F6FB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@Bi-Weekly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C710E-3D75-804A-A045-DF2F8DAB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4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BDE36-BBA0-074A-AE88-5E8A9F3A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8C7A1-B93D-314B-93BB-86B080B37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A1B865-44D7-EB42-85DD-CE7984DA0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53C3F-4767-A54D-9738-28B558F4F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11/6/20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93093-4B07-DB43-A380-F2CB92663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@Bi-Weekly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BA5BE-57F5-CF4B-AEEC-DC25ADD69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22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D3B0E-8C6D-714E-8DCA-A85C78AD4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194C79-B40B-8741-AB50-9D57E4969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1C4C9-C59F-CB48-8904-0CF60894D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68694-544A-0A49-BEF7-FBFA6164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11/6/20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F9ADD-D1AC-2242-872D-8E1D9452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@Bi-Weekly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F39AB-3B24-7D42-80D7-02D668DFB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5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AD7453-0CF9-C243-A1E4-9EF88D24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72C41-E48D-9249-B0ED-809059031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131F3-36F4-E047-B2B3-A1A1F3AFE4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11/6/20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FB2B6-8988-C947-933A-5C6CBCCD0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Status @Bi-Weekly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9AA88-3AE3-BE49-98C5-36B2E2D2B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3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tiff"/><Relationship Id="rId7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4E19-C9A2-3A43-A2CB-1FEAE4E96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65163"/>
            <a:ext cx="9144000" cy="2387600"/>
          </a:xfrm>
        </p:spPr>
        <p:txBody>
          <a:bodyPr/>
          <a:lstStyle/>
          <a:p>
            <a:r>
              <a:rPr lang="en-US" dirty="0"/>
              <a:t>MVXT Status and Plan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7EA436-690B-FB4A-A287-26C3038502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Camelia Mironov, Grazyna </a:t>
            </a:r>
            <a:r>
              <a:rPr lang="en-US" dirty="0" err="1"/>
              <a:t>Odyniec</a:t>
            </a:r>
            <a:r>
              <a:rPr lang="en-US" dirty="0"/>
              <a:t>, Ming Liu</a:t>
            </a:r>
          </a:p>
          <a:p>
            <a:r>
              <a:rPr lang="en-US" dirty="0"/>
              <a:t>MVTX Bi-Weekly Meeting </a:t>
            </a:r>
          </a:p>
          <a:p>
            <a:r>
              <a:rPr lang="en-US" dirty="0"/>
              <a:t>11/06/2020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AE107-E045-9440-AA3E-082B19C20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11/6/20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F5B75-1BB6-0B48-92E2-529432CD6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@Bi-Weekly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20DE9-575E-B048-839E-628819AB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16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FF3F3-0957-E54B-AF86-867A4184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20" y="-10431"/>
            <a:ext cx="5140960" cy="856128"/>
          </a:xfrm>
        </p:spPr>
        <p:txBody>
          <a:bodyPr/>
          <a:lstStyle/>
          <a:p>
            <a:r>
              <a:rPr lang="en-US" dirty="0"/>
              <a:t>Project Status &amp;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8F921-C849-8749-AA1A-8659EEFC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92" y="972994"/>
            <a:ext cx="5051078" cy="5843746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Mechanical system</a:t>
            </a:r>
          </a:p>
          <a:p>
            <a:pPr lvl="1"/>
            <a:r>
              <a:rPr lang="en-US" dirty="0"/>
              <a:t>Carbon fiber production at </a:t>
            </a:r>
            <a:r>
              <a:rPr lang="en-US" dirty="0" err="1"/>
              <a:t>WorkShape</a:t>
            </a:r>
            <a:r>
              <a:rPr lang="en-US" dirty="0"/>
              <a:t> (Fr.)</a:t>
            </a:r>
          </a:p>
          <a:p>
            <a:pPr lvl="2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test article by 11/2020, Layer-0 EW</a:t>
            </a:r>
          </a:p>
          <a:p>
            <a:pPr lvl="2"/>
            <a:r>
              <a:rPr lang="en-US" dirty="0"/>
              <a:t>Complete full production in ~4/2021</a:t>
            </a:r>
          </a:p>
          <a:p>
            <a:pPr lvl="2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half detector available early, ~3/2021 </a:t>
            </a:r>
          </a:p>
          <a:p>
            <a:pPr lvl="1"/>
            <a:r>
              <a:rPr lang="en-US" dirty="0"/>
              <a:t>MVTX insertion and mockup designed, MIT/LANL</a:t>
            </a:r>
          </a:p>
          <a:p>
            <a:pPr lvl="1"/>
            <a:r>
              <a:rPr lang="en-US" dirty="0"/>
              <a:t>Detector assembly fixture designed and reviewed</a:t>
            </a:r>
          </a:p>
          <a:p>
            <a:pPr lvl="1"/>
            <a:r>
              <a:rPr lang="en-US" dirty="0"/>
              <a:t>1-piece EW: PEEK </a:t>
            </a:r>
            <a:r>
              <a:rPr lang="en-US" dirty="0">
                <a:sym typeface="Wingdings" pitchFamily="2" charset="2"/>
              </a:rPr>
              <a:t> Al</a:t>
            </a:r>
            <a:endParaRPr lang="en-US" dirty="0"/>
          </a:p>
          <a:p>
            <a:r>
              <a:rPr lang="en-US" b="1" dirty="0"/>
              <a:t>Readout and control </a:t>
            </a:r>
          </a:p>
          <a:p>
            <a:pPr lvl="1"/>
            <a:r>
              <a:rPr lang="en-US" dirty="0"/>
              <a:t>Readout Unit Test in progress at ORNL</a:t>
            </a:r>
          </a:p>
          <a:p>
            <a:pPr lvl="1"/>
            <a:r>
              <a:rPr lang="en-US" dirty="0"/>
              <a:t>FELIX AMD server setup in progress at LANL</a:t>
            </a:r>
          </a:p>
          <a:p>
            <a:pPr lvl="1"/>
            <a:r>
              <a:rPr lang="en-US" dirty="0"/>
              <a:t>Slow control, LLA (Low-Level Arbitration) interface in progress</a:t>
            </a:r>
          </a:p>
          <a:p>
            <a:pPr lvl="1"/>
            <a:r>
              <a:rPr lang="en-US" dirty="0" err="1"/>
              <a:t>mGTM</a:t>
            </a:r>
            <a:r>
              <a:rPr lang="en-US" dirty="0"/>
              <a:t> development – draft doc circulated  </a:t>
            </a:r>
          </a:p>
          <a:p>
            <a:r>
              <a:rPr lang="en-US" b="1" dirty="0"/>
              <a:t>Stave production and transportation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37 Gold staves ready for shipping </a:t>
            </a:r>
          </a:p>
          <a:p>
            <a:pPr lvl="1"/>
            <a:r>
              <a:rPr lang="en-US" dirty="0"/>
              <a:t>Still have problems with HIC assembly machine</a:t>
            </a:r>
          </a:p>
          <a:p>
            <a:pPr lvl="1"/>
            <a:r>
              <a:rPr lang="en-US" dirty="0"/>
              <a:t>Transportation case tested, ready for 1</a:t>
            </a:r>
            <a:r>
              <a:rPr lang="en-US" baseline="30000" dirty="0"/>
              <a:t>st</a:t>
            </a:r>
            <a:r>
              <a:rPr lang="en-US" dirty="0"/>
              <a:t> shipping 4 staves</a:t>
            </a:r>
          </a:p>
          <a:p>
            <a:r>
              <a:rPr lang="en-US" b="1" dirty="0"/>
              <a:t>FY21 funding expected ~Jan 2021  </a:t>
            </a:r>
          </a:p>
          <a:p>
            <a:pPr lvl="1"/>
            <a:r>
              <a:rPr lang="en-US" dirty="0"/>
              <a:t>Early funding request for ORNL and LANL, in progress </a:t>
            </a:r>
          </a:p>
          <a:p>
            <a:pPr lvl="1"/>
            <a:r>
              <a:rPr lang="en-US" dirty="0"/>
              <a:t>Okey for MIT and LBNL for next a few months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b="1" dirty="0"/>
              <a:t>MDC and MVTX detector &amp; physics simulation</a:t>
            </a:r>
          </a:p>
          <a:p>
            <a:pPr lvl="1"/>
            <a:r>
              <a:rPr lang="en-US" dirty="0"/>
              <a:t>Coming months </a:t>
            </a:r>
          </a:p>
          <a:p>
            <a:r>
              <a:rPr lang="en-US" b="1" dirty="0"/>
              <a:t>ITS commissioning remote shift participation   </a:t>
            </a:r>
          </a:p>
          <a:p>
            <a:pPr lvl="1"/>
            <a:r>
              <a:rPr lang="en-US" dirty="0"/>
              <a:t>Good opportunity to help us for MVTX commissioning later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AF727-7DCE-874D-8704-C1750E03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11/6/20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F9C9F-8853-7C4F-8E4E-04E965F7C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@Bi-Weekly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6F93B-6ABB-F646-AC6E-7EA11F762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CEB6-AD69-6740-BA98-A0C6014E720B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86B47-1C43-574A-AB8A-C957D2A645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166" y="1015591"/>
            <a:ext cx="4171834" cy="2413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AF4B7B-2253-DE42-AF24-185CB7D0C387}"/>
              </a:ext>
            </a:extLst>
          </p:cNvPr>
          <p:cNvSpPr txBox="1"/>
          <p:nvPr/>
        </p:nvSpPr>
        <p:spPr>
          <a:xfrm>
            <a:off x="8477366" y="326663"/>
            <a:ext cx="3509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Detector assemble fixture designed and reviewed - MIT, LANL, LBNL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F0E2E5-C7D9-DE48-8411-F214B93D2F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0480" y="845697"/>
            <a:ext cx="3203122" cy="27049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E5DC25-7083-1C4A-9FBB-5C8AC724106D}"/>
              </a:ext>
            </a:extLst>
          </p:cNvPr>
          <p:cNvSpPr txBox="1"/>
          <p:nvPr/>
        </p:nvSpPr>
        <p:spPr>
          <a:xfrm>
            <a:off x="5113925" y="806548"/>
            <a:ext cx="2449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1</a:t>
            </a:r>
            <a:r>
              <a:rPr lang="en-US" sz="1400" baseline="30000" dirty="0">
                <a:solidFill>
                  <a:srgbClr val="FFFF00"/>
                </a:solidFill>
              </a:rPr>
              <a:t>st</a:t>
            </a:r>
            <a:r>
              <a:rPr lang="en-US" sz="1400" dirty="0">
                <a:solidFill>
                  <a:srgbClr val="FFFF00"/>
                </a:solidFill>
              </a:rPr>
              <a:t> prototype L0 EW fabricated,</a:t>
            </a:r>
          </a:p>
          <a:p>
            <a:r>
              <a:rPr lang="en-US" sz="1400" dirty="0">
                <a:solidFill>
                  <a:srgbClr val="FFFF00"/>
                </a:solidFill>
              </a:rPr>
              <a:t>next version in progress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865BD-CB91-5F45-8620-0C2A85489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548" y="3942941"/>
            <a:ext cx="4067268" cy="2413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4F2256-137C-204A-91B6-C37225EBE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449" y="4594302"/>
            <a:ext cx="2614245" cy="157841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FFA919-268A-EB48-820B-4A6E8DC74408}"/>
              </a:ext>
            </a:extLst>
          </p:cNvPr>
          <p:cNvCxnSpPr>
            <a:cxnSpLocks/>
          </p:cNvCxnSpPr>
          <p:nvPr/>
        </p:nvCxnSpPr>
        <p:spPr>
          <a:xfrm flipV="1">
            <a:off x="10232030" y="1895708"/>
            <a:ext cx="361629" cy="26985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929BF0A-EDFD-2F46-A1D8-B9F492654D6F}"/>
              </a:ext>
            </a:extLst>
          </p:cNvPr>
          <p:cNvCxnSpPr>
            <a:cxnSpLocks/>
          </p:cNvCxnSpPr>
          <p:nvPr/>
        </p:nvCxnSpPr>
        <p:spPr>
          <a:xfrm flipH="1" flipV="1">
            <a:off x="11151220" y="1728440"/>
            <a:ext cx="322686" cy="28658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C12E92D-6FB9-C34B-B0D8-863FE8F8301E}"/>
              </a:ext>
            </a:extLst>
          </p:cNvPr>
          <p:cNvSpPr txBox="1"/>
          <p:nvPr/>
        </p:nvSpPr>
        <p:spPr>
          <a:xfrm>
            <a:off x="5429950" y="6193225"/>
            <a:ext cx="357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Detector occupancy increase: ~&lt;1%</a:t>
            </a:r>
          </a:p>
        </p:txBody>
      </p:sp>
    </p:spTree>
    <p:extLst>
      <p:ext uri="{BB962C8B-B14F-4D97-AF65-F5344CB8AC3E}">
        <p14:creationId xmlns:p14="http://schemas.microsoft.com/office/powerpoint/2010/main" val="145878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3ABF3-45F0-344E-916B-1EB27A18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950" y="53947"/>
            <a:ext cx="6331352" cy="811873"/>
          </a:xfrm>
        </p:spPr>
        <p:txBody>
          <a:bodyPr/>
          <a:lstStyle/>
          <a:p>
            <a:r>
              <a:rPr lang="en-US" dirty="0"/>
              <a:t>Challenges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255C9-985B-BE4C-B0D2-9D3C1AD11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851" y="855458"/>
            <a:ext cx="5915149" cy="5720826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Schedule delay due to COVID-19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Carbon structure production and test/QA</a:t>
            </a:r>
          </a:p>
          <a:p>
            <a:pPr lvl="2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test article, Layer-0 EW, by end of Nov. 2020</a:t>
            </a:r>
          </a:p>
          <a:p>
            <a:pPr lvl="2"/>
            <a:r>
              <a:rPr lang="en-US" b="1" dirty="0"/>
              <a:t>CF FDR ~Dec. 15, 2020 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Start full production ~ Jan. 2021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half CF(EW+CYSS+SB) available in ~March 2021</a:t>
            </a:r>
            <a:endParaRPr lang="en-US" dirty="0"/>
          </a:p>
          <a:p>
            <a:pPr lvl="2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half CF available in April </a:t>
            </a:r>
          </a:p>
          <a:p>
            <a:pPr lvl="2"/>
            <a:endParaRPr lang="en-US" dirty="0"/>
          </a:p>
          <a:p>
            <a:r>
              <a:rPr lang="en-US" dirty="0"/>
              <a:t>Stave production and transportation</a:t>
            </a:r>
          </a:p>
          <a:p>
            <a:pPr lvl="1"/>
            <a:r>
              <a:rPr lang="en-US" dirty="0"/>
              <a:t>First test shipping, ~11/2020, 4 staves </a:t>
            </a:r>
          </a:p>
          <a:p>
            <a:pPr lvl="1"/>
            <a:r>
              <a:rPr lang="en-US" dirty="0"/>
              <a:t>Stave QA @LBNL, follows  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Half-detector assembly at LBNL</a:t>
            </a:r>
            <a:endParaRPr lang="en-US" dirty="0"/>
          </a:p>
          <a:p>
            <a:pPr lvl="1"/>
            <a:r>
              <a:rPr lang="en-US" dirty="0"/>
              <a:t>CF and stave test fitting ~March 2021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Half-detector assembly review, ~7/2021 </a:t>
            </a:r>
          </a:p>
          <a:p>
            <a:pPr lvl="1"/>
            <a:r>
              <a:rPr lang="en-US" dirty="0"/>
              <a:t>Complete the 2</a:t>
            </a:r>
            <a:r>
              <a:rPr lang="en-US" baseline="30000" dirty="0"/>
              <a:t>nd</a:t>
            </a:r>
            <a:r>
              <a:rPr lang="en-US" dirty="0"/>
              <a:t> Half-detector by 12/2021 </a:t>
            </a:r>
          </a:p>
          <a:p>
            <a:pPr lvl="1"/>
            <a:r>
              <a:rPr lang="en-US" b="1" dirty="0"/>
              <a:t>Lab access at LBNL, schedule etc.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Tight schedule to meet the installation dates 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A64E88-64FE-4645-9D26-E157282DB734}"/>
              </a:ext>
            </a:extLst>
          </p:cNvPr>
          <p:cNvGrpSpPr/>
          <p:nvPr/>
        </p:nvGrpSpPr>
        <p:grpSpPr>
          <a:xfrm>
            <a:off x="6079421" y="426720"/>
            <a:ext cx="5915149" cy="5701465"/>
            <a:chOff x="6079421" y="900584"/>
            <a:chExt cx="5915149" cy="546307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A90783-3EE1-A940-8DBF-03F17FD09540}"/>
                </a:ext>
              </a:extLst>
            </p:cNvPr>
            <p:cNvGrpSpPr/>
            <p:nvPr/>
          </p:nvGrpSpPr>
          <p:grpSpPr>
            <a:xfrm>
              <a:off x="6079421" y="900584"/>
              <a:ext cx="5915149" cy="5463072"/>
              <a:chOff x="6260272" y="590800"/>
              <a:chExt cx="5915149" cy="5463072"/>
            </a:xfrm>
          </p:grpSpPr>
          <p:pic>
            <p:nvPicPr>
              <p:cNvPr id="5" name="Content Placeholder 3">
                <a:extLst>
                  <a:ext uri="{FF2B5EF4-FFF2-40B4-BE49-F238E27FC236}">
                    <a16:creationId xmlns:a16="http://schemas.microsoft.com/office/drawing/2014/main" id="{8588B619-CC43-D248-8A79-C6565F934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60272" y="959849"/>
                <a:ext cx="5915149" cy="5094023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C94FD1-BD3E-C44B-9594-07E00D779CF5}"/>
                  </a:ext>
                </a:extLst>
              </p:cNvPr>
              <p:cNvSpPr txBox="1"/>
              <p:nvPr/>
            </p:nvSpPr>
            <p:spPr>
              <a:xfrm>
                <a:off x="7870721" y="590800"/>
                <a:ext cx="25864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Pre-COVID19 Schedule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3AC7D9-E5CB-EF45-8276-7400F2A48819}"/>
                </a:ext>
              </a:extLst>
            </p:cNvPr>
            <p:cNvSpPr/>
            <p:nvPr/>
          </p:nvSpPr>
          <p:spPr>
            <a:xfrm>
              <a:off x="9036996" y="3725694"/>
              <a:ext cx="1089497" cy="586078"/>
            </a:xfrm>
            <a:prstGeom prst="ellipse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60C15F7-1933-7B4D-B5ED-FBA29FB0D58F}"/>
                </a:ext>
              </a:extLst>
            </p:cNvPr>
            <p:cNvSpPr/>
            <p:nvPr/>
          </p:nvSpPr>
          <p:spPr>
            <a:xfrm>
              <a:off x="8832715" y="4311772"/>
              <a:ext cx="1691357" cy="58607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337EA9-8D92-5949-97BB-88988370DD81}"/>
                </a:ext>
              </a:extLst>
            </p:cNvPr>
            <p:cNvCxnSpPr>
              <a:cxnSpLocks/>
            </p:cNvCxnSpPr>
            <p:nvPr/>
          </p:nvCxnSpPr>
          <p:spPr>
            <a:xfrm>
              <a:off x="9703233" y="2013626"/>
              <a:ext cx="0" cy="3929974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7DB828-75D3-C549-A1EA-597B70169673}"/>
                </a:ext>
              </a:extLst>
            </p:cNvPr>
            <p:cNvSpPr txBox="1"/>
            <p:nvPr/>
          </p:nvSpPr>
          <p:spPr>
            <a:xfrm>
              <a:off x="9678393" y="2421370"/>
              <a:ext cx="730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Today</a:t>
              </a:r>
            </a:p>
          </p:txBody>
        </p:sp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1DCD4D3-0289-8942-8873-16B13E3F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11/6/20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A0268B9-311B-7949-841D-E099B8F3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@Bi-Weekly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D16913E-71F7-564A-8BDF-0514ED9D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11159"/>
            <a:ext cx="2743200" cy="365125"/>
          </a:xfrm>
        </p:spPr>
        <p:txBody>
          <a:bodyPr/>
          <a:lstStyle/>
          <a:p>
            <a:fld id="{BB8E2B83-9E90-0247-9C1C-F90631E2788B}" type="slidenum">
              <a:rPr lang="en-US" smtClean="0"/>
              <a:t>3</a:t>
            </a:fld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85FE38E9-45E9-304E-82DE-273E10778599}"/>
              </a:ext>
            </a:extLst>
          </p:cNvPr>
          <p:cNvSpPr/>
          <p:nvPr/>
        </p:nvSpPr>
        <p:spPr>
          <a:xfrm>
            <a:off x="10080144" y="4241675"/>
            <a:ext cx="173053" cy="16031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5A8286-0911-CE45-B471-A6FDA17D6FDC}"/>
              </a:ext>
            </a:extLst>
          </p:cNvPr>
          <p:cNvSpPr txBox="1"/>
          <p:nvPr/>
        </p:nvSpPr>
        <p:spPr>
          <a:xfrm>
            <a:off x="10490836" y="4154553"/>
            <a:ext cx="1410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Assembly review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FEFA45-7721-0541-AEF4-7AED5936CC0D}"/>
              </a:ext>
            </a:extLst>
          </p:cNvPr>
          <p:cNvCxnSpPr>
            <a:cxnSpLocks/>
          </p:cNvCxnSpPr>
          <p:nvPr/>
        </p:nvCxnSpPr>
        <p:spPr>
          <a:xfrm>
            <a:off x="5185317" y="1315844"/>
            <a:ext cx="3851679" cy="2189356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38530B8-D6A3-DA49-8F20-08CADC6A1FC5}"/>
              </a:ext>
            </a:extLst>
          </p:cNvPr>
          <p:cNvCxnSpPr>
            <a:cxnSpLocks/>
          </p:cNvCxnSpPr>
          <p:nvPr/>
        </p:nvCxnSpPr>
        <p:spPr>
          <a:xfrm flipV="1">
            <a:off x="5051359" y="4321831"/>
            <a:ext cx="3635244" cy="4090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957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4735A-0A71-8D44-94D9-EB2D5D7B6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Upcoming Reviews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485B0-F34B-904F-BA19-E1CFB5F51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083"/>
            <a:ext cx="10515600" cy="4351338"/>
          </a:xfrm>
        </p:spPr>
        <p:txBody>
          <a:bodyPr/>
          <a:lstStyle/>
          <a:p>
            <a:r>
              <a:rPr lang="en-US" dirty="0"/>
              <a:t>CF structure production readiness review ~ 12/15/2020</a:t>
            </a:r>
          </a:p>
          <a:p>
            <a:pPr lvl="1"/>
            <a:r>
              <a:rPr lang="en-US" dirty="0"/>
              <a:t>CF structures - CYSS, EW and SB </a:t>
            </a:r>
          </a:p>
          <a:p>
            <a:pPr lvl="1"/>
            <a:r>
              <a:rPr lang="en-US" dirty="0"/>
              <a:t>Detector assembly fixtures </a:t>
            </a:r>
          </a:p>
          <a:p>
            <a:pPr lvl="1"/>
            <a:r>
              <a:rPr lang="en-US" dirty="0"/>
              <a:t>X-wing design </a:t>
            </a:r>
          </a:p>
          <a:p>
            <a:pPr lvl="1"/>
            <a:endParaRPr lang="en-US" dirty="0"/>
          </a:p>
          <a:p>
            <a:r>
              <a:rPr lang="en-US" dirty="0"/>
              <a:t>Insertion and mock up review ~ Jan 2021 ?</a:t>
            </a:r>
          </a:p>
          <a:p>
            <a:pPr lvl="1"/>
            <a:r>
              <a:rPr lang="en-US" dirty="0"/>
              <a:t>Insertion design  </a:t>
            </a:r>
          </a:p>
          <a:p>
            <a:pPr lvl="1"/>
            <a:r>
              <a:rPr lang="en-US" dirty="0"/>
              <a:t>Insertion mockup </a:t>
            </a:r>
          </a:p>
          <a:p>
            <a:pPr lvl="1"/>
            <a:r>
              <a:rPr lang="en-US" dirty="0"/>
              <a:t>w/ other subsystems, INTT, MBD, BP etc.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57DF2-B773-0647-B764-D62501730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11/6/20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ABEC2-E320-3340-88F9-65271A682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@Bi-Weekly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27299-7D35-C944-BBF2-5B054052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62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6BFCF-D666-B34B-8697-5CFFA510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97613-9210-A742-A397-0829189CA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AC384-B2D9-AF4F-8C9F-BA9E4F799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11/6/20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A86FC-F787-0B4F-91E8-0B0F97E05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@Bi-Weekly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38414-1CA6-114D-90C4-5E7DB31BB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60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5AC36F-81D2-F54F-B782-BB9DBC883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03" y="431533"/>
            <a:ext cx="5025901" cy="132556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Milestones in PMP, 12/2019</a:t>
            </a:r>
            <a:br>
              <a:rPr lang="en-US" dirty="0"/>
            </a:br>
            <a:br>
              <a:rPr lang="en-US" dirty="0"/>
            </a:br>
            <a:r>
              <a:rPr lang="en-US" sz="2200" b="1" dirty="0"/>
              <a:t>(targeted schedule + 2 months/contingency)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AB19C-6E5E-0847-812D-C41AF77D7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11/6/20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D6180-138E-C841-953B-B982A250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@Bi-Weekly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2A575-23B9-F64C-AAF6-EC52D3EC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CEB6-AD69-6740-BA98-A0C6014E720B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BCE1F0-527B-0F4D-B08F-D808B2DF97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804" y="0"/>
            <a:ext cx="5347856" cy="636439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7332351-4CD4-0948-9FB9-2C7AC3938DFA}"/>
              </a:ext>
            </a:extLst>
          </p:cNvPr>
          <p:cNvSpPr/>
          <p:nvPr/>
        </p:nvSpPr>
        <p:spPr>
          <a:xfrm>
            <a:off x="4461164" y="2050473"/>
            <a:ext cx="6548581" cy="54494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315B9-4CBF-0149-ADF4-3BC063AFB9D0}"/>
              </a:ext>
            </a:extLst>
          </p:cNvPr>
          <p:cNvSpPr txBox="1"/>
          <p:nvPr/>
        </p:nvSpPr>
        <p:spPr>
          <a:xfrm>
            <a:off x="2081911" y="2135544"/>
            <a:ext cx="195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Now ~ 12/15/2020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D162B2-3F1C-7C4E-ABE1-4146CC16B61C}"/>
              </a:ext>
            </a:extLst>
          </p:cNvPr>
          <p:cNvSpPr/>
          <p:nvPr/>
        </p:nvSpPr>
        <p:spPr>
          <a:xfrm>
            <a:off x="4689894" y="2595741"/>
            <a:ext cx="6091119" cy="833259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F42442-36FA-654C-B4CA-D8F9EC9697A0}"/>
              </a:ext>
            </a:extLst>
          </p:cNvPr>
          <p:cNvSpPr txBox="1"/>
          <p:nvPr/>
        </p:nvSpPr>
        <p:spPr>
          <a:xfrm>
            <a:off x="2226725" y="2615528"/>
            <a:ext cx="1784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CF structures: </a:t>
            </a:r>
          </a:p>
          <a:p>
            <a:r>
              <a:rPr lang="en-US" dirty="0">
                <a:solidFill>
                  <a:srgbClr val="0432FF"/>
                </a:solidFill>
              </a:rPr>
              <a:t>- 1</a:t>
            </a:r>
            <a:r>
              <a:rPr lang="en-US" baseline="30000" dirty="0">
                <a:solidFill>
                  <a:srgbClr val="0432FF"/>
                </a:solidFill>
              </a:rPr>
              <a:t>st</a:t>
            </a:r>
            <a:r>
              <a:rPr lang="en-US" dirty="0">
                <a:solidFill>
                  <a:srgbClr val="0432FF"/>
                </a:solidFill>
              </a:rPr>
              <a:t> half: 3/2021</a:t>
            </a:r>
          </a:p>
          <a:p>
            <a:r>
              <a:rPr lang="en-US" dirty="0">
                <a:solidFill>
                  <a:srgbClr val="0432FF"/>
                </a:solidFill>
              </a:rPr>
              <a:t>- 2</a:t>
            </a:r>
            <a:r>
              <a:rPr lang="en-US" baseline="30000" dirty="0">
                <a:solidFill>
                  <a:srgbClr val="0432FF"/>
                </a:solidFill>
              </a:rPr>
              <a:t>nd</a:t>
            </a:r>
            <a:r>
              <a:rPr lang="en-US" dirty="0">
                <a:solidFill>
                  <a:srgbClr val="0432FF"/>
                </a:solidFill>
              </a:rPr>
              <a:t> half: 4/2021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C3AB5BA-C63B-5A4D-997A-58D6ABB457F5}"/>
              </a:ext>
            </a:extLst>
          </p:cNvPr>
          <p:cNvSpPr/>
          <p:nvPr/>
        </p:nvSpPr>
        <p:spPr>
          <a:xfrm>
            <a:off x="4689894" y="3557484"/>
            <a:ext cx="6091119" cy="6799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EAA2E5-8DA8-BB4D-AA1F-5CE28D1D1AD7}"/>
              </a:ext>
            </a:extLst>
          </p:cNvPr>
          <p:cNvSpPr txBox="1"/>
          <p:nvPr/>
        </p:nvSpPr>
        <p:spPr>
          <a:xfrm>
            <a:off x="217170" y="3680359"/>
            <a:ext cx="50544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Assembly testing starts ~3/2021</a:t>
            </a:r>
          </a:p>
          <a:p>
            <a:r>
              <a:rPr lang="en-US" dirty="0">
                <a:solidFill>
                  <a:srgbClr val="FF0000"/>
                </a:solidFill>
              </a:rPr>
              <a:t>Half-Detector assembly review, ~July 2021</a:t>
            </a:r>
          </a:p>
          <a:p>
            <a:endParaRPr lang="en-US" dirty="0">
              <a:solidFill>
                <a:srgbClr val="0432FF"/>
              </a:solidFill>
            </a:endParaRPr>
          </a:p>
          <a:p>
            <a:r>
              <a:rPr lang="en-US" dirty="0">
                <a:solidFill>
                  <a:srgbClr val="0432FF"/>
                </a:solidFill>
              </a:rPr>
              <a:t>On track … to meet the final completion milestones,</a:t>
            </a:r>
          </a:p>
          <a:p>
            <a:r>
              <a:rPr lang="en-US" dirty="0">
                <a:solidFill>
                  <a:srgbClr val="0432FF"/>
                </a:solidFill>
              </a:rPr>
              <a:t>very tight schedule  </a:t>
            </a:r>
          </a:p>
        </p:txBody>
      </p:sp>
    </p:spTree>
    <p:extLst>
      <p:ext uri="{BB962C8B-B14F-4D97-AF65-F5344CB8AC3E}">
        <p14:creationId xmlns:p14="http://schemas.microsoft.com/office/powerpoint/2010/main" val="3573238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06C9B01-9966-D548-8BF7-1C1FB5EA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" y="3429000"/>
            <a:ext cx="4340824" cy="336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2D1D4F-2FE1-B648-AC49-52D1E4680E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810" y="3881676"/>
            <a:ext cx="3129280" cy="2816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537003-EA9A-C046-A8EF-BA548453D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517" y="1508125"/>
            <a:ext cx="2586965" cy="194414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62CCEF-DCCE-A04F-AC0E-6A71542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11/6/20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1B83C-0060-8847-AEAA-8D4BA65E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@Bi-Weekly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E5C7F-5DA2-9840-8E4C-77BCF15C8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7BA624-1038-F04A-BCB4-7B1E37BF4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872433"/>
            <a:ext cx="2386463" cy="1928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A3BF8B-971E-114B-997B-B30C24208D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1222" y="1884717"/>
            <a:ext cx="1662846" cy="1928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432591-8CCF-5A41-859F-2E647EA141CA}"/>
              </a:ext>
            </a:extLst>
          </p:cNvPr>
          <p:cNvSpPr txBox="1"/>
          <p:nvPr/>
        </p:nvSpPr>
        <p:spPr>
          <a:xfrm>
            <a:off x="7873808" y="1404795"/>
            <a:ext cx="3479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1-piece EW: to be replaced with Al,</a:t>
            </a:r>
          </a:p>
          <a:p>
            <a:r>
              <a:rPr lang="en-US" dirty="0"/>
              <a:t>to minimize “</a:t>
            </a:r>
            <a:r>
              <a:rPr lang="en-US" dirty="0" err="1"/>
              <a:t>springb</a:t>
            </a:r>
            <a:r>
              <a:rPr lang="en-US" dirty="0"/>
              <a:t> ack”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7F2292-2A46-BE49-8AE1-72527A424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119" y="1508125"/>
            <a:ext cx="4405394" cy="1443784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8ED44D6-BE77-D040-AB20-9D84BF5F3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129" y="3988540"/>
            <a:ext cx="4216716" cy="249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689884-262C-4347-AA50-6BFC908F6CE8}"/>
              </a:ext>
            </a:extLst>
          </p:cNvPr>
          <p:cNvSpPr txBox="1"/>
          <p:nvPr/>
        </p:nvSpPr>
        <p:spPr>
          <a:xfrm>
            <a:off x="9418603" y="5475139"/>
            <a:ext cx="2165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simulations:</a:t>
            </a:r>
          </a:p>
          <a:p>
            <a:r>
              <a:rPr lang="en-US" dirty="0"/>
              <a:t>PEEK, Al, AL7075</a:t>
            </a:r>
          </a:p>
        </p:txBody>
      </p:sp>
    </p:spTree>
    <p:extLst>
      <p:ext uri="{BB962C8B-B14F-4D97-AF65-F5344CB8AC3E}">
        <p14:creationId xmlns:p14="http://schemas.microsoft.com/office/powerpoint/2010/main" val="1164337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Words>509</Words>
  <Application>Microsoft Macintosh PowerPoint</Application>
  <PresentationFormat>Widescreen</PresentationFormat>
  <Paragraphs>103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MVXT Status and Plan </vt:lpstr>
      <vt:lpstr>Project Status &amp; Plan</vt:lpstr>
      <vt:lpstr>Challenges </vt:lpstr>
      <vt:lpstr>Upcoming Reviews …</vt:lpstr>
      <vt:lpstr>backup</vt:lpstr>
      <vt:lpstr>Milestones in PMP, 12/2019  (targeted schedule + 2 months/contingency)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MVXT Status and Plan </dc:title>
  <dc:creator>Ming Liu</dc:creator>
  <cp:lastModifiedBy>Ming Liu</cp:lastModifiedBy>
  <cp:revision>90</cp:revision>
  <dcterms:created xsi:type="dcterms:W3CDTF">2020-11-04T16:24:44Z</dcterms:created>
  <dcterms:modified xsi:type="dcterms:W3CDTF">2020-11-05T22:57:26Z</dcterms:modified>
</cp:coreProperties>
</file>