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35" d="100"/>
          <a:sy n="135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2FCA6-ACA4-2449-A57C-2575475D0C3D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66E3C-A8E2-2049-B66C-E943055A2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AC4B7-18D9-A14E-AEBF-855312920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9C680-A67B-3244-9E8E-D8398AF1A0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530B6-A2D5-FF4C-8C5A-7B63179D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B7C2-A62E-0C43-8DBF-BF7D1B8AD9F6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840E0-D7C5-C04F-BA4C-D4B19E6F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0672-334B-D74B-9E3A-D1D4244F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7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9126-447E-1943-8706-CC746B37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BA8CE-5D21-0244-9F3B-22CDD4DF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50D8E-72A5-664B-BD63-7428EE0F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7C66-DB2F-EF42-96A3-4E79C3844578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8C20-70C4-B943-A55E-85B12C0D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B5B29-7E53-8F46-A2E7-716DE0F43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F943A8-7A97-0B41-B501-96B9FA73C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72133-54B4-5A47-AF35-EACE87CF8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2ADD7-5FEE-5C47-9D13-50941DCD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6AA7-086C-A740-964B-A2E1E027C2D5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096DC-FCD9-6243-9F34-63322B45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141D7-E7AB-6945-92DD-2A3FD31E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D16D-04E5-6446-9CA8-A5675CCA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4992F-0500-7B42-AA9C-9C9BA982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2E46E-9EF4-2A43-AAB0-51EC62B0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554C4-B570-7C4B-9DF8-274E5AFB86BE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F6F4-702C-964F-B08D-EE3F08CA2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9288C-6281-9041-96A8-87D6617C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1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AF35-8ACA-614F-AE48-C594E4BC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DE084-3A9C-6044-AB49-846E5A9E6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F0C1-B993-4F4D-82AF-438EC9107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0454-7610-D447-9DD5-A1D73A8BF6BE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9D0DA-DB40-324A-AB1C-B43C13C2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B3448-D008-234E-B710-BBFDB21B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C2BF3-589D-224E-BE1D-7944B44F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C22A-02F6-6343-8786-5B1C40427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9784A-4987-CB4F-9C0C-C17109BCD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0F38C-729A-5D48-A6A5-3AD01C0E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923-6085-4B45-B863-36FFDD8D62C0}" type="datetime1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B999E-886A-8B4D-B54C-7D255284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5B653-0EC3-694D-BB24-9DDF71ED4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4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9BA34-B338-0A4F-9905-F06B691DC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01008-0289-C04D-9339-DAF1974F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D5B16-6E8B-E446-9A31-B153754D6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1789E-0978-2E41-B401-003F35DC6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7FF055-7C6A-B046-B40D-B0DBC4448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56CFE-2630-E04F-A67A-8A7ACB43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B7BED-A698-C14F-9709-0F300297C81B}" type="datetime1">
              <a:rPr lang="en-US" smtClean="0"/>
              <a:t>3/12/20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5E9426-1726-5B43-B763-D6DCC897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877F35-8AF8-5D42-8979-B71F29874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BDED-419B-E043-8B11-49DCFEC3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CC07E-2E96-7E46-9163-4D6451433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F03A-2A0D-3A42-A3D3-A7A96BE3D90A}" type="datetime1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04890-BE92-B140-B38D-FC1923C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7D039-0E42-9443-9223-F95FB928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66CA62-821F-CD4D-B8FC-4094A01F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AD0C8-5F7E-DA4B-9796-D00B771FD173}" type="datetime1">
              <a:rPr lang="en-US" smtClean="0"/>
              <a:t>3/12/20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21434D-93B3-994F-8BF9-7D37A776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FE228-230F-9F44-ACDE-A98A9301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A71D-890C-D044-9A69-26218259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7129-9525-3B4A-A0C2-3A2F1E1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32DA1-9C7D-8E40-AFD2-5C7F89C3B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CCF05-A62B-1C44-88E7-872E4FCF4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ED44-2737-D945-96A0-257E0F024DA1}" type="datetime1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4C6F-48C6-3045-B923-570D51D4F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912D1-BDC9-FA44-A021-99070F09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C80C2-5C53-6F40-BD1E-F2717ECA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9405FB-D6CA-8041-B760-51F37C498C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78A1A-4F08-1746-A2E7-2F2C65236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6E1D2-F4BC-F747-8C64-4BDB0121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C15C-7D43-1947-ADC8-6B46B4FB3533}" type="datetime1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61948-1FE0-AD45-8888-E56B3995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F5A75-2475-8E48-A495-D4B4D3E8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5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C097EE-A5D4-8D46-A7D7-E6F52143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2C1A-C2F5-BB48-97AB-952CC115D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5F8E3-5A21-0D4F-B9F9-919EC54469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37E8C-1B48-8341-8FE9-8B25C6DBAC35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E4CB5-1C78-4745-9A58-A6CAF22E1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9A6CA-0683-A945-8BA3-E12D7DF05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4AD37-E697-3E45-9BFA-0EDBB180F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5374-E0BD-5245-BF81-A74BE4AE8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MVTX Status &amp;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43A34-9466-D141-A9A0-90BB4E8353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Ming Liu</a:t>
            </a:r>
          </a:p>
          <a:p>
            <a:r>
              <a:rPr lang="en-US" dirty="0"/>
              <a:t>MVTX Bi-Weekly Meeting</a:t>
            </a:r>
          </a:p>
          <a:p>
            <a:r>
              <a:rPr lang="en-US" dirty="0"/>
              <a:t>03/13/2020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710F-8A01-684C-BE5B-A2D32226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7C37-4138-FD47-8711-6C0DF231C6D3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DC8F4-6CE3-9640-B030-1FAA27AF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7FAB1-DCDE-FC48-B9E2-54AC881A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6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A91D-0FA2-DB48-BB3E-15204E9B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923454"/>
          </a:xfrm>
        </p:spPr>
        <p:txBody>
          <a:bodyPr/>
          <a:lstStyle/>
          <a:p>
            <a:r>
              <a:rPr lang="en-US" dirty="0"/>
              <a:t>Finalizing MVTX Mechanical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C037-4232-C14B-A1C4-CA9A3602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710"/>
            <a:ext cx="10515600" cy="36006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Address recommendations from 1/29/2020 FDR </a:t>
            </a:r>
          </a:p>
          <a:p>
            <a:pPr lvl="1"/>
            <a:r>
              <a:rPr lang="en-US" sz="2000" dirty="0"/>
              <a:t>Added rollers to maintain the correct gap between the detector and the beam-pipe, </a:t>
            </a:r>
          </a:p>
          <a:p>
            <a:pPr lvl="1"/>
            <a:r>
              <a:rPr lang="en-US" sz="2000" dirty="0"/>
              <a:t>modified one of the patch panels (for an easier access to cooling lines),</a:t>
            </a:r>
          </a:p>
          <a:p>
            <a:pPr lvl="1"/>
            <a:r>
              <a:rPr lang="en-US" sz="2000" dirty="0"/>
              <a:t>FEA analysis confirmed sagging is small</a:t>
            </a:r>
          </a:p>
          <a:p>
            <a:pPr lvl="2"/>
            <a:r>
              <a:rPr lang="en-US" sz="1600" dirty="0"/>
              <a:t>attaching the two North end flanges together to further reduce the overall sag of the detector (by ~x2)</a:t>
            </a:r>
          </a:p>
          <a:p>
            <a:pPr lvl="1"/>
            <a:r>
              <a:rPr lang="en-US" sz="2000" dirty="0"/>
              <a:t>Talking with others (LBL) to decide on a simplified (shorter) vendor selection procedure</a:t>
            </a:r>
          </a:p>
          <a:p>
            <a:pPr lvl="1"/>
            <a:r>
              <a:rPr lang="en-US" sz="2000" dirty="0"/>
              <a:t>Weekly mechanical design meeting, MIT/LANL, LBNL</a:t>
            </a:r>
          </a:p>
          <a:p>
            <a:r>
              <a:rPr lang="en-US" dirty="0"/>
              <a:t>Investigating a simplification compared to the ITS design</a:t>
            </a:r>
          </a:p>
          <a:p>
            <a:pPr lvl="1"/>
            <a:r>
              <a:rPr lang="en-US" sz="2000" dirty="0"/>
              <a:t>Analysis seemed promising, and price with vendors was checked (looks ok so far)</a:t>
            </a:r>
          </a:p>
          <a:p>
            <a:pPr lvl="1"/>
            <a:r>
              <a:rPr lang="en-US" sz="2000" dirty="0"/>
              <a:t>Internal ‘review’ with CERN (ITS lead engineer) and LBNL engineers, last Friday 3/6</a:t>
            </a:r>
          </a:p>
          <a:p>
            <a:pPr lvl="1"/>
            <a:r>
              <a:rPr lang="en-US" sz="2000" dirty="0"/>
              <a:t>Plan to finalize the design and produce a prototype to certify the design and vendor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8F73D6-3818-5241-BF54-2A966F24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429" y="4542384"/>
            <a:ext cx="9380838" cy="186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BB0F7-A9F1-244D-BA96-D5E02468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0257-20B6-D744-9179-D452C69A3F91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01BF5-A52C-6F47-87E2-8B5A9CCD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3C086-B147-A245-ABC7-DFCDC294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5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982FC3-734A-8A49-92C3-A8406CA0E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0" y="3517097"/>
            <a:ext cx="4474030" cy="18716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37027D7-5803-3849-9AD2-67CC6317D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91806" y="1102957"/>
            <a:ext cx="5614030" cy="33863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83E0DE-5849-654A-9315-26604A35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8" y="-34362"/>
            <a:ext cx="7602973" cy="895202"/>
          </a:xfrm>
        </p:spPr>
        <p:txBody>
          <a:bodyPr/>
          <a:lstStyle/>
          <a:p>
            <a:r>
              <a:rPr lang="en-US" dirty="0"/>
              <a:t>MVTX 8-Stave Telescope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889A-44FB-9046-A7C5-1CA24D2D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8" y="768131"/>
            <a:ext cx="7925607" cy="27099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Successfully readout the system</a:t>
            </a:r>
          </a:p>
          <a:p>
            <a:pPr lvl="1"/>
            <a:r>
              <a:rPr lang="en-US" dirty="0"/>
              <a:t>2-stave + 2-HIC + 4-SingleChip, (4 staves will arrive next week with Alex)</a:t>
            </a:r>
          </a:p>
          <a:p>
            <a:pPr lvl="1"/>
            <a:r>
              <a:rPr lang="en-US" dirty="0"/>
              <a:t>8-RUs + 1-PU + 1-FELIX + 1-GTM + CAEN PS</a:t>
            </a:r>
          </a:p>
          <a:p>
            <a:pPr lvl="1"/>
            <a:r>
              <a:rPr lang="en-US" dirty="0"/>
              <a:t>11m long “final” readout cable</a:t>
            </a:r>
          </a:p>
          <a:p>
            <a:pPr lvl="1"/>
            <a:r>
              <a:rPr lang="en-US" dirty="0"/>
              <a:t>Telescope box designed</a:t>
            </a:r>
          </a:p>
          <a:p>
            <a:r>
              <a:rPr lang="en-US" dirty="0"/>
              <a:t>Weekly readout meeting</a:t>
            </a:r>
          </a:p>
          <a:p>
            <a:pPr lvl="1"/>
            <a:r>
              <a:rPr lang="en-US" dirty="0"/>
              <a:t>Firmware &amp; software update </a:t>
            </a:r>
          </a:p>
          <a:p>
            <a:r>
              <a:rPr lang="en-US" dirty="0">
                <a:solidFill>
                  <a:srgbClr val="FF0000"/>
                </a:solidFill>
              </a:rPr>
              <a:t>Test Beam @Fermilab, 4/22-5/4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Coronavirus outbreak?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375D8E0-9D1E-9A4E-8896-185D04C8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E774-A545-F74D-BA3D-C7EC5058EDDA}" type="datetime1">
              <a:rPr lang="en-US" smtClean="0"/>
              <a:t>3/12/20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B019C1-541B-2647-BF0D-3EB71B3D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3540D47-9356-834D-9E17-CCFD1A57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DF03A4-50E4-2747-9D83-6FA6CD869D1F}"/>
              </a:ext>
            </a:extLst>
          </p:cNvPr>
          <p:cNvSpPr txBox="1"/>
          <p:nvPr/>
        </p:nvSpPr>
        <p:spPr>
          <a:xfrm>
            <a:off x="10634468" y="5829388"/>
            <a:ext cx="143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8-SingleChips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C5486C-5349-B64C-B33E-F76D0247B328}"/>
              </a:ext>
            </a:extLst>
          </p:cNvPr>
          <p:cNvCxnSpPr>
            <a:cxnSpLocks/>
          </p:cNvCxnSpPr>
          <p:nvPr/>
        </p:nvCxnSpPr>
        <p:spPr>
          <a:xfrm flipH="1" flipV="1">
            <a:off x="9439325" y="4359564"/>
            <a:ext cx="1195143" cy="14600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42EF43-CA65-CE44-AA49-823F90352D54}"/>
              </a:ext>
            </a:extLst>
          </p:cNvPr>
          <p:cNvSpPr txBox="1"/>
          <p:nvPr/>
        </p:nvSpPr>
        <p:spPr>
          <a:xfrm>
            <a:off x="9078257" y="5686838"/>
            <a:ext cx="94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Staves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4B7CAF-87C4-FF48-9B9C-AA2A81037754}"/>
              </a:ext>
            </a:extLst>
          </p:cNvPr>
          <p:cNvSpPr txBox="1"/>
          <p:nvPr/>
        </p:nvSpPr>
        <p:spPr>
          <a:xfrm>
            <a:off x="9739842" y="1620085"/>
            <a:ext cx="2111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8 RUs + PU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4 “final” cables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DD81EB-0D94-6145-A545-BB6903AAB187}"/>
              </a:ext>
            </a:extLst>
          </p:cNvPr>
          <p:cNvSpPr txBox="1"/>
          <p:nvPr/>
        </p:nvSpPr>
        <p:spPr>
          <a:xfrm>
            <a:off x="10353472" y="35793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CAEN PS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3B852E-55FB-2C4E-A652-52B88A98AE6D}"/>
              </a:ext>
            </a:extLst>
          </p:cNvPr>
          <p:cNvSpPr txBox="1"/>
          <p:nvPr/>
        </p:nvSpPr>
        <p:spPr>
          <a:xfrm>
            <a:off x="1560256" y="4182609"/>
            <a:ext cx="211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MVTX Telescope Box</a:t>
            </a:r>
          </a:p>
          <a:p>
            <a:r>
              <a:rPr lang="en-US" dirty="0">
                <a:solidFill>
                  <a:srgbClr val="FFFF00"/>
                </a:solidFill>
              </a:rPr>
              <a:t>6-stave + 2-HIC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C412C83-7071-EC44-A114-8C8E9F882D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3570" y="2796135"/>
            <a:ext cx="4273513" cy="3566771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06D777-3D44-BC44-8610-F19612C849CB}"/>
              </a:ext>
            </a:extLst>
          </p:cNvPr>
          <p:cNvCxnSpPr>
            <a:cxnSpLocks/>
          </p:cNvCxnSpPr>
          <p:nvPr/>
        </p:nvCxnSpPr>
        <p:spPr>
          <a:xfrm flipH="1" flipV="1">
            <a:off x="6780179" y="5089603"/>
            <a:ext cx="2315183" cy="73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65942A5-BC89-FA4D-A792-7D464AC79C3C}"/>
              </a:ext>
            </a:extLst>
          </p:cNvPr>
          <p:cNvSpPr txBox="1"/>
          <p:nvPr/>
        </p:nvSpPr>
        <p:spPr>
          <a:xfrm>
            <a:off x="9122040" y="617178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 HICs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B5EFA92-2D64-C34A-BF8E-98BC690BAF97}"/>
              </a:ext>
            </a:extLst>
          </p:cNvPr>
          <p:cNvCxnSpPr>
            <a:cxnSpLocks/>
            <a:stCxn id="39" idx="1"/>
          </p:cNvCxnSpPr>
          <p:nvPr/>
        </p:nvCxnSpPr>
        <p:spPr>
          <a:xfrm flipH="1" flipV="1">
            <a:off x="7044866" y="5568799"/>
            <a:ext cx="2077174" cy="7876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2BAE48A-DADC-8743-BE4F-B3E3CFD760AE}"/>
              </a:ext>
            </a:extLst>
          </p:cNvPr>
          <p:cNvSpPr txBox="1"/>
          <p:nvPr/>
        </p:nvSpPr>
        <p:spPr>
          <a:xfrm>
            <a:off x="2867903" y="5489850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Trigger scope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AE18511-6AC8-8B48-9478-D2601DC84A5E}"/>
              </a:ext>
            </a:extLst>
          </p:cNvPr>
          <p:cNvCxnSpPr/>
          <p:nvPr/>
        </p:nvCxnSpPr>
        <p:spPr>
          <a:xfrm flipH="1" flipV="1">
            <a:off x="3318734" y="5202679"/>
            <a:ext cx="123064" cy="3380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2B55C89-05D8-D54F-8579-FB2E8EE32EAB}"/>
              </a:ext>
            </a:extLst>
          </p:cNvPr>
          <p:cNvSpPr txBox="1"/>
          <p:nvPr/>
        </p:nvSpPr>
        <p:spPr>
          <a:xfrm>
            <a:off x="7252071" y="4359585"/>
            <a:ext cx="1753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New cooling </a:t>
            </a:r>
          </a:p>
          <a:p>
            <a:r>
              <a:rPr lang="en-US" dirty="0">
                <a:solidFill>
                  <a:srgbClr val="FFFF00"/>
                </a:solidFill>
              </a:rPr>
              <a:t>panel for 8-stave</a:t>
            </a:r>
          </a:p>
        </p:txBody>
      </p:sp>
    </p:spTree>
    <p:extLst>
      <p:ext uri="{BB962C8B-B14F-4D97-AF65-F5344CB8AC3E}">
        <p14:creationId xmlns:p14="http://schemas.microsoft.com/office/powerpoint/2010/main" val="367698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B3B2-C270-524E-9126-4F01B061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5"/>
            <a:ext cx="10515600" cy="1325563"/>
          </a:xfrm>
        </p:spPr>
        <p:txBody>
          <a:bodyPr/>
          <a:lstStyle/>
          <a:p>
            <a:r>
              <a:rPr lang="en-US" dirty="0"/>
              <a:t>Stave Production at 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5535B-15C4-904F-B54E-F91B0C76A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96" y="950135"/>
            <a:ext cx="10515600" cy="51977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Replacement of carbon frame cooling tubes starts this week, 3/9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HIC production in progress, 24 assembled as of 3/13</a:t>
            </a:r>
          </a:p>
          <a:p>
            <a:pPr lvl="1"/>
            <a:r>
              <a:rPr lang="en-US" dirty="0"/>
              <a:t>Issues with software upgrade two weeks ago</a:t>
            </a:r>
          </a:p>
          <a:p>
            <a:pPr lvl="1"/>
            <a:r>
              <a:rPr lang="en-US" dirty="0"/>
              <a:t>Rolled back to older version, system is working now </a:t>
            </a:r>
          </a:p>
          <a:p>
            <a:endParaRPr lang="en-US" dirty="0"/>
          </a:p>
          <a:p>
            <a:r>
              <a:rPr lang="en-US" dirty="0"/>
              <a:t>Production meeting with CERN next Thursday,  </a:t>
            </a:r>
          </a:p>
          <a:p>
            <a:pPr lvl="1"/>
            <a:r>
              <a:rPr lang="en-US" dirty="0"/>
              <a:t>Cooling tube work</a:t>
            </a:r>
          </a:p>
          <a:p>
            <a:pPr lvl="1"/>
            <a:r>
              <a:rPr lang="en-US" dirty="0"/>
              <a:t>HICs &amp; Stave testing</a:t>
            </a:r>
          </a:p>
          <a:p>
            <a:pPr lvl="1"/>
            <a:r>
              <a:rPr lang="en-US" dirty="0"/>
              <a:t>~10 staves available for shipping late March or early April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2786F-01B1-9746-A88C-6CE6392BB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3EA8-0D71-B642-B3C7-A707F42A93EB}" type="datetime1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07DF-A410-CA46-88EC-298930B1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MVTX Status &amp; Plan @MVTX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8E16-449D-7C43-ABBC-3D398356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AD37-E697-3E45-9BFA-0EDBB180F22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83EBD-1D37-004E-93D4-3B7BF45D2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132" y="1466424"/>
            <a:ext cx="8309042" cy="1605156"/>
          </a:xfrm>
          <a:prstGeom prst="rect">
            <a:avLst/>
          </a:prstGeom>
        </p:spPr>
      </p:pic>
      <p:sp>
        <p:nvSpPr>
          <p:cNvPr id="8" name="Line Callout 1 7">
            <a:extLst>
              <a:ext uri="{FF2B5EF4-FFF2-40B4-BE49-F238E27FC236}">
                <a16:creationId xmlns:a16="http://schemas.microsoft.com/office/drawing/2014/main" id="{0FBD37C4-2193-564A-A38E-D8EF7477551B}"/>
              </a:ext>
            </a:extLst>
          </p:cNvPr>
          <p:cNvSpPr/>
          <p:nvPr/>
        </p:nvSpPr>
        <p:spPr>
          <a:xfrm>
            <a:off x="9687938" y="1441958"/>
            <a:ext cx="2199262" cy="931592"/>
          </a:xfrm>
          <a:prstGeom prst="borderCallout1">
            <a:avLst>
              <a:gd name="adj1" fmla="val 18750"/>
              <a:gd name="adj2" fmla="val -8333"/>
              <a:gd name="adj3" fmla="val 57034"/>
              <a:gd name="adj4" fmla="val -36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Cooling tubes:</a:t>
            </a:r>
          </a:p>
          <a:p>
            <a:pPr algn="ctr"/>
            <a:r>
              <a:rPr lang="en-US" dirty="0"/>
              <a:t>55cm -&gt; 70cm</a:t>
            </a:r>
          </a:p>
        </p:txBody>
      </p:sp>
    </p:spTree>
    <p:extLst>
      <p:ext uri="{BB962C8B-B14F-4D97-AF65-F5344CB8AC3E}">
        <p14:creationId xmlns:p14="http://schemas.microsoft.com/office/powerpoint/2010/main" val="2966352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361</Words>
  <Application>Microsoft Macintosh PowerPoint</Application>
  <PresentationFormat>Widescreen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MVTX Status &amp; Plan</vt:lpstr>
      <vt:lpstr>Finalizing MVTX Mechanical Design</vt:lpstr>
      <vt:lpstr>MVTX 8-Stave Telescope Setup</vt:lpstr>
      <vt:lpstr>Stave Production at CERN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 WBS 3.2</dc:title>
  <dc:creator>Ming Liu</dc:creator>
  <cp:lastModifiedBy>Ming Liu</cp:lastModifiedBy>
  <cp:revision>49</cp:revision>
  <dcterms:created xsi:type="dcterms:W3CDTF">2020-03-05T04:31:01Z</dcterms:created>
  <dcterms:modified xsi:type="dcterms:W3CDTF">2020-03-13T01:44:00Z</dcterms:modified>
</cp:coreProperties>
</file>