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981C6-B9CE-CE4E-BFFA-C260D308F98C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C219-16B6-C74D-B5EE-F5591F47A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7481-0280-9040-ADA4-A5DBCD45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62FDA-1DF2-6C48-AA6B-B4F73468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0364-F9B8-0640-BF80-77684EBB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0F722-1B8B-F241-8930-9382DCAD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3DA2-6AAA-FC40-B16C-95D16893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C003-929A-444E-B535-89566329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12CAC-5C57-1347-8726-A06638382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DAFE-FD25-3640-8CD6-4735DDA7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AF64-082A-6F47-BB5F-1ECC0EB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3DEDE-4243-8546-9CDE-1CD5F086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77FD6-66F9-F54E-BF4D-129526834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66C44-34E6-BE4F-8B4B-E055807EF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45D4-FB0B-354E-BD93-306572C3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63F1C-AAD4-A840-AB60-A57EE223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7627-BB62-D342-B497-9A7004F8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7462-5769-DD47-9A16-EB2628F8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F3EC-B9F5-1B40-BD17-37499C8E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BB7A-AFFA-534A-8F49-1D29A1C6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3F42-B39C-484D-836F-7A784C8D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1515-5319-2043-B186-A44BD22B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7591-F749-3B4F-B945-12E0F34E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BB756-8528-2747-A9AA-27C74708E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FAD3C-267C-F34E-9B7A-C97C5277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C190-0400-C04C-B456-1991E9CC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FA54-5908-3D46-BD57-A5FAECA2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961-3DA6-8743-8726-1B3763C1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9742-6950-0143-ACF7-DF3AFAB20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E1E9A-1697-6D4B-93A8-355DAFF6A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2BDE5-1FCD-884A-BC73-C259DD3E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BEB04-5E53-A243-9D87-34714AE5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883AE-F2CC-BB4F-9803-E60ACF40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9697-1D62-5940-943A-C942A478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D0FE2-92DD-7D46-B751-7CCF9AF5F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CC44A-0119-BB42-8AFD-BC0178F94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26F11-05B6-6944-AD80-38D2BBDBC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465F9-0A5B-9C4F-8F17-5264A0AB6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9894E-F8EF-DA44-80D9-D0C7C63A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B1388-D6E5-0342-BE65-AD1A112B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145A-0B30-4443-9C43-7B3E04DA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04E8-D7B7-D04E-A13D-759ED7E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A3B2F-46E0-3248-85B5-AA942D79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21AD8-CC40-8B41-A8C7-9DC3BBA1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94B7B-1D80-F84B-9FF6-31710D10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CBD87-028D-6047-A610-3DC465FA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A121B-4E38-444B-B639-7101D71E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74E8C-EE58-8A4F-9A7F-4FCBCD3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D608-EE19-DC4B-8DB1-D884B374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5D0F-2932-3744-B6F3-CC988842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49703-FD4D-8348-8785-F80E17C5B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8C5EE-8833-0E48-8B25-D39C6D6D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D4EE-47EA-C24C-924E-342C8FDD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8A34-DF75-9D48-9352-F6F7EF5B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6484-9D67-154A-A10D-1E9BE011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75BFC-C224-D34D-94E6-82F9442A9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524EE-4C3E-5D48-A0A8-4FF51A3B3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7AA47-0E5F-4F4B-BDD5-3E828085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0DD6C-8DD3-9D49-AF61-BA8BF30B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E87BB-1230-874C-8C6C-DB090B73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4C9C5-5454-FD4D-A7FB-133D39AC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48B41-261A-B14C-842E-8D766B776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D489F-0BAF-014D-99D5-9AE76B11B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7D95-D193-8D40-8F68-46A165ABD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D65D0-F08C-B646-A735-EA5529561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77A2-A222-A444-A2E5-DDBD02D2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y.de/~ameyer/hq/node38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11B1-F3E2-B348-9C38-FC8FAB11F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KFParticle</a:t>
            </a:r>
            <a:r>
              <a:rPr lang="en-US" dirty="0"/>
              <a:t>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A7F33-FF45-B540-B8AD-184BBBBC1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Cameron, Ming </a:t>
            </a:r>
          </a:p>
          <a:p>
            <a:r>
              <a:rPr lang="en-US" dirty="0"/>
              <a:t>11/01/2020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861C-D720-104F-8A64-0CF14638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3DE3-3A92-CB40-8718-71267451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2FC-E6F9-264C-94DC-E0D1890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04A6-653B-614D-8879-55051DAB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Exercise </a:t>
            </a:r>
            <a:r>
              <a:rPr lang="en-US" dirty="0" err="1"/>
              <a:t>KFParticle</a:t>
            </a:r>
            <a:r>
              <a:rPr lang="en-US" dirty="0"/>
              <a:t> Package for HF Sim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4064-D664-1545-B8AF-1D2A8C4C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902"/>
            <a:ext cx="10515600" cy="52498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Inputs: </a:t>
            </a:r>
          </a:p>
          <a:p>
            <a:pPr marL="457200" lvl="1" indent="0">
              <a:buNone/>
            </a:pPr>
            <a:r>
              <a:rPr lang="en-US" dirty="0"/>
              <a:t>B-&gt; </a:t>
            </a:r>
            <a:r>
              <a:rPr lang="en-US" dirty="0" err="1"/>
              <a:t>Jpsi</a:t>
            </a:r>
            <a:r>
              <a:rPr lang="en-US" dirty="0"/>
              <a:t> + Phi, samples from </a:t>
            </a:r>
            <a:r>
              <a:rPr lang="en-US" dirty="0" err="1"/>
              <a:t>Zhaozhong’s</a:t>
            </a:r>
            <a:r>
              <a:rPr lang="en-US" dirty="0"/>
              <a:t> simulations  </a:t>
            </a:r>
          </a:p>
          <a:p>
            <a:pPr marL="0" indent="0">
              <a:buNone/>
            </a:pPr>
            <a:r>
              <a:rPr lang="en-US" dirty="0"/>
              <a:t>Outputs: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reco’d</a:t>
            </a:r>
            <a:r>
              <a:rPr lang="en-US" dirty="0"/>
              <a:t> daughter and grand-daughter particles from </a:t>
            </a:r>
            <a:r>
              <a:rPr lang="en-US" dirty="0" err="1"/>
              <a:t>KFParticles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  </a:t>
            </a:r>
            <a:r>
              <a:rPr lang="en-US" dirty="0" err="1"/>
              <a:t>reco’d</a:t>
            </a:r>
            <a:r>
              <a:rPr lang="en-US" dirty="0"/>
              <a:t> Bs, J/Psi and Phi, and tracks (e+/-, K+/-)</a:t>
            </a:r>
          </a:p>
          <a:p>
            <a:endParaRPr lang="en-US" dirty="0"/>
          </a:p>
          <a:p>
            <a:r>
              <a:rPr lang="en-US" dirty="0"/>
              <a:t>Bs -&gt; J/Psi(</a:t>
            </a:r>
            <a:r>
              <a:rPr lang="en-US" dirty="0" err="1"/>
              <a:t>e+e</a:t>
            </a:r>
            <a:r>
              <a:rPr lang="en-US" dirty="0"/>
              <a:t>-) + Phi (K+K-)</a:t>
            </a:r>
          </a:p>
          <a:p>
            <a:r>
              <a:rPr lang="en-US" dirty="0"/>
              <a:t>Bd -&gt; </a:t>
            </a:r>
            <a:r>
              <a:rPr lang="en-US" dirty="0" err="1"/>
              <a:t>D+pi</a:t>
            </a:r>
            <a:r>
              <a:rPr lang="en-US" dirty="0"/>
              <a:t>,  MC sample is too small to see this exclusive channel ….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B/</a:t>
            </a:r>
            <a:r>
              <a:rPr lang="en-US" dirty="0" err="1"/>
              <a:t>L_b</a:t>
            </a:r>
            <a:r>
              <a:rPr lang="en-US" dirty="0"/>
              <a:t> -&gt;  multiple displaced tracks …</a:t>
            </a:r>
          </a:p>
          <a:p>
            <a:pPr lvl="1"/>
            <a:r>
              <a:rPr lang="en-US" dirty="0"/>
              <a:t>“vertex size” of the displaced vertex?  IP?  </a:t>
            </a:r>
          </a:p>
          <a:p>
            <a:pPr lvl="2"/>
            <a:r>
              <a:rPr lang="en-US" dirty="0"/>
              <a:t>Using DCA of two tracks to estimate “vertex-size” of the daughter particles, like J/Psi, Phi? </a:t>
            </a:r>
          </a:p>
          <a:p>
            <a:pPr lvl="1"/>
            <a:r>
              <a:rPr lang="en-US" dirty="0"/>
              <a:t>“DCA” of the displaced vertex momentum vector?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16A0-728A-FF42-8C97-341F3E88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64E55-09FF-2848-88C2-50DB39FA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EA2C4-752D-FA4E-AEDB-B804238A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1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857AE-E291-C44B-9A2C-DB256171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70056" y="-112530"/>
            <a:ext cx="6864373" cy="7089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01054-0FF5-6746-8459-4F9CFF2343D5}"/>
              </a:ext>
            </a:extLst>
          </p:cNvPr>
          <p:cNvSpPr txBox="1"/>
          <p:nvPr/>
        </p:nvSpPr>
        <p:spPr>
          <a:xfrm>
            <a:off x="755057" y="729195"/>
            <a:ext cx="3803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Reco’d</a:t>
            </a:r>
            <a:r>
              <a:rPr lang="en-US" dirty="0"/>
              <a:t> Bs properties: </a:t>
            </a:r>
          </a:p>
          <a:p>
            <a:endParaRPr lang="en-US" dirty="0"/>
          </a:p>
          <a:p>
            <a:r>
              <a:rPr lang="en-US" dirty="0"/>
              <a:t>mass, 3-D DCA/Impact Parameter (IP), </a:t>
            </a:r>
          </a:p>
          <a:p>
            <a:r>
              <a:rPr lang="en-US" dirty="0"/>
              <a:t>charge, P, </a:t>
            </a:r>
            <a:r>
              <a:rPr lang="en-US" dirty="0" err="1"/>
              <a:t>pT</a:t>
            </a:r>
            <a:r>
              <a:rPr lang="en-US" dirty="0"/>
              <a:t>, y, L </a:t>
            </a:r>
            <a:r>
              <a:rPr lang="en-US" dirty="0" err="1"/>
              <a:t>etc</a:t>
            </a:r>
            <a:r>
              <a:rPr lang="en-US" dirty="0"/>
              <a:t> 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1E03E-1DCC-5E44-904D-1F40B8C6C7C6}"/>
              </a:ext>
            </a:extLst>
          </p:cNvPr>
          <p:cNvSpPr txBox="1"/>
          <p:nvPr/>
        </p:nvSpPr>
        <p:spPr>
          <a:xfrm>
            <a:off x="5090597" y="54452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Bs_mass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1AF2A-646A-2B43-85CA-EA77C92C51B2}"/>
              </a:ext>
            </a:extLst>
          </p:cNvPr>
          <p:cNvSpPr txBox="1"/>
          <p:nvPr/>
        </p:nvSpPr>
        <p:spPr>
          <a:xfrm>
            <a:off x="5090597" y="2630184"/>
            <a:ext cx="57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ptot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D2D79-B861-B44F-B6E4-07829D0A7339}"/>
              </a:ext>
            </a:extLst>
          </p:cNvPr>
          <p:cNvSpPr txBox="1"/>
          <p:nvPr/>
        </p:nvSpPr>
        <p:spPr>
          <a:xfrm>
            <a:off x="7538491" y="26401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2DBD9-8146-484A-B8F5-2DF88D5EAE9C}"/>
              </a:ext>
            </a:extLst>
          </p:cNvPr>
          <p:cNvSpPr txBox="1"/>
          <p:nvPr/>
        </p:nvSpPr>
        <p:spPr>
          <a:xfrm>
            <a:off x="9959380" y="2640189"/>
            <a:ext cx="30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A7323-FD3B-6240-A18E-EFE55F5B8895}"/>
              </a:ext>
            </a:extLst>
          </p:cNvPr>
          <p:cNvSpPr txBox="1"/>
          <p:nvPr/>
        </p:nvSpPr>
        <p:spPr>
          <a:xfrm>
            <a:off x="8075488" y="521927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(cm)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90BDD-C51C-274E-9D2F-85E5C10AD8D7}"/>
              </a:ext>
            </a:extLst>
          </p:cNvPr>
          <p:cNvSpPr txBox="1"/>
          <p:nvPr/>
        </p:nvSpPr>
        <p:spPr>
          <a:xfrm>
            <a:off x="10376900" y="5219272"/>
            <a:ext cx="12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c*Tau (cm)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4AD0E-087F-8A40-B4D3-32E1921BB5A6}"/>
              </a:ext>
            </a:extLst>
          </p:cNvPr>
          <p:cNvSpPr txBox="1"/>
          <p:nvPr/>
        </p:nvSpPr>
        <p:spPr>
          <a:xfrm>
            <a:off x="5131794" y="5034606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4 tracks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74641-4A90-0C4B-A397-AC09244CD8C1}"/>
              </a:ext>
            </a:extLst>
          </p:cNvPr>
          <p:cNvSpPr/>
          <p:nvPr/>
        </p:nvSpPr>
        <p:spPr>
          <a:xfrm>
            <a:off x="910805" y="4665274"/>
            <a:ext cx="2801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Bs -&gt; J/Psi(</a:t>
            </a:r>
            <a:r>
              <a:rPr lang="en-US" dirty="0" err="1"/>
              <a:t>e+e</a:t>
            </a:r>
            <a:r>
              <a:rPr lang="en-US" dirty="0"/>
              <a:t>-) + Phi (K+K-)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2CF5D-57AE-CE4D-BE89-E576DF282EAC}"/>
              </a:ext>
            </a:extLst>
          </p:cNvPr>
          <p:cNvSpPr txBox="1"/>
          <p:nvPr/>
        </p:nvSpPr>
        <p:spPr>
          <a:xfrm>
            <a:off x="7957195" y="54452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3-D 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E5AB9-0D8C-4A4A-930F-D574906D968C}"/>
              </a:ext>
            </a:extLst>
          </p:cNvPr>
          <p:cNvSpPr txBox="1"/>
          <p:nvPr/>
        </p:nvSpPr>
        <p:spPr>
          <a:xfrm>
            <a:off x="9861595" y="544529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1760B8D-BB22-A541-A8C4-1478E7EC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6EB1BFE-9D37-F541-AB0E-8705CE4E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5D2175D-1232-104F-923A-93E76EF2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ABA1-A5AE-1D40-9727-E805D99AC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36737" y="-969738"/>
            <a:ext cx="6857999" cy="8797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5BDED-2DB8-FE4A-AA5F-A87947B50D36}"/>
              </a:ext>
            </a:extLst>
          </p:cNvPr>
          <p:cNvSpPr txBox="1"/>
          <p:nvPr/>
        </p:nvSpPr>
        <p:spPr>
          <a:xfrm>
            <a:off x="462337" y="739739"/>
            <a:ext cx="197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Daughter particles:</a:t>
            </a:r>
          </a:p>
          <a:p>
            <a:r>
              <a:rPr lang="en-US" dirty="0"/>
              <a:t>J/Psi and Phi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757F7-CF6F-8044-8002-B50FFB699E01}"/>
              </a:ext>
            </a:extLst>
          </p:cNvPr>
          <p:cNvSpPr txBox="1"/>
          <p:nvPr/>
        </p:nvSpPr>
        <p:spPr>
          <a:xfrm>
            <a:off x="3976396" y="287945"/>
            <a:ext cx="180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J/Psi (mass, </a:t>
            </a:r>
            <a:r>
              <a:rPr lang="en-US" dirty="0" err="1"/>
              <a:t>e+e</a:t>
            </a:r>
            <a:r>
              <a:rPr lang="en-US" dirty="0"/>
              <a:t>-)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09F21-BEE9-E642-A945-EEF0362A2349}"/>
              </a:ext>
            </a:extLst>
          </p:cNvPr>
          <p:cNvSpPr txBox="1"/>
          <p:nvPr/>
        </p:nvSpPr>
        <p:spPr>
          <a:xfrm>
            <a:off x="8630292" y="472611"/>
            <a:ext cx="16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Phi (mass: K+K-)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59EAD-A910-B144-BE92-C5738ACEC5E2}"/>
              </a:ext>
            </a:extLst>
          </p:cNvPr>
          <p:cNvSpPr txBox="1"/>
          <p:nvPr/>
        </p:nvSpPr>
        <p:spPr>
          <a:xfrm>
            <a:off x="5270806" y="179797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DCA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F0162-AB5E-774B-ACE4-EC2500064E16}"/>
              </a:ext>
            </a:extLst>
          </p:cNvPr>
          <p:cNvSpPr txBox="1"/>
          <p:nvPr/>
        </p:nvSpPr>
        <p:spPr>
          <a:xfrm>
            <a:off x="5578867" y="30103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73550-DD6F-924B-A3E3-DA4E46E2B634}"/>
              </a:ext>
            </a:extLst>
          </p:cNvPr>
          <p:cNvSpPr txBox="1"/>
          <p:nvPr/>
        </p:nvSpPr>
        <p:spPr>
          <a:xfrm>
            <a:off x="5666171" y="4564832"/>
            <a:ext cx="48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642FB-9EC9-7241-A3A2-500E19D687DD}"/>
              </a:ext>
            </a:extLst>
          </p:cNvPr>
          <p:cNvSpPr txBox="1"/>
          <p:nvPr/>
        </p:nvSpPr>
        <p:spPr>
          <a:xfrm>
            <a:off x="5185013" y="5845995"/>
            <a:ext cx="9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Decay_L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94BA940-638E-EB4F-8D14-B75ACF1A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47FB421-0812-1D4B-A334-00744898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E4E308-A6B2-E442-9ABE-4149203D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F28F0-45AD-B345-9C40-2CC827EE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71154" y="-571255"/>
            <a:ext cx="6855067" cy="7997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0782D-14BD-4746-9313-B18AD63E4E3E}"/>
              </a:ext>
            </a:extLst>
          </p:cNvPr>
          <p:cNvSpPr txBox="1"/>
          <p:nvPr/>
        </p:nvSpPr>
        <p:spPr>
          <a:xfrm>
            <a:off x="636998" y="1089061"/>
            <a:ext cx="1367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J/Psi -&gt; e+ e-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Phi -&gt; K+ K-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BDC0D-A9A7-484C-BACF-152E94FFFE26}"/>
              </a:ext>
            </a:extLst>
          </p:cNvPr>
          <p:cNvSpPr txBox="1"/>
          <p:nvPr/>
        </p:nvSpPr>
        <p:spPr>
          <a:xfrm>
            <a:off x="4746660" y="359596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Trk_1</a:t>
            </a:r>
          </a:p>
          <a:p>
            <a:r>
              <a:rPr lang="en-US" dirty="0"/>
              <a:t>(e+/-)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61336-FF59-3C4F-AEB2-DBFF7001F91C}"/>
              </a:ext>
            </a:extLst>
          </p:cNvPr>
          <p:cNvSpPr txBox="1"/>
          <p:nvPr/>
        </p:nvSpPr>
        <p:spPr>
          <a:xfrm>
            <a:off x="6820327" y="359596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Trk_2</a:t>
            </a:r>
          </a:p>
          <a:p>
            <a:r>
              <a:rPr lang="en-US" dirty="0"/>
              <a:t>(e+/-)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23118-EBE6-684D-826E-AC1F79506DD8}"/>
              </a:ext>
            </a:extLst>
          </p:cNvPr>
          <p:cNvSpPr txBox="1"/>
          <p:nvPr/>
        </p:nvSpPr>
        <p:spPr>
          <a:xfrm>
            <a:off x="8177131" y="244868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Trk_3</a:t>
            </a:r>
          </a:p>
          <a:p>
            <a:r>
              <a:rPr lang="en-US" dirty="0"/>
              <a:t>(K+/-)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3C977-8546-6E48-A40F-C69281AECF16}"/>
              </a:ext>
            </a:extLst>
          </p:cNvPr>
          <p:cNvSpPr txBox="1"/>
          <p:nvPr/>
        </p:nvSpPr>
        <p:spPr>
          <a:xfrm>
            <a:off x="10890739" y="400693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Trk_4</a:t>
            </a:r>
          </a:p>
          <a:p>
            <a:r>
              <a:rPr lang="en-US" dirty="0"/>
              <a:t>(K+/-)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68837-D3B5-D94A-8B91-093EE04E128A}"/>
              </a:ext>
            </a:extLst>
          </p:cNvPr>
          <p:cNvSpPr txBox="1"/>
          <p:nvPr/>
        </p:nvSpPr>
        <p:spPr>
          <a:xfrm>
            <a:off x="3287731" y="2289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DF30C-6F8E-0447-88EA-966C378C9C4D}"/>
              </a:ext>
            </a:extLst>
          </p:cNvPr>
          <p:cNvSpPr txBox="1"/>
          <p:nvPr/>
        </p:nvSpPr>
        <p:spPr>
          <a:xfrm>
            <a:off x="3319573" y="3735733"/>
            <a:ext cx="48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ECDE5-891A-7C41-A656-F6D191F2C290}"/>
              </a:ext>
            </a:extLst>
          </p:cNvPr>
          <p:cNvSpPr txBox="1"/>
          <p:nvPr/>
        </p:nvSpPr>
        <p:spPr>
          <a:xfrm>
            <a:off x="3367939" y="543953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000E0-C9A2-0E4A-948C-3B5663B24451}"/>
              </a:ext>
            </a:extLst>
          </p:cNvPr>
          <p:cNvSpPr txBox="1"/>
          <p:nvPr/>
        </p:nvSpPr>
        <p:spPr>
          <a:xfrm>
            <a:off x="3287731" y="6827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AFACF89-B61A-F440-B625-1CCE623E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62842CE-B63F-1045-A106-F5A5F845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8B4FD15-995A-E247-924A-95C14149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43CA-B94B-3841-93C2-1F356886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43" y="33951"/>
            <a:ext cx="10935984" cy="16670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Desired Large MC Samples:  ~1M c-cbar events? </a:t>
            </a:r>
            <a:br>
              <a:rPr lang="en-US" b="1" dirty="0"/>
            </a:br>
            <a:r>
              <a:rPr lang="en-US" dirty="0"/>
              <a:t>	Charm Hadrons: c -&gt; D, </a:t>
            </a:r>
            <a:r>
              <a:rPr lang="en-US" dirty="0" err="1"/>
              <a:t>L_c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40B88-59FB-494F-8254-8712854A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963"/>
            <a:ext cx="12192000" cy="26757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8C83B4-C192-D045-A6B4-C72EFD85EA5B}"/>
              </a:ext>
            </a:extLst>
          </p:cNvPr>
          <p:cNvGrpSpPr/>
          <p:nvPr/>
        </p:nvGrpSpPr>
        <p:grpSpPr>
          <a:xfrm>
            <a:off x="3426841" y="4512995"/>
            <a:ext cx="8390411" cy="2218586"/>
            <a:chOff x="4380683" y="5031767"/>
            <a:chExt cx="7414049" cy="17922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889C91-582D-CC41-867C-0B30B0714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842" y="5031767"/>
              <a:ext cx="6256890" cy="17922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F4795F-47A4-094B-B6E9-9850AF3822FC}"/>
                </a:ext>
              </a:extLst>
            </p:cNvPr>
            <p:cNvSpPr txBox="1"/>
            <p:nvPr/>
          </p:nvSpPr>
          <p:spPr>
            <a:xfrm>
              <a:off x="4380683" y="5666731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LHCb</a:t>
              </a:r>
              <a:r>
                <a:rPr lang="en-US" dirty="0"/>
                <a:t>) arXiv:1902.06794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E67ED-DFF8-C348-9360-00B56E00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C3101-0D89-6942-82E3-413DF8A4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EC2BF-E152-B74B-BCE1-51C711E3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37F-010B-B24A-9130-ADCF56C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503" y="149991"/>
            <a:ext cx="8575497" cy="2243888"/>
          </a:xfrm>
        </p:spPr>
        <p:txBody>
          <a:bodyPr>
            <a:normAutofit/>
          </a:bodyPr>
          <a:lstStyle/>
          <a:p>
            <a:r>
              <a:rPr lang="en-US" b="1" dirty="0"/>
              <a:t>Desired MC Samples: ~10M b-</a:t>
            </a:r>
            <a:r>
              <a:rPr lang="en-US" b="1" dirty="0" err="1"/>
              <a:t>bbar</a:t>
            </a:r>
            <a:r>
              <a:rPr lang="en-US" b="1" dirty="0"/>
              <a:t> ?</a:t>
            </a:r>
            <a:br>
              <a:rPr lang="en-US" dirty="0"/>
            </a:br>
            <a:r>
              <a:rPr lang="en-US" dirty="0"/>
              <a:t>  Beauty Hadrons: b-&gt; B, </a:t>
            </a:r>
            <a:r>
              <a:rPr lang="en-US" dirty="0" err="1"/>
              <a:t>L_b</a:t>
            </a:r>
            <a:br>
              <a:rPr lang="en-US" dirty="0"/>
            </a:br>
            <a:r>
              <a:rPr lang="en-US" dirty="0"/>
              <a:t>  Effective BR ~ 10</a:t>
            </a:r>
            <a:r>
              <a:rPr lang="en-US" baseline="30000" dirty="0"/>
              <a:t>-4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0287-E451-B74C-971C-E747E69F7C45}"/>
              </a:ext>
            </a:extLst>
          </p:cNvPr>
          <p:cNvSpPr txBox="1"/>
          <p:nvPr/>
        </p:nvSpPr>
        <p:spPr>
          <a:xfrm>
            <a:off x="345041" y="437667"/>
            <a:ext cx="294702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Exclusive decay channels:</a:t>
            </a:r>
          </a:p>
          <a:p>
            <a:r>
              <a:rPr lang="en-US" sz="1400" dirty="0"/>
              <a:t>B+  -&gt; J/Psi + K^+ (BR = 1.0 x 10^-3)</a:t>
            </a:r>
          </a:p>
          <a:p>
            <a:r>
              <a:rPr lang="en-US" sz="1400" dirty="0"/>
              <a:t>       -&gt; D</a:t>
            </a:r>
            <a:r>
              <a:rPr lang="en-US" sz="1400" baseline="30000" dirty="0"/>
              <a:t>0</a:t>
            </a:r>
            <a:r>
              <a:rPr lang="en-US" sz="1400" dirty="0"/>
              <a:t> + pi</a:t>
            </a:r>
            <a:r>
              <a:rPr lang="en-US" sz="1400" baseline="30000" dirty="0"/>
              <a:t>+</a:t>
            </a:r>
            <a:r>
              <a:rPr lang="en-US" sz="1400" dirty="0"/>
              <a:t> (BR=4.7 x 10^-3)</a:t>
            </a:r>
          </a:p>
          <a:p>
            <a:r>
              <a:rPr lang="en-US" sz="1400" dirty="0"/>
              <a:t>       -&gt; D</a:t>
            </a:r>
            <a:r>
              <a:rPr lang="en-US" sz="1400" baseline="30000" dirty="0"/>
              <a:t>0</a:t>
            </a:r>
            <a:r>
              <a:rPr lang="en-US" sz="1400" dirty="0"/>
              <a:t> K</a:t>
            </a:r>
            <a:r>
              <a:rPr lang="en-US" sz="1400" baseline="30000" dirty="0"/>
              <a:t>+</a:t>
            </a:r>
            <a:r>
              <a:rPr lang="en-US" sz="1400" dirty="0"/>
              <a:t> (BR = 3.6 x 10^-4)</a:t>
            </a:r>
          </a:p>
          <a:p>
            <a:r>
              <a:rPr lang="en-US" sz="1400" dirty="0"/>
              <a:t>       -&gt; D</a:t>
            </a:r>
            <a:r>
              <a:rPr lang="en-US" sz="1400" baseline="30000" dirty="0"/>
              <a:t>-</a:t>
            </a:r>
            <a:r>
              <a:rPr lang="en-US" sz="1400" dirty="0"/>
              <a:t>+ pi</a:t>
            </a:r>
            <a:r>
              <a:rPr lang="en-US" sz="1400" baseline="30000" dirty="0"/>
              <a:t>+</a:t>
            </a:r>
            <a:r>
              <a:rPr lang="en-US" sz="1400" dirty="0"/>
              <a:t> + pi</a:t>
            </a:r>
            <a:r>
              <a:rPr lang="en-US" sz="1400" baseline="30000" dirty="0"/>
              <a:t>+</a:t>
            </a:r>
            <a:r>
              <a:rPr lang="en-US" sz="1400" dirty="0"/>
              <a:t> (BR = 1.1 x 10^-3)</a:t>
            </a:r>
          </a:p>
          <a:p>
            <a:endParaRPr lang="en-US" sz="1400" dirty="0"/>
          </a:p>
          <a:p>
            <a:r>
              <a:rPr lang="en-US" sz="1400" dirty="0"/>
              <a:t>Bd  -&gt; D</a:t>
            </a:r>
            <a:r>
              <a:rPr lang="en-US" sz="1400" baseline="30000" dirty="0"/>
              <a:t>-</a:t>
            </a:r>
            <a:r>
              <a:rPr lang="en-US" sz="1400" dirty="0"/>
              <a:t> pi</a:t>
            </a:r>
            <a:r>
              <a:rPr lang="en-US" sz="1400" baseline="30000" dirty="0"/>
              <a:t>+</a:t>
            </a:r>
            <a:r>
              <a:rPr lang="en-US" sz="1400" dirty="0"/>
              <a:t> (BR=2.5 x 10^-3)</a:t>
            </a:r>
          </a:p>
          <a:p>
            <a:r>
              <a:rPr lang="en-US" sz="1400" dirty="0"/>
              <a:t>      -&gt; D</a:t>
            </a:r>
            <a:r>
              <a:rPr lang="en-US" sz="1400" baseline="30000" dirty="0"/>
              <a:t>-</a:t>
            </a:r>
            <a:r>
              <a:rPr lang="en-US" sz="1400" dirty="0"/>
              <a:t> + K</a:t>
            </a:r>
            <a:r>
              <a:rPr lang="en-US" sz="1400" baseline="30000" dirty="0"/>
              <a:t>+</a:t>
            </a:r>
            <a:r>
              <a:rPr lang="en-US" sz="1400" dirty="0"/>
              <a:t> (BR = 1.9 x 10^-4)</a:t>
            </a:r>
          </a:p>
          <a:p>
            <a:r>
              <a:rPr lang="en-US" sz="1400" dirty="0"/>
              <a:t>      -&gt; D</a:t>
            </a:r>
            <a:r>
              <a:rPr lang="en-US" sz="1400" baseline="30000" dirty="0"/>
              <a:t>0</a:t>
            </a:r>
            <a:r>
              <a:rPr lang="en-US" sz="1400" dirty="0"/>
              <a:t> + pi</a:t>
            </a:r>
            <a:r>
              <a:rPr lang="en-US" sz="1400" baseline="30000" dirty="0"/>
              <a:t>+</a:t>
            </a:r>
            <a:r>
              <a:rPr lang="en-US" sz="1400" dirty="0"/>
              <a:t> + pi</a:t>
            </a:r>
            <a:r>
              <a:rPr lang="en-US" sz="1400" baseline="30000" dirty="0"/>
              <a:t>-</a:t>
            </a:r>
            <a:r>
              <a:rPr lang="en-US" sz="1400" dirty="0"/>
              <a:t> (BR = 8.8 x 10^-4)</a:t>
            </a:r>
          </a:p>
          <a:p>
            <a:r>
              <a:rPr lang="en-US" sz="1400" dirty="0"/>
              <a:t>      -&gt; D</a:t>
            </a:r>
            <a:r>
              <a:rPr lang="en-US" sz="1400" baseline="30000" dirty="0"/>
              <a:t>-</a:t>
            </a:r>
            <a:r>
              <a:rPr lang="en-US" sz="1400" dirty="0"/>
              <a:t> + pi</a:t>
            </a:r>
            <a:r>
              <a:rPr lang="en-US" sz="1400" baseline="30000" dirty="0"/>
              <a:t>+</a:t>
            </a:r>
            <a:r>
              <a:rPr lang="en-US" sz="1400" dirty="0"/>
              <a:t> +pi</a:t>
            </a:r>
            <a:r>
              <a:rPr lang="en-US" sz="1400" baseline="30000" dirty="0"/>
              <a:t>+</a:t>
            </a:r>
            <a:r>
              <a:rPr lang="en-US" sz="1400" dirty="0"/>
              <a:t> + pi</a:t>
            </a:r>
            <a:r>
              <a:rPr lang="en-US" sz="1400" baseline="30000" dirty="0"/>
              <a:t>-</a:t>
            </a:r>
            <a:r>
              <a:rPr lang="en-US" sz="1400" dirty="0"/>
              <a:t> (BR= 6 x10^-3)</a:t>
            </a:r>
          </a:p>
          <a:p>
            <a:r>
              <a:rPr lang="en-US" sz="1400" dirty="0"/>
              <a:t>      -&gt; J/Psi + Ks(</a:t>
            </a:r>
            <a:r>
              <a:rPr lang="en-US" sz="1400" dirty="0" err="1"/>
              <a:t>pi</a:t>
            </a:r>
            <a:r>
              <a:rPr lang="en-US" sz="1400" baseline="30000" dirty="0" err="1"/>
              <a:t>+</a:t>
            </a:r>
            <a:r>
              <a:rPr lang="en-US" sz="1400" dirty="0" err="1"/>
              <a:t>pi</a:t>
            </a:r>
            <a:r>
              <a:rPr lang="en-US" sz="1400" baseline="30000" dirty="0"/>
              <a:t>-</a:t>
            </a:r>
            <a:r>
              <a:rPr lang="en-US" sz="1400" dirty="0"/>
              <a:t>) (BR=8.7 x10^-4)</a:t>
            </a:r>
          </a:p>
          <a:p>
            <a:r>
              <a:rPr lang="en-US" sz="1400" dirty="0"/>
              <a:t>      -&gt; J/Psi + K</a:t>
            </a:r>
            <a:r>
              <a:rPr lang="en-US" sz="1400" baseline="30000" dirty="0"/>
              <a:t>+</a:t>
            </a:r>
            <a:r>
              <a:rPr lang="en-US" sz="1400" dirty="0"/>
              <a:t> pi</a:t>
            </a:r>
            <a:r>
              <a:rPr lang="en-US" sz="1400" baseline="30000" dirty="0"/>
              <a:t>-</a:t>
            </a:r>
            <a:r>
              <a:rPr lang="en-US" sz="1400" dirty="0"/>
              <a:t> (BR=1.2x10^-3)</a:t>
            </a:r>
          </a:p>
          <a:p>
            <a:endParaRPr lang="en-US" sz="1400" dirty="0"/>
          </a:p>
          <a:p>
            <a:r>
              <a:rPr lang="en-US" sz="1400" dirty="0"/>
              <a:t>Bs -&gt; J/Psi + Phi (BR=1.1 x10^-3)</a:t>
            </a:r>
          </a:p>
          <a:p>
            <a:r>
              <a:rPr lang="en-US" sz="1400" dirty="0"/>
              <a:t>     -&gt; Ds</a:t>
            </a:r>
            <a:r>
              <a:rPr lang="en-US" sz="1400" baseline="30000" dirty="0"/>
              <a:t>-</a:t>
            </a:r>
            <a:r>
              <a:rPr lang="en-US" sz="1400" dirty="0"/>
              <a:t> + pi</a:t>
            </a:r>
            <a:r>
              <a:rPr lang="en-US" sz="1400" baseline="30000" dirty="0"/>
              <a:t>-</a:t>
            </a:r>
            <a:r>
              <a:rPr lang="en-US" sz="1400" dirty="0"/>
              <a:t> (BR= 3.0 x 10^-3)</a:t>
            </a:r>
          </a:p>
          <a:p>
            <a:endParaRPr lang="en-US" sz="1400" dirty="0"/>
          </a:p>
          <a:p>
            <a:r>
              <a:rPr lang="en-US" sz="1400" dirty="0" err="1"/>
              <a:t>Bc</a:t>
            </a:r>
            <a:r>
              <a:rPr lang="en-US" sz="1400" baseline="30000" dirty="0"/>
              <a:t>+</a:t>
            </a:r>
            <a:r>
              <a:rPr lang="en-US" sz="1400" dirty="0"/>
              <a:t> -&gt; J/Psi + D</a:t>
            </a:r>
            <a:r>
              <a:rPr lang="en-US" sz="1400" baseline="30000" dirty="0"/>
              <a:t>0</a:t>
            </a:r>
            <a:r>
              <a:rPr lang="en-US" sz="1400" dirty="0"/>
              <a:t> + K</a:t>
            </a:r>
            <a:r>
              <a:rPr lang="en-US" sz="1400" baseline="30000" dirty="0"/>
              <a:t>+</a:t>
            </a:r>
            <a:r>
              <a:rPr lang="en-US" sz="1400" dirty="0"/>
              <a:t> (seen)</a:t>
            </a:r>
          </a:p>
          <a:p>
            <a:r>
              <a:rPr lang="en-US" sz="1400" dirty="0"/>
              <a:t>        -&gt; J/Psi + pi</a:t>
            </a:r>
            <a:r>
              <a:rPr lang="en-US" sz="1400" baseline="30000" dirty="0"/>
              <a:t>+</a:t>
            </a:r>
            <a:r>
              <a:rPr lang="en-US" sz="1400" dirty="0"/>
              <a:t> (seen) </a:t>
            </a:r>
          </a:p>
          <a:p>
            <a:endParaRPr lang="en-US" sz="1400" dirty="0"/>
          </a:p>
          <a:p>
            <a:r>
              <a:rPr lang="en-US" sz="1400" dirty="0" err="1"/>
              <a:t>L_b</a:t>
            </a:r>
            <a:r>
              <a:rPr lang="en-US" sz="1400" dirty="0"/>
              <a:t> -&gt; </a:t>
            </a:r>
            <a:r>
              <a:rPr lang="en-US" sz="1400" dirty="0" err="1"/>
              <a:t>L_c</a:t>
            </a:r>
            <a:r>
              <a:rPr lang="en-US" sz="1400" dirty="0"/>
              <a:t>(2860)</a:t>
            </a:r>
            <a:r>
              <a:rPr lang="en-US" sz="1600" baseline="30000" dirty="0"/>
              <a:t>+</a:t>
            </a:r>
            <a:r>
              <a:rPr lang="en-US" sz="1400" dirty="0"/>
              <a:t> + pi</a:t>
            </a:r>
            <a:r>
              <a:rPr lang="en-US" sz="1400" baseline="30000" dirty="0"/>
              <a:t>-</a:t>
            </a:r>
            <a:r>
              <a:rPr lang="en-US" sz="1400" dirty="0"/>
              <a:t> (BR ~&lt; 10^-4)</a:t>
            </a:r>
          </a:p>
          <a:p>
            <a:r>
              <a:rPr lang="en-US" sz="1400" dirty="0"/>
              <a:t>       -&gt; J/Psi + Lambda (seen, ~10^-4)</a:t>
            </a:r>
          </a:p>
          <a:p>
            <a:r>
              <a:rPr lang="en-US" sz="1400" dirty="0"/>
              <a:t>        -&gt; p J/Psi + pi</a:t>
            </a:r>
            <a:r>
              <a:rPr lang="en-US" sz="1400" baseline="30000" dirty="0"/>
              <a:t>-</a:t>
            </a:r>
            <a:r>
              <a:rPr lang="en-US" sz="1400" dirty="0"/>
              <a:t> (BR= 2.6 x10^-5)</a:t>
            </a:r>
          </a:p>
          <a:p>
            <a:r>
              <a:rPr lang="en-US" sz="1400" dirty="0"/>
              <a:t>        -&gt; p J/Psi + K</a:t>
            </a:r>
            <a:r>
              <a:rPr lang="en-US" sz="1400" baseline="30000" dirty="0"/>
              <a:t>-</a:t>
            </a:r>
            <a:r>
              <a:rPr lang="en-US" sz="1400" dirty="0"/>
              <a:t> (BR = 3.2 x 10^-4)</a:t>
            </a:r>
          </a:p>
          <a:p>
            <a:r>
              <a:rPr lang="en-US" sz="1400" dirty="0"/>
              <a:t>        -&gt; Lc</a:t>
            </a:r>
            <a:r>
              <a:rPr lang="en-US" sz="1400" baseline="30000" dirty="0"/>
              <a:t>+</a:t>
            </a:r>
            <a:r>
              <a:rPr lang="en-US" sz="1400" dirty="0"/>
              <a:t> pi</a:t>
            </a:r>
            <a:r>
              <a:rPr lang="en-US" sz="1400" baseline="30000" dirty="0"/>
              <a:t>-</a:t>
            </a:r>
            <a:r>
              <a:rPr lang="en-US" sz="1400" dirty="0"/>
              <a:t> (BR = 4.9 x 10^-3)</a:t>
            </a:r>
          </a:p>
          <a:p>
            <a:r>
              <a:rPr lang="en-US" sz="1400" dirty="0"/>
              <a:t>        -&gt;Lc</a:t>
            </a:r>
            <a:r>
              <a:rPr lang="en-US" sz="1400" baseline="30000" dirty="0"/>
              <a:t>+</a:t>
            </a:r>
            <a:r>
              <a:rPr lang="en-US" sz="1400" dirty="0"/>
              <a:t> </a:t>
            </a:r>
            <a:r>
              <a:rPr lang="en-US" sz="1400" dirty="0" err="1"/>
              <a:t>pi</a:t>
            </a:r>
            <a:r>
              <a:rPr lang="en-US" sz="1400" baseline="30000" dirty="0" err="1"/>
              <a:t>+</a:t>
            </a:r>
            <a:r>
              <a:rPr lang="en-US" sz="1400" dirty="0" err="1"/>
              <a:t>pi</a:t>
            </a:r>
            <a:r>
              <a:rPr lang="en-US" sz="1400" baseline="30000" dirty="0" err="1"/>
              <a:t>-</a:t>
            </a:r>
            <a:r>
              <a:rPr lang="en-US" sz="1400" dirty="0" err="1"/>
              <a:t>pi</a:t>
            </a:r>
            <a:r>
              <a:rPr lang="en-US" sz="1400" baseline="30000" dirty="0"/>
              <a:t>-</a:t>
            </a:r>
            <a:r>
              <a:rPr lang="en-US" sz="1400" dirty="0"/>
              <a:t> (BR = 7.7 x10 ^-3)</a:t>
            </a:r>
          </a:p>
          <a:p>
            <a:endParaRPr lang="en-US" sz="1400" b="1" dirty="0"/>
          </a:p>
          <a:p>
            <a:r>
              <a:rPr lang="en-US" sz="1400" b="1" dirty="0"/>
              <a:t>Semi-leptonic decays:</a:t>
            </a:r>
          </a:p>
          <a:p>
            <a:r>
              <a:rPr lang="en-US" sz="1400" dirty="0"/>
              <a:t>    B-&gt; D + e/mu + X (BR=8.4%)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F940E-B893-E049-ABEA-066CDDFB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19"/>
          <a:stretch/>
        </p:blipFill>
        <p:spPr>
          <a:xfrm>
            <a:off x="4469257" y="3429000"/>
            <a:ext cx="7635229" cy="2516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D4B61-42C3-2F49-9E4C-B2DF645E60C2}"/>
              </a:ext>
            </a:extLst>
          </p:cNvPr>
          <p:cNvSpPr txBox="1"/>
          <p:nvPr/>
        </p:nvSpPr>
        <p:spPr>
          <a:xfrm>
            <a:off x="9780998" y="2938409"/>
            <a:ext cx="130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HFLAV 2019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6BCB4-5997-D94E-B0ED-7E1779BB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E6EB68-AC6B-7247-A037-72524661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B7283C-8DE8-6B4D-A23E-533E389E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4C6B-2133-234A-9218-87EF1001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7BF8C-01C1-3A4B-B103-F2783F00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2C3B2-3DBA-1B4B-9590-08488154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E188C-2BB0-B143-9230-74AA1D85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45AD-5AF2-3B43-B55F-9623FCF2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72135" cy="1325563"/>
          </a:xfrm>
        </p:spPr>
        <p:txBody>
          <a:bodyPr/>
          <a:lstStyle/>
          <a:p>
            <a:r>
              <a:rPr lang="en-US" dirty="0"/>
              <a:t>Charm Fragmentation (assumed universal FF, </a:t>
            </a:r>
            <a:r>
              <a:rPr lang="en-US" dirty="0" err="1"/>
              <a:t>ee</a:t>
            </a:r>
            <a:r>
              <a:rPr lang="en-US" dirty="0"/>
              <a:t>/DIS)</a:t>
            </a:r>
          </a:p>
        </p:txBody>
      </p:sp>
      <p:pic>
        <p:nvPicPr>
          <p:cNvPr id="3" name="Picture 2" descr="\begin{figure}\unitlength1.0cm&#10;\begin{picture}(6.,7.)&#10;\put(2.5,0.){\epsfig{figure=figs/fragmentation_tree.eps,height=7cm}}&#10;\end{picture}&#10;\end{figure}">
            <a:extLst>
              <a:ext uri="{FF2B5EF4-FFF2-40B4-BE49-F238E27FC236}">
                <a16:creationId xmlns:a16="http://schemas.microsoft.com/office/drawing/2014/main" id="{2AC5E3DD-48D8-EB4D-8544-44746862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50" y="1616854"/>
            <a:ext cx="8150047" cy="50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3B5A8E-FDB9-0A40-AC08-94C05C59FBBC}"/>
              </a:ext>
            </a:extLst>
          </p:cNvPr>
          <p:cNvSpPr/>
          <p:nvPr/>
        </p:nvSpPr>
        <p:spPr>
          <a:xfrm>
            <a:off x="6594376" y="1101877"/>
            <a:ext cx="532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https://www.desy.de/~ameyer/hq/node38.html</a:t>
            </a:r>
            <a:r>
              <a:rPr lang="en-US" dirty="0"/>
              <a:t>, HERA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46026-CE2C-F64F-95E6-11A2D205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EA92E-0F76-2542-B534-EA43C86B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HF Bi-Weekly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C296D-7941-9246-B551-3AB2416D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77A2-A222-A444-A2E5-DDBD02D242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738</Words>
  <Application>Microsoft Macintosh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KFParticle Simulations</vt:lpstr>
      <vt:lpstr>Exercise KFParticle Package for HF Sim </vt:lpstr>
      <vt:lpstr>PowerPoint Presentation</vt:lpstr>
      <vt:lpstr>PowerPoint Presentation</vt:lpstr>
      <vt:lpstr>PowerPoint Presentation</vt:lpstr>
      <vt:lpstr>Desired Large MC Samples:  ~1M c-cbar events?   Charm Hadrons: c -&gt; D, L_c </vt:lpstr>
      <vt:lpstr>Desired MC Samples: ~10M b-bbar ?   Beauty Hadrons: b-&gt; B, L_b   Effective BR ~ 10-4 </vt:lpstr>
      <vt:lpstr>Additional slides</vt:lpstr>
      <vt:lpstr>Charm Fragmentation (assumed universal FF, ee/DIS)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KFParticle Simulations</dc:title>
  <dc:creator>Ming Liu</dc:creator>
  <cp:lastModifiedBy>Ming Liu</cp:lastModifiedBy>
  <cp:revision>46</cp:revision>
  <dcterms:created xsi:type="dcterms:W3CDTF">2020-11-02T05:00:04Z</dcterms:created>
  <dcterms:modified xsi:type="dcterms:W3CDTF">2020-11-02T21:11:56Z</dcterms:modified>
</cp:coreProperties>
</file>