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1" r:id="rId1"/>
  </p:sldMasterIdLst>
  <p:notesMasterIdLst>
    <p:notesMasterId r:id="rId3"/>
  </p:notesMasterIdLst>
  <p:sldIdLst>
    <p:sldId id="256" r:id="rId2"/>
  </p:sldIdLst>
  <p:sldSz cx="30268863" cy="42792650"/>
  <p:notesSz cx="6858000" cy="9144000"/>
  <p:defaultTextStyle>
    <a:defPPr>
      <a:defRPr lang="en-US"/>
    </a:defPPr>
    <a:lvl1pPr marL="0" algn="l" defTabSz="1810426" rtl="0" eaLnBrk="1" latinLnBrk="0" hangingPunct="1">
      <a:defRPr sz="3564" kern="1200">
        <a:solidFill>
          <a:schemeClr val="tx1"/>
        </a:solidFill>
        <a:latin typeface="+mn-lt"/>
        <a:ea typeface="+mn-ea"/>
        <a:cs typeface="+mn-cs"/>
      </a:defRPr>
    </a:lvl1pPr>
    <a:lvl2pPr marL="905213" algn="l" defTabSz="1810426" rtl="0" eaLnBrk="1" latinLnBrk="0" hangingPunct="1">
      <a:defRPr sz="3564" kern="1200">
        <a:solidFill>
          <a:schemeClr val="tx1"/>
        </a:solidFill>
        <a:latin typeface="+mn-lt"/>
        <a:ea typeface="+mn-ea"/>
        <a:cs typeface="+mn-cs"/>
      </a:defRPr>
    </a:lvl2pPr>
    <a:lvl3pPr marL="1810426" algn="l" defTabSz="1810426" rtl="0" eaLnBrk="1" latinLnBrk="0" hangingPunct="1">
      <a:defRPr sz="3564" kern="1200">
        <a:solidFill>
          <a:schemeClr val="tx1"/>
        </a:solidFill>
        <a:latin typeface="+mn-lt"/>
        <a:ea typeface="+mn-ea"/>
        <a:cs typeface="+mn-cs"/>
      </a:defRPr>
    </a:lvl3pPr>
    <a:lvl4pPr marL="2715639" algn="l" defTabSz="1810426" rtl="0" eaLnBrk="1" latinLnBrk="0" hangingPunct="1">
      <a:defRPr sz="3564" kern="1200">
        <a:solidFill>
          <a:schemeClr val="tx1"/>
        </a:solidFill>
        <a:latin typeface="+mn-lt"/>
        <a:ea typeface="+mn-ea"/>
        <a:cs typeface="+mn-cs"/>
      </a:defRPr>
    </a:lvl4pPr>
    <a:lvl5pPr marL="3620851" algn="l" defTabSz="1810426" rtl="0" eaLnBrk="1" latinLnBrk="0" hangingPunct="1">
      <a:defRPr sz="3564" kern="1200">
        <a:solidFill>
          <a:schemeClr val="tx1"/>
        </a:solidFill>
        <a:latin typeface="+mn-lt"/>
        <a:ea typeface="+mn-ea"/>
        <a:cs typeface="+mn-cs"/>
      </a:defRPr>
    </a:lvl5pPr>
    <a:lvl6pPr marL="4526065" algn="l" defTabSz="1810426" rtl="0" eaLnBrk="1" latinLnBrk="0" hangingPunct="1">
      <a:defRPr sz="3564" kern="1200">
        <a:solidFill>
          <a:schemeClr val="tx1"/>
        </a:solidFill>
        <a:latin typeface="+mn-lt"/>
        <a:ea typeface="+mn-ea"/>
        <a:cs typeface="+mn-cs"/>
      </a:defRPr>
    </a:lvl6pPr>
    <a:lvl7pPr marL="5431278" algn="l" defTabSz="1810426" rtl="0" eaLnBrk="1" latinLnBrk="0" hangingPunct="1">
      <a:defRPr sz="3564" kern="1200">
        <a:solidFill>
          <a:schemeClr val="tx1"/>
        </a:solidFill>
        <a:latin typeface="+mn-lt"/>
        <a:ea typeface="+mn-ea"/>
        <a:cs typeface="+mn-cs"/>
      </a:defRPr>
    </a:lvl7pPr>
    <a:lvl8pPr marL="6336490" algn="l" defTabSz="1810426" rtl="0" eaLnBrk="1" latinLnBrk="0" hangingPunct="1">
      <a:defRPr sz="3564" kern="1200">
        <a:solidFill>
          <a:schemeClr val="tx1"/>
        </a:solidFill>
        <a:latin typeface="+mn-lt"/>
        <a:ea typeface="+mn-ea"/>
        <a:cs typeface="+mn-cs"/>
      </a:defRPr>
    </a:lvl8pPr>
    <a:lvl9pPr marL="7241704" algn="l" defTabSz="1810426" rtl="0" eaLnBrk="1" latinLnBrk="0" hangingPunct="1">
      <a:defRPr sz="3564"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478">
          <p15:clr>
            <a:srgbClr val="A4A3A4"/>
          </p15:clr>
        </p15:guide>
        <p15:guide id="2" pos="953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0FF"/>
    <a:srgbClr val="0432FF"/>
    <a:srgbClr val="F3FCFF"/>
    <a:srgbClr val="94AD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42"/>
    <p:restoredTop sz="97869"/>
  </p:normalViewPr>
  <p:slideViewPr>
    <p:cSldViewPr snapToGrid="0" snapToObjects="1">
      <p:cViewPr>
        <p:scale>
          <a:sx n="70" d="100"/>
          <a:sy n="70" d="100"/>
        </p:scale>
        <p:origin x="200" y="-6056"/>
      </p:cViewPr>
      <p:guideLst>
        <p:guide orient="horz" pos="13478"/>
        <p:guide pos="9533"/>
      </p:guideLst>
    </p:cSldViewPr>
  </p:slideViewPr>
  <p:outlineViewPr>
    <p:cViewPr>
      <p:scale>
        <a:sx n="33" d="100"/>
        <a:sy n="33" d="100"/>
      </p:scale>
      <p:origin x="0" y="0"/>
    </p:cViewPr>
  </p:outlineViewPr>
  <p:notesTextViewPr>
    <p:cViewPr>
      <p:scale>
        <a:sx n="1" d="1"/>
        <a:sy n="1" d="1"/>
      </p:scale>
      <p:origin x="0" y="0"/>
    </p:cViewPr>
  </p:notesTextViewPr>
  <p:sorterViewPr>
    <p:cViewPr>
      <p:scale>
        <a:sx n="174" d="100"/>
        <a:sy n="174" d="100"/>
      </p:scale>
      <p:origin x="0" y="0"/>
    </p:cViewPr>
  </p:sorter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76FFD8-2F66-DE47-8675-84659B2BA517}" type="datetimeFigureOut">
              <a:rPr lang="en-US" smtClean="0"/>
              <a:t>10/23/19</a:t>
            </a:fld>
            <a:endParaRPr lang="en-US"/>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4A8A41-E2F5-434B-A8B5-5C88DA5D5A71}" type="slidenum">
              <a:rPr lang="en-US" smtClean="0"/>
              <a:t>‹#›</a:t>
            </a:fld>
            <a:endParaRPr lang="en-US"/>
          </a:p>
        </p:txBody>
      </p:sp>
    </p:spTree>
    <p:extLst>
      <p:ext uri="{BB962C8B-B14F-4D97-AF65-F5344CB8AC3E}">
        <p14:creationId xmlns:p14="http://schemas.microsoft.com/office/powerpoint/2010/main" val="412776091"/>
      </p:ext>
    </p:extLst>
  </p:cSld>
  <p:clrMap bg1="lt1" tx1="dk1" bg2="lt2" tx2="dk2" accent1="accent1" accent2="accent2" accent3="accent3" accent4="accent4" accent5="accent5" accent6="accent6" hlink="hlink" folHlink="folHlink"/>
  <p:notesStyle>
    <a:lvl1pPr marL="0" algn="l" defTabSz="1810426" rtl="0" eaLnBrk="1" latinLnBrk="0" hangingPunct="1">
      <a:defRPr sz="2376" kern="1200">
        <a:solidFill>
          <a:schemeClr val="tx1"/>
        </a:solidFill>
        <a:latin typeface="+mn-lt"/>
        <a:ea typeface="+mn-ea"/>
        <a:cs typeface="+mn-cs"/>
      </a:defRPr>
    </a:lvl1pPr>
    <a:lvl2pPr marL="905213" algn="l" defTabSz="1810426" rtl="0" eaLnBrk="1" latinLnBrk="0" hangingPunct="1">
      <a:defRPr sz="2376" kern="1200">
        <a:solidFill>
          <a:schemeClr val="tx1"/>
        </a:solidFill>
        <a:latin typeface="+mn-lt"/>
        <a:ea typeface="+mn-ea"/>
        <a:cs typeface="+mn-cs"/>
      </a:defRPr>
    </a:lvl2pPr>
    <a:lvl3pPr marL="1810426" algn="l" defTabSz="1810426" rtl="0" eaLnBrk="1" latinLnBrk="0" hangingPunct="1">
      <a:defRPr sz="2376" kern="1200">
        <a:solidFill>
          <a:schemeClr val="tx1"/>
        </a:solidFill>
        <a:latin typeface="+mn-lt"/>
        <a:ea typeface="+mn-ea"/>
        <a:cs typeface="+mn-cs"/>
      </a:defRPr>
    </a:lvl3pPr>
    <a:lvl4pPr marL="2715639" algn="l" defTabSz="1810426" rtl="0" eaLnBrk="1" latinLnBrk="0" hangingPunct="1">
      <a:defRPr sz="2376" kern="1200">
        <a:solidFill>
          <a:schemeClr val="tx1"/>
        </a:solidFill>
        <a:latin typeface="+mn-lt"/>
        <a:ea typeface="+mn-ea"/>
        <a:cs typeface="+mn-cs"/>
      </a:defRPr>
    </a:lvl4pPr>
    <a:lvl5pPr marL="3620851" algn="l" defTabSz="1810426" rtl="0" eaLnBrk="1" latinLnBrk="0" hangingPunct="1">
      <a:defRPr sz="2376" kern="1200">
        <a:solidFill>
          <a:schemeClr val="tx1"/>
        </a:solidFill>
        <a:latin typeface="+mn-lt"/>
        <a:ea typeface="+mn-ea"/>
        <a:cs typeface="+mn-cs"/>
      </a:defRPr>
    </a:lvl5pPr>
    <a:lvl6pPr marL="4526065" algn="l" defTabSz="1810426" rtl="0" eaLnBrk="1" latinLnBrk="0" hangingPunct="1">
      <a:defRPr sz="2376" kern="1200">
        <a:solidFill>
          <a:schemeClr val="tx1"/>
        </a:solidFill>
        <a:latin typeface="+mn-lt"/>
        <a:ea typeface="+mn-ea"/>
        <a:cs typeface="+mn-cs"/>
      </a:defRPr>
    </a:lvl6pPr>
    <a:lvl7pPr marL="5431278" algn="l" defTabSz="1810426" rtl="0" eaLnBrk="1" latinLnBrk="0" hangingPunct="1">
      <a:defRPr sz="2376" kern="1200">
        <a:solidFill>
          <a:schemeClr val="tx1"/>
        </a:solidFill>
        <a:latin typeface="+mn-lt"/>
        <a:ea typeface="+mn-ea"/>
        <a:cs typeface="+mn-cs"/>
      </a:defRPr>
    </a:lvl7pPr>
    <a:lvl8pPr marL="6336490" algn="l" defTabSz="1810426" rtl="0" eaLnBrk="1" latinLnBrk="0" hangingPunct="1">
      <a:defRPr sz="2376" kern="1200">
        <a:solidFill>
          <a:schemeClr val="tx1"/>
        </a:solidFill>
        <a:latin typeface="+mn-lt"/>
        <a:ea typeface="+mn-ea"/>
        <a:cs typeface="+mn-cs"/>
      </a:defRPr>
    </a:lvl8pPr>
    <a:lvl9pPr marL="7241704" algn="l" defTabSz="1810426" rtl="0" eaLnBrk="1" latinLnBrk="0" hangingPunct="1">
      <a:defRPr sz="23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4A8A41-E2F5-434B-A8B5-5C88DA5D5A71}" type="slidenum">
              <a:rPr lang="en-US" smtClean="0"/>
              <a:t>1</a:t>
            </a:fld>
            <a:endParaRPr lang="en-US"/>
          </a:p>
        </p:txBody>
      </p:sp>
    </p:spTree>
    <p:extLst>
      <p:ext uri="{BB962C8B-B14F-4D97-AF65-F5344CB8AC3E}">
        <p14:creationId xmlns:p14="http://schemas.microsoft.com/office/powerpoint/2010/main" val="1424268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70165" y="13293460"/>
            <a:ext cx="25728534" cy="9172684"/>
          </a:xfrm>
        </p:spPr>
        <p:txBody>
          <a:bodyPr/>
          <a:lstStyle/>
          <a:p>
            <a:r>
              <a:rPr lang="en-US"/>
              <a:t>Click to edit Master title style</a:t>
            </a:r>
          </a:p>
        </p:txBody>
      </p:sp>
      <p:sp>
        <p:nvSpPr>
          <p:cNvPr id="3" name="Subtitle 2"/>
          <p:cNvSpPr>
            <a:spLocks noGrp="1"/>
          </p:cNvSpPr>
          <p:nvPr>
            <p:ph type="subTitle" idx="1"/>
          </p:nvPr>
        </p:nvSpPr>
        <p:spPr>
          <a:xfrm>
            <a:off x="4540330" y="24249169"/>
            <a:ext cx="21188204" cy="10935899"/>
          </a:xfrm>
        </p:spPr>
        <p:txBody>
          <a:bodyPr/>
          <a:lstStyle>
            <a:lvl1pPr marL="0" indent="0" algn="ctr">
              <a:buNone/>
              <a:defRPr>
                <a:solidFill>
                  <a:schemeClr val="tx1">
                    <a:tint val="75000"/>
                  </a:schemeClr>
                </a:solidFill>
              </a:defRPr>
            </a:lvl1pPr>
            <a:lvl2pPr marL="2087438" indent="0" algn="ctr">
              <a:buNone/>
              <a:defRPr>
                <a:solidFill>
                  <a:schemeClr val="tx1">
                    <a:tint val="75000"/>
                  </a:schemeClr>
                </a:solidFill>
              </a:defRPr>
            </a:lvl2pPr>
            <a:lvl3pPr marL="4174876" indent="0" algn="ctr">
              <a:buNone/>
              <a:defRPr>
                <a:solidFill>
                  <a:schemeClr val="tx1">
                    <a:tint val="75000"/>
                  </a:schemeClr>
                </a:solidFill>
              </a:defRPr>
            </a:lvl3pPr>
            <a:lvl4pPr marL="6262314" indent="0" algn="ctr">
              <a:buNone/>
              <a:defRPr>
                <a:solidFill>
                  <a:schemeClr val="tx1">
                    <a:tint val="75000"/>
                  </a:schemeClr>
                </a:solidFill>
              </a:defRPr>
            </a:lvl4pPr>
            <a:lvl5pPr marL="8349752" indent="0" algn="ctr">
              <a:buNone/>
              <a:defRPr>
                <a:solidFill>
                  <a:schemeClr val="tx1">
                    <a:tint val="75000"/>
                  </a:schemeClr>
                </a:solidFill>
              </a:defRPr>
            </a:lvl5pPr>
            <a:lvl6pPr marL="10437190" indent="0" algn="ctr">
              <a:buNone/>
              <a:defRPr>
                <a:solidFill>
                  <a:schemeClr val="tx1">
                    <a:tint val="75000"/>
                  </a:schemeClr>
                </a:solidFill>
              </a:defRPr>
            </a:lvl6pPr>
            <a:lvl7pPr marL="12524628" indent="0" algn="ctr">
              <a:buNone/>
              <a:defRPr>
                <a:solidFill>
                  <a:schemeClr val="tx1">
                    <a:tint val="75000"/>
                  </a:schemeClr>
                </a:solidFill>
              </a:defRPr>
            </a:lvl7pPr>
            <a:lvl8pPr marL="14612066" indent="0" algn="ctr">
              <a:buNone/>
              <a:defRPr>
                <a:solidFill>
                  <a:schemeClr val="tx1">
                    <a:tint val="75000"/>
                  </a:schemeClr>
                </a:solidFill>
              </a:defRPr>
            </a:lvl8pPr>
            <a:lvl9pPr marL="1669950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EA2B544-6F92-CB41-BF0F-886A8C5A4589}" type="datetimeFigureOut">
              <a:rPr lang="en-US" smtClean="0"/>
              <a:t>10/23/19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816031-C3DC-7746-9681-BD43A3CA47C0}" type="slidenum">
              <a:rPr lang="en-US" smtClean="0"/>
              <a:t>‹#›</a:t>
            </a:fld>
            <a:endParaRPr lang="en-US"/>
          </a:p>
        </p:txBody>
      </p:sp>
    </p:spTree>
    <p:extLst>
      <p:ext uri="{BB962C8B-B14F-4D97-AF65-F5344CB8AC3E}">
        <p14:creationId xmlns:p14="http://schemas.microsoft.com/office/powerpoint/2010/main" val="199564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A2B544-6F92-CB41-BF0F-886A8C5A4589}" type="datetimeFigureOut">
              <a:rPr lang="en-US" smtClean="0"/>
              <a:t>10/23/19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816031-C3DC-7746-9681-BD43A3CA47C0}" type="slidenum">
              <a:rPr lang="en-US" smtClean="0"/>
              <a:t>‹#›</a:t>
            </a:fld>
            <a:endParaRPr lang="en-US"/>
          </a:p>
        </p:txBody>
      </p:sp>
    </p:spTree>
    <p:extLst>
      <p:ext uri="{BB962C8B-B14F-4D97-AF65-F5344CB8AC3E}">
        <p14:creationId xmlns:p14="http://schemas.microsoft.com/office/powerpoint/2010/main" val="2593605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944926" y="1713694"/>
            <a:ext cx="6810494" cy="3651243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13443" y="1713694"/>
            <a:ext cx="19927001" cy="3651243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A2B544-6F92-CB41-BF0F-886A8C5A4589}" type="datetimeFigureOut">
              <a:rPr lang="en-US" smtClean="0"/>
              <a:t>10/23/19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816031-C3DC-7746-9681-BD43A3CA47C0}" type="slidenum">
              <a:rPr lang="en-US" smtClean="0"/>
              <a:t>‹#›</a:t>
            </a:fld>
            <a:endParaRPr lang="en-US"/>
          </a:p>
        </p:txBody>
      </p:sp>
    </p:spTree>
    <p:extLst>
      <p:ext uri="{BB962C8B-B14F-4D97-AF65-F5344CB8AC3E}">
        <p14:creationId xmlns:p14="http://schemas.microsoft.com/office/powerpoint/2010/main" val="1332998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A2B544-6F92-CB41-BF0F-886A8C5A4589}" type="datetimeFigureOut">
              <a:rPr lang="en-US" smtClean="0"/>
              <a:t>10/23/19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816031-C3DC-7746-9681-BD43A3CA47C0}" type="slidenum">
              <a:rPr lang="en-US" smtClean="0"/>
              <a:t>‹#›</a:t>
            </a:fld>
            <a:endParaRPr lang="en-US"/>
          </a:p>
        </p:txBody>
      </p:sp>
    </p:spTree>
    <p:extLst>
      <p:ext uri="{BB962C8B-B14F-4D97-AF65-F5344CB8AC3E}">
        <p14:creationId xmlns:p14="http://schemas.microsoft.com/office/powerpoint/2010/main" val="231695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391031" y="27498243"/>
            <a:ext cx="25728534" cy="8499096"/>
          </a:xfrm>
        </p:spPr>
        <p:txBody>
          <a:bodyPr anchor="t"/>
          <a:lstStyle>
            <a:lvl1pPr algn="l">
              <a:defRPr sz="18300" b="1" cap="all"/>
            </a:lvl1pPr>
          </a:lstStyle>
          <a:p>
            <a:r>
              <a:rPr lang="en-US"/>
              <a:t>Click to edit Master title style</a:t>
            </a:r>
          </a:p>
        </p:txBody>
      </p:sp>
      <p:sp>
        <p:nvSpPr>
          <p:cNvPr id="3" name="Text Placeholder 2"/>
          <p:cNvSpPr>
            <a:spLocks noGrp="1"/>
          </p:cNvSpPr>
          <p:nvPr>
            <p:ph type="body" idx="1"/>
          </p:nvPr>
        </p:nvSpPr>
        <p:spPr>
          <a:xfrm>
            <a:off x="2391031" y="18137354"/>
            <a:ext cx="25728534" cy="9360889"/>
          </a:xfrm>
        </p:spPr>
        <p:txBody>
          <a:bodyPr anchor="b"/>
          <a:lstStyle>
            <a:lvl1pPr marL="0" indent="0">
              <a:buNone/>
              <a:defRPr sz="9100">
                <a:solidFill>
                  <a:schemeClr val="tx1">
                    <a:tint val="75000"/>
                  </a:schemeClr>
                </a:solidFill>
              </a:defRPr>
            </a:lvl1pPr>
            <a:lvl2pPr marL="2087438" indent="0">
              <a:buNone/>
              <a:defRPr sz="8200">
                <a:solidFill>
                  <a:schemeClr val="tx1">
                    <a:tint val="75000"/>
                  </a:schemeClr>
                </a:solidFill>
              </a:defRPr>
            </a:lvl2pPr>
            <a:lvl3pPr marL="4174876" indent="0">
              <a:buNone/>
              <a:defRPr sz="7300">
                <a:solidFill>
                  <a:schemeClr val="tx1">
                    <a:tint val="75000"/>
                  </a:schemeClr>
                </a:solidFill>
              </a:defRPr>
            </a:lvl3pPr>
            <a:lvl4pPr marL="6262314" indent="0">
              <a:buNone/>
              <a:defRPr sz="6400">
                <a:solidFill>
                  <a:schemeClr val="tx1">
                    <a:tint val="75000"/>
                  </a:schemeClr>
                </a:solidFill>
              </a:defRPr>
            </a:lvl4pPr>
            <a:lvl5pPr marL="8349752" indent="0">
              <a:buNone/>
              <a:defRPr sz="6400">
                <a:solidFill>
                  <a:schemeClr val="tx1">
                    <a:tint val="75000"/>
                  </a:schemeClr>
                </a:solidFill>
              </a:defRPr>
            </a:lvl5pPr>
            <a:lvl6pPr marL="10437190" indent="0">
              <a:buNone/>
              <a:defRPr sz="6400">
                <a:solidFill>
                  <a:schemeClr val="tx1">
                    <a:tint val="75000"/>
                  </a:schemeClr>
                </a:solidFill>
              </a:defRPr>
            </a:lvl6pPr>
            <a:lvl7pPr marL="12524628" indent="0">
              <a:buNone/>
              <a:defRPr sz="6400">
                <a:solidFill>
                  <a:schemeClr val="tx1">
                    <a:tint val="75000"/>
                  </a:schemeClr>
                </a:solidFill>
              </a:defRPr>
            </a:lvl7pPr>
            <a:lvl8pPr marL="14612066" indent="0">
              <a:buNone/>
              <a:defRPr sz="6400">
                <a:solidFill>
                  <a:schemeClr val="tx1">
                    <a:tint val="75000"/>
                  </a:schemeClr>
                </a:solidFill>
              </a:defRPr>
            </a:lvl8pPr>
            <a:lvl9pPr marL="16699504" indent="0">
              <a:buNone/>
              <a:defRPr sz="6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A2B544-6F92-CB41-BF0F-886A8C5A4589}" type="datetimeFigureOut">
              <a:rPr lang="en-US" smtClean="0"/>
              <a:t>10/23/19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816031-C3DC-7746-9681-BD43A3CA47C0}" type="slidenum">
              <a:rPr lang="en-US" smtClean="0"/>
              <a:t>‹#›</a:t>
            </a:fld>
            <a:endParaRPr lang="en-US"/>
          </a:p>
        </p:txBody>
      </p:sp>
    </p:spTree>
    <p:extLst>
      <p:ext uri="{BB962C8B-B14F-4D97-AF65-F5344CB8AC3E}">
        <p14:creationId xmlns:p14="http://schemas.microsoft.com/office/powerpoint/2010/main" val="1293862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13443" y="9984955"/>
            <a:ext cx="13368748" cy="28241171"/>
          </a:xfrm>
        </p:spPr>
        <p:txBody>
          <a:bodyPr/>
          <a:lstStyle>
            <a:lvl1pPr>
              <a:defRPr sz="12800"/>
            </a:lvl1pPr>
            <a:lvl2pPr>
              <a:defRPr sz="11000"/>
            </a:lvl2pPr>
            <a:lvl3pPr>
              <a:defRPr sz="9100"/>
            </a:lvl3pPr>
            <a:lvl4pPr>
              <a:defRPr sz="8200"/>
            </a:lvl4pPr>
            <a:lvl5pPr>
              <a:defRPr sz="8200"/>
            </a:lvl5pPr>
            <a:lvl6pPr>
              <a:defRPr sz="8200"/>
            </a:lvl6pPr>
            <a:lvl7pPr>
              <a:defRPr sz="8200"/>
            </a:lvl7pPr>
            <a:lvl8pPr>
              <a:defRPr sz="8200"/>
            </a:lvl8pPr>
            <a:lvl9pPr>
              <a:defRPr sz="8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5386672" y="9984955"/>
            <a:ext cx="13368748" cy="28241171"/>
          </a:xfrm>
        </p:spPr>
        <p:txBody>
          <a:bodyPr/>
          <a:lstStyle>
            <a:lvl1pPr>
              <a:defRPr sz="12800"/>
            </a:lvl1pPr>
            <a:lvl2pPr>
              <a:defRPr sz="11000"/>
            </a:lvl2pPr>
            <a:lvl3pPr>
              <a:defRPr sz="9100"/>
            </a:lvl3pPr>
            <a:lvl4pPr>
              <a:defRPr sz="8200"/>
            </a:lvl4pPr>
            <a:lvl5pPr>
              <a:defRPr sz="8200"/>
            </a:lvl5pPr>
            <a:lvl6pPr>
              <a:defRPr sz="8200"/>
            </a:lvl6pPr>
            <a:lvl7pPr>
              <a:defRPr sz="8200"/>
            </a:lvl7pPr>
            <a:lvl8pPr>
              <a:defRPr sz="8200"/>
            </a:lvl8pPr>
            <a:lvl9pPr>
              <a:defRPr sz="8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EA2B544-6F92-CB41-BF0F-886A8C5A4589}" type="datetimeFigureOut">
              <a:rPr lang="en-US" smtClean="0"/>
              <a:t>10/23/19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816031-C3DC-7746-9681-BD43A3CA47C0}" type="slidenum">
              <a:rPr lang="en-US" smtClean="0"/>
              <a:t>‹#›</a:t>
            </a:fld>
            <a:endParaRPr lang="en-US"/>
          </a:p>
        </p:txBody>
      </p:sp>
    </p:spTree>
    <p:extLst>
      <p:ext uri="{BB962C8B-B14F-4D97-AF65-F5344CB8AC3E}">
        <p14:creationId xmlns:p14="http://schemas.microsoft.com/office/powerpoint/2010/main" val="1904964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513443" y="9578821"/>
            <a:ext cx="13374004" cy="3991996"/>
          </a:xfrm>
        </p:spPr>
        <p:txBody>
          <a:bodyPr anchor="b"/>
          <a:lstStyle>
            <a:lvl1pPr marL="0" indent="0">
              <a:buNone/>
              <a:defRPr sz="11000" b="1"/>
            </a:lvl1pPr>
            <a:lvl2pPr marL="2087438" indent="0">
              <a:buNone/>
              <a:defRPr sz="9100" b="1"/>
            </a:lvl2pPr>
            <a:lvl3pPr marL="4174876" indent="0">
              <a:buNone/>
              <a:defRPr sz="8200" b="1"/>
            </a:lvl3pPr>
            <a:lvl4pPr marL="6262314" indent="0">
              <a:buNone/>
              <a:defRPr sz="7300" b="1"/>
            </a:lvl4pPr>
            <a:lvl5pPr marL="8349752" indent="0">
              <a:buNone/>
              <a:defRPr sz="7300" b="1"/>
            </a:lvl5pPr>
            <a:lvl6pPr marL="10437190" indent="0">
              <a:buNone/>
              <a:defRPr sz="7300" b="1"/>
            </a:lvl6pPr>
            <a:lvl7pPr marL="12524628" indent="0">
              <a:buNone/>
              <a:defRPr sz="7300" b="1"/>
            </a:lvl7pPr>
            <a:lvl8pPr marL="14612066" indent="0">
              <a:buNone/>
              <a:defRPr sz="7300" b="1"/>
            </a:lvl8pPr>
            <a:lvl9pPr marL="16699504" indent="0">
              <a:buNone/>
              <a:defRPr sz="7300" b="1"/>
            </a:lvl9pPr>
          </a:lstStyle>
          <a:p>
            <a:pPr lvl="0"/>
            <a:r>
              <a:rPr lang="en-US"/>
              <a:t>Click to edit Master text styles</a:t>
            </a:r>
          </a:p>
        </p:txBody>
      </p:sp>
      <p:sp>
        <p:nvSpPr>
          <p:cNvPr id="4" name="Content Placeholder 3"/>
          <p:cNvSpPr>
            <a:spLocks noGrp="1"/>
          </p:cNvSpPr>
          <p:nvPr>
            <p:ph sz="half" idx="2"/>
          </p:nvPr>
        </p:nvSpPr>
        <p:spPr>
          <a:xfrm>
            <a:off x="1513443" y="13570817"/>
            <a:ext cx="13374004" cy="24655305"/>
          </a:xfrm>
        </p:spPr>
        <p:txBody>
          <a:bodyPr/>
          <a:lstStyle>
            <a:lvl1pPr>
              <a:defRPr sz="11000"/>
            </a:lvl1pPr>
            <a:lvl2pPr>
              <a:defRPr sz="9100"/>
            </a:lvl2pPr>
            <a:lvl3pPr>
              <a:defRPr sz="8200"/>
            </a:lvl3pPr>
            <a:lvl4pPr>
              <a:defRPr sz="7300"/>
            </a:lvl4pPr>
            <a:lvl5pPr>
              <a:defRPr sz="7300"/>
            </a:lvl5pPr>
            <a:lvl6pPr>
              <a:defRPr sz="7300"/>
            </a:lvl6pPr>
            <a:lvl7pPr>
              <a:defRPr sz="7300"/>
            </a:lvl7pPr>
            <a:lvl8pPr>
              <a:defRPr sz="7300"/>
            </a:lvl8pPr>
            <a:lvl9pPr>
              <a:defRPr sz="7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5376164" y="9578821"/>
            <a:ext cx="13379258" cy="3991996"/>
          </a:xfrm>
        </p:spPr>
        <p:txBody>
          <a:bodyPr anchor="b"/>
          <a:lstStyle>
            <a:lvl1pPr marL="0" indent="0">
              <a:buNone/>
              <a:defRPr sz="11000" b="1"/>
            </a:lvl1pPr>
            <a:lvl2pPr marL="2087438" indent="0">
              <a:buNone/>
              <a:defRPr sz="9100" b="1"/>
            </a:lvl2pPr>
            <a:lvl3pPr marL="4174876" indent="0">
              <a:buNone/>
              <a:defRPr sz="8200" b="1"/>
            </a:lvl3pPr>
            <a:lvl4pPr marL="6262314" indent="0">
              <a:buNone/>
              <a:defRPr sz="7300" b="1"/>
            </a:lvl4pPr>
            <a:lvl5pPr marL="8349752" indent="0">
              <a:buNone/>
              <a:defRPr sz="7300" b="1"/>
            </a:lvl5pPr>
            <a:lvl6pPr marL="10437190" indent="0">
              <a:buNone/>
              <a:defRPr sz="7300" b="1"/>
            </a:lvl6pPr>
            <a:lvl7pPr marL="12524628" indent="0">
              <a:buNone/>
              <a:defRPr sz="7300" b="1"/>
            </a:lvl7pPr>
            <a:lvl8pPr marL="14612066" indent="0">
              <a:buNone/>
              <a:defRPr sz="7300" b="1"/>
            </a:lvl8pPr>
            <a:lvl9pPr marL="16699504" indent="0">
              <a:buNone/>
              <a:defRPr sz="7300" b="1"/>
            </a:lvl9pPr>
          </a:lstStyle>
          <a:p>
            <a:pPr lvl="0"/>
            <a:r>
              <a:rPr lang="en-US"/>
              <a:t>Click to edit Master text styles</a:t>
            </a:r>
          </a:p>
        </p:txBody>
      </p:sp>
      <p:sp>
        <p:nvSpPr>
          <p:cNvPr id="6" name="Content Placeholder 5"/>
          <p:cNvSpPr>
            <a:spLocks noGrp="1"/>
          </p:cNvSpPr>
          <p:nvPr>
            <p:ph sz="quarter" idx="4"/>
          </p:nvPr>
        </p:nvSpPr>
        <p:spPr>
          <a:xfrm>
            <a:off x="15376164" y="13570817"/>
            <a:ext cx="13379258" cy="24655305"/>
          </a:xfrm>
        </p:spPr>
        <p:txBody>
          <a:bodyPr/>
          <a:lstStyle>
            <a:lvl1pPr>
              <a:defRPr sz="11000"/>
            </a:lvl1pPr>
            <a:lvl2pPr>
              <a:defRPr sz="9100"/>
            </a:lvl2pPr>
            <a:lvl3pPr>
              <a:defRPr sz="8200"/>
            </a:lvl3pPr>
            <a:lvl4pPr>
              <a:defRPr sz="7300"/>
            </a:lvl4pPr>
            <a:lvl5pPr>
              <a:defRPr sz="7300"/>
            </a:lvl5pPr>
            <a:lvl6pPr>
              <a:defRPr sz="7300"/>
            </a:lvl6pPr>
            <a:lvl7pPr>
              <a:defRPr sz="7300"/>
            </a:lvl7pPr>
            <a:lvl8pPr>
              <a:defRPr sz="7300"/>
            </a:lvl8pPr>
            <a:lvl9pPr>
              <a:defRPr sz="7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EA2B544-6F92-CB41-BF0F-886A8C5A4589}" type="datetimeFigureOut">
              <a:rPr lang="en-US" smtClean="0"/>
              <a:t>10/23/19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816031-C3DC-7746-9681-BD43A3CA47C0}" type="slidenum">
              <a:rPr lang="en-US" smtClean="0"/>
              <a:t>‹#›</a:t>
            </a:fld>
            <a:endParaRPr lang="en-US"/>
          </a:p>
        </p:txBody>
      </p:sp>
    </p:spTree>
    <p:extLst>
      <p:ext uri="{BB962C8B-B14F-4D97-AF65-F5344CB8AC3E}">
        <p14:creationId xmlns:p14="http://schemas.microsoft.com/office/powerpoint/2010/main" val="740654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EA2B544-6F92-CB41-BF0F-886A8C5A4589}" type="datetimeFigureOut">
              <a:rPr lang="en-US" smtClean="0"/>
              <a:t>10/23/19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816031-C3DC-7746-9681-BD43A3CA47C0}" type="slidenum">
              <a:rPr lang="en-US" smtClean="0"/>
              <a:t>‹#›</a:t>
            </a:fld>
            <a:endParaRPr lang="en-US"/>
          </a:p>
        </p:txBody>
      </p:sp>
    </p:spTree>
    <p:extLst>
      <p:ext uri="{BB962C8B-B14F-4D97-AF65-F5344CB8AC3E}">
        <p14:creationId xmlns:p14="http://schemas.microsoft.com/office/powerpoint/2010/main" val="2156806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A2B544-6F92-CB41-BF0F-886A8C5A4589}" type="datetimeFigureOut">
              <a:rPr lang="en-US" smtClean="0"/>
              <a:t>10/23/19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816031-C3DC-7746-9681-BD43A3CA47C0}" type="slidenum">
              <a:rPr lang="en-US" smtClean="0"/>
              <a:t>‹#›</a:t>
            </a:fld>
            <a:endParaRPr lang="en-US"/>
          </a:p>
        </p:txBody>
      </p:sp>
    </p:spTree>
    <p:extLst>
      <p:ext uri="{BB962C8B-B14F-4D97-AF65-F5344CB8AC3E}">
        <p14:creationId xmlns:p14="http://schemas.microsoft.com/office/powerpoint/2010/main" val="4149212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13445" y="1703781"/>
            <a:ext cx="9958247" cy="7250977"/>
          </a:xfrm>
        </p:spPr>
        <p:txBody>
          <a:bodyPr anchor="b"/>
          <a:lstStyle>
            <a:lvl1pPr algn="l">
              <a:defRPr sz="9100" b="1"/>
            </a:lvl1pPr>
          </a:lstStyle>
          <a:p>
            <a:r>
              <a:rPr lang="en-US"/>
              <a:t>Click to edit Master title style</a:t>
            </a:r>
          </a:p>
        </p:txBody>
      </p:sp>
      <p:sp>
        <p:nvSpPr>
          <p:cNvPr id="3" name="Content Placeholder 2"/>
          <p:cNvSpPr>
            <a:spLocks noGrp="1"/>
          </p:cNvSpPr>
          <p:nvPr>
            <p:ph idx="1"/>
          </p:nvPr>
        </p:nvSpPr>
        <p:spPr>
          <a:xfrm>
            <a:off x="11834285" y="1703785"/>
            <a:ext cx="16921135" cy="36522341"/>
          </a:xfrm>
        </p:spPr>
        <p:txBody>
          <a:bodyPr/>
          <a:lstStyle>
            <a:lvl1pPr>
              <a:defRPr sz="14600"/>
            </a:lvl1pPr>
            <a:lvl2pPr>
              <a:defRPr sz="12800"/>
            </a:lvl2pPr>
            <a:lvl3pPr>
              <a:defRPr sz="11000"/>
            </a:lvl3pPr>
            <a:lvl4pPr>
              <a:defRPr sz="9100"/>
            </a:lvl4pPr>
            <a:lvl5pPr>
              <a:defRPr sz="9100"/>
            </a:lvl5pPr>
            <a:lvl6pPr>
              <a:defRPr sz="9100"/>
            </a:lvl6pPr>
            <a:lvl7pPr>
              <a:defRPr sz="9100"/>
            </a:lvl7pPr>
            <a:lvl8pPr>
              <a:defRPr sz="9100"/>
            </a:lvl8pPr>
            <a:lvl9pPr>
              <a:defRPr sz="9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513445" y="8954762"/>
            <a:ext cx="9958247" cy="29271364"/>
          </a:xfrm>
        </p:spPr>
        <p:txBody>
          <a:bodyPr/>
          <a:lstStyle>
            <a:lvl1pPr marL="0" indent="0">
              <a:buNone/>
              <a:defRPr sz="6400"/>
            </a:lvl1pPr>
            <a:lvl2pPr marL="2087438" indent="0">
              <a:buNone/>
              <a:defRPr sz="5500"/>
            </a:lvl2pPr>
            <a:lvl3pPr marL="4174876" indent="0">
              <a:buNone/>
              <a:defRPr sz="4600"/>
            </a:lvl3pPr>
            <a:lvl4pPr marL="6262314" indent="0">
              <a:buNone/>
              <a:defRPr sz="4100"/>
            </a:lvl4pPr>
            <a:lvl5pPr marL="8349752" indent="0">
              <a:buNone/>
              <a:defRPr sz="4100"/>
            </a:lvl5pPr>
            <a:lvl6pPr marL="10437190" indent="0">
              <a:buNone/>
              <a:defRPr sz="4100"/>
            </a:lvl6pPr>
            <a:lvl7pPr marL="12524628" indent="0">
              <a:buNone/>
              <a:defRPr sz="4100"/>
            </a:lvl7pPr>
            <a:lvl8pPr marL="14612066" indent="0">
              <a:buNone/>
              <a:defRPr sz="4100"/>
            </a:lvl8pPr>
            <a:lvl9pPr marL="16699504" indent="0">
              <a:buNone/>
              <a:defRPr sz="4100"/>
            </a:lvl9pPr>
          </a:lstStyle>
          <a:p>
            <a:pPr lvl="0"/>
            <a:r>
              <a:rPr lang="en-US"/>
              <a:t>Click to edit Master text styles</a:t>
            </a:r>
          </a:p>
        </p:txBody>
      </p:sp>
      <p:sp>
        <p:nvSpPr>
          <p:cNvPr id="5" name="Date Placeholder 4"/>
          <p:cNvSpPr>
            <a:spLocks noGrp="1"/>
          </p:cNvSpPr>
          <p:nvPr>
            <p:ph type="dt" sz="half" idx="10"/>
          </p:nvPr>
        </p:nvSpPr>
        <p:spPr/>
        <p:txBody>
          <a:bodyPr/>
          <a:lstStyle/>
          <a:p>
            <a:fld id="{9EA2B544-6F92-CB41-BF0F-886A8C5A4589}" type="datetimeFigureOut">
              <a:rPr lang="en-US" smtClean="0"/>
              <a:t>10/23/19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816031-C3DC-7746-9681-BD43A3CA47C0}" type="slidenum">
              <a:rPr lang="en-US" smtClean="0"/>
              <a:t>‹#›</a:t>
            </a:fld>
            <a:endParaRPr lang="en-US"/>
          </a:p>
        </p:txBody>
      </p:sp>
    </p:spTree>
    <p:extLst>
      <p:ext uri="{BB962C8B-B14F-4D97-AF65-F5344CB8AC3E}">
        <p14:creationId xmlns:p14="http://schemas.microsoft.com/office/powerpoint/2010/main" val="237997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32909" y="29954855"/>
            <a:ext cx="18161318" cy="3536340"/>
          </a:xfrm>
        </p:spPr>
        <p:txBody>
          <a:bodyPr anchor="b"/>
          <a:lstStyle>
            <a:lvl1pPr algn="l">
              <a:defRPr sz="9100" b="1"/>
            </a:lvl1pPr>
          </a:lstStyle>
          <a:p>
            <a:r>
              <a:rPr lang="en-US"/>
              <a:t>Click to edit Master title style</a:t>
            </a:r>
          </a:p>
        </p:txBody>
      </p:sp>
      <p:sp>
        <p:nvSpPr>
          <p:cNvPr id="3" name="Picture Placeholder 2"/>
          <p:cNvSpPr>
            <a:spLocks noGrp="1"/>
          </p:cNvSpPr>
          <p:nvPr>
            <p:ph type="pic" idx="1"/>
          </p:nvPr>
        </p:nvSpPr>
        <p:spPr>
          <a:xfrm>
            <a:off x="5932909" y="3823603"/>
            <a:ext cx="18161318" cy="25675590"/>
          </a:xfrm>
        </p:spPr>
        <p:txBody>
          <a:bodyPr/>
          <a:lstStyle>
            <a:lvl1pPr marL="0" indent="0">
              <a:buNone/>
              <a:defRPr sz="14600"/>
            </a:lvl1pPr>
            <a:lvl2pPr marL="2087438" indent="0">
              <a:buNone/>
              <a:defRPr sz="12800"/>
            </a:lvl2pPr>
            <a:lvl3pPr marL="4174876" indent="0">
              <a:buNone/>
              <a:defRPr sz="11000"/>
            </a:lvl3pPr>
            <a:lvl4pPr marL="6262314" indent="0">
              <a:buNone/>
              <a:defRPr sz="9100"/>
            </a:lvl4pPr>
            <a:lvl5pPr marL="8349752" indent="0">
              <a:buNone/>
              <a:defRPr sz="9100"/>
            </a:lvl5pPr>
            <a:lvl6pPr marL="10437190" indent="0">
              <a:buNone/>
              <a:defRPr sz="9100"/>
            </a:lvl6pPr>
            <a:lvl7pPr marL="12524628" indent="0">
              <a:buNone/>
              <a:defRPr sz="9100"/>
            </a:lvl7pPr>
            <a:lvl8pPr marL="14612066" indent="0">
              <a:buNone/>
              <a:defRPr sz="9100"/>
            </a:lvl8pPr>
            <a:lvl9pPr marL="16699504" indent="0">
              <a:buNone/>
              <a:defRPr sz="9100"/>
            </a:lvl9pPr>
          </a:lstStyle>
          <a:p>
            <a:endParaRPr lang="en-US"/>
          </a:p>
        </p:txBody>
      </p:sp>
      <p:sp>
        <p:nvSpPr>
          <p:cNvPr id="4" name="Text Placeholder 3"/>
          <p:cNvSpPr>
            <a:spLocks noGrp="1"/>
          </p:cNvSpPr>
          <p:nvPr>
            <p:ph type="body" sz="half" idx="2"/>
          </p:nvPr>
        </p:nvSpPr>
        <p:spPr>
          <a:xfrm>
            <a:off x="5932909" y="33491195"/>
            <a:ext cx="18161318" cy="5022190"/>
          </a:xfrm>
        </p:spPr>
        <p:txBody>
          <a:bodyPr/>
          <a:lstStyle>
            <a:lvl1pPr marL="0" indent="0">
              <a:buNone/>
              <a:defRPr sz="6400"/>
            </a:lvl1pPr>
            <a:lvl2pPr marL="2087438" indent="0">
              <a:buNone/>
              <a:defRPr sz="5500"/>
            </a:lvl2pPr>
            <a:lvl3pPr marL="4174876" indent="0">
              <a:buNone/>
              <a:defRPr sz="4600"/>
            </a:lvl3pPr>
            <a:lvl4pPr marL="6262314" indent="0">
              <a:buNone/>
              <a:defRPr sz="4100"/>
            </a:lvl4pPr>
            <a:lvl5pPr marL="8349752" indent="0">
              <a:buNone/>
              <a:defRPr sz="4100"/>
            </a:lvl5pPr>
            <a:lvl6pPr marL="10437190" indent="0">
              <a:buNone/>
              <a:defRPr sz="4100"/>
            </a:lvl6pPr>
            <a:lvl7pPr marL="12524628" indent="0">
              <a:buNone/>
              <a:defRPr sz="4100"/>
            </a:lvl7pPr>
            <a:lvl8pPr marL="14612066" indent="0">
              <a:buNone/>
              <a:defRPr sz="4100"/>
            </a:lvl8pPr>
            <a:lvl9pPr marL="16699504" indent="0">
              <a:buNone/>
              <a:defRPr sz="4100"/>
            </a:lvl9pPr>
          </a:lstStyle>
          <a:p>
            <a:pPr lvl="0"/>
            <a:r>
              <a:rPr lang="en-US"/>
              <a:t>Click to edit Master text styles</a:t>
            </a:r>
          </a:p>
        </p:txBody>
      </p:sp>
      <p:sp>
        <p:nvSpPr>
          <p:cNvPr id="5" name="Date Placeholder 4"/>
          <p:cNvSpPr>
            <a:spLocks noGrp="1"/>
          </p:cNvSpPr>
          <p:nvPr>
            <p:ph type="dt" sz="half" idx="10"/>
          </p:nvPr>
        </p:nvSpPr>
        <p:spPr/>
        <p:txBody>
          <a:bodyPr/>
          <a:lstStyle/>
          <a:p>
            <a:fld id="{9EA2B544-6F92-CB41-BF0F-886A8C5A4589}" type="datetimeFigureOut">
              <a:rPr lang="en-US" smtClean="0"/>
              <a:t>10/23/19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816031-C3DC-7746-9681-BD43A3CA47C0}" type="slidenum">
              <a:rPr lang="en-US" smtClean="0"/>
              <a:t>‹#›</a:t>
            </a:fld>
            <a:endParaRPr lang="en-US"/>
          </a:p>
        </p:txBody>
      </p:sp>
    </p:spTree>
    <p:extLst>
      <p:ext uri="{BB962C8B-B14F-4D97-AF65-F5344CB8AC3E}">
        <p14:creationId xmlns:p14="http://schemas.microsoft.com/office/powerpoint/2010/main" val="2212736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solidFill>
          <a:srgbClr val="008000">
            <a:alpha val="15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13443" y="1713690"/>
            <a:ext cx="27241977" cy="7132108"/>
          </a:xfrm>
          <a:prstGeom prst="rect">
            <a:avLst/>
          </a:prstGeom>
        </p:spPr>
        <p:txBody>
          <a:bodyPr vert="horz" lIns="417488" tIns="208744" rIns="417488" bIns="208744" rtlCol="0" anchor="ctr">
            <a:normAutofit/>
          </a:bodyPr>
          <a:lstStyle/>
          <a:p>
            <a:r>
              <a:rPr lang="en-US"/>
              <a:t>Click to edit Master title style</a:t>
            </a:r>
          </a:p>
        </p:txBody>
      </p:sp>
      <p:sp>
        <p:nvSpPr>
          <p:cNvPr id="3" name="Text Placeholder 2"/>
          <p:cNvSpPr>
            <a:spLocks noGrp="1"/>
          </p:cNvSpPr>
          <p:nvPr>
            <p:ph type="body" idx="1"/>
          </p:nvPr>
        </p:nvSpPr>
        <p:spPr>
          <a:xfrm>
            <a:off x="1513443" y="9984955"/>
            <a:ext cx="27241977" cy="28241171"/>
          </a:xfrm>
          <a:prstGeom prst="rect">
            <a:avLst/>
          </a:prstGeom>
        </p:spPr>
        <p:txBody>
          <a:bodyPr vert="horz" lIns="417488" tIns="208744" rIns="417488" bIns="20874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513443" y="39662450"/>
            <a:ext cx="7062735" cy="2278312"/>
          </a:xfrm>
          <a:prstGeom prst="rect">
            <a:avLst/>
          </a:prstGeom>
        </p:spPr>
        <p:txBody>
          <a:bodyPr vert="horz" lIns="417488" tIns="208744" rIns="417488" bIns="208744" rtlCol="0" anchor="ctr"/>
          <a:lstStyle>
            <a:lvl1pPr algn="l">
              <a:defRPr sz="5500">
                <a:solidFill>
                  <a:schemeClr val="tx1">
                    <a:tint val="75000"/>
                  </a:schemeClr>
                </a:solidFill>
              </a:defRPr>
            </a:lvl1pPr>
          </a:lstStyle>
          <a:p>
            <a:fld id="{9EA2B544-6F92-CB41-BF0F-886A8C5A4589}" type="datetimeFigureOut">
              <a:rPr lang="en-US" smtClean="0"/>
              <a:t>10/23/19</a:t>
            </a:fld>
            <a:endParaRPr lang="en-US"/>
          </a:p>
        </p:txBody>
      </p:sp>
      <p:sp>
        <p:nvSpPr>
          <p:cNvPr id="5" name="Footer Placeholder 4"/>
          <p:cNvSpPr>
            <a:spLocks noGrp="1"/>
          </p:cNvSpPr>
          <p:nvPr>
            <p:ph type="ftr" sz="quarter" idx="3"/>
          </p:nvPr>
        </p:nvSpPr>
        <p:spPr>
          <a:xfrm>
            <a:off x="10341862" y="39662450"/>
            <a:ext cx="9585140" cy="2278312"/>
          </a:xfrm>
          <a:prstGeom prst="rect">
            <a:avLst/>
          </a:prstGeom>
        </p:spPr>
        <p:txBody>
          <a:bodyPr vert="horz" lIns="417488" tIns="208744" rIns="417488" bIns="208744" rtlCol="0" anchor="ctr"/>
          <a:lstStyle>
            <a:lvl1pPr algn="ctr">
              <a:defRPr sz="55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1692685" y="39662450"/>
            <a:ext cx="7062735" cy="2278312"/>
          </a:xfrm>
          <a:prstGeom prst="rect">
            <a:avLst/>
          </a:prstGeom>
        </p:spPr>
        <p:txBody>
          <a:bodyPr vert="horz" lIns="417488" tIns="208744" rIns="417488" bIns="208744" rtlCol="0" anchor="ctr"/>
          <a:lstStyle>
            <a:lvl1pPr algn="r">
              <a:defRPr sz="5500">
                <a:solidFill>
                  <a:schemeClr val="tx1">
                    <a:tint val="75000"/>
                  </a:schemeClr>
                </a:solidFill>
              </a:defRPr>
            </a:lvl1pPr>
          </a:lstStyle>
          <a:p>
            <a:fld id="{55816031-C3DC-7746-9681-BD43A3CA47C0}" type="slidenum">
              <a:rPr lang="en-US" smtClean="0"/>
              <a:t>‹#›</a:t>
            </a:fld>
            <a:endParaRPr lang="en-US"/>
          </a:p>
        </p:txBody>
      </p:sp>
    </p:spTree>
    <p:extLst>
      <p:ext uri="{BB962C8B-B14F-4D97-AF65-F5344CB8AC3E}">
        <p14:creationId xmlns:p14="http://schemas.microsoft.com/office/powerpoint/2010/main" val="2961421081"/>
      </p:ext>
    </p:extLst>
  </p:cSld>
  <p:clrMap bg1="dk1" tx1="lt1" bg2="dk2" tx2="lt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xStyles>
    <p:titleStyle>
      <a:lvl1pPr algn="ctr" defTabSz="2087438" rtl="0" eaLnBrk="1" latinLnBrk="0" hangingPunct="1">
        <a:spcBef>
          <a:spcPct val="0"/>
        </a:spcBef>
        <a:buNone/>
        <a:defRPr sz="20100" kern="1200">
          <a:solidFill>
            <a:schemeClr val="tx1"/>
          </a:solidFill>
          <a:latin typeface="+mj-lt"/>
          <a:ea typeface="+mj-ea"/>
          <a:cs typeface="+mj-cs"/>
        </a:defRPr>
      </a:lvl1pPr>
    </p:titleStyle>
    <p:bodyStyle>
      <a:lvl1pPr marL="1565579" indent="-1565579" algn="l" defTabSz="2087438" rtl="0" eaLnBrk="1" latinLnBrk="0" hangingPunct="1">
        <a:spcBef>
          <a:spcPct val="20000"/>
        </a:spcBef>
        <a:buFont typeface="Arial"/>
        <a:buChar char="•"/>
        <a:defRPr sz="14600" kern="1200">
          <a:solidFill>
            <a:schemeClr val="tx1"/>
          </a:solidFill>
          <a:latin typeface="+mn-lt"/>
          <a:ea typeface="+mn-ea"/>
          <a:cs typeface="+mn-cs"/>
        </a:defRPr>
      </a:lvl1pPr>
      <a:lvl2pPr marL="3392087" indent="-1304649" algn="l" defTabSz="2087438" rtl="0" eaLnBrk="1" latinLnBrk="0" hangingPunct="1">
        <a:spcBef>
          <a:spcPct val="20000"/>
        </a:spcBef>
        <a:buFont typeface="Arial"/>
        <a:buChar char="–"/>
        <a:defRPr sz="12800" kern="1200">
          <a:solidFill>
            <a:schemeClr val="tx1"/>
          </a:solidFill>
          <a:latin typeface="+mn-lt"/>
          <a:ea typeface="+mn-ea"/>
          <a:cs typeface="+mn-cs"/>
        </a:defRPr>
      </a:lvl2pPr>
      <a:lvl3pPr marL="5218595" indent="-1043719" algn="l" defTabSz="2087438" rtl="0" eaLnBrk="1" latinLnBrk="0" hangingPunct="1">
        <a:spcBef>
          <a:spcPct val="20000"/>
        </a:spcBef>
        <a:buFont typeface="Arial"/>
        <a:buChar char="•"/>
        <a:defRPr sz="11000" kern="1200">
          <a:solidFill>
            <a:schemeClr val="tx1"/>
          </a:solidFill>
          <a:latin typeface="+mn-lt"/>
          <a:ea typeface="+mn-ea"/>
          <a:cs typeface="+mn-cs"/>
        </a:defRPr>
      </a:lvl3pPr>
      <a:lvl4pPr marL="7306033" indent="-1043719" algn="l" defTabSz="2087438" rtl="0" eaLnBrk="1" latinLnBrk="0" hangingPunct="1">
        <a:spcBef>
          <a:spcPct val="20000"/>
        </a:spcBef>
        <a:buFont typeface="Arial"/>
        <a:buChar char="–"/>
        <a:defRPr sz="9100" kern="1200">
          <a:solidFill>
            <a:schemeClr val="tx1"/>
          </a:solidFill>
          <a:latin typeface="+mn-lt"/>
          <a:ea typeface="+mn-ea"/>
          <a:cs typeface="+mn-cs"/>
        </a:defRPr>
      </a:lvl4pPr>
      <a:lvl5pPr marL="9393471" indent="-1043719" algn="l" defTabSz="2087438" rtl="0" eaLnBrk="1" latinLnBrk="0" hangingPunct="1">
        <a:spcBef>
          <a:spcPct val="20000"/>
        </a:spcBef>
        <a:buFont typeface="Arial"/>
        <a:buChar char="»"/>
        <a:defRPr sz="9100" kern="1200">
          <a:solidFill>
            <a:schemeClr val="tx1"/>
          </a:solidFill>
          <a:latin typeface="+mn-lt"/>
          <a:ea typeface="+mn-ea"/>
          <a:cs typeface="+mn-cs"/>
        </a:defRPr>
      </a:lvl5pPr>
      <a:lvl6pPr marL="11480909" indent="-1043719" algn="l" defTabSz="2087438" rtl="0" eaLnBrk="1" latinLnBrk="0" hangingPunct="1">
        <a:spcBef>
          <a:spcPct val="20000"/>
        </a:spcBef>
        <a:buFont typeface="Arial"/>
        <a:buChar char="•"/>
        <a:defRPr sz="9100" kern="1200">
          <a:solidFill>
            <a:schemeClr val="tx1"/>
          </a:solidFill>
          <a:latin typeface="+mn-lt"/>
          <a:ea typeface="+mn-ea"/>
          <a:cs typeface="+mn-cs"/>
        </a:defRPr>
      </a:lvl6pPr>
      <a:lvl7pPr marL="13568347" indent="-1043719" algn="l" defTabSz="2087438" rtl="0" eaLnBrk="1" latinLnBrk="0" hangingPunct="1">
        <a:spcBef>
          <a:spcPct val="20000"/>
        </a:spcBef>
        <a:buFont typeface="Arial"/>
        <a:buChar char="•"/>
        <a:defRPr sz="9100" kern="1200">
          <a:solidFill>
            <a:schemeClr val="tx1"/>
          </a:solidFill>
          <a:latin typeface="+mn-lt"/>
          <a:ea typeface="+mn-ea"/>
          <a:cs typeface="+mn-cs"/>
        </a:defRPr>
      </a:lvl7pPr>
      <a:lvl8pPr marL="15655785" indent="-1043719" algn="l" defTabSz="2087438" rtl="0" eaLnBrk="1" latinLnBrk="0" hangingPunct="1">
        <a:spcBef>
          <a:spcPct val="20000"/>
        </a:spcBef>
        <a:buFont typeface="Arial"/>
        <a:buChar char="•"/>
        <a:defRPr sz="9100" kern="1200">
          <a:solidFill>
            <a:schemeClr val="tx1"/>
          </a:solidFill>
          <a:latin typeface="+mn-lt"/>
          <a:ea typeface="+mn-ea"/>
          <a:cs typeface="+mn-cs"/>
        </a:defRPr>
      </a:lvl8pPr>
      <a:lvl9pPr marL="17743223" indent="-1043719" algn="l" defTabSz="2087438" rtl="0" eaLnBrk="1" latinLnBrk="0" hangingPunct="1">
        <a:spcBef>
          <a:spcPct val="20000"/>
        </a:spcBef>
        <a:buFont typeface="Arial"/>
        <a:buChar char="•"/>
        <a:defRPr sz="9100" kern="1200">
          <a:solidFill>
            <a:schemeClr val="tx1"/>
          </a:solidFill>
          <a:latin typeface="+mn-lt"/>
          <a:ea typeface="+mn-ea"/>
          <a:cs typeface="+mn-cs"/>
        </a:defRPr>
      </a:lvl9pPr>
    </p:bodyStyle>
    <p:otherStyle>
      <a:defPPr>
        <a:defRPr lang="en-US"/>
      </a:defPPr>
      <a:lvl1pPr marL="0" algn="l" defTabSz="2087438" rtl="0" eaLnBrk="1" latinLnBrk="0" hangingPunct="1">
        <a:defRPr sz="8200" kern="1200">
          <a:solidFill>
            <a:schemeClr val="tx1"/>
          </a:solidFill>
          <a:latin typeface="+mn-lt"/>
          <a:ea typeface="+mn-ea"/>
          <a:cs typeface="+mn-cs"/>
        </a:defRPr>
      </a:lvl1pPr>
      <a:lvl2pPr marL="2087438" algn="l" defTabSz="2087438" rtl="0" eaLnBrk="1" latinLnBrk="0" hangingPunct="1">
        <a:defRPr sz="8200" kern="1200">
          <a:solidFill>
            <a:schemeClr val="tx1"/>
          </a:solidFill>
          <a:latin typeface="+mn-lt"/>
          <a:ea typeface="+mn-ea"/>
          <a:cs typeface="+mn-cs"/>
        </a:defRPr>
      </a:lvl2pPr>
      <a:lvl3pPr marL="4174876" algn="l" defTabSz="2087438" rtl="0" eaLnBrk="1" latinLnBrk="0" hangingPunct="1">
        <a:defRPr sz="8200" kern="1200">
          <a:solidFill>
            <a:schemeClr val="tx1"/>
          </a:solidFill>
          <a:latin typeface="+mn-lt"/>
          <a:ea typeface="+mn-ea"/>
          <a:cs typeface="+mn-cs"/>
        </a:defRPr>
      </a:lvl3pPr>
      <a:lvl4pPr marL="6262314" algn="l" defTabSz="2087438" rtl="0" eaLnBrk="1" latinLnBrk="0" hangingPunct="1">
        <a:defRPr sz="8200" kern="1200">
          <a:solidFill>
            <a:schemeClr val="tx1"/>
          </a:solidFill>
          <a:latin typeface="+mn-lt"/>
          <a:ea typeface="+mn-ea"/>
          <a:cs typeface="+mn-cs"/>
        </a:defRPr>
      </a:lvl4pPr>
      <a:lvl5pPr marL="8349752" algn="l" defTabSz="2087438" rtl="0" eaLnBrk="1" latinLnBrk="0" hangingPunct="1">
        <a:defRPr sz="8200" kern="1200">
          <a:solidFill>
            <a:schemeClr val="tx1"/>
          </a:solidFill>
          <a:latin typeface="+mn-lt"/>
          <a:ea typeface="+mn-ea"/>
          <a:cs typeface="+mn-cs"/>
        </a:defRPr>
      </a:lvl5pPr>
      <a:lvl6pPr marL="10437190" algn="l" defTabSz="2087438" rtl="0" eaLnBrk="1" latinLnBrk="0" hangingPunct="1">
        <a:defRPr sz="8200" kern="1200">
          <a:solidFill>
            <a:schemeClr val="tx1"/>
          </a:solidFill>
          <a:latin typeface="+mn-lt"/>
          <a:ea typeface="+mn-ea"/>
          <a:cs typeface="+mn-cs"/>
        </a:defRPr>
      </a:lvl6pPr>
      <a:lvl7pPr marL="12524628" algn="l" defTabSz="2087438" rtl="0" eaLnBrk="1" latinLnBrk="0" hangingPunct="1">
        <a:defRPr sz="8200" kern="1200">
          <a:solidFill>
            <a:schemeClr val="tx1"/>
          </a:solidFill>
          <a:latin typeface="+mn-lt"/>
          <a:ea typeface="+mn-ea"/>
          <a:cs typeface="+mn-cs"/>
        </a:defRPr>
      </a:lvl7pPr>
      <a:lvl8pPr marL="14612066" algn="l" defTabSz="2087438" rtl="0" eaLnBrk="1" latinLnBrk="0" hangingPunct="1">
        <a:defRPr sz="8200" kern="1200">
          <a:solidFill>
            <a:schemeClr val="tx1"/>
          </a:solidFill>
          <a:latin typeface="+mn-lt"/>
          <a:ea typeface="+mn-ea"/>
          <a:cs typeface="+mn-cs"/>
        </a:defRPr>
      </a:lvl8pPr>
      <a:lvl9pPr marL="16699504" algn="l" defTabSz="2087438" rtl="0" eaLnBrk="1" latinLnBrk="0" hangingPunct="1">
        <a:defRPr sz="8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1.png"/><Relationship Id="rId18" Type="http://schemas.openxmlformats.org/officeDocument/2006/relationships/image" Target="../media/image16.emf"/><Relationship Id="rId26" Type="http://schemas.openxmlformats.org/officeDocument/2006/relationships/image" Target="../media/image24.jpeg"/><Relationship Id="rId3" Type="http://schemas.openxmlformats.org/officeDocument/2006/relationships/image" Target="../media/image1.png"/><Relationship Id="rId21" Type="http://schemas.openxmlformats.org/officeDocument/2006/relationships/image" Target="../media/image19.tiff"/><Relationship Id="rId7" Type="http://schemas.openxmlformats.org/officeDocument/2006/relationships/image" Target="../media/image5.tiff"/><Relationship Id="rId12" Type="http://schemas.openxmlformats.org/officeDocument/2006/relationships/image" Target="../media/image10.png"/><Relationship Id="rId17" Type="http://schemas.openxmlformats.org/officeDocument/2006/relationships/image" Target="../media/image15.emf"/><Relationship Id="rId25" Type="http://schemas.openxmlformats.org/officeDocument/2006/relationships/image" Target="../media/image23.png"/><Relationship Id="rId33" Type="http://schemas.openxmlformats.org/officeDocument/2006/relationships/image" Target="../media/image31.tiff"/><Relationship Id="rId2" Type="http://schemas.openxmlformats.org/officeDocument/2006/relationships/notesSlide" Target="../notesSlides/notesSlide1.xml"/><Relationship Id="rId16" Type="http://schemas.openxmlformats.org/officeDocument/2006/relationships/image" Target="../media/image14.tiff"/><Relationship Id="rId20" Type="http://schemas.openxmlformats.org/officeDocument/2006/relationships/image" Target="../media/image18.tiff"/><Relationship Id="rId29" Type="http://schemas.openxmlformats.org/officeDocument/2006/relationships/image" Target="../media/image27.tiff"/><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image" Target="../media/image9.png"/><Relationship Id="rId24" Type="http://schemas.openxmlformats.org/officeDocument/2006/relationships/image" Target="../media/image22.jpeg"/><Relationship Id="rId32" Type="http://schemas.openxmlformats.org/officeDocument/2006/relationships/image" Target="../media/image30.tiff"/><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jpeg"/><Relationship Id="rId28" Type="http://schemas.openxmlformats.org/officeDocument/2006/relationships/image" Target="../media/image26.tiff"/><Relationship Id="rId10" Type="http://schemas.openxmlformats.org/officeDocument/2006/relationships/image" Target="../media/image8.png"/><Relationship Id="rId19" Type="http://schemas.openxmlformats.org/officeDocument/2006/relationships/image" Target="../media/image17.emf"/><Relationship Id="rId31" Type="http://schemas.openxmlformats.org/officeDocument/2006/relationships/image" Target="../media/image29.tiff"/><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tiff"/><Relationship Id="rId22" Type="http://schemas.openxmlformats.org/officeDocument/2006/relationships/image" Target="../media/image20.jpeg"/><Relationship Id="rId27" Type="http://schemas.openxmlformats.org/officeDocument/2006/relationships/image" Target="../media/image25.jpg"/><Relationship Id="rId30" Type="http://schemas.openxmlformats.org/officeDocument/2006/relationships/image" Target="../media/image28.tiff"/><Relationship Id="rId8"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3" name="Picture 172">
            <a:extLst>
              <a:ext uri="{FF2B5EF4-FFF2-40B4-BE49-F238E27FC236}">
                <a16:creationId xmlns:a16="http://schemas.microsoft.com/office/drawing/2014/main" id="{18B78687-DAAA-3044-80E4-737E860394C6}"/>
              </a:ext>
            </a:extLst>
          </p:cNvPr>
          <p:cNvPicPr>
            <a:picLocks noChangeAspect="1"/>
          </p:cNvPicPr>
          <p:nvPr/>
        </p:nvPicPr>
        <p:blipFill>
          <a:blip r:embed="rId3"/>
          <a:stretch>
            <a:fillRect/>
          </a:stretch>
        </p:blipFill>
        <p:spPr>
          <a:xfrm>
            <a:off x="24590267" y="12608525"/>
            <a:ext cx="4673523" cy="3345818"/>
          </a:xfrm>
          <a:prstGeom prst="rect">
            <a:avLst/>
          </a:prstGeom>
        </p:spPr>
      </p:pic>
      <p:sp>
        <p:nvSpPr>
          <p:cNvPr id="35" name="Rounded Rectangle 34"/>
          <p:cNvSpPr/>
          <p:nvPr/>
        </p:nvSpPr>
        <p:spPr>
          <a:xfrm>
            <a:off x="228776" y="701320"/>
            <a:ext cx="29739304" cy="41941010"/>
          </a:xfrm>
          <a:prstGeom prst="roundRect">
            <a:avLst>
              <a:gd name="adj" fmla="val 2164"/>
            </a:avLst>
          </a:prstGeom>
          <a:gradFill flip="none" rotWithShape="1">
            <a:gsLst>
              <a:gs pos="0">
                <a:srgbClr val="008000">
                  <a:alpha val="25000"/>
                </a:srgbClr>
              </a:gs>
              <a:gs pos="100000">
                <a:srgbClr val="FFFFFF"/>
              </a:gs>
            </a:gsLst>
            <a:lin ang="5400000" scaled="0"/>
            <a:tileRect/>
          </a:gradFill>
          <a:ln w="1905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descr="sPHENIX_Sept2016.png"/>
          <p:cNvPicPr>
            <a:picLocks noChangeAspect="1"/>
          </p:cNvPicPr>
          <p:nvPr/>
        </p:nvPicPr>
        <p:blipFill rotWithShape="1">
          <a:blip r:embed="rId4">
            <a:alphaModFix amt="52000"/>
            <a:extLst>
              <a:ext uri="{28A0092B-C50C-407E-A947-70E740481C1C}">
                <a14:useLocalDpi xmlns:a14="http://schemas.microsoft.com/office/drawing/2010/main"/>
              </a:ext>
            </a:extLst>
          </a:blip>
          <a:srcRect l="7092" r="5652"/>
          <a:stretch/>
        </p:blipFill>
        <p:spPr>
          <a:xfrm>
            <a:off x="228776" y="5607122"/>
            <a:ext cx="29739304" cy="34373439"/>
          </a:xfrm>
          <a:prstGeom prst="rect">
            <a:avLst/>
          </a:prstGeom>
        </p:spPr>
      </p:pic>
      <p:sp>
        <p:nvSpPr>
          <p:cNvPr id="7" name="Text Placeholder 384"/>
          <p:cNvSpPr txBox="1">
            <a:spLocks/>
          </p:cNvSpPr>
          <p:nvPr/>
        </p:nvSpPr>
        <p:spPr>
          <a:xfrm>
            <a:off x="6927641" y="550446"/>
            <a:ext cx="16665785" cy="2699262"/>
          </a:xfrm>
          <a:prstGeom prst="rect">
            <a:avLst/>
          </a:prstGeom>
        </p:spPr>
        <p:txBody>
          <a:bodyPr anchor="ctr">
            <a:noAutofit/>
          </a:bodyPr>
          <a:lstStyle>
            <a:lvl1pPr marL="756872" indent="-756872" algn="l" defTabSz="3027487" rtl="0" eaLnBrk="1" latinLnBrk="0" hangingPunct="1">
              <a:lnSpc>
                <a:spcPct val="90000"/>
              </a:lnSpc>
              <a:spcBef>
                <a:spcPts val="3311"/>
              </a:spcBef>
              <a:buFont typeface="Arial" panose="020B0604020202020204" pitchFamily="34" charset="0"/>
              <a:buChar char="•"/>
              <a:defRPr sz="9271" kern="1200">
                <a:solidFill>
                  <a:schemeClr val="tx1"/>
                </a:solidFill>
                <a:latin typeface="+mn-lt"/>
                <a:ea typeface="+mn-ea"/>
                <a:cs typeface="+mn-cs"/>
              </a:defRPr>
            </a:lvl1pPr>
            <a:lvl2pPr marL="2270615" indent="-756872" algn="l" defTabSz="3027487" rtl="0" eaLnBrk="1" latinLnBrk="0" hangingPunct="1">
              <a:lnSpc>
                <a:spcPct val="90000"/>
              </a:lnSpc>
              <a:spcBef>
                <a:spcPts val="1655"/>
              </a:spcBef>
              <a:buFont typeface="Arial" panose="020B0604020202020204" pitchFamily="34" charset="0"/>
              <a:buChar char="•"/>
              <a:defRPr sz="7946" kern="1200">
                <a:solidFill>
                  <a:schemeClr val="tx1"/>
                </a:solidFill>
                <a:latin typeface="+mn-lt"/>
                <a:ea typeface="+mn-ea"/>
                <a:cs typeface="+mn-cs"/>
              </a:defRPr>
            </a:lvl2pPr>
            <a:lvl3pPr marL="3784359" indent="-756872" algn="l" defTabSz="3027487" rtl="0" eaLnBrk="1" latinLnBrk="0" hangingPunct="1">
              <a:lnSpc>
                <a:spcPct val="90000"/>
              </a:lnSpc>
              <a:spcBef>
                <a:spcPts val="1655"/>
              </a:spcBef>
              <a:buFont typeface="Arial" panose="020B0604020202020204" pitchFamily="34" charset="0"/>
              <a:buChar char="•"/>
              <a:defRPr sz="6622" kern="1200">
                <a:solidFill>
                  <a:schemeClr val="tx1"/>
                </a:solidFill>
                <a:latin typeface="+mn-lt"/>
                <a:ea typeface="+mn-ea"/>
                <a:cs typeface="+mn-cs"/>
              </a:defRPr>
            </a:lvl3pPr>
            <a:lvl4pPr marL="5298102"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4pPr>
            <a:lvl5pPr marL="6811846"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5pPr>
            <a:lvl6pPr marL="8325589"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6pPr>
            <a:lvl7pPr marL="9839333"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7pPr>
            <a:lvl8pPr marL="11353076"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8pPr>
            <a:lvl9pPr marL="12866820"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9pPr>
          </a:lstStyle>
          <a:p>
            <a:pPr marL="0" indent="0" algn="ctr">
              <a:buNone/>
            </a:pPr>
            <a:r>
              <a:rPr lang="en-US" sz="7600" b="1" dirty="0">
                <a:solidFill>
                  <a:schemeClr val="bg1"/>
                </a:solidFill>
                <a:latin typeface="Helvetica" charset="0"/>
                <a:ea typeface="Helvetica" charset="0"/>
                <a:cs typeface="Helvetica" charset="0"/>
              </a:rPr>
              <a:t>The </a:t>
            </a:r>
            <a:r>
              <a:rPr lang="en-US" sz="7600" b="1" dirty="0" err="1">
                <a:solidFill>
                  <a:schemeClr val="bg1"/>
                </a:solidFill>
                <a:latin typeface="Helvetica" charset="0"/>
                <a:ea typeface="Helvetica" charset="0"/>
                <a:cs typeface="Helvetica" charset="0"/>
              </a:rPr>
              <a:t>sPHENIX</a:t>
            </a:r>
            <a:r>
              <a:rPr lang="en-US" sz="7600" b="1" dirty="0">
                <a:solidFill>
                  <a:schemeClr val="bg1"/>
                </a:solidFill>
                <a:latin typeface="Helvetica" charset="0"/>
                <a:ea typeface="Helvetica" charset="0"/>
                <a:cs typeface="Helvetica" charset="0"/>
              </a:rPr>
              <a:t> MAPS-based Vertex Detector (MVTX)</a:t>
            </a:r>
          </a:p>
        </p:txBody>
      </p:sp>
      <p:sp>
        <p:nvSpPr>
          <p:cNvPr id="8" name="Text Placeholder 383"/>
          <p:cNvSpPr txBox="1">
            <a:spLocks/>
          </p:cNvSpPr>
          <p:nvPr/>
        </p:nvSpPr>
        <p:spPr>
          <a:xfrm>
            <a:off x="-3176" y="3809207"/>
            <a:ext cx="30275213" cy="1210980"/>
          </a:xfrm>
          <a:prstGeom prst="rect">
            <a:avLst/>
          </a:prstGeom>
        </p:spPr>
        <p:txBody>
          <a:bodyPr>
            <a:normAutofit/>
          </a:bodyPr>
          <a:lstStyle>
            <a:lvl1pPr marL="756872" indent="-756872" algn="l" defTabSz="3027487" rtl="0" eaLnBrk="1" latinLnBrk="0" hangingPunct="1">
              <a:lnSpc>
                <a:spcPct val="90000"/>
              </a:lnSpc>
              <a:spcBef>
                <a:spcPts val="3311"/>
              </a:spcBef>
              <a:buFont typeface="Arial" panose="020B0604020202020204" pitchFamily="34" charset="0"/>
              <a:buChar char="•"/>
              <a:defRPr sz="9271" kern="1200">
                <a:solidFill>
                  <a:schemeClr val="tx1"/>
                </a:solidFill>
                <a:latin typeface="+mn-lt"/>
                <a:ea typeface="+mn-ea"/>
                <a:cs typeface="+mn-cs"/>
              </a:defRPr>
            </a:lvl1pPr>
            <a:lvl2pPr marL="2270615" indent="-756872" algn="l" defTabSz="3027487" rtl="0" eaLnBrk="1" latinLnBrk="0" hangingPunct="1">
              <a:lnSpc>
                <a:spcPct val="90000"/>
              </a:lnSpc>
              <a:spcBef>
                <a:spcPts val="1655"/>
              </a:spcBef>
              <a:buFont typeface="Arial" panose="020B0604020202020204" pitchFamily="34" charset="0"/>
              <a:buChar char="•"/>
              <a:defRPr sz="7946" kern="1200">
                <a:solidFill>
                  <a:schemeClr val="tx1"/>
                </a:solidFill>
                <a:latin typeface="+mn-lt"/>
                <a:ea typeface="+mn-ea"/>
                <a:cs typeface="+mn-cs"/>
              </a:defRPr>
            </a:lvl2pPr>
            <a:lvl3pPr marL="3784359" indent="-756872" algn="l" defTabSz="3027487" rtl="0" eaLnBrk="1" latinLnBrk="0" hangingPunct="1">
              <a:lnSpc>
                <a:spcPct val="90000"/>
              </a:lnSpc>
              <a:spcBef>
                <a:spcPts val="1655"/>
              </a:spcBef>
              <a:buFont typeface="Arial" panose="020B0604020202020204" pitchFamily="34" charset="0"/>
              <a:buChar char="•"/>
              <a:defRPr sz="6622" kern="1200">
                <a:solidFill>
                  <a:schemeClr val="tx1"/>
                </a:solidFill>
                <a:latin typeface="+mn-lt"/>
                <a:ea typeface="+mn-ea"/>
                <a:cs typeface="+mn-cs"/>
              </a:defRPr>
            </a:lvl3pPr>
            <a:lvl4pPr marL="5298102"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4pPr>
            <a:lvl5pPr marL="6811846"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5pPr>
            <a:lvl6pPr marL="8325589"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6pPr>
            <a:lvl7pPr marL="9839333"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7pPr>
            <a:lvl8pPr marL="11353076"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8pPr>
            <a:lvl9pPr marL="12866820"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9pPr>
          </a:lstStyle>
          <a:p>
            <a:pPr marL="0" indent="0" algn="ctr">
              <a:buNone/>
            </a:pPr>
            <a:r>
              <a:rPr lang="en-US" sz="5800" dirty="0">
                <a:solidFill>
                  <a:srgbClr val="000000"/>
                </a:solidFill>
                <a:latin typeface="Helvetica"/>
                <a:ea typeface="Helvetica" charset="0"/>
                <a:cs typeface="Helvetica"/>
              </a:rPr>
              <a:t> Ming X. Liu, </a:t>
            </a:r>
            <a:r>
              <a:rPr lang="en-US" sz="5800" i="1" dirty="0">
                <a:solidFill>
                  <a:srgbClr val="000000"/>
                </a:solidFill>
                <a:latin typeface="Helvetica"/>
                <a:ea typeface="Helvetica" charset="0"/>
                <a:cs typeface="Helvetica"/>
              </a:rPr>
              <a:t>for the </a:t>
            </a:r>
            <a:r>
              <a:rPr lang="en-US" sz="5800" i="1" dirty="0" err="1">
                <a:solidFill>
                  <a:srgbClr val="000000"/>
                </a:solidFill>
                <a:latin typeface="Helvetica"/>
                <a:ea typeface="Helvetica" charset="0"/>
                <a:cs typeface="Helvetica"/>
              </a:rPr>
              <a:t>sPHENIX</a:t>
            </a:r>
            <a:r>
              <a:rPr lang="en-US" sz="5800" i="1" dirty="0">
                <a:solidFill>
                  <a:srgbClr val="000000"/>
                </a:solidFill>
                <a:latin typeface="Helvetica"/>
                <a:ea typeface="Helvetica" charset="0"/>
                <a:cs typeface="Helvetica"/>
              </a:rPr>
              <a:t> Collaboration</a:t>
            </a:r>
          </a:p>
        </p:txBody>
      </p:sp>
      <p:sp>
        <p:nvSpPr>
          <p:cNvPr id="9" name="Rounded Rectangle 8"/>
          <p:cNvSpPr/>
          <p:nvPr/>
        </p:nvSpPr>
        <p:spPr>
          <a:xfrm>
            <a:off x="571467" y="6817920"/>
            <a:ext cx="13944600" cy="7080228"/>
          </a:xfrm>
          <a:prstGeom prst="roundRect">
            <a:avLst>
              <a:gd name="adj" fmla="val 5155"/>
            </a:avLst>
          </a:prstGeom>
          <a:solidFill>
            <a:schemeClr val="tx1">
              <a:alpha val="90000"/>
            </a:schemeClr>
          </a:solidFill>
          <a:ln w="19050" cmpd="sng">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le 21"/>
          <p:cNvSpPr/>
          <p:nvPr/>
        </p:nvSpPr>
        <p:spPr>
          <a:xfrm>
            <a:off x="526841" y="15092179"/>
            <a:ext cx="13944600" cy="8760080"/>
          </a:xfrm>
          <a:prstGeom prst="roundRect">
            <a:avLst>
              <a:gd name="adj" fmla="val 5155"/>
            </a:avLst>
          </a:prstGeom>
          <a:solidFill>
            <a:schemeClr val="tx1">
              <a:alpha val="90000"/>
            </a:schemeClr>
          </a:solidFill>
          <a:ln w="19050" cmpd="sng">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 Placeholder 333"/>
          <p:cNvSpPr txBox="1">
            <a:spLocks/>
          </p:cNvSpPr>
          <p:nvPr/>
        </p:nvSpPr>
        <p:spPr>
          <a:xfrm>
            <a:off x="896640" y="7204338"/>
            <a:ext cx="13273368" cy="6586863"/>
          </a:xfrm>
          <a:prstGeom prst="rect">
            <a:avLst/>
          </a:prstGeom>
          <a:solidFill>
            <a:schemeClr val="bg1">
              <a:alpha val="0"/>
            </a:schemeClr>
          </a:solidFill>
          <a:ln w="38100" cmpd="sng">
            <a:noFill/>
          </a:ln>
        </p:spPr>
        <p:txBody>
          <a:bodyPr vert="horz" lIns="91440" tIns="45720" rIns="91440" bIns="45720" rtlCol="0" anchor="t"/>
          <a:lstStyle>
            <a:defPPr>
              <a:defRPr lang="en-US"/>
            </a:defPPr>
            <a:lvl1pPr marL="0" algn="l" defTabSz="1810969" rtl="0" eaLnBrk="1" latinLnBrk="0" hangingPunct="1">
              <a:defRPr sz="3973" kern="1200">
                <a:solidFill>
                  <a:schemeClr val="tx1">
                    <a:tint val="75000"/>
                  </a:schemeClr>
                </a:solidFill>
                <a:latin typeface="+mn-lt"/>
                <a:ea typeface="+mn-ea"/>
                <a:cs typeface="+mn-cs"/>
              </a:defRPr>
            </a:lvl1pPr>
            <a:lvl2pPr marL="905485" algn="l" defTabSz="1810969" rtl="0" eaLnBrk="1" latinLnBrk="0" hangingPunct="1">
              <a:defRPr sz="3565" kern="1200">
                <a:solidFill>
                  <a:schemeClr val="tx1"/>
                </a:solidFill>
                <a:latin typeface="+mn-lt"/>
                <a:ea typeface="+mn-ea"/>
                <a:cs typeface="+mn-cs"/>
              </a:defRPr>
            </a:lvl2pPr>
            <a:lvl3pPr marL="1810969" algn="l" defTabSz="1810969" rtl="0" eaLnBrk="1" latinLnBrk="0" hangingPunct="1">
              <a:defRPr sz="3565" kern="1200">
                <a:solidFill>
                  <a:schemeClr val="tx1"/>
                </a:solidFill>
                <a:latin typeface="+mn-lt"/>
                <a:ea typeface="+mn-ea"/>
                <a:cs typeface="+mn-cs"/>
              </a:defRPr>
            </a:lvl3pPr>
            <a:lvl4pPr marL="2716454" algn="l" defTabSz="1810969" rtl="0" eaLnBrk="1" latinLnBrk="0" hangingPunct="1">
              <a:defRPr sz="3565" kern="1200">
                <a:solidFill>
                  <a:schemeClr val="tx1"/>
                </a:solidFill>
                <a:latin typeface="+mn-lt"/>
                <a:ea typeface="+mn-ea"/>
                <a:cs typeface="+mn-cs"/>
              </a:defRPr>
            </a:lvl4pPr>
            <a:lvl5pPr marL="3621938" algn="l" defTabSz="1810969" rtl="0" eaLnBrk="1" latinLnBrk="0" hangingPunct="1">
              <a:defRPr sz="3565" kern="1200">
                <a:solidFill>
                  <a:schemeClr val="tx1"/>
                </a:solidFill>
                <a:latin typeface="+mn-lt"/>
                <a:ea typeface="+mn-ea"/>
                <a:cs typeface="+mn-cs"/>
              </a:defRPr>
            </a:lvl5pPr>
            <a:lvl6pPr marL="4527423" algn="l" defTabSz="1810969" rtl="0" eaLnBrk="1" latinLnBrk="0" hangingPunct="1">
              <a:defRPr sz="3565" kern="1200">
                <a:solidFill>
                  <a:schemeClr val="tx1"/>
                </a:solidFill>
                <a:latin typeface="+mn-lt"/>
                <a:ea typeface="+mn-ea"/>
                <a:cs typeface="+mn-cs"/>
              </a:defRPr>
            </a:lvl6pPr>
            <a:lvl7pPr marL="5432908" algn="l" defTabSz="1810969" rtl="0" eaLnBrk="1" latinLnBrk="0" hangingPunct="1">
              <a:defRPr sz="3565" kern="1200">
                <a:solidFill>
                  <a:schemeClr val="tx1"/>
                </a:solidFill>
                <a:latin typeface="+mn-lt"/>
                <a:ea typeface="+mn-ea"/>
                <a:cs typeface="+mn-cs"/>
              </a:defRPr>
            </a:lvl7pPr>
            <a:lvl8pPr marL="6338392" algn="l" defTabSz="1810969" rtl="0" eaLnBrk="1" latinLnBrk="0" hangingPunct="1">
              <a:defRPr sz="3565" kern="1200">
                <a:solidFill>
                  <a:schemeClr val="tx1"/>
                </a:solidFill>
                <a:latin typeface="+mn-lt"/>
                <a:ea typeface="+mn-ea"/>
                <a:cs typeface="+mn-cs"/>
              </a:defRPr>
            </a:lvl8pPr>
            <a:lvl9pPr marL="7243877" algn="l" defTabSz="1810969" rtl="0" eaLnBrk="1" latinLnBrk="0" hangingPunct="1">
              <a:defRPr sz="3565" kern="1200">
                <a:solidFill>
                  <a:schemeClr val="tx1"/>
                </a:solidFill>
                <a:latin typeface="+mn-lt"/>
                <a:ea typeface="+mn-ea"/>
                <a:cs typeface="+mn-cs"/>
              </a:defRPr>
            </a:lvl9pPr>
          </a:lstStyle>
          <a:p>
            <a:pPr algn="ctr"/>
            <a:r>
              <a:rPr lang="en-GB" sz="3600" b="1" dirty="0">
                <a:solidFill>
                  <a:srgbClr val="000000"/>
                </a:solidFill>
                <a:latin typeface="PT Sans Caption" charset="-52"/>
                <a:ea typeface="PT Sans Caption" charset="-52"/>
                <a:cs typeface="PT Sans Caption" charset="-52"/>
              </a:rPr>
              <a:t>Abstract</a:t>
            </a:r>
          </a:p>
          <a:p>
            <a:pPr algn="ctr"/>
            <a:endParaRPr lang="en-US" sz="2400" dirty="0">
              <a:solidFill>
                <a:srgbClr val="000000"/>
              </a:solidFill>
              <a:latin typeface="PT Sans" charset="-52"/>
              <a:ea typeface="PT Sans" charset="-52"/>
              <a:cs typeface="PT Sans" charset="-52"/>
            </a:endParaRPr>
          </a:p>
          <a:p>
            <a:pPr algn="just"/>
            <a:r>
              <a:rPr lang="en-US" sz="2700" b="1" dirty="0">
                <a:solidFill>
                  <a:schemeClr val="bg1"/>
                </a:solidFill>
              </a:rPr>
              <a:t>The </a:t>
            </a:r>
            <a:r>
              <a:rPr lang="en-US" sz="2700" b="1" dirty="0" err="1">
                <a:solidFill>
                  <a:schemeClr val="bg1"/>
                </a:solidFill>
              </a:rPr>
              <a:t>sPHENIX</a:t>
            </a:r>
            <a:r>
              <a:rPr lang="en-US" sz="2700" b="1" dirty="0">
                <a:solidFill>
                  <a:schemeClr val="bg1"/>
                </a:solidFill>
              </a:rPr>
              <a:t> detector at BNL’s Relativistic Heavy Ion Collider (RHIC) will study QGP properties with heavy bottom quark jets (B-jets) produced in high-energy heavy ion collisions.  B-jets are expected to offer a unique set of observables due to the large bottom quark mass, but need to be measured across an unexplored kinematic regime, particularly at low </a:t>
            </a:r>
            <a:r>
              <a:rPr lang="en-US" sz="2700" b="1" dirty="0" err="1">
                <a:solidFill>
                  <a:schemeClr val="bg1"/>
                </a:solidFill>
              </a:rPr>
              <a:t>pT</a:t>
            </a:r>
            <a:r>
              <a:rPr lang="en-US" sz="2700" b="1" dirty="0">
                <a:solidFill>
                  <a:schemeClr val="bg1"/>
                </a:solidFill>
              </a:rPr>
              <a:t> where the expected mass-dependence effects are large but the underlying backgrounds are also high.  We will use a three-layer Monolithic-Active-Pixel-Sensor (MAPS) based vertex detector, sensors originally developed for the ALICE ITS upgrade, to identify the signal and suppress the background. The MVTX will serve as the innermost tracking system of </a:t>
            </a:r>
            <a:r>
              <a:rPr lang="en-US" sz="2700" b="1" dirty="0" err="1">
                <a:solidFill>
                  <a:schemeClr val="bg1"/>
                </a:solidFill>
              </a:rPr>
              <a:t>sPHENIX</a:t>
            </a:r>
            <a:r>
              <a:rPr lang="en-US" sz="2700" b="1" dirty="0">
                <a:solidFill>
                  <a:schemeClr val="bg1"/>
                </a:solidFill>
              </a:rPr>
              <a:t>, covering 2~4 cm radially and a </a:t>
            </a:r>
            <a:r>
              <a:rPr lang="en-US" sz="2700" b="1" dirty="0" err="1">
                <a:solidFill>
                  <a:schemeClr val="bg1"/>
                </a:solidFill>
              </a:rPr>
              <a:t>pseudorapidity</a:t>
            </a:r>
            <a:r>
              <a:rPr lang="en-US" sz="2700" b="1" dirty="0">
                <a:solidFill>
                  <a:schemeClr val="bg1"/>
                </a:solidFill>
              </a:rPr>
              <a:t> range of |</a:t>
            </a:r>
            <a:r>
              <a:rPr lang="el-GR" sz="2700" b="1" dirty="0">
                <a:solidFill>
                  <a:schemeClr val="bg1"/>
                </a:solidFill>
              </a:rPr>
              <a:t>η| &lt; 1.1.  </a:t>
            </a:r>
            <a:r>
              <a:rPr lang="en-US" sz="2700" b="1" dirty="0">
                <a:solidFill>
                  <a:schemeClr val="bg1"/>
                </a:solidFill>
              </a:rPr>
              <a:t>The very fine 27 µm x 29 µm pixels allow us to identify B-decay secondary vertices and B-jets in heavy ion collisions with high efficiency and high purity.  In this presentation, we show the current status of R&amp;D efforts towards custom readout and mechanical systems to integrate the MVTX detector into the </a:t>
            </a:r>
            <a:r>
              <a:rPr lang="en-US" sz="2700" b="1" dirty="0" err="1">
                <a:solidFill>
                  <a:schemeClr val="bg1"/>
                </a:solidFill>
              </a:rPr>
              <a:t>sPHENIX</a:t>
            </a:r>
            <a:r>
              <a:rPr lang="en-US" sz="2700" b="1" dirty="0">
                <a:solidFill>
                  <a:schemeClr val="bg1"/>
                </a:solidFill>
              </a:rPr>
              <a:t> system. </a:t>
            </a:r>
            <a:endParaRPr lang="en-US" sz="2700" dirty="0">
              <a:solidFill>
                <a:srgbClr val="000000"/>
              </a:solidFill>
              <a:latin typeface="PT Serif"/>
              <a:cs typeface="PT Serif"/>
            </a:endParaRPr>
          </a:p>
        </p:txBody>
      </p:sp>
      <p:sp>
        <p:nvSpPr>
          <p:cNvPr id="26" name="Text Placeholder 333"/>
          <p:cNvSpPr txBox="1">
            <a:spLocks/>
          </p:cNvSpPr>
          <p:nvPr/>
        </p:nvSpPr>
        <p:spPr>
          <a:xfrm>
            <a:off x="962139" y="15508939"/>
            <a:ext cx="13229739" cy="7853982"/>
          </a:xfrm>
          <a:prstGeom prst="rect">
            <a:avLst/>
          </a:prstGeom>
          <a:solidFill>
            <a:schemeClr val="tx1">
              <a:alpha val="0"/>
            </a:schemeClr>
          </a:solidFill>
          <a:ln w="38100" cmpd="sng">
            <a:noFill/>
          </a:ln>
        </p:spPr>
        <p:txBody>
          <a:bodyPr vert="horz" lIns="91440" tIns="45720" rIns="91440" bIns="45720" rtlCol="0" anchor="t"/>
          <a:lstStyle>
            <a:defPPr>
              <a:defRPr lang="en-US"/>
            </a:defPPr>
            <a:lvl1pPr marL="0" algn="l" defTabSz="1810969" rtl="0" eaLnBrk="1" latinLnBrk="0" hangingPunct="1">
              <a:defRPr sz="3973" kern="1200">
                <a:solidFill>
                  <a:schemeClr val="tx1">
                    <a:tint val="75000"/>
                  </a:schemeClr>
                </a:solidFill>
                <a:latin typeface="+mn-lt"/>
                <a:ea typeface="+mn-ea"/>
                <a:cs typeface="+mn-cs"/>
              </a:defRPr>
            </a:lvl1pPr>
            <a:lvl2pPr marL="905485" algn="l" defTabSz="1810969" rtl="0" eaLnBrk="1" latinLnBrk="0" hangingPunct="1">
              <a:defRPr sz="3565" kern="1200">
                <a:solidFill>
                  <a:schemeClr val="tx1"/>
                </a:solidFill>
                <a:latin typeface="+mn-lt"/>
                <a:ea typeface="+mn-ea"/>
                <a:cs typeface="+mn-cs"/>
              </a:defRPr>
            </a:lvl2pPr>
            <a:lvl3pPr marL="1810969" algn="l" defTabSz="1810969" rtl="0" eaLnBrk="1" latinLnBrk="0" hangingPunct="1">
              <a:defRPr sz="3565" kern="1200">
                <a:solidFill>
                  <a:schemeClr val="tx1"/>
                </a:solidFill>
                <a:latin typeface="+mn-lt"/>
                <a:ea typeface="+mn-ea"/>
                <a:cs typeface="+mn-cs"/>
              </a:defRPr>
            </a:lvl3pPr>
            <a:lvl4pPr marL="2716454" algn="l" defTabSz="1810969" rtl="0" eaLnBrk="1" latinLnBrk="0" hangingPunct="1">
              <a:defRPr sz="3565" kern="1200">
                <a:solidFill>
                  <a:schemeClr val="tx1"/>
                </a:solidFill>
                <a:latin typeface="+mn-lt"/>
                <a:ea typeface="+mn-ea"/>
                <a:cs typeface="+mn-cs"/>
              </a:defRPr>
            </a:lvl4pPr>
            <a:lvl5pPr marL="3621938" algn="l" defTabSz="1810969" rtl="0" eaLnBrk="1" latinLnBrk="0" hangingPunct="1">
              <a:defRPr sz="3565" kern="1200">
                <a:solidFill>
                  <a:schemeClr val="tx1"/>
                </a:solidFill>
                <a:latin typeface="+mn-lt"/>
                <a:ea typeface="+mn-ea"/>
                <a:cs typeface="+mn-cs"/>
              </a:defRPr>
            </a:lvl5pPr>
            <a:lvl6pPr marL="4527423" algn="l" defTabSz="1810969" rtl="0" eaLnBrk="1" latinLnBrk="0" hangingPunct="1">
              <a:defRPr sz="3565" kern="1200">
                <a:solidFill>
                  <a:schemeClr val="tx1"/>
                </a:solidFill>
                <a:latin typeface="+mn-lt"/>
                <a:ea typeface="+mn-ea"/>
                <a:cs typeface="+mn-cs"/>
              </a:defRPr>
            </a:lvl6pPr>
            <a:lvl7pPr marL="5432908" algn="l" defTabSz="1810969" rtl="0" eaLnBrk="1" latinLnBrk="0" hangingPunct="1">
              <a:defRPr sz="3565" kern="1200">
                <a:solidFill>
                  <a:schemeClr val="tx1"/>
                </a:solidFill>
                <a:latin typeface="+mn-lt"/>
                <a:ea typeface="+mn-ea"/>
                <a:cs typeface="+mn-cs"/>
              </a:defRPr>
            </a:lvl7pPr>
            <a:lvl8pPr marL="6338392" algn="l" defTabSz="1810969" rtl="0" eaLnBrk="1" latinLnBrk="0" hangingPunct="1">
              <a:defRPr sz="3565" kern="1200">
                <a:solidFill>
                  <a:schemeClr val="tx1"/>
                </a:solidFill>
                <a:latin typeface="+mn-lt"/>
                <a:ea typeface="+mn-ea"/>
                <a:cs typeface="+mn-cs"/>
              </a:defRPr>
            </a:lvl8pPr>
            <a:lvl9pPr marL="7243877" algn="l" defTabSz="1810969" rtl="0" eaLnBrk="1" latinLnBrk="0" hangingPunct="1">
              <a:defRPr sz="3565" kern="1200">
                <a:solidFill>
                  <a:schemeClr val="tx1"/>
                </a:solidFill>
                <a:latin typeface="+mn-lt"/>
                <a:ea typeface="+mn-ea"/>
                <a:cs typeface="+mn-cs"/>
              </a:defRPr>
            </a:lvl9pPr>
          </a:lstStyle>
          <a:p>
            <a:pPr algn="ctr"/>
            <a:r>
              <a:rPr lang="en-GB" sz="3600" b="1" dirty="0">
                <a:solidFill>
                  <a:srgbClr val="000000"/>
                </a:solidFill>
                <a:latin typeface="PT Sans" charset="-52"/>
                <a:ea typeface="PT Sans" charset="-52"/>
                <a:cs typeface="PT Sans" charset="-52"/>
              </a:rPr>
              <a:t>Physics Motivation</a:t>
            </a:r>
          </a:p>
          <a:p>
            <a:pPr algn="ctr"/>
            <a:endParaRPr lang="en-US" sz="2400" dirty="0">
              <a:solidFill>
                <a:srgbClr val="000000"/>
              </a:solidFill>
              <a:latin typeface="PT Serif"/>
              <a:ea typeface="Helvetica" charset="0"/>
              <a:cs typeface="PT Serif"/>
            </a:endParaRPr>
          </a:p>
          <a:p>
            <a:pPr algn="just"/>
            <a:r>
              <a:rPr lang="en-US" sz="2400" dirty="0">
                <a:solidFill>
                  <a:srgbClr val="000000"/>
                </a:solidFill>
                <a:latin typeface="PT Sans" charset="-52"/>
                <a:ea typeface="PT Sans" charset="-52"/>
                <a:cs typeface="PT Sans" charset="-52"/>
              </a:rPr>
              <a:t>The MVTX detector will  enable  us to use heavy quarks (charm and beauty) to probe the properties of QGP at RHIC.  By exploring mass dependence of various observables in open charm and open beauty productions in heavy ion collisions, we can gain deep insight of the inner workings of the QGP, and allow us to derive key QGP parameters like diffusion coefficient and systematically control the theoretical and experimental uncertainties.  </a:t>
            </a:r>
          </a:p>
        </p:txBody>
      </p:sp>
      <p:sp>
        <p:nvSpPr>
          <p:cNvPr id="27" name="Rounded Rectangle 26"/>
          <p:cNvSpPr/>
          <p:nvPr/>
        </p:nvSpPr>
        <p:spPr>
          <a:xfrm>
            <a:off x="15752796" y="6711987"/>
            <a:ext cx="13944600" cy="17057453"/>
          </a:xfrm>
          <a:prstGeom prst="roundRect">
            <a:avLst>
              <a:gd name="adj" fmla="val 5155"/>
            </a:avLst>
          </a:prstGeom>
          <a:solidFill>
            <a:schemeClr val="tx1">
              <a:alpha val="90000"/>
            </a:schemeClr>
          </a:solidFill>
          <a:ln w="19050" cmpd="sng">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mc:Choice xmlns:a14="http://schemas.microsoft.com/office/drawing/2010/main" Requires="a14">
          <p:sp>
            <p:nvSpPr>
              <p:cNvPr id="28" name="Text Placeholder 333"/>
              <p:cNvSpPr txBox="1">
                <a:spLocks/>
              </p:cNvSpPr>
              <p:nvPr/>
            </p:nvSpPr>
            <p:spPr>
              <a:xfrm>
                <a:off x="16134890" y="7275410"/>
                <a:ext cx="13431446" cy="16147552"/>
              </a:xfrm>
              <a:prstGeom prst="rect">
                <a:avLst/>
              </a:prstGeom>
              <a:solidFill>
                <a:schemeClr val="tx1">
                  <a:alpha val="0"/>
                </a:schemeClr>
              </a:solidFill>
              <a:ln w="38100" cmpd="sng">
                <a:noFill/>
              </a:ln>
            </p:spPr>
            <p:txBody>
              <a:bodyPr vert="horz" lIns="91440" tIns="45720" rIns="91440" bIns="45720" rtlCol="0" anchor="t"/>
              <a:lstStyle>
                <a:defPPr>
                  <a:defRPr lang="en-US"/>
                </a:defPPr>
                <a:lvl1pPr marL="0" algn="l" defTabSz="1810969" rtl="0" eaLnBrk="1" latinLnBrk="0" hangingPunct="1">
                  <a:defRPr sz="3973" kern="1200">
                    <a:solidFill>
                      <a:schemeClr val="tx1">
                        <a:tint val="75000"/>
                      </a:schemeClr>
                    </a:solidFill>
                    <a:latin typeface="+mn-lt"/>
                    <a:ea typeface="+mn-ea"/>
                    <a:cs typeface="+mn-cs"/>
                  </a:defRPr>
                </a:lvl1pPr>
                <a:lvl2pPr marL="905485" algn="l" defTabSz="1810969" rtl="0" eaLnBrk="1" latinLnBrk="0" hangingPunct="1">
                  <a:defRPr sz="3565" kern="1200">
                    <a:solidFill>
                      <a:schemeClr val="tx1"/>
                    </a:solidFill>
                    <a:latin typeface="+mn-lt"/>
                    <a:ea typeface="+mn-ea"/>
                    <a:cs typeface="+mn-cs"/>
                  </a:defRPr>
                </a:lvl2pPr>
                <a:lvl3pPr marL="1810969" algn="l" defTabSz="1810969" rtl="0" eaLnBrk="1" latinLnBrk="0" hangingPunct="1">
                  <a:defRPr sz="3565" kern="1200">
                    <a:solidFill>
                      <a:schemeClr val="tx1"/>
                    </a:solidFill>
                    <a:latin typeface="+mn-lt"/>
                    <a:ea typeface="+mn-ea"/>
                    <a:cs typeface="+mn-cs"/>
                  </a:defRPr>
                </a:lvl3pPr>
                <a:lvl4pPr marL="2716454" algn="l" defTabSz="1810969" rtl="0" eaLnBrk="1" latinLnBrk="0" hangingPunct="1">
                  <a:defRPr sz="3565" kern="1200">
                    <a:solidFill>
                      <a:schemeClr val="tx1"/>
                    </a:solidFill>
                    <a:latin typeface="+mn-lt"/>
                    <a:ea typeface="+mn-ea"/>
                    <a:cs typeface="+mn-cs"/>
                  </a:defRPr>
                </a:lvl4pPr>
                <a:lvl5pPr marL="3621938" algn="l" defTabSz="1810969" rtl="0" eaLnBrk="1" latinLnBrk="0" hangingPunct="1">
                  <a:defRPr sz="3565" kern="1200">
                    <a:solidFill>
                      <a:schemeClr val="tx1"/>
                    </a:solidFill>
                    <a:latin typeface="+mn-lt"/>
                    <a:ea typeface="+mn-ea"/>
                    <a:cs typeface="+mn-cs"/>
                  </a:defRPr>
                </a:lvl5pPr>
                <a:lvl6pPr marL="4527423" algn="l" defTabSz="1810969" rtl="0" eaLnBrk="1" latinLnBrk="0" hangingPunct="1">
                  <a:defRPr sz="3565" kern="1200">
                    <a:solidFill>
                      <a:schemeClr val="tx1"/>
                    </a:solidFill>
                    <a:latin typeface="+mn-lt"/>
                    <a:ea typeface="+mn-ea"/>
                    <a:cs typeface="+mn-cs"/>
                  </a:defRPr>
                </a:lvl6pPr>
                <a:lvl7pPr marL="5432908" algn="l" defTabSz="1810969" rtl="0" eaLnBrk="1" latinLnBrk="0" hangingPunct="1">
                  <a:defRPr sz="3565" kern="1200">
                    <a:solidFill>
                      <a:schemeClr val="tx1"/>
                    </a:solidFill>
                    <a:latin typeface="+mn-lt"/>
                    <a:ea typeface="+mn-ea"/>
                    <a:cs typeface="+mn-cs"/>
                  </a:defRPr>
                </a:lvl7pPr>
                <a:lvl8pPr marL="6338392" algn="l" defTabSz="1810969" rtl="0" eaLnBrk="1" latinLnBrk="0" hangingPunct="1">
                  <a:defRPr sz="3565" kern="1200">
                    <a:solidFill>
                      <a:schemeClr val="tx1"/>
                    </a:solidFill>
                    <a:latin typeface="+mn-lt"/>
                    <a:ea typeface="+mn-ea"/>
                    <a:cs typeface="+mn-cs"/>
                  </a:defRPr>
                </a:lvl8pPr>
                <a:lvl9pPr marL="7243877" algn="l" defTabSz="1810969" rtl="0" eaLnBrk="1" latinLnBrk="0" hangingPunct="1">
                  <a:defRPr sz="3565" kern="1200">
                    <a:solidFill>
                      <a:schemeClr val="tx1"/>
                    </a:solidFill>
                    <a:latin typeface="+mn-lt"/>
                    <a:ea typeface="+mn-ea"/>
                    <a:cs typeface="+mn-cs"/>
                  </a:defRPr>
                </a:lvl9pPr>
              </a:lstStyle>
              <a:p>
                <a:pPr algn="ctr"/>
                <a:r>
                  <a:rPr lang="en-GB" sz="3600" b="1" dirty="0">
                    <a:solidFill>
                      <a:srgbClr val="000000"/>
                    </a:solidFill>
                    <a:latin typeface="PT Sans Caption" charset="-52"/>
                    <a:ea typeface="PT Sans Caption" charset="-52"/>
                    <a:cs typeface="PT Sans Caption" charset="-52"/>
                  </a:rPr>
                  <a:t>MVTX Detector Design</a:t>
                </a:r>
              </a:p>
              <a:p>
                <a:pPr algn="ctr"/>
                <a:endParaRPr lang="en-US" sz="2400" dirty="0">
                  <a:solidFill>
                    <a:srgbClr val="000000"/>
                  </a:solidFill>
                  <a:latin typeface="PT Serif"/>
                  <a:ea typeface="Helvetica" charset="0"/>
                  <a:cs typeface="PT Serif"/>
                </a:endParaRPr>
              </a:p>
              <a:p>
                <a:pPr algn="just"/>
                <a:r>
                  <a:rPr lang="en-US" sz="3200" b="1" dirty="0">
                    <a:solidFill>
                      <a:srgbClr val="0432FF"/>
                    </a:solidFill>
                    <a:latin typeface="PT Sans" charset="-52"/>
                    <a:ea typeface="PT Sans" charset="-52"/>
                    <a:cs typeface="PT Sans" charset="-52"/>
                  </a:rPr>
                  <a:t>MVTX detector:</a:t>
                </a:r>
              </a:p>
              <a:p>
                <a:pPr algn="just"/>
                <a:r>
                  <a:rPr lang="en-US" sz="2400" dirty="0">
                    <a:solidFill>
                      <a:srgbClr val="000000"/>
                    </a:solidFill>
                    <a:latin typeface="PT Sans" charset="-52"/>
                    <a:ea typeface="PT Sans" charset="-52"/>
                    <a:cs typeface="PT Sans" charset="-52"/>
                  </a:rPr>
                  <a:t>-   3-layer MAPS sensors,  pixel </a:t>
                </a:r>
                <a:r>
                  <a:rPr lang="en-US" sz="2400" dirty="0">
                    <a:solidFill>
                      <a:schemeClr val="bg1"/>
                    </a:solidFill>
                  </a:rPr>
                  <a:t>27x29 μm</a:t>
                </a:r>
                <a:r>
                  <a:rPr lang="en-US" sz="2400" baseline="30000" dirty="0">
                    <a:solidFill>
                      <a:schemeClr val="bg1"/>
                    </a:solidFill>
                  </a:rPr>
                  <a:t>2</a:t>
                </a:r>
                <a:endParaRPr lang="en-US" sz="2400" baseline="30000" dirty="0">
                  <a:solidFill>
                    <a:srgbClr val="000000"/>
                  </a:solidFill>
                  <a:latin typeface="PT Sans" charset="-52"/>
                  <a:ea typeface="PT Sans" charset="-52"/>
                  <a:cs typeface="PT Sans" charset="-52"/>
                </a:endParaRPr>
              </a:p>
              <a:p>
                <a:pPr algn="just"/>
                <a:r>
                  <a:rPr lang="en-US" sz="2400" dirty="0">
                    <a:solidFill>
                      <a:srgbClr val="000000"/>
                    </a:solidFill>
                    <a:latin typeface="PT Sans" charset="-52"/>
                    <a:ea typeface="PT Sans" charset="-52"/>
                    <a:cs typeface="PT Sans" charset="-52"/>
                  </a:rPr>
                  <a:t>-   Full azimuthal coverage: 2</a:t>
                </a:r>
                <a14:m>
                  <m:oMath xmlns:m="http://schemas.openxmlformats.org/officeDocument/2006/math">
                    <m:r>
                      <a:rPr lang="en-US" sz="2400" i="1" smtClean="0">
                        <a:solidFill>
                          <a:srgbClr val="000000"/>
                        </a:solidFill>
                        <a:latin typeface="Cambria Math" panose="02040503050406030204" pitchFamily="18" charset="0"/>
                        <a:ea typeface="Cambria Math" panose="02040503050406030204" pitchFamily="18" charset="0"/>
                        <a:cs typeface="PT Sans" charset="-52"/>
                      </a:rPr>
                      <m:t>𝜋</m:t>
                    </m:r>
                  </m:oMath>
                </a14:m>
                <a:endParaRPr lang="en-US" sz="2400" dirty="0">
                  <a:solidFill>
                    <a:srgbClr val="000000"/>
                  </a:solidFill>
                  <a:latin typeface="PT Sans" charset="-52"/>
                  <a:ea typeface="PT Sans" charset="-52"/>
                  <a:cs typeface="PT Sans" charset="-52"/>
                </a:endParaRPr>
              </a:p>
              <a:p>
                <a:pPr marL="342900" indent="-342900" algn="just">
                  <a:buFontTx/>
                  <a:buChar char="-"/>
                </a:pPr>
                <a:r>
                  <a:rPr lang="en-US" sz="2400" dirty="0">
                    <a:solidFill>
                      <a:srgbClr val="000000"/>
                    </a:solidFill>
                    <a:latin typeface="PT Sans" charset="-52"/>
                    <a:ea typeface="PT Sans" charset="-52"/>
                    <a:cs typeface="PT Sans" charset="-52"/>
                  </a:rPr>
                  <a:t>Z coverage: 27cm</a:t>
                </a:r>
              </a:p>
              <a:p>
                <a:pPr marL="342900" indent="-342900" algn="just">
                  <a:buFontTx/>
                  <a:buChar char="-"/>
                </a:pPr>
                <a:r>
                  <a:rPr lang="en-US" sz="2400" dirty="0">
                    <a:solidFill>
                      <a:srgbClr val="000000"/>
                    </a:solidFill>
                    <a:latin typeface="PT Sans" charset="-52"/>
                    <a:ea typeface="PT Sans" charset="-52"/>
                    <a:cs typeface="PT Sans" charset="-52"/>
                  </a:rPr>
                  <a:t>R: 2.4 – 4.0 cm</a:t>
                </a:r>
              </a:p>
            </p:txBody>
          </p:sp>
        </mc:Choice>
        <mc:Fallback>
          <p:sp>
            <p:nvSpPr>
              <p:cNvPr id="28" name="Text Placeholder 333"/>
              <p:cNvSpPr txBox="1">
                <a:spLocks noRot="1" noChangeAspect="1" noMove="1" noResize="1" noEditPoints="1" noAdjustHandles="1" noChangeArrowheads="1" noChangeShapeType="1" noTextEdit="1"/>
              </p:cNvSpPr>
              <p:nvPr/>
            </p:nvSpPr>
            <p:spPr>
              <a:xfrm>
                <a:off x="16134890" y="7275410"/>
                <a:ext cx="13431446" cy="16147552"/>
              </a:xfrm>
              <a:prstGeom prst="rect">
                <a:avLst/>
              </a:prstGeom>
              <a:blipFill>
                <a:blip r:embed="rId5"/>
                <a:stretch>
                  <a:fillRect l="-1039" t="-550"/>
                </a:stretch>
              </a:blipFill>
              <a:ln w="38100" cmpd="sng">
                <a:noFill/>
              </a:ln>
            </p:spPr>
            <p:txBody>
              <a:bodyPr/>
              <a:lstStyle/>
              <a:p>
                <a:r>
                  <a:rPr lang="en-US">
                    <a:noFill/>
                  </a:rPr>
                  <a:t> </a:t>
                </a:r>
              </a:p>
            </p:txBody>
          </p:sp>
        </mc:Fallback>
      </mc:AlternateContent>
      <p:sp>
        <p:nvSpPr>
          <p:cNvPr id="17" name="Rounded Rectangle 16"/>
          <p:cNvSpPr/>
          <p:nvPr/>
        </p:nvSpPr>
        <p:spPr>
          <a:xfrm>
            <a:off x="15807455" y="24667901"/>
            <a:ext cx="13944600" cy="6787780"/>
          </a:xfrm>
          <a:prstGeom prst="roundRect">
            <a:avLst>
              <a:gd name="adj" fmla="val 5155"/>
            </a:avLst>
          </a:prstGeom>
          <a:solidFill>
            <a:schemeClr val="tx1">
              <a:alpha val="90000"/>
            </a:schemeClr>
          </a:solidFill>
          <a:ln w="19050" cmpd="sng">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 Placeholder 333"/>
          <p:cNvSpPr txBox="1">
            <a:spLocks/>
          </p:cNvSpPr>
          <p:nvPr/>
        </p:nvSpPr>
        <p:spPr>
          <a:xfrm>
            <a:off x="16147934" y="24924622"/>
            <a:ext cx="13107600" cy="5780238"/>
          </a:xfrm>
          <a:prstGeom prst="rect">
            <a:avLst/>
          </a:prstGeom>
          <a:solidFill>
            <a:schemeClr val="tx1">
              <a:alpha val="0"/>
            </a:schemeClr>
          </a:solidFill>
          <a:ln w="38100" cmpd="sng">
            <a:noFill/>
          </a:ln>
        </p:spPr>
        <p:txBody>
          <a:bodyPr vert="horz" lIns="91440" tIns="45720" rIns="91440" bIns="45720" rtlCol="0" anchor="t"/>
          <a:lstStyle>
            <a:defPPr>
              <a:defRPr lang="en-US"/>
            </a:defPPr>
            <a:lvl1pPr marL="0" algn="l" defTabSz="1810969" rtl="0" eaLnBrk="1" latinLnBrk="0" hangingPunct="1">
              <a:defRPr sz="3973" kern="1200">
                <a:solidFill>
                  <a:schemeClr val="tx1">
                    <a:tint val="75000"/>
                  </a:schemeClr>
                </a:solidFill>
                <a:latin typeface="+mn-lt"/>
                <a:ea typeface="+mn-ea"/>
                <a:cs typeface="+mn-cs"/>
              </a:defRPr>
            </a:lvl1pPr>
            <a:lvl2pPr marL="905485" algn="l" defTabSz="1810969" rtl="0" eaLnBrk="1" latinLnBrk="0" hangingPunct="1">
              <a:defRPr sz="3565" kern="1200">
                <a:solidFill>
                  <a:schemeClr val="tx1"/>
                </a:solidFill>
                <a:latin typeface="+mn-lt"/>
                <a:ea typeface="+mn-ea"/>
                <a:cs typeface="+mn-cs"/>
              </a:defRPr>
            </a:lvl2pPr>
            <a:lvl3pPr marL="1810969" algn="l" defTabSz="1810969" rtl="0" eaLnBrk="1" latinLnBrk="0" hangingPunct="1">
              <a:defRPr sz="3565" kern="1200">
                <a:solidFill>
                  <a:schemeClr val="tx1"/>
                </a:solidFill>
                <a:latin typeface="+mn-lt"/>
                <a:ea typeface="+mn-ea"/>
                <a:cs typeface="+mn-cs"/>
              </a:defRPr>
            </a:lvl3pPr>
            <a:lvl4pPr marL="2716454" algn="l" defTabSz="1810969" rtl="0" eaLnBrk="1" latinLnBrk="0" hangingPunct="1">
              <a:defRPr sz="3565" kern="1200">
                <a:solidFill>
                  <a:schemeClr val="tx1"/>
                </a:solidFill>
                <a:latin typeface="+mn-lt"/>
                <a:ea typeface="+mn-ea"/>
                <a:cs typeface="+mn-cs"/>
              </a:defRPr>
            </a:lvl4pPr>
            <a:lvl5pPr marL="3621938" algn="l" defTabSz="1810969" rtl="0" eaLnBrk="1" latinLnBrk="0" hangingPunct="1">
              <a:defRPr sz="3565" kern="1200">
                <a:solidFill>
                  <a:schemeClr val="tx1"/>
                </a:solidFill>
                <a:latin typeface="+mn-lt"/>
                <a:ea typeface="+mn-ea"/>
                <a:cs typeface="+mn-cs"/>
              </a:defRPr>
            </a:lvl5pPr>
            <a:lvl6pPr marL="4527423" algn="l" defTabSz="1810969" rtl="0" eaLnBrk="1" latinLnBrk="0" hangingPunct="1">
              <a:defRPr sz="3565" kern="1200">
                <a:solidFill>
                  <a:schemeClr val="tx1"/>
                </a:solidFill>
                <a:latin typeface="+mn-lt"/>
                <a:ea typeface="+mn-ea"/>
                <a:cs typeface="+mn-cs"/>
              </a:defRPr>
            </a:lvl6pPr>
            <a:lvl7pPr marL="5432908" algn="l" defTabSz="1810969" rtl="0" eaLnBrk="1" latinLnBrk="0" hangingPunct="1">
              <a:defRPr sz="3565" kern="1200">
                <a:solidFill>
                  <a:schemeClr val="tx1"/>
                </a:solidFill>
                <a:latin typeface="+mn-lt"/>
                <a:ea typeface="+mn-ea"/>
                <a:cs typeface="+mn-cs"/>
              </a:defRPr>
            </a:lvl7pPr>
            <a:lvl8pPr marL="6338392" algn="l" defTabSz="1810969" rtl="0" eaLnBrk="1" latinLnBrk="0" hangingPunct="1">
              <a:defRPr sz="3565" kern="1200">
                <a:solidFill>
                  <a:schemeClr val="tx1"/>
                </a:solidFill>
                <a:latin typeface="+mn-lt"/>
                <a:ea typeface="+mn-ea"/>
                <a:cs typeface="+mn-cs"/>
              </a:defRPr>
            </a:lvl8pPr>
            <a:lvl9pPr marL="7243877" algn="l" defTabSz="1810969" rtl="0" eaLnBrk="1" latinLnBrk="0" hangingPunct="1">
              <a:defRPr sz="3565" kern="1200">
                <a:solidFill>
                  <a:schemeClr val="tx1"/>
                </a:solidFill>
                <a:latin typeface="+mn-lt"/>
                <a:ea typeface="+mn-ea"/>
                <a:cs typeface="+mn-cs"/>
              </a:defRPr>
            </a:lvl9pPr>
          </a:lstStyle>
          <a:p>
            <a:pPr algn="ctr"/>
            <a:r>
              <a:rPr lang="en-GB" sz="3600" b="1" dirty="0">
                <a:solidFill>
                  <a:srgbClr val="000000"/>
                </a:solidFill>
                <a:latin typeface="PT Sans" charset="-52"/>
                <a:ea typeface="PT Sans" charset="-52"/>
                <a:cs typeface="PT Sans" charset="-52"/>
              </a:rPr>
              <a:t>MVTX Prototype R&amp;D Highlights</a:t>
            </a:r>
          </a:p>
          <a:p>
            <a:pPr algn="ctr"/>
            <a:endParaRPr lang="en-US" sz="2400" dirty="0">
              <a:solidFill>
                <a:srgbClr val="000000"/>
              </a:solidFill>
              <a:latin typeface="PT Serif"/>
              <a:ea typeface="Helvetica" charset="0"/>
              <a:cs typeface="PT Serif"/>
            </a:endParaRPr>
          </a:p>
        </p:txBody>
      </p:sp>
      <p:sp>
        <p:nvSpPr>
          <p:cNvPr id="25" name="Rounded Rectangle 24"/>
          <p:cNvSpPr/>
          <p:nvPr/>
        </p:nvSpPr>
        <p:spPr>
          <a:xfrm>
            <a:off x="526841" y="24648979"/>
            <a:ext cx="13944600" cy="14334464"/>
          </a:xfrm>
          <a:prstGeom prst="roundRect">
            <a:avLst>
              <a:gd name="adj" fmla="val 5155"/>
            </a:avLst>
          </a:prstGeom>
          <a:solidFill>
            <a:schemeClr val="tx1">
              <a:alpha val="90000"/>
            </a:schemeClr>
          </a:solidFill>
          <a:ln w="19050" cmpd="sng">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 Placeholder 333"/>
          <p:cNvSpPr txBox="1">
            <a:spLocks/>
          </p:cNvSpPr>
          <p:nvPr/>
        </p:nvSpPr>
        <p:spPr>
          <a:xfrm>
            <a:off x="939443" y="25313497"/>
            <a:ext cx="12854163" cy="12387882"/>
          </a:xfrm>
          <a:prstGeom prst="rect">
            <a:avLst/>
          </a:prstGeom>
          <a:solidFill>
            <a:schemeClr val="tx1">
              <a:alpha val="0"/>
            </a:schemeClr>
          </a:solidFill>
          <a:ln w="38100" cmpd="sng">
            <a:noFill/>
          </a:ln>
        </p:spPr>
        <p:txBody>
          <a:bodyPr vert="horz" lIns="91440" tIns="45720" rIns="91440" bIns="45720" rtlCol="0" anchor="t"/>
          <a:lstStyle>
            <a:defPPr>
              <a:defRPr lang="en-US"/>
            </a:defPPr>
            <a:lvl1pPr marL="0" algn="l" defTabSz="1810969" rtl="0" eaLnBrk="1" latinLnBrk="0" hangingPunct="1">
              <a:defRPr sz="3973" kern="1200">
                <a:solidFill>
                  <a:schemeClr val="tx1">
                    <a:tint val="75000"/>
                  </a:schemeClr>
                </a:solidFill>
                <a:latin typeface="+mn-lt"/>
                <a:ea typeface="+mn-ea"/>
                <a:cs typeface="+mn-cs"/>
              </a:defRPr>
            </a:lvl1pPr>
            <a:lvl2pPr marL="905485" algn="l" defTabSz="1810969" rtl="0" eaLnBrk="1" latinLnBrk="0" hangingPunct="1">
              <a:defRPr sz="3565" kern="1200">
                <a:solidFill>
                  <a:schemeClr val="tx1"/>
                </a:solidFill>
                <a:latin typeface="+mn-lt"/>
                <a:ea typeface="+mn-ea"/>
                <a:cs typeface="+mn-cs"/>
              </a:defRPr>
            </a:lvl2pPr>
            <a:lvl3pPr marL="1810969" algn="l" defTabSz="1810969" rtl="0" eaLnBrk="1" latinLnBrk="0" hangingPunct="1">
              <a:defRPr sz="3565" kern="1200">
                <a:solidFill>
                  <a:schemeClr val="tx1"/>
                </a:solidFill>
                <a:latin typeface="+mn-lt"/>
                <a:ea typeface="+mn-ea"/>
                <a:cs typeface="+mn-cs"/>
              </a:defRPr>
            </a:lvl3pPr>
            <a:lvl4pPr marL="2716454" algn="l" defTabSz="1810969" rtl="0" eaLnBrk="1" latinLnBrk="0" hangingPunct="1">
              <a:defRPr sz="3565" kern="1200">
                <a:solidFill>
                  <a:schemeClr val="tx1"/>
                </a:solidFill>
                <a:latin typeface="+mn-lt"/>
                <a:ea typeface="+mn-ea"/>
                <a:cs typeface="+mn-cs"/>
              </a:defRPr>
            </a:lvl4pPr>
            <a:lvl5pPr marL="3621938" algn="l" defTabSz="1810969" rtl="0" eaLnBrk="1" latinLnBrk="0" hangingPunct="1">
              <a:defRPr sz="3565" kern="1200">
                <a:solidFill>
                  <a:schemeClr val="tx1"/>
                </a:solidFill>
                <a:latin typeface="+mn-lt"/>
                <a:ea typeface="+mn-ea"/>
                <a:cs typeface="+mn-cs"/>
              </a:defRPr>
            </a:lvl5pPr>
            <a:lvl6pPr marL="4527423" algn="l" defTabSz="1810969" rtl="0" eaLnBrk="1" latinLnBrk="0" hangingPunct="1">
              <a:defRPr sz="3565" kern="1200">
                <a:solidFill>
                  <a:schemeClr val="tx1"/>
                </a:solidFill>
                <a:latin typeface="+mn-lt"/>
                <a:ea typeface="+mn-ea"/>
                <a:cs typeface="+mn-cs"/>
              </a:defRPr>
            </a:lvl6pPr>
            <a:lvl7pPr marL="5432908" algn="l" defTabSz="1810969" rtl="0" eaLnBrk="1" latinLnBrk="0" hangingPunct="1">
              <a:defRPr sz="3565" kern="1200">
                <a:solidFill>
                  <a:schemeClr val="tx1"/>
                </a:solidFill>
                <a:latin typeface="+mn-lt"/>
                <a:ea typeface="+mn-ea"/>
                <a:cs typeface="+mn-cs"/>
              </a:defRPr>
            </a:lvl7pPr>
            <a:lvl8pPr marL="6338392" algn="l" defTabSz="1810969" rtl="0" eaLnBrk="1" latinLnBrk="0" hangingPunct="1">
              <a:defRPr sz="3565" kern="1200">
                <a:solidFill>
                  <a:schemeClr val="tx1"/>
                </a:solidFill>
                <a:latin typeface="+mn-lt"/>
                <a:ea typeface="+mn-ea"/>
                <a:cs typeface="+mn-cs"/>
              </a:defRPr>
            </a:lvl8pPr>
            <a:lvl9pPr marL="7243877" algn="l" defTabSz="1810969" rtl="0" eaLnBrk="1" latinLnBrk="0" hangingPunct="1">
              <a:defRPr sz="3565" kern="1200">
                <a:solidFill>
                  <a:schemeClr val="tx1"/>
                </a:solidFill>
                <a:latin typeface="+mn-lt"/>
                <a:ea typeface="+mn-ea"/>
                <a:cs typeface="+mn-cs"/>
              </a:defRPr>
            </a:lvl9pPr>
          </a:lstStyle>
          <a:p>
            <a:pPr algn="ctr"/>
            <a:r>
              <a:rPr lang="en-GB" sz="3600" b="1" dirty="0">
                <a:solidFill>
                  <a:srgbClr val="000000"/>
                </a:solidFill>
                <a:latin typeface="PT Sans" charset="-52"/>
                <a:ea typeface="PT Sans" charset="-52"/>
                <a:cs typeface="PT Sans" charset="-52"/>
              </a:rPr>
              <a:t>MVTX Performance from Simulations</a:t>
            </a:r>
          </a:p>
          <a:p>
            <a:pPr algn="ctr"/>
            <a:endParaRPr lang="en-US" sz="2400" dirty="0">
              <a:solidFill>
                <a:srgbClr val="000000"/>
              </a:solidFill>
              <a:latin typeface="PT Serif"/>
              <a:ea typeface="Helvetica" charset="0"/>
              <a:cs typeface="PT Serif"/>
            </a:endParaRPr>
          </a:p>
        </p:txBody>
      </p:sp>
      <p:sp>
        <p:nvSpPr>
          <p:cNvPr id="31" name="Rounded Rectangle 30"/>
          <p:cNvSpPr/>
          <p:nvPr/>
        </p:nvSpPr>
        <p:spPr>
          <a:xfrm>
            <a:off x="15708703" y="32023189"/>
            <a:ext cx="13944600" cy="6954842"/>
          </a:xfrm>
          <a:prstGeom prst="roundRect">
            <a:avLst>
              <a:gd name="adj" fmla="val 5155"/>
            </a:avLst>
          </a:prstGeom>
          <a:solidFill>
            <a:schemeClr val="tx1">
              <a:alpha val="90000"/>
            </a:schemeClr>
          </a:solidFill>
          <a:ln w="19050" cmpd="sng">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 Placeholder 333"/>
          <p:cNvSpPr txBox="1">
            <a:spLocks/>
          </p:cNvSpPr>
          <p:nvPr/>
        </p:nvSpPr>
        <p:spPr>
          <a:xfrm>
            <a:off x="16235491" y="32020849"/>
            <a:ext cx="12854163" cy="6392014"/>
          </a:xfrm>
          <a:prstGeom prst="rect">
            <a:avLst/>
          </a:prstGeom>
          <a:solidFill>
            <a:schemeClr val="tx1">
              <a:alpha val="0"/>
            </a:schemeClr>
          </a:solidFill>
          <a:ln w="38100" cmpd="sng">
            <a:noFill/>
          </a:ln>
        </p:spPr>
        <p:txBody>
          <a:bodyPr vert="horz" lIns="91440" tIns="45720" rIns="91440" bIns="45720" rtlCol="0" anchor="t"/>
          <a:lstStyle>
            <a:defPPr>
              <a:defRPr lang="en-US"/>
            </a:defPPr>
            <a:lvl1pPr marL="0" algn="l" defTabSz="1810969" rtl="0" eaLnBrk="1" latinLnBrk="0" hangingPunct="1">
              <a:defRPr sz="3973" kern="1200">
                <a:solidFill>
                  <a:schemeClr val="tx1">
                    <a:tint val="75000"/>
                  </a:schemeClr>
                </a:solidFill>
                <a:latin typeface="+mn-lt"/>
                <a:ea typeface="+mn-ea"/>
                <a:cs typeface="+mn-cs"/>
              </a:defRPr>
            </a:lvl1pPr>
            <a:lvl2pPr marL="905485" algn="l" defTabSz="1810969" rtl="0" eaLnBrk="1" latinLnBrk="0" hangingPunct="1">
              <a:defRPr sz="3565" kern="1200">
                <a:solidFill>
                  <a:schemeClr val="tx1"/>
                </a:solidFill>
                <a:latin typeface="+mn-lt"/>
                <a:ea typeface="+mn-ea"/>
                <a:cs typeface="+mn-cs"/>
              </a:defRPr>
            </a:lvl2pPr>
            <a:lvl3pPr marL="1810969" algn="l" defTabSz="1810969" rtl="0" eaLnBrk="1" latinLnBrk="0" hangingPunct="1">
              <a:defRPr sz="3565" kern="1200">
                <a:solidFill>
                  <a:schemeClr val="tx1"/>
                </a:solidFill>
                <a:latin typeface="+mn-lt"/>
                <a:ea typeface="+mn-ea"/>
                <a:cs typeface="+mn-cs"/>
              </a:defRPr>
            </a:lvl3pPr>
            <a:lvl4pPr marL="2716454" algn="l" defTabSz="1810969" rtl="0" eaLnBrk="1" latinLnBrk="0" hangingPunct="1">
              <a:defRPr sz="3565" kern="1200">
                <a:solidFill>
                  <a:schemeClr val="tx1"/>
                </a:solidFill>
                <a:latin typeface="+mn-lt"/>
                <a:ea typeface="+mn-ea"/>
                <a:cs typeface="+mn-cs"/>
              </a:defRPr>
            </a:lvl4pPr>
            <a:lvl5pPr marL="3621938" algn="l" defTabSz="1810969" rtl="0" eaLnBrk="1" latinLnBrk="0" hangingPunct="1">
              <a:defRPr sz="3565" kern="1200">
                <a:solidFill>
                  <a:schemeClr val="tx1"/>
                </a:solidFill>
                <a:latin typeface="+mn-lt"/>
                <a:ea typeface="+mn-ea"/>
                <a:cs typeface="+mn-cs"/>
              </a:defRPr>
            </a:lvl5pPr>
            <a:lvl6pPr marL="4527423" algn="l" defTabSz="1810969" rtl="0" eaLnBrk="1" latinLnBrk="0" hangingPunct="1">
              <a:defRPr sz="3565" kern="1200">
                <a:solidFill>
                  <a:schemeClr val="tx1"/>
                </a:solidFill>
                <a:latin typeface="+mn-lt"/>
                <a:ea typeface="+mn-ea"/>
                <a:cs typeface="+mn-cs"/>
              </a:defRPr>
            </a:lvl6pPr>
            <a:lvl7pPr marL="5432908" algn="l" defTabSz="1810969" rtl="0" eaLnBrk="1" latinLnBrk="0" hangingPunct="1">
              <a:defRPr sz="3565" kern="1200">
                <a:solidFill>
                  <a:schemeClr val="tx1"/>
                </a:solidFill>
                <a:latin typeface="+mn-lt"/>
                <a:ea typeface="+mn-ea"/>
                <a:cs typeface="+mn-cs"/>
              </a:defRPr>
            </a:lvl7pPr>
            <a:lvl8pPr marL="6338392" algn="l" defTabSz="1810969" rtl="0" eaLnBrk="1" latinLnBrk="0" hangingPunct="1">
              <a:defRPr sz="3565" kern="1200">
                <a:solidFill>
                  <a:schemeClr val="tx1"/>
                </a:solidFill>
                <a:latin typeface="+mn-lt"/>
                <a:ea typeface="+mn-ea"/>
                <a:cs typeface="+mn-cs"/>
              </a:defRPr>
            </a:lvl8pPr>
            <a:lvl9pPr marL="7243877" algn="l" defTabSz="1810969" rtl="0" eaLnBrk="1" latinLnBrk="0" hangingPunct="1">
              <a:defRPr sz="3565" kern="1200">
                <a:solidFill>
                  <a:schemeClr val="tx1"/>
                </a:solidFill>
                <a:latin typeface="+mn-lt"/>
                <a:ea typeface="+mn-ea"/>
                <a:cs typeface="+mn-cs"/>
              </a:defRPr>
            </a:lvl9pPr>
          </a:lstStyle>
          <a:p>
            <a:pPr algn="ctr"/>
            <a:r>
              <a:rPr lang="en-GB" sz="3600" b="1" dirty="0">
                <a:solidFill>
                  <a:srgbClr val="000000"/>
                </a:solidFill>
                <a:latin typeface="PT Sans" charset="-52"/>
                <a:ea typeface="PT Sans" charset="-52"/>
                <a:cs typeface="PT Sans" charset="-52"/>
              </a:rPr>
              <a:t>Summary and Outlook</a:t>
            </a:r>
          </a:p>
          <a:p>
            <a:pPr algn="just"/>
            <a:endParaRPr lang="en-US" sz="1600" dirty="0">
              <a:solidFill>
                <a:srgbClr val="000000"/>
              </a:solidFill>
              <a:latin typeface="PT Sans" charset="-52"/>
              <a:ea typeface="PT Sans" charset="-52"/>
              <a:cs typeface="PT Sans" charset="-52"/>
            </a:endParaRPr>
          </a:p>
          <a:p>
            <a:pPr algn="just"/>
            <a:r>
              <a:rPr lang="en-US" sz="2400" dirty="0">
                <a:solidFill>
                  <a:srgbClr val="000000"/>
                </a:solidFill>
                <a:latin typeface="PT Sans" charset="-52"/>
                <a:ea typeface="PT Sans" charset="-52"/>
                <a:cs typeface="PT Sans" charset="-52"/>
              </a:rPr>
              <a:t>-   84 staves (a full 3-layer MVTX + a full 2-inner-layer spares) production in progress at CERN</a:t>
            </a:r>
          </a:p>
          <a:p>
            <a:pPr algn="just"/>
            <a:r>
              <a:rPr lang="en-US" sz="2400" dirty="0">
                <a:solidFill>
                  <a:srgbClr val="000000"/>
                </a:solidFill>
                <a:latin typeface="PT Sans" charset="-52"/>
                <a:ea typeface="PT Sans" charset="-52"/>
                <a:cs typeface="PT Sans" charset="-52"/>
              </a:rPr>
              <a:t>-   60 frontend Readout Units produced; FELIX and PU production in preparation.</a:t>
            </a:r>
          </a:p>
          <a:p>
            <a:pPr marL="342900" indent="-342900" algn="just">
              <a:buFontTx/>
              <a:buChar char="-"/>
            </a:pPr>
            <a:r>
              <a:rPr lang="en-US" sz="2400" dirty="0">
                <a:solidFill>
                  <a:srgbClr val="000000"/>
                </a:solidFill>
                <a:latin typeface="PT Sans" charset="-52"/>
                <a:ea typeface="PT Sans" charset="-52"/>
                <a:cs typeface="PT Sans" charset="-52"/>
              </a:rPr>
              <a:t>Mechanical support carbon structure preliminary design completed, in the process of vendor-selection for pre-production.   </a:t>
            </a:r>
          </a:p>
          <a:p>
            <a:pPr marL="342900" indent="-342900" algn="just">
              <a:buFontTx/>
              <a:buChar char="-"/>
            </a:pPr>
            <a:r>
              <a:rPr lang="en-US" sz="2400" dirty="0">
                <a:solidFill>
                  <a:srgbClr val="000000"/>
                </a:solidFill>
                <a:latin typeface="PT Sans" charset="-52"/>
                <a:ea typeface="PT Sans" charset="-52"/>
                <a:cs typeface="PT Sans" charset="-52"/>
              </a:rPr>
              <a:t>Final installation in mid 2022,  ready for </a:t>
            </a:r>
            <a:r>
              <a:rPr lang="en-US" sz="2400" dirty="0" err="1">
                <a:solidFill>
                  <a:srgbClr val="000000"/>
                </a:solidFill>
                <a:latin typeface="PT Sans" charset="-52"/>
                <a:ea typeface="PT Sans" charset="-52"/>
                <a:cs typeface="PT Sans" charset="-52"/>
              </a:rPr>
              <a:t>sPHENIX</a:t>
            </a:r>
            <a:r>
              <a:rPr lang="en-US" sz="2400" dirty="0">
                <a:solidFill>
                  <a:srgbClr val="000000"/>
                </a:solidFill>
                <a:latin typeface="PT Sans" charset="-52"/>
                <a:ea typeface="PT Sans" charset="-52"/>
                <a:cs typeface="PT Sans" charset="-52"/>
              </a:rPr>
              <a:t> day-1 physics in 2023 </a:t>
            </a:r>
          </a:p>
          <a:p>
            <a:pPr algn="ctr"/>
            <a:endParaRPr lang="en-US" sz="2400" dirty="0">
              <a:solidFill>
                <a:srgbClr val="000000"/>
              </a:solidFill>
              <a:latin typeface="PT Serif"/>
              <a:ea typeface="Helvetica" charset="0"/>
              <a:cs typeface="PT Serif"/>
            </a:endParaRPr>
          </a:p>
          <a:p>
            <a:pPr algn="just"/>
            <a:endParaRPr lang="en-US" sz="2400" dirty="0">
              <a:solidFill>
                <a:srgbClr val="000000"/>
              </a:solidFill>
              <a:latin typeface="PT Sans" charset="-52"/>
              <a:ea typeface="PT Sans" charset="-52"/>
              <a:cs typeface="PT Sans" charset="-52"/>
            </a:endParaRPr>
          </a:p>
        </p:txBody>
      </p:sp>
      <p:pic>
        <p:nvPicPr>
          <p:cNvPr id="3" name="Picture 2" descr="Untitled.jp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12541" y="596107"/>
            <a:ext cx="4521200" cy="2641600"/>
          </a:xfrm>
          <a:prstGeom prst="rect">
            <a:avLst/>
          </a:prstGeom>
        </p:spPr>
      </p:pic>
      <p:pic>
        <p:nvPicPr>
          <p:cNvPr id="5" name="Picture 4">
            <a:extLst>
              <a:ext uri="{FF2B5EF4-FFF2-40B4-BE49-F238E27FC236}">
                <a16:creationId xmlns:a16="http://schemas.microsoft.com/office/drawing/2014/main" id="{9B2EC871-726D-0C49-93BE-37E06453458A}"/>
              </a:ext>
            </a:extLst>
          </p:cNvPr>
          <p:cNvPicPr>
            <a:picLocks noChangeAspect="1"/>
          </p:cNvPicPr>
          <p:nvPr/>
        </p:nvPicPr>
        <p:blipFill>
          <a:blip r:embed="rId7"/>
          <a:stretch>
            <a:fillRect/>
          </a:stretch>
        </p:blipFill>
        <p:spPr>
          <a:xfrm>
            <a:off x="23593425" y="837365"/>
            <a:ext cx="5972911" cy="2302668"/>
          </a:xfrm>
          <a:prstGeom prst="rect">
            <a:avLst/>
          </a:prstGeom>
        </p:spPr>
      </p:pic>
      <p:pic>
        <p:nvPicPr>
          <p:cNvPr id="12" name="Picture 11">
            <a:extLst>
              <a:ext uri="{FF2B5EF4-FFF2-40B4-BE49-F238E27FC236}">
                <a16:creationId xmlns:a16="http://schemas.microsoft.com/office/drawing/2014/main" id="{B83738A9-F531-004D-BDE2-B19673FD20DE}"/>
              </a:ext>
            </a:extLst>
          </p:cNvPr>
          <p:cNvPicPr>
            <a:picLocks noChangeAspect="1"/>
          </p:cNvPicPr>
          <p:nvPr/>
        </p:nvPicPr>
        <p:blipFill>
          <a:blip r:embed="rId8"/>
          <a:stretch>
            <a:fillRect/>
          </a:stretch>
        </p:blipFill>
        <p:spPr>
          <a:xfrm>
            <a:off x="355391" y="41174592"/>
            <a:ext cx="5181600" cy="914400"/>
          </a:xfrm>
          <a:prstGeom prst="rect">
            <a:avLst/>
          </a:prstGeom>
        </p:spPr>
      </p:pic>
      <p:pic>
        <p:nvPicPr>
          <p:cNvPr id="24" name="Picture 2" descr="Image result for LANL logo">
            <a:extLst>
              <a:ext uri="{FF2B5EF4-FFF2-40B4-BE49-F238E27FC236}">
                <a16:creationId xmlns:a16="http://schemas.microsoft.com/office/drawing/2014/main" id="{E6F01021-FE5B-2049-ACDC-CDFEC8B11E16}"/>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5747636" y="40630154"/>
            <a:ext cx="4216400" cy="19304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DCC51523-F180-F341-8B1C-6B0249A81162}"/>
              </a:ext>
            </a:extLst>
          </p:cNvPr>
          <p:cNvPicPr>
            <a:picLocks noChangeAspect="1"/>
          </p:cNvPicPr>
          <p:nvPr/>
        </p:nvPicPr>
        <p:blipFill>
          <a:blip r:embed="rId10"/>
          <a:stretch>
            <a:fillRect/>
          </a:stretch>
        </p:blipFill>
        <p:spPr>
          <a:xfrm>
            <a:off x="6191744" y="34091616"/>
            <a:ext cx="3485587" cy="3590389"/>
          </a:xfrm>
          <a:prstGeom prst="rect">
            <a:avLst/>
          </a:prstGeom>
        </p:spPr>
      </p:pic>
      <p:pic>
        <p:nvPicPr>
          <p:cNvPr id="30" name="Picture 29">
            <a:extLst>
              <a:ext uri="{FF2B5EF4-FFF2-40B4-BE49-F238E27FC236}">
                <a16:creationId xmlns:a16="http://schemas.microsoft.com/office/drawing/2014/main" id="{AB5B51E9-B407-0C4C-B66C-B78BA8EEA2C8}"/>
              </a:ext>
            </a:extLst>
          </p:cNvPr>
          <p:cNvPicPr>
            <a:picLocks noChangeAspect="1"/>
          </p:cNvPicPr>
          <p:nvPr/>
        </p:nvPicPr>
        <p:blipFill>
          <a:blip r:embed="rId11"/>
          <a:stretch>
            <a:fillRect/>
          </a:stretch>
        </p:blipFill>
        <p:spPr>
          <a:xfrm>
            <a:off x="935566" y="19773038"/>
            <a:ext cx="3531045" cy="3684749"/>
          </a:xfrm>
          <a:prstGeom prst="rect">
            <a:avLst/>
          </a:prstGeom>
        </p:spPr>
      </p:pic>
      <p:pic>
        <p:nvPicPr>
          <p:cNvPr id="34" name="Picture 33">
            <a:extLst>
              <a:ext uri="{FF2B5EF4-FFF2-40B4-BE49-F238E27FC236}">
                <a16:creationId xmlns:a16="http://schemas.microsoft.com/office/drawing/2014/main" id="{81539641-82D5-DA4B-B2D9-CD521645FCE7}"/>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24928761" y="8016364"/>
            <a:ext cx="4664474" cy="4775579"/>
          </a:xfrm>
          <a:prstGeom prst="rect">
            <a:avLst/>
          </a:prstGeom>
        </p:spPr>
      </p:pic>
      <p:pic>
        <p:nvPicPr>
          <p:cNvPr id="6" name="Picture 5">
            <a:extLst>
              <a:ext uri="{FF2B5EF4-FFF2-40B4-BE49-F238E27FC236}">
                <a16:creationId xmlns:a16="http://schemas.microsoft.com/office/drawing/2014/main" id="{F0F37256-6760-5D4E-96F8-7A4818D32FBA}"/>
              </a:ext>
            </a:extLst>
          </p:cNvPr>
          <p:cNvPicPr>
            <a:picLocks noChangeAspect="1"/>
          </p:cNvPicPr>
          <p:nvPr/>
        </p:nvPicPr>
        <p:blipFill>
          <a:blip r:embed="rId13"/>
          <a:stretch>
            <a:fillRect/>
          </a:stretch>
        </p:blipFill>
        <p:spPr>
          <a:xfrm>
            <a:off x="1717869" y="18270780"/>
            <a:ext cx="11718277" cy="1913188"/>
          </a:xfrm>
          <a:prstGeom prst="rect">
            <a:avLst/>
          </a:prstGeom>
        </p:spPr>
      </p:pic>
      <p:pic>
        <p:nvPicPr>
          <p:cNvPr id="102" name="Picture 101">
            <a:extLst>
              <a:ext uri="{FF2B5EF4-FFF2-40B4-BE49-F238E27FC236}">
                <a16:creationId xmlns:a16="http://schemas.microsoft.com/office/drawing/2014/main" id="{A3B24602-ED56-834C-AB8E-6049F13D04ED}"/>
              </a:ext>
            </a:extLst>
          </p:cNvPr>
          <p:cNvPicPr>
            <a:picLocks noChangeAspect="1"/>
          </p:cNvPicPr>
          <p:nvPr/>
        </p:nvPicPr>
        <p:blipFill>
          <a:blip r:embed="rId14"/>
          <a:stretch>
            <a:fillRect/>
          </a:stretch>
        </p:blipFill>
        <p:spPr>
          <a:xfrm>
            <a:off x="4591508" y="19773039"/>
            <a:ext cx="4646159" cy="3684749"/>
          </a:xfrm>
          <a:prstGeom prst="rect">
            <a:avLst/>
          </a:prstGeom>
        </p:spPr>
      </p:pic>
      <p:pic>
        <p:nvPicPr>
          <p:cNvPr id="105" name="pasted-image.pdf">
            <a:extLst>
              <a:ext uri="{FF2B5EF4-FFF2-40B4-BE49-F238E27FC236}">
                <a16:creationId xmlns:a16="http://schemas.microsoft.com/office/drawing/2014/main" id="{999099DB-6ADC-6444-808A-1CF52BC7E527}"/>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953887" y="29394206"/>
            <a:ext cx="8345219" cy="3122229"/>
          </a:xfrm>
          <a:prstGeom prst="rect">
            <a:avLst/>
          </a:prstGeom>
          <a:ln w="25400" cap="flat">
            <a:noFill/>
            <a:round/>
          </a:ln>
          <a:effectLst/>
        </p:spPr>
      </p:pic>
      <p:pic>
        <p:nvPicPr>
          <p:cNvPr id="106" name="Picture 105">
            <a:extLst>
              <a:ext uri="{FF2B5EF4-FFF2-40B4-BE49-F238E27FC236}">
                <a16:creationId xmlns:a16="http://schemas.microsoft.com/office/drawing/2014/main" id="{A8545C05-9069-C84A-9C54-D830295D87C8}"/>
              </a:ext>
            </a:extLst>
          </p:cNvPr>
          <p:cNvPicPr>
            <a:picLocks noChangeAspect="1"/>
          </p:cNvPicPr>
          <p:nvPr/>
        </p:nvPicPr>
        <p:blipFill>
          <a:blip r:embed="rId16"/>
          <a:stretch>
            <a:fillRect/>
          </a:stretch>
        </p:blipFill>
        <p:spPr>
          <a:xfrm>
            <a:off x="15802497" y="12927806"/>
            <a:ext cx="8768328" cy="3114785"/>
          </a:xfrm>
          <a:prstGeom prst="rect">
            <a:avLst/>
          </a:prstGeom>
        </p:spPr>
      </p:pic>
      <p:sp>
        <p:nvSpPr>
          <p:cNvPr id="107" name="Content Placeholder 8">
            <a:extLst>
              <a:ext uri="{FF2B5EF4-FFF2-40B4-BE49-F238E27FC236}">
                <a16:creationId xmlns:a16="http://schemas.microsoft.com/office/drawing/2014/main" id="{08D8660A-0D07-4F43-99BB-51B8AE5F7485}"/>
              </a:ext>
            </a:extLst>
          </p:cNvPr>
          <p:cNvSpPr txBox="1">
            <a:spLocks/>
          </p:cNvSpPr>
          <p:nvPr/>
        </p:nvSpPr>
        <p:spPr>
          <a:xfrm>
            <a:off x="962139" y="26570398"/>
            <a:ext cx="8187310" cy="2199078"/>
          </a:xfrm>
          <a:prstGeom prst="rect">
            <a:avLst/>
          </a:prstGeom>
        </p:spPr>
        <p:txBody>
          <a:bodyPr vert="horz" lIns="417488" tIns="208744" rIns="417488" bIns="208744" rtlCol="0">
            <a:normAutofit fontScale="25000" lnSpcReduction="20000"/>
          </a:bodyPr>
          <a:lstStyle>
            <a:lvl1pPr marL="0" indent="0" algn="ctr" defTabSz="2087438" rtl="0" eaLnBrk="1" latinLnBrk="0" hangingPunct="1">
              <a:spcBef>
                <a:spcPct val="20000"/>
              </a:spcBef>
              <a:buFont typeface="Arial"/>
              <a:buNone/>
              <a:defRPr sz="14600" kern="1200">
                <a:solidFill>
                  <a:schemeClr val="tx1">
                    <a:tint val="75000"/>
                  </a:schemeClr>
                </a:solidFill>
                <a:latin typeface="+mn-lt"/>
                <a:ea typeface="+mn-ea"/>
                <a:cs typeface="+mn-cs"/>
              </a:defRPr>
            </a:lvl1pPr>
            <a:lvl2pPr marL="2087438" indent="0" algn="ctr" defTabSz="2087438" rtl="0" eaLnBrk="1" latinLnBrk="0" hangingPunct="1">
              <a:spcBef>
                <a:spcPct val="20000"/>
              </a:spcBef>
              <a:buFont typeface="Arial"/>
              <a:buNone/>
              <a:defRPr sz="12800" kern="1200">
                <a:solidFill>
                  <a:schemeClr val="tx1">
                    <a:tint val="75000"/>
                  </a:schemeClr>
                </a:solidFill>
                <a:latin typeface="+mn-lt"/>
                <a:ea typeface="+mn-ea"/>
                <a:cs typeface="+mn-cs"/>
              </a:defRPr>
            </a:lvl2pPr>
            <a:lvl3pPr marL="4174876" indent="0" algn="ctr" defTabSz="2087438" rtl="0" eaLnBrk="1" latinLnBrk="0" hangingPunct="1">
              <a:spcBef>
                <a:spcPct val="20000"/>
              </a:spcBef>
              <a:buFont typeface="Arial"/>
              <a:buNone/>
              <a:defRPr sz="11000" kern="1200">
                <a:solidFill>
                  <a:schemeClr val="tx1">
                    <a:tint val="75000"/>
                  </a:schemeClr>
                </a:solidFill>
                <a:latin typeface="+mn-lt"/>
                <a:ea typeface="+mn-ea"/>
                <a:cs typeface="+mn-cs"/>
              </a:defRPr>
            </a:lvl3pPr>
            <a:lvl4pPr marL="6262314" indent="0" algn="ctr" defTabSz="2087438" rtl="0" eaLnBrk="1" latinLnBrk="0" hangingPunct="1">
              <a:spcBef>
                <a:spcPct val="20000"/>
              </a:spcBef>
              <a:buFont typeface="Arial"/>
              <a:buNone/>
              <a:defRPr sz="9100" kern="1200">
                <a:solidFill>
                  <a:schemeClr val="tx1">
                    <a:tint val="75000"/>
                  </a:schemeClr>
                </a:solidFill>
                <a:latin typeface="+mn-lt"/>
                <a:ea typeface="+mn-ea"/>
                <a:cs typeface="+mn-cs"/>
              </a:defRPr>
            </a:lvl4pPr>
            <a:lvl5pPr marL="8349752" indent="0" algn="ctr" defTabSz="2087438" rtl="0" eaLnBrk="1" latinLnBrk="0" hangingPunct="1">
              <a:spcBef>
                <a:spcPct val="20000"/>
              </a:spcBef>
              <a:buFont typeface="Arial"/>
              <a:buNone/>
              <a:defRPr sz="9100" kern="1200">
                <a:solidFill>
                  <a:schemeClr val="tx1">
                    <a:tint val="75000"/>
                  </a:schemeClr>
                </a:solidFill>
                <a:latin typeface="+mn-lt"/>
                <a:ea typeface="+mn-ea"/>
                <a:cs typeface="+mn-cs"/>
              </a:defRPr>
            </a:lvl5pPr>
            <a:lvl6pPr marL="10437190" indent="0" algn="ctr" defTabSz="2087438" rtl="0" eaLnBrk="1" latinLnBrk="0" hangingPunct="1">
              <a:spcBef>
                <a:spcPct val="20000"/>
              </a:spcBef>
              <a:buFont typeface="Arial"/>
              <a:buNone/>
              <a:defRPr sz="9100" kern="1200">
                <a:solidFill>
                  <a:schemeClr val="tx1">
                    <a:tint val="75000"/>
                  </a:schemeClr>
                </a:solidFill>
                <a:latin typeface="+mn-lt"/>
                <a:ea typeface="+mn-ea"/>
                <a:cs typeface="+mn-cs"/>
              </a:defRPr>
            </a:lvl6pPr>
            <a:lvl7pPr marL="12524628" indent="0" algn="ctr" defTabSz="2087438" rtl="0" eaLnBrk="1" latinLnBrk="0" hangingPunct="1">
              <a:spcBef>
                <a:spcPct val="20000"/>
              </a:spcBef>
              <a:buFont typeface="Arial"/>
              <a:buNone/>
              <a:defRPr sz="9100" kern="1200">
                <a:solidFill>
                  <a:schemeClr val="tx1">
                    <a:tint val="75000"/>
                  </a:schemeClr>
                </a:solidFill>
                <a:latin typeface="+mn-lt"/>
                <a:ea typeface="+mn-ea"/>
                <a:cs typeface="+mn-cs"/>
              </a:defRPr>
            </a:lvl7pPr>
            <a:lvl8pPr marL="14612066" indent="0" algn="ctr" defTabSz="2087438" rtl="0" eaLnBrk="1" latinLnBrk="0" hangingPunct="1">
              <a:spcBef>
                <a:spcPct val="20000"/>
              </a:spcBef>
              <a:buFont typeface="Arial"/>
              <a:buNone/>
              <a:defRPr sz="9100" kern="1200">
                <a:solidFill>
                  <a:schemeClr val="tx1">
                    <a:tint val="75000"/>
                  </a:schemeClr>
                </a:solidFill>
                <a:latin typeface="+mn-lt"/>
                <a:ea typeface="+mn-ea"/>
                <a:cs typeface="+mn-cs"/>
              </a:defRPr>
            </a:lvl8pPr>
            <a:lvl9pPr marL="16699504" indent="0" algn="ctr" defTabSz="2087438" rtl="0" eaLnBrk="1" latinLnBrk="0" hangingPunct="1">
              <a:spcBef>
                <a:spcPct val="20000"/>
              </a:spcBef>
              <a:buFont typeface="Arial"/>
              <a:buNone/>
              <a:defRPr sz="9100" kern="1200">
                <a:solidFill>
                  <a:schemeClr val="tx1">
                    <a:tint val="75000"/>
                  </a:schemeClr>
                </a:solidFill>
                <a:latin typeface="+mn-lt"/>
                <a:ea typeface="+mn-ea"/>
                <a:cs typeface="+mn-cs"/>
              </a:defRPr>
            </a:lvl9pPr>
          </a:lstStyle>
          <a:p>
            <a:pPr algn="l"/>
            <a:r>
              <a:rPr lang="en-US" dirty="0">
                <a:solidFill>
                  <a:schemeClr val="bg1"/>
                </a:solidFill>
              </a:rPr>
              <a:t>Advantages of ALICE MAPS(ALPIDE):</a:t>
            </a:r>
          </a:p>
          <a:p>
            <a:pPr algn="l"/>
            <a:r>
              <a:rPr lang="en-US" sz="9600" dirty="0">
                <a:solidFill>
                  <a:schemeClr val="bg1"/>
                </a:solidFill>
              </a:rPr>
              <a:t>- Very fine pitch (27x29 μm</a:t>
            </a:r>
            <a:r>
              <a:rPr lang="en-US" sz="9600" baseline="30000" dirty="0">
                <a:solidFill>
                  <a:schemeClr val="bg1"/>
                </a:solidFill>
              </a:rPr>
              <a:t>2</a:t>
            </a:r>
            <a:r>
              <a:rPr lang="en-US" sz="9600" dirty="0">
                <a:solidFill>
                  <a:schemeClr val="bg1"/>
                </a:solidFill>
              </a:rPr>
              <a:t>)</a:t>
            </a:r>
          </a:p>
          <a:p>
            <a:pPr algn="l"/>
            <a:r>
              <a:rPr lang="en-US" sz="9600" dirty="0">
                <a:solidFill>
                  <a:schemeClr val="bg1"/>
                </a:solidFill>
              </a:rPr>
              <a:t>- High efficiency (&gt;99%) and low noise (&lt;10</a:t>
            </a:r>
            <a:r>
              <a:rPr lang="en-US" sz="9600" baseline="30000" dirty="0">
                <a:solidFill>
                  <a:schemeClr val="bg1"/>
                </a:solidFill>
              </a:rPr>
              <a:t>-6</a:t>
            </a:r>
            <a:r>
              <a:rPr lang="en-US" sz="9600" dirty="0">
                <a:solidFill>
                  <a:schemeClr val="bg1"/>
                </a:solidFill>
              </a:rPr>
              <a:t>)</a:t>
            </a:r>
          </a:p>
          <a:p>
            <a:pPr algn="l"/>
            <a:r>
              <a:rPr lang="en-US" sz="9600" dirty="0">
                <a:solidFill>
                  <a:schemeClr val="bg1"/>
                </a:solidFill>
              </a:rPr>
              <a:t>- Time resolution, as high as ~5 </a:t>
            </a:r>
            <a:r>
              <a:rPr lang="en-US" sz="9600" dirty="0" err="1">
                <a:solidFill>
                  <a:schemeClr val="bg1"/>
                </a:solidFill>
              </a:rPr>
              <a:t>μs</a:t>
            </a:r>
            <a:endParaRPr lang="en-US" sz="9600" dirty="0">
              <a:solidFill>
                <a:schemeClr val="bg1"/>
              </a:solidFill>
            </a:endParaRPr>
          </a:p>
          <a:p>
            <a:pPr algn="l"/>
            <a:r>
              <a:rPr lang="en-US" sz="9600" dirty="0">
                <a:solidFill>
                  <a:schemeClr val="bg1"/>
                </a:solidFill>
              </a:rPr>
              <a:t>- Ultra-thin/low mass, (50μm)</a:t>
            </a:r>
          </a:p>
          <a:p>
            <a:pPr algn="l"/>
            <a:r>
              <a:rPr lang="en-US" sz="9600" dirty="0">
                <a:solidFill>
                  <a:schemeClr val="bg1"/>
                </a:solidFill>
              </a:rPr>
              <a:t>- On-pixel digitization, low power dissipation </a:t>
            </a:r>
          </a:p>
        </p:txBody>
      </p:sp>
      <p:pic>
        <p:nvPicPr>
          <p:cNvPr id="110" name="Picture 109">
            <a:extLst>
              <a:ext uri="{FF2B5EF4-FFF2-40B4-BE49-F238E27FC236}">
                <a16:creationId xmlns:a16="http://schemas.microsoft.com/office/drawing/2014/main" id="{C152F681-2050-1847-B143-A39ADCADBF98}"/>
              </a:ext>
            </a:extLst>
          </p:cNvPr>
          <p:cNvPicPr/>
          <p:nvPr/>
        </p:nvPicPr>
        <p:blipFill rotWithShape="1">
          <a:blip r:embed="rId17">
            <a:extLst>
              <a:ext uri="{28A0092B-C50C-407E-A947-70E740481C1C}">
                <a14:useLocalDpi xmlns:a14="http://schemas.microsoft.com/office/drawing/2010/main"/>
              </a:ext>
            </a:extLst>
          </a:blip>
          <a:srcRect r="33303"/>
          <a:stretch/>
        </p:blipFill>
        <p:spPr>
          <a:xfrm>
            <a:off x="16242753" y="10849261"/>
            <a:ext cx="3400715" cy="1759264"/>
          </a:xfrm>
          <a:prstGeom prst="rect">
            <a:avLst/>
          </a:prstGeom>
        </p:spPr>
      </p:pic>
      <p:grpSp>
        <p:nvGrpSpPr>
          <p:cNvPr id="10" name="Group 9">
            <a:extLst>
              <a:ext uri="{FF2B5EF4-FFF2-40B4-BE49-F238E27FC236}">
                <a16:creationId xmlns:a16="http://schemas.microsoft.com/office/drawing/2014/main" id="{5C642A99-29A7-BB49-BE37-32B34EC3208C}"/>
              </a:ext>
            </a:extLst>
          </p:cNvPr>
          <p:cNvGrpSpPr/>
          <p:nvPr/>
        </p:nvGrpSpPr>
        <p:grpSpPr>
          <a:xfrm>
            <a:off x="16242753" y="16357750"/>
            <a:ext cx="5009331" cy="2214518"/>
            <a:chOff x="16115333" y="20916430"/>
            <a:chExt cx="5009331" cy="1758139"/>
          </a:xfrm>
        </p:grpSpPr>
        <p:sp>
          <p:nvSpPr>
            <p:cNvPr id="111" name="TextBox 110">
              <a:extLst>
                <a:ext uri="{FF2B5EF4-FFF2-40B4-BE49-F238E27FC236}">
                  <a16:creationId xmlns:a16="http://schemas.microsoft.com/office/drawing/2014/main" id="{C93D1296-EF9F-7545-B71E-7DA927157A30}"/>
                </a:ext>
              </a:extLst>
            </p:cNvPr>
            <p:cNvSpPr txBox="1"/>
            <p:nvPr/>
          </p:nvSpPr>
          <p:spPr>
            <a:xfrm>
              <a:off x="16115333" y="20916430"/>
              <a:ext cx="4720780" cy="464262"/>
            </a:xfrm>
            <a:prstGeom prst="rect">
              <a:avLst/>
            </a:prstGeom>
            <a:noFill/>
          </p:spPr>
          <p:txBody>
            <a:bodyPr wrap="none" rtlCol="0">
              <a:spAutoFit/>
            </a:bodyPr>
            <a:lstStyle/>
            <a:p>
              <a:r>
                <a:rPr lang="en-US" sz="3200" b="1" dirty="0">
                  <a:solidFill>
                    <a:srgbClr val="0000FF"/>
                  </a:solidFill>
                </a:rPr>
                <a:t>MVTX Readout Integration</a:t>
              </a:r>
            </a:p>
          </p:txBody>
        </p:sp>
        <p:sp>
          <p:nvSpPr>
            <p:cNvPr id="112" name="TextBox 111">
              <a:extLst>
                <a:ext uri="{FF2B5EF4-FFF2-40B4-BE49-F238E27FC236}">
                  <a16:creationId xmlns:a16="http://schemas.microsoft.com/office/drawing/2014/main" id="{A14245FC-093E-5F44-8ECE-FA2A3E8A24AC}"/>
                </a:ext>
              </a:extLst>
            </p:cNvPr>
            <p:cNvSpPr txBox="1"/>
            <p:nvPr/>
          </p:nvSpPr>
          <p:spPr>
            <a:xfrm>
              <a:off x="16267885" y="21379522"/>
              <a:ext cx="4856779" cy="1295047"/>
            </a:xfrm>
            <a:prstGeom prst="rect">
              <a:avLst/>
            </a:prstGeom>
            <a:noFill/>
          </p:spPr>
          <p:txBody>
            <a:bodyPr wrap="none" rtlCol="0">
              <a:spAutoFit/>
            </a:bodyPr>
            <a:lstStyle/>
            <a:p>
              <a:r>
                <a:rPr lang="en-US" sz="2000" b="1" dirty="0">
                  <a:solidFill>
                    <a:schemeClr val="bg1"/>
                  </a:solidFill>
                </a:rPr>
                <a:t>One RU per stave, 48 total</a:t>
              </a:r>
            </a:p>
            <a:p>
              <a:r>
                <a:rPr lang="en-US" sz="2000" dirty="0">
                  <a:solidFill>
                    <a:schemeClr val="bg1"/>
                  </a:solidFill>
                </a:rPr>
                <a:t> -   9 x1.2 Gb/s firefly links, 1 clock, 1 control </a:t>
              </a:r>
            </a:p>
            <a:p>
              <a:r>
                <a:rPr lang="en-US" sz="2000" dirty="0">
                  <a:solidFill>
                    <a:schemeClr val="bg1"/>
                  </a:solidFill>
                </a:rPr>
                <a:t> -   3 GBT optical to FELIX per stave</a:t>
              </a:r>
            </a:p>
            <a:p>
              <a:r>
                <a:rPr lang="en-US" sz="2000" b="1" dirty="0">
                  <a:solidFill>
                    <a:schemeClr val="bg1"/>
                  </a:solidFill>
                </a:rPr>
                <a:t>3 RUs per FELIX, 6 FELIX backend in total</a:t>
              </a:r>
            </a:p>
            <a:p>
              <a:r>
                <a:rPr lang="en-US" sz="2000" b="1" dirty="0">
                  <a:solidFill>
                    <a:schemeClr val="bg1"/>
                  </a:solidFill>
                </a:rPr>
                <a:t>One PU supports 2 RUs and 2 Staves</a:t>
              </a:r>
              <a:endParaRPr lang="en-US" sz="1800" b="1" dirty="0">
                <a:solidFill>
                  <a:schemeClr val="bg1"/>
                </a:solidFill>
              </a:endParaRPr>
            </a:p>
          </p:txBody>
        </p:sp>
      </p:grpSp>
      <p:pic>
        <p:nvPicPr>
          <p:cNvPr id="113" name="Picture 112">
            <a:extLst>
              <a:ext uri="{FF2B5EF4-FFF2-40B4-BE49-F238E27FC236}">
                <a16:creationId xmlns:a16="http://schemas.microsoft.com/office/drawing/2014/main" id="{96488F83-10A7-C245-8473-B8735AE7214C}"/>
              </a:ext>
            </a:extLst>
          </p:cNvPr>
          <p:cNvPicPr>
            <a:picLocks noChangeAspect="1"/>
          </p:cNvPicPr>
          <p:nvPr/>
        </p:nvPicPr>
        <p:blipFill>
          <a:blip r:embed="rId18"/>
          <a:stretch>
            <a:fillRect/>
          </a:stretch>
        </p:blipFill>
        <p:spPr>
          <a:xfrm>
            <a:off x="16595786" y="18622582"/>
            <a:ext cx="12402378" cy="5447293"/>
          </a:xfrm>
          <a:prstGeom prst="rect">
            <a:avLst/>
          </a:prstGeom>
        </p:spPr>
      </p:pic>
      <p:pic>
        <p:nvPicPr>
          <p:cNvPr id="114" name="Picture 113">
            <a:extLst>
              <a:ext uri="{FF2B5EF4-FFF2-40B4-BE49-F238E27FC236}">
                <a16:creationId xmlns:a16="http://schemas.microsoft.com/office/drawing/2014/main" id="{BD55F9A7-E2C9-C545-9FCA-21338193D946}"/>
              </a:ext>
            </a:extLst>
          </p:cNvPr>
          <p:cNvPicPr>
            <a:picLocks noChangeAspect="1"/>
          </p:cNvPicPr>
          <p:nvPr/>
        </p:nvPicPr>
        <p:blipFill>
          <a:blip r:embed="rId19"/>
          <a:stretch>
            <a:fillRect/>
          </a:stretch>
        </p:blipFill>
        <p:spPr>
          <a:xfrm>
            <a:off x="23040619" y="26036329"/>
            <a:ext cx="6697615" cy="5075068"/>
          </a:xfrm>
          <a:prstGeom prst="rect">
            <a:avLst/>
          </a:prstGeom>
        </p:spPr>
      </p:pic>
      <p:sp>
        <p:nvSpPr>
          <p:cNvPr id="11" name="TextBox 10">
            <a:extLst>
              <a:ext uri="{FF2B5EF4-FFF2-40B4-BE49-F238E27FC236}">
                <a16:creationId xmlns:a16="http://schemas.microsoft.com/office/drawing/2014/main" id="{FE7DD6FB-5908-7A40-858A-1F55B4F9085D}"/>
              </a:ext>
            </a:extLst>
          </p:cNvPr>
          <p:cNvSpPr txBox="1"/>
          <p:nvPr/>
        </p:nvSpPr>
        <p:spPr>
          <a:xfrm>
            <a:off x="16181219" y="25925951"/>
            <a:ext cx="6830885" cy="2554545"/>
          </a:xfrm>
          <a:prstGeom prst="rect">
            <a:avLst/>
          </a:prstGeom>
          <a:noFill/>
          <a:ln>
            <a:solidFill>
              <a:schemeClr val="accent2"/>
            </a:solidFill>
          </a:ln>
        </p:spPr>
        <p:txBody>
          <a:bodyPr wrap="square" rtlCol="0">
            <a:spAutoFit/>
          </a:bodyPr>
          <a:lstStyle/>
          <a:p>
            <a:pPr algn="just"/>
            <a:r>
              <a:rPr lang="en-US" sz="2000" dirty="0">
                <a:solidFill>
                  <a:srgbClr val="000000"/>
                </a:solidFill>
                <a:latin typeface="PT Sans" charset="-52"/>
                <a:ea typeface="PT Sans" charset="-52"/>
                <a:cs typeface="PT Sans" charset="-52"/>
              </a:rPr>
              <a:t>In the summer 2019, we carried out very successful MVTX test beam runs using 120GeV proton beams at Fermilab. A MVTX detector prototype telescope made of 4 production sensor staves was tested with the final readout electronics (RU, FELIX, PU) and custom designed long </a:t>
            </a:r>
            <a:r>
              <a:rPr lang="en-US" sz="2000" dirty="0" err="1">
                <a:solidFill>
                  <a:srgbClr val="000000"/>
                </a:solidFill>
                <a:latin typeface="PT Sans" charset="-52"/>
                <a:ea typeface="PT Sans" charset="-52"/>
                <a:cs typeface="PT Sans" charset="-52"/>
              </a:rPr>
              <a:t>SamTec</a:t>
            </a:r>
            <a:r>
              <a:rPr lang="en-US" sz="2000" dirty="0">
                <a:solidFill>
                  <a:srgbClr val="000000"/>
                </a:solidFill>
                <a:latin typeface="PT Sans" charset="-52"/>
                <a:ea typeface="PT Sans" charset="-52"/>
                <a:cs typeface="PT Sans" charset="-52"/>
              </a:rPr>
              <a:t> firefly readout cables.  With the test beam data, we have verified the performance of all hardware,  from sensor staves, high-speed readout cables to the full readout electronics.</a:t>
            </a:r>
          </a:p>
        </p:txBody>
      </p:sp>
      <p:pic>
        <p:nvPicPr>
          <p:cNvPr id="115" name="Picture 114">
            <a:extLst>
              <a:ext uri="{FF2B5EF4-FFF2-40B4-BE49-F238E27FC236}">
                <a16:creationId xmlns:a16="http://schemas.microsoft.com/office/drawing/2014/main" id="{F1A9494B-1427-2E48-AFA9-BCE2F5A74B44}"/>
              </a:ext>
            </a:extLst>
          </p:cNvPr>
          <p:cNvPicPr>
            <a:picLocks noChangeAspect="1"/>
          </p:cNvPicPr>
          <p:nvPr/>
        </p:nvPicPr>
        <p:blipFill>
          <a:blip r:embed="rId20"/>
          <a:stretch>
            <a:fillRect/>
          </a:stretch>
        </p:blipFill>
        <p:spPr>
          <a:xfrm>
            <a:off x="16090774" y="29110617"/>
            <a:ext cx="2433305" cy="2325637"/>
          </a:xfrm>
          <a:prstGeom prst="rect">
            <a:avLst/>
          </a:prstGeom>
        </p:spPr>
      </p:pic>
      <p:pic>
        <p:nvPicPr>
          <p:cNvPr id="116" name="Picture 115">
            <a:extLst>
              <a:ext uri="{FF2B5EF4-FFF2-40B4-BE49-F238E27FC236}">
                <a16:creationId xmlns:a16="http://schemas.microsoft.com/office/drawing/2014/main" id="{F67AFBD4-B206-F840-949D-4BCCAC000D26}"/>
              </a:ext>
            </a:extLst>
          </p:cNvPr>
          <p:cNvPicPr>
            <a:picLocks noChangeAspect="1"/>
          </p:cNvPicPr>
          <p:nvPr/>
        </p:nvPicPr>
        <p:blipFill>
          <a:blip r:embed="rId21"/>
          <a:stretch>
            <a:fillRect/>
          </a:stretch>
        </p:blipFill>
        <p:spPr>
          <a:xfrm>
            <a:off x="18537007" y="29082396"/>
            <a:ext cx="2510113" cy="2356119"/>
          </a:xfrm>
          <a:prstGeom prst="rect">
            <a:avLst/>
          </a:prstGeom>
        </p:spPr>
      </p:pic>
      <p:sp>
        <p:nvSpPr>
          <p:cNvPr id="117" name="TextBox 116">
            <a:extLst>
              <a:ext uri="{FF2B5EF4-FFF2-40B4-BE49-F238E27FC236}">
                <a16:creationId xmlns:a16="http://schemas.microsoft.com/office/drawing/2014/main" id="{37A4D026-00F6-CA4A-9E21-07F03C5BE5C6}"/>
              </a:ext>
            </a:extLst>
          </p:cNvPr>
          <p:cNvSpPr txBox="1"/>
          <p:nvPr/>
        </p:nvSpPr>
        <p:spPr>
          <a:xfrm>
            <a:off x="16242753" y="28838675"/>
            <a:ext cx="2246128" cy="307777"/>
          </a:xfrm>
          <a:prstGeom prst="rect">
            <a:avLst/>
          </a:prstGeom>
          <a:noFill/>
        </p:spPr>
        <p:txBody>
          <a:bodyPr wrap="none" rtlCol="0">
            <a:spAutoFit/>
          </a:bodyPr>
          <a:lstStyle/>
          <a:p>
            <a:r>
              <a:rPr lang="en-US" sz="1400" dirty="0">
                <a:solidFill>
                  <a:srgbClr val="FF0000"/>
                </a:solidFill>
              </a:rPr>
              <a:t>Hit Spatial Resolution: 5 um </a:t>
            </a:r>
          </a:p>
        </p:txBody>
      </p:sp>
      <p:sp>
        <p:nvSpPr>
          <p:cNvPr id="118" name="TextBox 117">
            <a:extLst>
              <a:ext uri="{FF2B5EF4-FFF2-40B4-BE49-F238E27FC236}">
                <a16:creationId xmlns:a16="http://schemas.microsoft.com/office/drawing/2014/main" id="{18796622-D6FF-B84D-AF91-915518BF29C9}"/>
              </a:ext>
            </a:extLst>
          </p:cNvPr>
          <p:cNvSpPr txBox="1"/>
          <p:nvPr/>
        </p:nvSpPr>
        <p:spPr>
          <a:xfrm>
            <a:off x="18955270" y="28858830"/>
            <a:ext cx="1754648" cy="307777"/>
          </a:xfrm>
          <a:prstGeom prst="rect">
            <a:avLst/>
          </a:prstGeom>
          <a:noFill/>
        </p:spPr>
        <p:txBody>
          <a:bodyPr wrap="none" rtlCol="0">
            <a:spAutoFit/>
          </a:bodyPr>
          <a:lstStyle/>
          <a:p>
            <a:r>
              <a:rPr lang="en-US" sz="1400" dirty="0">
                <a:solidFill>
                  <a:srgbClr val="FF0000"/>
                </a:solidFill>
              </a:rPr>
              <a:t>Hit Efficiency: &gt;99.5%</a:t>
            </a:r>
          </a:p>
        </p:txBody>
      </p:sp>
      <p:grpSp>
        <p:nvGrpSpPr>
          <p:cNvPr id="120" name="Group 119">
            <a:extLst>
              <a:ext uri="{FF2B5EF4-FFF2-40B4-BE49-F238E27FC236}">
                <a16:creationId xmlns:a16="http://schemas.microsoft.com/office/drawing/2014/main" id="{E76D8FE3-D143-1947-ABDD-C9DED2D19F18}"/>
              </a:ext>
            </a:extLst>
          </p:cNvPr>
          <p:cNvGrpSpPr/>
          <p:nvPr/>
        </p:nvGrpSpPr>
        <p:grpSpPr>
          <a:xfrm>
            <a:off x="21062554" y="29239305"/>
            <a:ext cx="4288567" cy="1987529"/>
            <a:chOff x="694784" y="1086715"/>
            <a:chExt cx="10673886" cy="3900922"/>
          </a:xfrm>
          <a:effectLst>
            <a:glow rad="63500">
              <a:schemeClr val="accent1">
                <a:satMod val="175000"/>
                <a:alpha val="40000"/>
              </a:schemeClr>
            </a:glow>
          </a:effectLst>
        </p:grpSpPr>
        <p:pic>
          <p:nvPicPr>
            <p:cNvPr id="121" name="Picture 120">
              <a:extLst>
                <a:ext uri="{FF2B5EF4-FFF2-40B4-BE49-F238E27FC236}">
                  <a16:creationId xmlns:a16="http://schemas.microsoft.com/office/drawing/2014/main" id="{7495A756-87B8-4146-B344-237E3695DA5F}"/>
                </a:ext>
              </a:extLst>
            </p:cNvPr>
            <p:cNvPicPr>
              <a:picLocks noChangeAspect="1"/>
            </p:cNvPicPr>
            <p:nvPr/>
          </p:nvPicPr>
          <p:blipFill rotWithShape="1">
            <a:blip r:embed="rId22" cstate="print">
              <a:extLst>
                <a:ext uri="{28A0092B-C50C-407E-A947-70E740481C1C}">
                  <a14:useLocalDpi xmlns:a14="http://schemas.microsoft.com/office/drawing/2010/main"/>
                </a:ext>
              </a:extLst>
            </a:blip>
            <a:srcRect/>
            <a:stretch/>
          </p:blipFill>
          <p:spPr>
            <a:xfrm>
              <a:off x="4395849" y="1102703"/>
              <a:ext cx="6972821" cy="3884934"/>
            </a:xfrm>
            <a:prstGeom prst="rect">
              <a:avLst/>
            </a:prstGeom>
          </p:spPr>
        </p:pic>
        <p:pic>
          <p:nvPicPr>
            <p:cNvPr id="122" name="Picture 121">
              <a:extLst>
                <a:ext uri="{FF2B5EF4-FFF2-40B4-BE49-F238E27FC236}">
                  <a16:creationId xmlns:a16="http://schemas.microsoft.com/office/drawing/2014/main" id="{B5F20FA9-D185-2E40-855F-F6BF0431C8CB}"/>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694784" y="1086715"/>
              <a:ext cx="3208261" cy="2406195"/>
            </a:xfrm>
            <a:prstGeom prst="rect">
              <a:avLst/>
            </a:prstGeom>
          </p:spPr>
        </p:pic>
        <p:cxnSp>
          <p:nvCxnSpPr>
            <p:cNvPr id="123" name="Straight Connector 122">
              <a:extLst>
                <a:ext uri="{FF2B5EF4-FFF2-40B4-BE49-F238E27FC236}">
                  <a16:creationId xmlns:a16="http://schemas.microsoft.com/office/drawing/2014/main" id="{352471F6-0EC2-7041-BCC7-56E5F32E590A}"/>
                </a:ext>
              </a:extLst>
            </p:cNvPr>
            <p:cNvCxnSpPr>
              <a:cxnSpLocks/>
            </p:cNvCxnSpPr>
            <p:nvPr/>
          </p:nvCxnSpPr>
          <p:spPr>
            <a:xfrm>
              <a:off x="3659308" y="1436483"/>
              <a:ext cx="3398498" cy="150773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86A4D69-E4DC-6948-B043-CBF808AE8A83}"/>
                </a:ext>
              </a:extLst>
            </p:cNvPr>
            <p:cNvCxnSpPr>
              <a:cxnSpLocks/>
            </p:cNvCxnSpPr>
            <p:nvPr/>
          </p:nvCxnSpPr>
          <p:spPr>
            <a:xfrm>
              <a:off x="3659308" y="2488615"/>
              <a:ext cx="3398498" cy="62499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25" name="Picture 124">
              <a:extLst>
                <a:ext uri="{FF2B5EF4-FFF2-40B4-BE49-F238E27FC236}">
                  <a16:creationId xmlns:a16="http://schemas.microsoft.com/office/drawing/2014/main" id="{40AC1AF2-95E6-5C4F-BA3F-2EE41E444005}"/>
                </a:ext>
              </a:extLst>
            </p:cNvPr>
            <p:cNvPicPr>
              <a:picLocks noChangeAspect="1"/>
            </p:cNvPicPr>
            <p:nvPr/>
          </p:nvPicPr>
          <p:blipFill rotWithShape="1">
            <a:blip r:embed="rId24" cstate="print">
              <a:extLst>
                <a:ext uri="{28A0092B-C50C-407E-A947-70E740481C1C}">
                  <a14:useLocalDpi xmlns:a14="http://schemas.microsoft.com/office/drawing/2010/main"/>
                </a:ext>
              </a:extLst>
            </a:blip>
            <a:srcRect/>
            <a:stretch/>
          </p:blipFill>
          <p:spPr>
            <a:xfrm>
              <a:off x="694784" y="3623207"/>
              <a:ext cx="3510961" cy="1301435"/>
            </a:xfrm>
            <a:prstGeom prst="rect">
              <a:avLst/>
            </a:prstGeom>
          </p:spPr>
        </p:pic>
      </p:grpSp>
      <p:pic>
        <p:nvPicPr>
          <p:cNvPr id="126" name="Picture 24" descr="Screen Shot 2017-07-07 at 9.39.44 AM.png">
            <a:extLst>
              <a:ext uri="{FF2B5EF4-FFF2-40B4-BE49-F238E27FC236}">
                <a16:creationId xmlns:a16="http://schemas.microsoft.com/office/drawing/2014/main" id="{63F440B0-FCA5-BB42-B6EF-C2D52FC79273}"/>
              </a:ext>
            </a:extLst>
          </p:cNvPr>
          <p:cNvPicPr>
            <a:picLocks noChangeAspect="1"/>
          </p:cNvPicPr>
          <p:nvPr/>
        </p:nvPicPr>
        <p:blipFill>
          <a:blip r:embed="rId25">
            <a:extLst>
              <a:ext uri="{28A0092B-C50C-407E-A947-70E740481C1C}">
                <a14:useLocalDpi xmlns:a14="http://schemas.microsoft.com/office/drawing/2010/main"/>
              </a:ext>
            </a:extLst>
          </a:blip>
          <a:srcRect/>
          <a:stretch>
            <a:fillRect/>
          </a:stretch>
        </p:blipFill>
        <p:spPr bwMode="auto">
          <a:xfrm>
            <a:off x="10000629" y="34065280"/>
            <a:ext cx="4289131" cy="366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 name="Picture 126">
            <a:extLst>
              <a:ext uri="{FF2B5EF4-FFF2-40B4-BE49-F238E27FC236}">
                <a16:creationId xmlns:a16="http://schemas.microsoft.com/office/drawing/2014/main" id="{D54C1793-1E83-7A43-8CBC-446F41429D59}"/>
              </a:ext>
            </a:extLst>
          </p:cNvPr>
          <p:cNvPicPr>
            <a:picLocks noChangeAspect="1"/>
          </p:cNvPicPr>
          <p:nvPr/>
        </p:nvPicPr>
        <p:blipFill rotWithShape="1">
          <a:blip r:embed="rId26" cstate="print">
            <a:extLst>
              <a:ext uri="{28A0092B-C50C-407E-A947-70E740481C1C}">
                <a14:useLocalDpi xmlns:a14="http://schemas.microsoft.com/office/drawing/2010/main"/>
              </a:ext>
            </a:extLst>
          </a:blip>
          <a:srcRect/>
          <a:stretch/>
        </p:blipFill>
        <p:spPr>
          <a:xfrm>
            <a:off x="19859493" y="10180087"/>
            <a:ext cx="4522459" cy="2489893"/>
          </a:xfrm>
          <a:prstGeom prst="rect">
            <a:avLst/>
          </a:prstGeom>
          <a:ln w="12700">
            <a:solidFill>
              <a:srgbClr val="FF0000"/>
            </a:solidFill>
          </a:ln>
        </p:spPr>
      </p:pic>
      <p:grpSp>
        <p:nvGrpSpPr>
          <p:cNvPr id="128" name="Group 127">
            <a:extLst>
              <a:ext uri="{FF2B5EF4-FFF2-40B4-BE49-F238E27FC236}">
                <a16:creationId xmlns:a16="http://schemas.microsoft.com/office/drawing/2014/main" id="{3BF939D8-C199-7F4C-8C05-B3828553ED1E}"/>
              </a:ext>
            </a:extLst>
          </p:cNvPr>
          <p:cNvGrpSpPr/>
          <p:nvPr/>
        </p:nvGrpSpPr>
        <p:grpSpPr>
          <a:xfrm>
            <a:off x="9808974" y="28504088"/>
            <a:ext cx="4462584" cy="4055131"/>
            <a:chOff x="5677220" y="1521282"/>
            <a:chExt cx="2598478" cy="2228682"/>
          </a:xfrm>
        </p:grpSpPr>
        <p:pic>
          <p:nvPicPr>
            <p:cNvPr id="129" name="Picture 128" descr="Inner_stave.jpg">
              <a:extLst>
                <a:ext uri="{FF2B5EF4-FFF2-40B4-BE49-F238E27FC236}">
                  <a16:creationId xmlns:a16="http://schemas.microsoft.com/office/drawing/2014/main" id="{1B9C4702-637B-A940-AFE6-254A6719D577}"/>
                </a:ext>
              </a:extLst>
            </p:cNvPr>
            <p:cNvPicPr>
              <a:picLocks noChangeAspect="1"/>
            </p:cNvPicPr>
            <p:nvPr/>
          </p:nvPicPr>
          <p:blipFill>
            <a:blip r:embed="rId27">
              <a:extLst>
                <a:ext uri="{28A0092B-C50C-407E-A947-70E740481C1C}">
                  <a14:useLocalDpi xmlns:a14="http://schemas.microsoft.com/office/drawing/2010/main"/>
                </a:ext>
              </a:extLst>
            </a:blip>
            <a:stretch>
              <a:fillRect/>
            </a:stretch>
          </p:blipFill>
          <p:spPr>
            <a:xfrm>
              <a:off x="5701812" y="1521282"/>
              <a:ext cx="2521030" cy="2228682"/>
            </a:xfrm>
            <a:prstGeom prst="rect">
              <a:avLst/>
            </a:prstGeom>
          </p:spPr>
        </p:pic>
        <p:sp>
          <p:nvSpPr>
            <p:cNvPr id="130" name="TextBox 129">
              <a:extLst>
                <a:ext uri="{FF2B5EF4-FFF2-40B4-BE49-F238E27FC236}">
                  <a16:creationId xmlns:a16="http://schemas.microsoft.com/office/drawing/2014/main" id="{D19DCAFA-6691-C346-9CAE-4905CBF24C9A}"/>
                </a:ext>
              </a:extLst>
            </p:cNvPr>
            <p:cNvSpPr txBox="1"/>
            <p:nvPr/>
          </p:nvSpPr>
          <p:spPr>
            <a:xfrm>
              <a:off x="6313786" y="1669905"/>
              <a:ext cx="615081" cy="444215"/>
            </a:xfrm>
            <a:prstGeom prst="rect">
              <a:avLst/>
            </a:prstGeom>
            <a:noFill/>
          </p:spPr>
          <p:txBody>
            <a:bodyPr wrap="none" rtlCol="0">
              <a:spAutoFit/>
            </a:bodyPr>
            <a:lstStyle/>
            <a:p>
              <a:r>
                <a:rPr lang="en-US" sz="3200" dirty="0">
                  <a:solidFill>
                    <a:srgbClr val="00B050"/>
                  </a:solidFill>
                </a:rPr>
                <a:t>FPC</a:t>
              </a:r>
            </a:p>
          </p:txBody>
        </p:sp>
        <p:sp>
          <p:nvSpPr>
            <p:cNvPr id="131" name="TextBox 130">
              <a:extLst>
                <a:ext uri="{FF2B5EF4-FFF2-40B4-BE49-F238E27FC236}">
                  <a16:creationId xmlns:a16="http://schemas.microsoft.com/office/drawing/2014/main" id="{5E74E3FE-3DF6-AD4C-ACB7-D01D0DF64FEB}"/>
                </a:ext>
              </a:extLst>
            </p:cNvPr>
            <p:cNvSpPr txBox="1"/>
            <p:nvPr/>
          </p:nvSpPr>
          <p:spPr>
            <a:xfrm>
              <a:off x="5677220" y="2624317"/>
              <a:ext cx="946895" cy="397456"/>
            </a:xfrm>
            <a:prstGeom prst="rect">
              <a:avLst/>
            </a:prstGeom>
            <a:noFill/>
          </p:spPr>
          <p:txBody>
            <a:bodyPr wrap="none" rtlCol="0">
              <a:spAutoFit/>
            </a:bodyPr>
            <a:lstStyle/>
            <a:p>
              <a:r>
                <a:rPr lang="en-US" sz="2800" dirty="0">
                  <a:solidFill>
                    <a:schemeClr val="tx2">
                      <a:lumMod val="50000"/>
                    </a:schemeClr>
                  </a:solidFill>
                </a:rPr>
                <a:t>9 Chips</a:t>
              </a:r>
            </a:p>
          </p:txBody>
        </p:sp>
        <p:sp>
          <p:nvSpPr>
            <p:cNvPr id="132" name="TextBox 131">
              <a:extLst>
                <a:ext uri="{FF2B5EF4-FFF2-40B4-BE49-F238E27FC236}">
                  <a16:creationId xmlns:a16="http://schemas.microsoft.com/office/drawing/2014/main" id="{3BC43608-583F-E142-9EF0-3D64414D3AD3}"/>
                </a:ext>
              </a:extLst>
            </p:cNvPr>
            <p:cNvSpPr txBox="1"/>
            <p:nvPr/>
          </p:nvSpPr>
          <p:spPr>
            <a:xfrm>
              <a:off x="6786293" y="2955062"/>
              <a:ext cx="1489405" cy="389051"/>
            </a:xfrm>
            <a:prstGeom prst="rect">
              <a:avLst/>
            </a:prstGeom>
            <a:noFill/>
          </p:spPr>
          <p:txBody>
            <a:bodyPr wrap="none" rtlCol="0">
              <a:spAutoFit/>
            </a:bodyPr>
            <a:lstStyle/>
            <a:p>
              <a:r>
                <a:rPr lang="en-US" sz="2400" dirty="0">
                  <a:solidFill>
                    <a:schemeClr val="bg1"/>
                  </a:solidFill>
                </a:rPr>
                <a:t>Cooling plate</a:t>
              </a:r>
            </a:p>
            <a:p>
              <a:r>
                <a:rPr lang="en-US" sz="1600" dirty="0">
                  <a:solidFill>
                    <a:srgbClr val="FF0000"/>
                  </a:solidFill>
                </a:rPr>
                <a:t>Power density &lt; 40 </a:t>
              </a:r>
              <a:r>
                <a:rPr lang="en-US" sz="1600" dirty="0" err="1">
                  <a:solidFill>
                    <a:srgbClr val="FF0000"/>
                  </a:solidFill>
                </a:rPr>
                <a:t>mW</a:t>
              </a:r>
              <a:r>
                <a:rPr lang="en-US" sz="1600" dirty="0">
                  <a:solidFill>
                    <a:srgbClr val="FF0000"/>
                  </a:solidFill>
                </a:rPr>
                <a:t>/cm</a:t>
              </a:r>
              <a:r>
                <a:rPr lang="en-US" sz="1600" baseline="30000" dirty="0">
                  <a:solidFill>
                    <a:srgbClr val="FF0000"/>
                  </a:solidFill>
                </a:rPr>
                <a:t>2</a:t>
              </a:r>
            </a:p>
          </p:txBody>
        </p:sp>
      </p:grpSp>
      <p:sp>
        <p:nvSpPr>
          <p:cNvPr id="133" name="TextBox 132">
            <a:extLst>
              <a:ext uri="{FF2B5EF4-FFF2-40B4-BE49-F238E27FC236}">
                <a16:creationId xmlns:a16="http://schemas.microsoft.com/office/drawing/2014/main" id="{AFB8FD8B-6C40-7640-BB06-CC61578DD311}"/>
              </a:ext>
            </a:extLst>
          </p:cNvPr>
          <p:cNvSpPr txBox="1"/>
          <p:nvPr/>
        </p:nvSpPr>
        <p:spPr>
          <a:xfrm>
            <a:off x="9686078" y="26983882"/>
            <a:ext cx="4659835" cy="1384995"/>
          </a:xfrm>
          <a:prstGeom prst="rect">
            <a:avLst/>
          </a:prstGeom>
          <a:noFill/>
        </p:spPr>
        <p:txBody>
          <a:bodyPr wrap="square" rtlCol="0">
            <a:spAutoFit/>
          </a:bodyPr>
          <a:lstStyle/>
          <a:p>
            <a:r>
              <a:rPr lang="en-US" sz="2800" dirty="0">
                <a:solidFill>
                  <a:srgbClr val="0000FF"/>
                </a:solidFill>
              </a:rPr>
              <a:t>A 9-chip MAPS stave: </a:t>
            </a:r>
          </a:p>
          <a:p>
            <a:r>
              <a:rPr lang="en-US" sz="2800" dirty="0">
                <a:solidFill>
                  <a:srgbClr val="FF0000"/>
                </a:solidFill>
              </a:rPr>
              <a:t> - 0.3% X</a:t>
            </a:r>
            <a:r>
              <a:rPr lang="en-US" sz="2800" baseline="-25000" dirty="0">
                <a:solidFill>
                  <a:srgbClr val="FF0000"/>
                </a:solidFill>
              </a:rPr>
              <a:t>0,</a:t>
            </a:r>
            <a:endParaRPr lang="en-US" sz="2800" dirty="0">
              <a:solidFill>
                <a:srgbClr val="FF0000"/>
              </a:solidFill>
            </a:endParaRPr>
          </a:p>
          <a:p>
            <a:r>
              <a:rPr lang="en-US" sz="2800" dirty="0">
                <a:solidFill>
                  <a:srgbClr val="FF0000"/>
                </a:solidFill>
              </a:rPr>
              <a:t>-  active area: 9 x (1.5 x 3 cm</a:t>
            </a:r>
            <a:r>
              <a:rPr lang="en-US" sz="2800" baseline="30000" dirty="0">
                <a:solidFill>
                  <a:srgbClr val="FF0000"/>
                </a:solidFill>
              </a:rPr>
              <a:t>2</a:t>
            </a:r>
            <a:r>
              <a:rPr lang="en-US" sz="2800" dirty="0">
                <a:solidFill>
                  <a:srgbClr val="FF0000"/>
                </a:solidFill>
              </a:rPr>
              <a:t>)</a:t>
            </a:r>
            <a:endParaRPr lang="en-US" sz="2800" baseline="30000" dirty="0">
              <a:solidFill>
                <a:srgbClr val="FF0000"/>
              </a:solidFill>
            </a:endParaRPr>
          </a:p>
        </p:txBody>
      </p:sp>
      <p:cxnSp>
        <p:nvCxnSpPr>
          <p:cNvPr id="14" name="Straight Arrow Connector 13">
            <a:extLst>
              <a:ext uri="{FF2B5EF4-FFF2-40B4-BE49-F238E27FC236}">
                <a16:creationId xmlns:a16="http://schemas.microsoft.com/office/drawing/2014/main" id="{33BEB3A8-9F79-6944-B153-EB622F50146B}"/>
              </a:ext>
            </a:extLst>
          </p:cNvPr>
          <p:cNvCxnSpPr>
            <a:cxnSpLocks/>
          </p:cNvCxnSpPr>
          <p:nvPr/>
        </p:nvCxnSpPr>
        <p:spPr>
          <a:xfrm flipV="1">
            <a:off x="23023012" y="12275498"/>
            <a:ext cx="1168483" cy="145388"/>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5DAB016C-3685-024E-A68A-A43345D32365}"/>
              </a:ext>
            </a:extLst>
          </p:cNvPr>
          <p:cNvSpPr txBox="1"/>
          <p:nvPr/>
        </p:nvSpPr>
        <p:spPr>
          <a:xfrm rot="21175635">
            <a:off x="23245011" y="12282291"/>
            <a:ext cx="989373" cy="523220"/>
          </a:xfrm>
          <a:prstGeom prst="rect">
            <a:avLst/>
          </a:prstGeom>
          <a:noFill/>
        </p:spPr>
        <p:txBody>
          <a:bodyPr wrap="none" rtlCol="0">
            <a:spAutoFit/>
          </a:bodyPr>
          <a:lstStyle/>
          <a:p>
            <a:r>
              <a:rPr lang="en-US" sz="2800" dirty="0">
                <a:solidFill>
                  <a:schemeClr val="bg2"/>
                </a:solidFill>
              </a:rPr>
              <a:t>27cm</a:t>
            </a:r>
            <a:endParaRPr lang="en-US" dirty="0">
              <a:solidFill>
                <a:schemeClr val="bg2"/>
              </a:solidFill>
            </a:endParaRPr>
          </a:p>
        </p:txBody>
      </p:sp>
      <p:sp>
        <p:nvSpPr>
          <p:cNvPr id="134" name="TextBox 133">
            <a:extLst>
              <a:ext uri="{FF2B5EF4-FFF2-40B4-BE49-F238E27FC236}">
                <a16:creationId xmlns:a16="http://schemas.microsoft.com/office/drawing/2014/main" id="{5DC26F0E-D404-6849-A466-CC05D3D490E0}"/>
              </a:ext>
            </a:extLst>
          </p:cNvPr>
          <p:cNvSpPr txBox="1"/>
          <p:nvPr/>
        </p:nvSpPr>
        <p:spPr>
          <a:xfrm>
            <a:off x="20087917" y="9596097"/>
            <a:ext cx="4107215" cy="584775"/>
          </a:xfrm>
          <a:prstGeom prst="rect">
            <a:avLst/>
          </a:prstGeom>
          <a:noFill/>
        </p:spPr>
        <p:txBody>
          <a:bodyPr wrap="none" rtlCol="0">
            <a:spAutoFit/>
          </a:bodyPr>
          <a:lstStyle/>
          <a:p>
            <a:r>
              <a:rPr lang="en-US" sz="3200" dirty="0">
                <a:solidFill>
                  <a:srgbClr val="FF0000"/>
                </a:solidFill>
              </a:rPr>
              <a:t>MVTX Detector Sensors</a:t>
            </a:r>
          </a:p>
        </p:txBody>
      </p:sp>
      <p:sp>
        <p:nvSpPr>
          <p:cNvPr id="136" name="TextBox 135">
            <a:extLst>
              <a:ext uri="{FF2B5EF4-FFF2-40B4-BE49-F238E27FC236}">
                <a16:creationId xmlns:a16="http://schemas.microsoft.com/office/drawing/2014/main" id="{F19B3CB4-8A35-1846-926A-72446E5ED1D2}"/>
              </a:ext>
            </a:extLst>
          </p:cNvPr>
          <p:cNvSpPr txBox="1"/>
          <p:nvPr/>
        </p:nvSpPr>
        <p:spPr>
          <a:xfrm>
            <a:off x="18537007" y="15258130"/>
            <a:ext cx="3945119" cy="640816"/>
          </a:xfrm>
          <a:prstGeom prst="rect">
            <a:avLst/>
          </a:prstGeom>
          <a:noFill/>
        </p:spPr>
        <p:txBody>
          <a:bodyPr wrap="none" rtlCol="0">
            <a:spAutoFit/>
          </a:bodyPr>
          <a:lstStyle/>
          <a:p>
            <a:r>
              <a:rPr lang="en-US" dirty="0">
                <a:solidFill>
                  <a:schemeClr val="bg1"/>
                </a:solidFill>
              </a:rPr>
              <a:t>MVTX Service Barrel</a:t>
            </a:r>
          </a:p>
        </p:txBody>
      </p:sp>
      <p:cxnSp>
        <p:nvCxnSpPr>
          <p:cNvPr id="138" name="Straight Arrow Connector 137">
            <a:extLst>
              <a:ext uri="{FF2B5EF4-FFF2-40B4-BE49-F238E27FC236}">
                <a16:creationId xmlns:a16="http://schemas.microsoft.com/office/drawing/2014/main" id="{1D784355-446A-F545-91E6-8FF574607574}"/>
              </a:ext>
            </a:extLst>
          </p:cNvPr>
          <p:cNvCxnSpPr>
            <a:cxnSpLocks/>
          </p:cNvCxnSpPr>
          <p:nvPr/>
        </p:nvCxnSpPr>
        <p:spPr>
          <a:xfrm flipH="1" flipV="1">
            <a:off x="19832594" y="12669980"/>
            <a:ext cx="2518979" cy="76057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39" name="Straight Arrow Connector 138">
            <a:extLst>
              <a:ext uri="{FF2B5EF4-FFF2-40B4-BE49-F238E27FC236}">
                <a16:creationId xmlns:a16="http://schemas.microsoft.com/office/drawing/2014/main" id="{B4168BCB-FC50-6D46-AB97-7664E1A8AB58}"/>
              </a:ext>
            </a:extLst>
          </p:cNvPr>
          <p:cNvCxnSpPr>
            <a:cxnSpLocks/>
          </p:cNvCxnSpPr>
          <p:nvPr/>
        </p:nvCxnSpPr>
        <p:spPr>
          <a:xfrm flipH="1" flipV="1">
            <a:off x="24340061" y="12755947"/>
            <a:ext cx="1" cy="67460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46" name="Straight Arrow Connector 145">
            <a:extLst>
              <a:ext uri="{FF2B5EF4-FFF2-40B4-BE49-F238E27FC236}">
                <a16:creationId xmlns:a16="http://schemas.microsoft.com/office/drawing/2014/main" id="{CCE376E7-4170-6640-8031-6DE5D4C663E3}"/>
              </a:ext>
            </a:extLst>
          </p:cNvPr>
          <p:cNvCxnSpPr>
            <a:cxnSpLocks/>
          </p:cNvCxnSpPr>
          <p:nvPr/>
        </p:nvCxnSpPr>
        <p:spPr>
          <a:xfrm flipH="1" flipV="1">
            <a:off x="24340063" y="10180087"/>
            <a:ext cx="2586965" cy="13650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49" name="Straight Arrow Connector 148">
            <a:extLst>
              <a:ext uri="{FF2B5EF4-FFF2-40B4-BE49-F238E27FC236}">
                <a16:creationId xmlns:a16="http://schemas.microsoft.com/office/drawing/2014/main" id="{A29AA966-935F-6148-BBE4-68A7959F9451}"/>
              </a:ext>
            </a:extLst>
          </p:cNvPr>
          <p:cNvCxnSpPr>
            <a:cxnSpLocks/>
          </p:cNvCxnSpPr>
          <p:nvPr/>
        </p:nvCxnSpPr>
        <p:spPr>
          <a:xfrm flipH="1">
            <a:off x="24407520" y="10347815"/>
            <a:ext cx="2846750" cy="230804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51" name="TextBox 150">
            <a:extLst>
              <a:ext uri="{FF2B5EF4-FFF2-40B4-BE49-F238E27FC236}">
                <a16:creationId xmlns:a16="http://schemas.microsoft.com/office/drawing/2014/main" id="{719B7A3F-ECC4-0043-A89E-47E2918D1E13}"/>
              </a:ext>
            </a:extLst>
          </p:cNvPr>
          <p:cNvSpPr txBox="1"/>
          <p:nvPr/>
        </p:nvSpPr>
        <p:spPr>
          <a:xfrm>
            <a:off x="1337093" y="33180850"/>
            <a:ext cx="12479827" cy="640816"/>
          </a:xfrm>
          <a:prstGeom prst="rect">
            <a:avLst/>
          </a:prstGeom>
          <a:noFill/>
        </p:spPr>
        <p:txBody>
          <a:bodyPr wrap="none" rtlCol="0">
            <a:spAutoFit/>
          </a:bodyPr>
          <a:lstStyle/>
          <a:p>
            <a:r>
              <a:rPr lang="en-US" dirty="0">
                <a:solidFill>
                  <a:schemeClr val="bg2"/>
                </a:solidFill>
              </a:rPr>
              <a:t>B-tagging in </a:t>
            </a:r>
            <a:r>
              <a:rPr lang="en-US" dirty="0" err="1">
                <a:solidFill>
                  <a:schemeClr val="bg2"/>
                </a:solidFill>
              </a:rPr>
              <a:t>p+p</a:t>
            </a:r>
            <a:r>
              <a:rPr lang="en-US" dirty="0">
                <a:solidFill>
                  <a:schemeClr val="bg2"/>
                </a:solidFill>
              </a:rPr>
              <a:t> and </a:t>
            </a:r>
            <a:r>
              <a:rPr lang="en-US" dirty="0" err="1">
                <a:solidFill>
                  <a:schemeClr val="bg2"/>
                </a:solidFill>
              </a:rPr>
              <a:t>Au+Au</a:t>
            </a:r>
            <a:r>
              <a:rPr lang="en-US" dirty="0">
                <a:solidFill>
                  <a:schemeClr val="bg2"/>
                </a:solidFill>
              </a:rPr>
              <a:t>: displaced tracks and 2</a:t>
            </a:r>
            <a:r>
              <a:rPr lang="en-US" baseline="30000" dirty="0">
                <a:solidFill>
                  <a:schemeClr val="bg2"/>
                </a:solidFill>
              </a:rPr>
              <a:t>nd</a:t>
            </a:r>
            <a:r>
              <a:rPr lang="en-US" dirty="0">
                <a:solidFill>
                  <a:schemeClr val="bg2"/>
                </a:solidFill>
              </a:rPr>
              <a:t> vertex mass </a:t>
            </a:r>
          </a:p>
        </p:txBody>
      </p:sp>
      <p:sp>
        <p:nvSpPr>
          <p:cNvPr id="155" name="TextBox 154">
            <a:extLst>
              <a:ext uri="{FF2B5EF4-FFF2-40B4-BE49-F238E27FC236}">
                <a16:creationId xmlns:a16="http://schemas.microsoft.com/office/drawing/2014/main" id="{24429D26-9EC6-944C-A34C-2CB2A15635AF}"/>
              </a:ext>
            </a:extLst>
          </p:cNvPr>
          <p:cNvSpPr txBox="1"/>
          <p:nvPr/>
        </p:nvSpPr>
        <p:spPr>
          <a:xfrm>
            <a:off x="27594092" y="7830469"/>
            <a:ext cx="1632178" cy="584775"/>
          </a:xfrm>
          <a:prstGeom prst="rect">
            <a:avLst/>
          </a:prstGeom>
          <a:noFill/>
        </p:spPr>
        <p:txBody>
          <a:bodyPr wrap="none" rtlCol="0">
            <a:spAutoFit/>
          </a:bodyPr>
          <a:lstStyle/>
          <a:p>
            <a:r>
              <a:rPr lang="en-US" sz="3200" b="1" dirty="0" err="1">
                <a:solidFill>
                  <a:schemeClr val="bg2"/>
                </a:solidFill>
              </a:rPr>
              <a:t>sPHENIX</a:t>
            </a:r>
            <a:endParaRPr lang="en-US" sz="3200" b="1" dirty="0">
              <a:solidFill>
                <a:schemeClr val="bg2"/>
              </a:solidFill>
            </a:endParaRPr>
          </a:p>
        </p:txBody>
      </p:sp>
      <p:sp>
        <p:nvSpPr>
          <p:cNvPr id="156" name="TextBox 155">
            <a:extLst>
              <a:ext uri="{FF2B5EF4-FFF2-40B4-BE49-F238E27FC236}">
                <a16:creationId xmlns:a16="http://schemas.microsoft.com/office/drawing/2014/main" id="{602C4C6B-3A3F-6D44-9AF2-EB2378379DED}"/>
              </a:ext>
            </a:extLst>
          </p:cNvPr>
          <p:cNvSpPr txBox="1"/>
          <p:nvPr/>
        </p:nvSpPr>
        <p:spPr>
          <a:xfrm>
            <a:off x="21858328" y="17162150"/>
            <a:ext cx="5760038" cy="1200329"/>
          </a:xfrm>
          <a:prstGeom prst="rect">
            <a:avLst/>
          </a:prstGeom>
          <a:solidFill>
            <a:schemeClr val="accent4">
              <a:lumMod val="20000"/>
              <a:lumOff val="80000"/>
            </a:schemeClr>
          </a:solidFill>
          <a:effectLst>
            <a:outerShdw blurRad="50800" dist="50800" dir="5400000" algn="ctr" rotWithShape="0">
              <a:schemeClr val="tx1"/>
            </a:outerShdw>
          </a:effectLst>
        </p:spPr>
        <p:txBody>
          <a:bodyPr wrap="none" rtlCol="0">
            <a:spAutoFit/>
          </a:bodyPr>
          <a:lstStyle/>
          <a:p>
            <a:r>
              <a:rPr lang="en-US" sz="2400" dirty="0">
                <a:solidFill>
                  <a:schemeClr val="bg1"/>
                </a:solidFill>
              </a:rPr>
              <a:t>All sensor and readout electronics hardware </a:t>
            </a:r>
          </a:p>
          <a:p>
            <a:r>
              <a:rPr lang="en-US" sz="2400" dirty="0">
                <a:solidFill>
                  <a:schemeClr val="bg1"/>
                </a:solidFill>
              </a:rPr>
              <a:t>designs are final and fully tested, ready for </a:t>
            </a:r>
          </a:p>
          <a:p>
            <a:r>
              <a:rPr lang="en-US" sz="2400" dirty="0">
                <a:solidFill>
                  <a:schemeClr val="bg1"/>
                </a:solidFill>
              </a:rPr>
              <a:t>production or already produced</a:t>
            </a:r>
          </a:p>
        </p:txBody>
      </p:sp>
      <p:pic>
        <p:nvPicPr>
          <p:cNvPr id="158" name="Picture 157">
            <a:extLst>
              <a:ext uri="{FF2B5EF4-FFF2-40B4-BE49-F238E27FC236}">
                <a16:creationId xmlns:a16="http://schemas.microsoft.com/office/drawing/2014/main" id="{777D47AB-4C99-7947-A806-937DF78D9905}"/>
              </a:ext>
            </a:extLst>
          </p:cNvPr>
          <p:cNvPicPr>
            <a:picLocks noChangeAspect="1"/>
          </p:cNvPicPr>
          <p:nvPr/>
        </p:nvPicPr>
        <p:blipFill>
          <a:blip r:embed="rId28"/>
          <a:stretch>
            <a:fillRect/>
          </a:stretch>
        </p:blipFill>
        <p:spPr>
          <a:xfrm>
            <a:off x="1297931" y="34091615"/>
            <a:ext cx="4630419" cy="3590389"/>
          </a:xfrm>
          <a:prstGeom prst="rect">
            <a:avLst/>
          </a:prstGeom>
        </p:spPr>
      </p:pic>
      <p:sp>
        <p:nvSpPr>
          <p:cNvPr id="159" name="TextBox 158">
            <a:extLst>
              <a:ext uri="{FF2B5EF4-FFF2-40B4-BE49-F238E27FC236}">
                <a16:creationId xmlns:a16="http://schemas.microsoft.com/office/drawing/2014/main" id="{FFF2E62E-1D98-904F-B78D-58725366F6E5}"/>
              </a:ext>
            </a:extLst>
          </p:cNvPr>
          <p:cNvSpPr txBox="1"/>
          <p:nvPr/>
        </p:nvSpPr>
        <p:spPr>
          <a:xfrm>
            <a:off x="1759845" y="34063484"/>
            <a:ext cx="3553473" cy="461665"/>
          </a:xfrm>
          <a:prstGeom prst="rect">
            <a:avLst/>
          </a:prstGeom>
          <a:noFill/>
        </p:spPr>
        <p:txBody>
          <a:bodyPr wrap="none" rtlCol="0">
            <a:spAutoFit/>
          </a:bodyPr>
          <a:lstStyle/>
          <a:p>
            <a:r>
              <a:rPr lang="en-US" sz="2400" dirty="0">
                <a:solidFill>
                  <a:srgbClr val="FF0000"/>
                </a:solidFill>
              </a:rPr>
              <a:t>Single track DCA resolution</a:t>
            </a:r>
            <a:endParaRPr lang="en-US" dirty="0">
              <a:solidFill>
                <a:srgbClr val="FF0000"/>
              </a:solidFill>
            </a:endParaRPr>
          </a:p>
        </p:txBody>
      </p:sp>
      <p:grpSp>
        <p:nvGrpSpPr>
          <p:cNvPr id="167" name="Group 166">
            <a:extLst>
              <a:ext uri="{FF2B5EF4-FFF2-40B4-BE49-F238E27FC236}">
                <a16:creationId xmlns:a16="http://schemas.microsoft.com/office/drawing/2014/main" id="{E6C26624-CFCF-A74D-B98B-92C008CB1F41}"/>
              </a:ext>
            </a:extLst>
          </p:cNvPr>
          <p:cNvGrpSpPr/>
          <p:nvPr/>
        </p:nvGrpSpPr>
        <p:grpSpPr>
          <a:xfrm>
            <a:off x="9333601" y="19743135"/>
            <a:ext cx="4711877" cy="3711813"/>
            <a:chOff x="9615171" y="19680168"/>
            <a:chExt cx="4711877" cy="3711813"/>
          </a:xfrm>
        </p:grpSpPr>
        <p:pic>
          <p:nvPicPr>
            <p:cNvPr id="163" name="Picture 162">
              <a:extLst>
                <a:ext uri="{FF2B5EF4-FFF2-40B4-BE49-F238E27FC236}">
                  <a16:creationId xmlns:a16="http://schemas.microsoft.com/office/drawing/2014/main" id="{FA9215B4-4945-5A42-81A9-29A4F365487F}"/>
                </a:ext>
              </a:extLst>
            </p:cNvPr>
            <p:cNvPicPr>
              <a:picLocks noChangeAspect="1"/>
            </p:cNvPicPr>
            <p:nvPr/>
          </p:nvPicPr>
          <p:blipFill>
            <a:blip r:embed="rId29"/>
            <a:stretch>
              <a:fillRect/>
            </a:stretch>
          </p:blipFill>
          <p:spPr>
            <a:xfrm>
              <a:off x="9615171" y="19709499"/>
              <a:ext cx="2396510" cy="1794603"/>
            </a:xfrm>
            <a:prstGeom prst="rect">
              <a:avLst/>
            </a:prstGeom>
          </p:spPr>
        </p:pic>
        <p:pic>
          <p:nvPicPr>
            <p:cNvPr id="164" name="Picture 163">
              <a:extLst>
                <a:ext uri="{FF2B5EF4-FFF2-40B4-BE49-F238E27FC236}">
                  <a16:creationId xmlns:a16="http://schemas.microsoft.com/office/drawing/2014/main" id="{3EE868B2-74DB-C44C-AD98-5D0EE8AE645F}"/>
                </a:ext>
              </a:extLst>
            </p:cNvPr>
            <p:cNvPicPr>
              <a:picLocks noChangeAspect="1"/>
            </p:cNvPicPr>
            <p:nvPr/>
          </p:nvPicPr>
          <p:blipFill>
            <a:blip r:embed="rId30"/>
            <a:stretch>
              <a:fillRect/>
            </a:stretch>
          </p:blipFill>
          <p:spPr>
            <a:xfrm>
              <a:off x="12106300" y="19680168"/>
              <a:ext cx="2220748" cy="1794604"/>
            </a:xfrm>
            <a:prstGeom prst="rect">
              <a:avLst/>
            </a:prstGeom>
          </p:spPr>
        </p:pic>
        <p:pic>
          <p:nvPicPr>
            <p:cNvPr id="165" name="Picture 164">
              <a:extLst>
                <a:ext uri="{FF2B5EF4-FFF2-40B4-BE49-F238E27FC236}">
                  <a16:creationId xmlns:a16="http://schemas.microsoft.com/office/drawing/2014/main" id="{F36B7495-38FA-0B41-B229-296E57675546}"/>
                </a:ext>
              </a:extLst>
            </p:cNvPr>
            <p:cNvPicPr>
              <a:picLocks noChangeAspect="1"/>
            </p:cNvPicPr>
            <p:nvPr/>
          </p:nvPicPr>
          <p:blipFill>
            <a:blip r:embed="rId31"/>
            <a:stretch>
              <a:fillRect/>
            </a:stretch>
          </p:blipFill>
          <p:spPr>
            <a:xfrm>
              <a:off x="9615171" y="21535775"/>
              <a:ext cx="2396510" cy="1856206"/>
            </a:xfrm>
            <a:prstGeom prst="rect">
              <a:avLst/>
            </a:prstGeom>
          </p:spPr>
        </p:pic>
        <p:pic>
          <p:nvPicPr>
            <p:cNvPr id="166" name="Picture 165">
              <a:extLst>
                <a:ext uri="{FF2B5EF4-FFF2-40B4-BE49-F238E27FC236}">
                  <a16:creationId xmlns:a16="http://schemas.microsoft.com/office/drawing/2014/main" id="{2DCF9165-E1CC-2A49-9FD1-0DAF7297389C}"/>
                </a:ext>
              </a:extLst>
            </p:cNvPr>
            <p:cNvPicPr>
              <a:picLocks noChangeAspect="1"/>
            </p:cNvPicPr>
            <p:nvPr/>
          </p:nvPicPr>
          <p:blipFill>
            <a:blip r:embed="rId32"/>
            <a:stretch>
              <a:fillRect/>
            </a:stretch>
          </p:blipFill>
          <p:spPr>
            <a:xfrm>
              <a:off x="12106300" y="21536419"/>
              <a:ext cx="2220748" cy="1826232"/>
            </a:xfrm>
            <a:prstGeom prst="rect">
              <a:avLst/>
            </a:prstGeom>
          </p:spPr>
        </p:pic>
      </p:grpSp>
      <p:pic>
        <p:nvPicPr>
          <p:cNvPr id="168" name="Picture 167">
            <a:extLst>
              <a:ext uri="{FF2B5EF4-FFF2-40B4-BE49-F238E27FC236}">
                <a16:creationId xmlns:a16="http://schemas.microsoft.com/office/drawing/2014/main" id="{FBC3D9D6-D43A-194E-BF6E-5F49BA5D1153}"/>
              </a:ext>
            </a:extLst>
          </p:cNvPr>
          <p:cNvPicPr>
            <a:picLocks noChangeAspect="1"/>
          </p:cNvPicPr>
          <p:nvPr/>
        </p:nvPicPr>
        <p:blipFill>
          <a:blip r:embed="rId33"/>
          <a:stretch>
            <a:fillRect/>
          </a:stretch>
        </p:blipFill>
        <p:spPr>
          <a:xfrm>
            <a:off x="16586791" y="35103370"/>
            <a:ext cx="12411373" cy="3675223"/>
          </a:xfrm>
          <a:prstGeom prst="rect">
            <a:avLst/>
          </a:prstGeom>
        </p:spPr>
      </p:pic>
      <p:sp>
        <p:nvSpPr>
          <p:cNvPr id="169" name="TextBox 168">
            <a:extLst>
              <a:ext uri="{FF2B5EF4-FFF2-40B4-BE49-F238E27FC236}">
                <a16:creationId xmlns:a16="http://schemas.microsoft.com/office/drawing/2014/main" id="{F446224E-9533-EA48-825C-D226B7657C25}"/>
              </a:ext>
            </a:extLst>
          </p:cNvPr>
          <p:cNvSpPr txBox="1"/>
          <p:nvPr/>
        </p:nvSpPr>
        <p:spPr>
          <a:xfrm>
            <a:off x="23352583" y="25941832"/>
            <a:ext cx="2906758" cy="584775"/>
          </a:xfrm>
          <a:prstGeom prst="rect">
            <a:avLst/>
          </a:prstGeom>
          <a:noFill/>
        </p:spPr>
        <p:txBody>
          <a:bodyPr wrap="none" rtlCol="0">
            <a:spAutoFit/>
          </a:bodyPr>
          <a:lstStyle/>
          <a:p>
            <a:r>
              <a:rPr lang="en-US" sz="3200" dirty="0">
                <a:solidFill>
                  <a:srgbClr val="0432FF"/>
                </a:solidFill>
              </a:rPr>
              <a:t>MVTX Telescope</a:t>
            </a:r>
            <a:endParaRPr lang="en-US" dirty="0">
              <a:solidFill>
                <a:srgbClr val="0432FF"/>
              </a:solidFill>
            </a:endParaRPr>
          </a:p>
        </p:txBody>
      </p:sp>
      <p:sp>
        <p:nvSpPr>
          <p:cNvPr id="170" name="TextBox 169">
            <a:extLst>
              <a:ext uri="{FF2B5EF4-FFF2-40B4-BE49-F238E27FC236}">
                <a16:creationId xmlns:a16="http://schemas.microsoft.com/office/drawing/2014/main" id="{4EAF8080-774E-0C46-8156-F2DF310CF387}"/>
              </a:ext>
            </a:extLst>
          </p:cNvPr>
          <p:cNvSpPr txBox="1"/>
          <p:nvPr/>
        </p:nvSpPr>
        <p:spPr>
          <a:xfrm>
            <a:off x="9245541" y="40054360"/>
            <a:ext cx="11161247" cy="2616101"/>
          </a:xfrm>
          <a:prstGeom prst="rect">
            <a:avLst/>
          </a:prstGeom>
          <a:solidFill>
            <a:schemeClr val="accent4">
              <a:lumMod val="20000"/>
              <a:lumOff val="80000"/>
            </a:schemeClr>
          </a:solidFill>
          <a:effectLst>
            <a:glow rad="228600">
              <a:schemeClr val="accent4">
                <a:satMod val="175000"/>
                <a:alpha val="40000"/>
              </a:schemeClr>
            </a:glow>
            <a:softEdge rad="63500"/>
          </a:effectLst>
        </p:spPr>
        <p:txBody>
          <a:bodyPr wrap="square" rtlCol="0">
            <a:spAutoFit/>
          </a:bodyPr>
          <a:lstStyle/>
          <a:p>
            <a:pPr algn="ctr"/>
            <a:r>
              <a:rPr lang="en-US" sz="2400" b="1" dirty="0">
                <a:solidFill>
                  <a:srgbClr val="FF0000"/>
                </a:solidFill>
              </a:rPr>
              <a:t>Other MVTX related </a:t>
            </a:r>
            <a:r>
              <a:rPr lang="en-US" sz="2400" b="1" dirty="0" err="1">
                <a:solidFill>
                  <a:srgbClr val="FF0000"/>
                </a:solidFill>
              </a:rPr>
              <a:t>sPHENIX</a:t>
            </a:r>
            <a:r>
              <a:rPr lang="en-US" sz="2400" b="1" dirty="0">
                <a:solidFill>
                  <a:srgbClr val="FF0000"/>
                </a:solidFill>
              </a:rPr>
              <a:t> presentations @QM19</a:t>
            </a:r>
            <a:endParaRPr lang="en-US" sz="2000" b="1" dirty="0">
              <a:solidFill>
                <a:srgbClr val="FF0000"/>
              </a:solidFill>
            </a:endParaRPr>
          </a:p>
          <a:p>
            <a:r>
              <a:rPr lang="en-US" sz="2000" dirty="0">
                <a:solidFill>
                  <a:schemeClr val="bg1"/>
                </a:solidFill>
              </a:rPr>
              <a:t>Talk:	Heavy flavor physics with the </a:t>
            </a:r>
            <a:r>
              <a:rPr lang="en-US" sz="2000" dirty="0" err="1">
                <a:solidFill>
                  <a:schemeClr val="bg1"/>
                </a:solidFill>
              </a:rPr>
              <a:t>sPHENIX</a:t>
            </a:r>
            <a:r>
              <a:rPr lang="en-US" sz="2000" dirty="0">
                <a:solidFill>
                  <a:schemeClr val="bg1"/>
                </a:solidFill>
              </a:rPr>
              <a:t> MAPS-based  vertex tracker upgrade, </a:t>
            </a:r>
            <a:r>
              <a:rPr lang="en-US" sz="2000" dirty="0" err="1">
                <a:solidFill>
                  <a:schemeClr val="bg1"/>
                </a:solidFill>
              </a:rPr>
              <a:t>Yuanjing</a:t>
            </a:r>
            <a:r>
              <a:rPr lang="en-US" sz="2000" dirty="0">
                <a:solidFill>
                  <a:schemeClr val="bg1"/>
                </a:solidFill>
              </a:rPr>
              <a:t> Ji </a:t>
            </a:r>
          </a:p>
          <a:p>
            <a:r>
              <a:rPr lang="en-US" sz="2000" dirty="0">
                <a:solidFill>
                  <a:srgbClr val="0432FF"/>
                </a:solidFill>
              </a:rPr>
              <a:t>FF25: 	The readout of the </a:t>
            </a:r>
            <a:r>
              <a:rPr lang="en-US" sz="2000" dirty="0" err="1">
                <a:solidFill>
                  <a:srgbClr val="0432FF"/>
                </a:solidFill>
              </a:rPr>
              <a:t>sPHENIX</a:t>
            </a:r>
            <a:r>
              <a:rPr lang="en-US" sz="2000" dirty="0">
                <a:solidFill>
                  <a:srgbClr val="0432FF"/>
                </a:solidFill>
              </a:rPr>
              <a:t> MAPS-based vertex detector, Alex </a:t>
            </a:r>
            <a:r>
              <a:rPr lang="en-US" sz="2000" dirty="0" err="1">
                <a:solidFill>
                  <a:srgbClr val="0432FF"/>
                </a:solidFill>
              </a:rPr>
              <a:t>Tkatchev</a:t>
            </a:r>
            <a:r>
              <a:rPr lang="en-US" sz="2000" dirty="0">
                <a:solidFill>
                  <a:srgbClr val="0432FF"/>
                </a:solidFill>
              </a:rPr>
              <a:t> </a:t>
            </a:r>
          </a:p>
          <a:p>
            <a:r>
              <a:rPr lang="en-US" sz="2000" dirty="0">
                <a:solidFill>
                  <a:srgbClr val="0432FF"/>
                </a:solidFill>
              </a:rPr>
              <a:t>FF26: 	</a:t>
            </a:r>
            <a:r>
              <a:rPr lang="en-US" sz="2000" dirty="0" err="1">
                <a:solidFill>
                  <a:srgbClr val="0432FF"/>
                </a:solidFill>
              </a:rPr>
              <a:t>sPHENIX</a:t>
            </a:r>
            <a:r>
              <a:rPr lang="en-US" sz="2000" dirty="0">
                <a:solidFill>
                  <a:srgbClr val="0432FF"/>
                </a:solidFill>
              </a:rPr>
              <a:t> MAPS prototype test beam results, Cameron Dean</a:t>
            </a:r>
          </a:p>
          <a:p>
            <a:r>
              <a:rPr lang="en-US" sz="2000" dirty="0">
                <a:solidFill>
                  <a:srgbClr val="0432FF"/>
                </a:solidFill>
              </a:rPr>
              <a:t>FF27:	Mechanical design of the </a:t>
            </a:r>
            <a:r>
              <a:rPr lang="en-US" sz="2000" dirty="0" err="1">
                <a:solidFill>
                  <a:srgbClr val="0432FF"/>
                </a:solidFill>
              </a:rPr>
              <a:t>sPHENIX</a:t>
            </a:r>
            <a:r>
              <a:rPr lang="en-US" sz="2000" dirty="0">
                <a:solidFill>
                  <a:srgbClr val="0432FF"/>
                </a:solidFill>
              </a:rPr>
              <a:t> MAPS-based vertex detector, Michael Peter</a:t>
            </a:r>
          </a:p>
          <a:p>
            <a:r>
              <a:rPr lang="en-US" sz="2000" dirty="0">
                <a:solidFill>
                  <a:schemeClr val="bg1"/>
                </a:solidFill>
              </a:rPr>
              <a:t>HF43:	</a:t>
            </a:r>
            <a:r>
              <a:rPr lang="en-US" sz="2000" dirty="0" err="1">
                <a:solidFill>
                  <a:schemeClr val="bg1"/>
                </a:solidFill>
              </a:rPr>
              <a:t>sPHENIX</a:t>
            </a:r>
            <a:r>
              <a:rPr lang="en-US" sz="2000" dirty="0">
                <a:solidFill>
                  <a:schemeClr val="bg1"/>
                </a:solidFill>
              </a:rPr>
              <a:t> capabilities for measuring </a:t>
            </a:r>
            <a:r>
              <a:rPr lang="en-US" sz="2000" dirty="0" err="1">
                <a:solidFill>
                  <a:schemeClr val="bg1"/>
                </a:solidFill>
              </a:rPr>
              <a:t>Lambda_c</a:t>
            </a:r>
            <a:r>
              <a:rPr lang="en-US" sz="2000" dirty="0">
                <a:solidFill>
                  <a:schemeClr val="bg1"/>
                </a:solidFill>
              </a:rPr>
              <a:t> in </a:t>
            </a:r>
            <a:r>
              <a:rPr lang="en-US" sz="2000" dirty="0" err="1">
                <a:solidFill>
                  <a:schemeClr val="bg1"/>
                </a:solidFill>
              </a:rPr>
              <a:t>Au+Au</a:t>
            </a:r>
            <a:r>
              <a:rPr lang="en-US" sz="2000" dirty="0">
                <a:solidFill>
                  <a:schemeClr val="bg1"/>
                </a:solidFill>
              </a:rPr>
              <a:t> collisions, Xing Dong</a:t>
            </a:r>
          </a:p>
          <a:p>
            <a:r>
              <a:rPr lang="en-US" sz="2000" dirty="0">
                <a:solidFill>
                  <a:schemeClr val="bg1"/>
                </a:solidFill>
              </a:rPr>
              <a:t>HF44:	</a:t>
            </a:r>
            <a:r>
              <a:rPr lang="en-US" sz="2000" dirty="0" err="1">
                <a:solidFill>
                  <a:schemeClr val="bg1"/>
                </a:solidFill>
              </a:rPr>
              <a:t>sPHENIX</a:t>
            </a:r>
            <a:r>
              <a:rPr lang="en-US" sz="2000" dirty="0">
                <a:solidFill>
                  <a:schemeClr val="bg1"/>
                </a:solidFill>
              </a:rPr>
              <a:t> open heavy flavor hadron physics program, </a:t>
            </a:r>
            <a:r>
              <a:rPr lang="en-US" sz="2000" dirty="0" err="1">
                <a:solidFill>
                  <a:schemeClr val="bg1"/>
                </a:solidFill>
              </a:rPr>
              <a:t>Xiaolong</a:t>
            </a:r>
            <a:r>
              <a:rPr lang="en-US" sz="2000" dirty="0">
                <a:solidFill>
                  <a:schemeClr val="bg1"/>
                </a:solidFill>
              </a:rPr>
              <a:t> Chen</a:t>
            </a:r>
          </a:p>
          <a:p>
            <a:r>
              <a:rPr lang="en-US" sz="2000" dirty="0">
                <a:solidFill>
                  <a:srgbClr val="0432FF"/>
                </a:solidFill>
              </a:rPr>
              <a:t>JT24:	The </a:t>
            </a:r>
            <a:r>
              <a:rPr lang="en-US" sz="2000" dirty="0" err="1">
                <a:solidFill>
                  <a:srgbClr val="0432FF"/>
                </a:solidFill>
              </a:rPr>
              <a:t>sPHENIX</a:t>
            </a:r>
            <a:r>
              <a:rPr lang="en-US" sz="2000" dirty="0">
                <a:solidFill>
                  <a:srgbClr val="0432FF"/>
                </a:solidFill>
              </a:rPr>
              <a:t> heavy flavor jet physics program, </a:t>
            </a:r>
            <a:r>
              <a:rPr lang="en-US" sz="2000" dirty="0" err="1">
                <a:solidFill>
                  <a:srgbClr val="0432FF"/>
                </a:solidFill>
              </a:rPr>
              <a:t>Jin</a:t>
            </a:r>
            <a:r>
              <a:rPr lang="en-US" sz="2000" dirty="0">
                <a:solidFill>
                  <a:srgbClr val="0432FF"/>
                </a:solidFill>
              </a:rPr>
              <a:t> Huang</a:t>
            </a:r>
            <a:endParaRPr lang="en-US" dirty="0">
              <a:solidFill>
                <a:srgbClr val="0432FF"/>
              </a:solidFill>
            </a:endParaRPr>
          </a:p>
        </p:txBody>
      </p:sp>
      <p:sp>
        <p:nvSpPr>
          <p:cNvPr id="171" name="TextBox 170">
            <a:extLst>
              <a:ext uri="{FF2B5EF4-FFF2-40B4-BE49-F238E27FC236}">
                <a16:creationId xmlns:a16="http://schemas.microsoft.com/office/drawing/2014/main" id="{C4AFA536-F562-9C45-90FE-56BA47617778}"/>
              </a:ext>
            </a:extLst>
          </p:cNvPr>
          <p:cNvSpPr txBox="1"/>
          <p:nvPr/>
        </p:nvSpPr>
        <p:spPr>
          <a:xfrm>
            <a:off x="27311952" y="18540806"/>
            <a:ext cx="993798" cy="584775"/>
          </a:xfrm>
          <a:prstGeom prst="rect">
            <a:avLst/>
          </a:prstGeom>
          <a:noFill/>
        </p:spPr>
        <p:txBody>
          <a:bodyPr wrap="none" rtlCol="0">
            <a:spAutoFit/>
          </a:bodyPr>
          <a:lstStyle/>
          <a:p>
            <a:r>
              <a:rPr lang="en-US" sz="3200" dirty="0">
                <a:solidFill>
                  <a:srgbClr val="FF40FF"/>
                </a:solidFill>
              </a:rPr>
              <a:t>GTM</a:t>
            </a:r>
          </a:p>
        </p:txBody>
      </p:sp>
      <p:sp>
        <p:nvSpPr>
          <p:cNvPr id="172" name="TextBox 171">
            <a:extLst>
              <a:ext uri="{FF2B5EF4-FFF2-40B4-BE49-F238E27FC236}">
                <a16:creationId xmlns:a16="http://schemas.microsoft.com/office/drawing/2014/main" id="{9B9E3B9B-AEB4-CE47-8E79-50D23C5C0F2F}"/>
              </a:ext>
            </a:extLst>
          </p:cNvPr>
          <p:cNvSpPr txBox="1"/>
          <p:nvPr/>
        </p:nvSpPr>
        <p:spPr>
          <a:xfrm>
            <a:off x="10163651" y="19327788"/>
            <a:ext cx="3265189" cy="523220"/>
          </a:xfrm>
          <a:prstGeom prst="rect">
            <a:avLst/>
          </a:prstGeom>
          <a:noFill/>
        </p:spPr>
        <p:txBody>
          <a:bodyPr wrap="none" rtlCol="0">
            <a:spAutoFit/>
          </a:bodyPr>
          <a:lstStyle/>
          <a:p>
            <a:r>
              <a:rPr lang="en-US" sz="2800" b="1" i="1" dirty="0">
                <a:solidFill>
                  <a:schemeClr val="bg1"/>
                </a:solidFill>
              </a:rPr>
              <a:t>HF and Jet capability</a:t>
            </a:r>
          </a:p>
        </p:txBody>
      </p:sp>
      <p:pic>
        <p:nvPicPr>
          <p:cNvPr id="174" name="Picture 173">
            <a:extLst>
              <a:ext uri="{FF2B5EF4-FFF2-40B4-BE49-F238E27FC236}">
                <a16:creationId xmlns:a16="http://schemas.microsoft.com/office/drawing/2014/main" id="{CB0E6BF7-A51C-F547-8420-7C1790A50171}"/>
              </a:ext>
            </a:extLst>
          </p:cNvPr>
          <p:cNvPicPr>
            <a:picLocks noChangeAspect="1"/>
          </p:cNvPicPr>
          <p:nvPr/>
        </p:nvPicPr>
        <p:blipFill>
          <a:blip r:embed="rId3"/>
          <a:stretch>
            <a:fillRect/>
          </a:stretch>
        </p:blipFill>
        <p:spPr>
          <a:xfrm>
            <a:off x="24936607" y="12861947"/>
            <a:ext cx="4635327" cy="3200400"/>
          </a:xfrm>
          <a:prstGeom prst="rect">
            <a:avLst/>
          </a:prstGeom>
        </p:spPr>
      </p:pic>
      <p:sp>
        <p:nvSpPr>
          <p:cNvPr id="175" name="TextBox 174">
            <a:extLst>
              <a:ext uri="{FF2B5EF4-FFF2-40B4-BE49-F238E27FC236}">
                <a16:creationId xmlns:a16="http://schemas.microsoft.com/office/drawing/2014/main" id="{C88AB86F-2EA8-3F42-B99B-4D2A66604424}"/>
              </a:ext>
            </a:extLst>
          </p:cNvPr>
          <p:cNvSpPr txBox="1"/>
          <p:nvPr/>
        </p:nvSpPr>
        <p:spPr>
          <a:xfrm>
            <a:off x="24891844" y="13211022"/>
            <a:ext cx="3317062" cy="461665"/>
          </a:xfrm>
          <a:prstGeom prst="rect">
            <a:avLst/>
          </a:prstGeom>
          <a:noFill/>
        </p:spPr>
        <p:txBody>
          <a:bodyPr wrap="none" rtlCol="0">
            <a:spAutoFit/>
          </a:bodyPr>
          <a:lstStyle/>
          <a:p>
            <a:r>
              <a:rPr lang="en-US" sz="2400" dirty="0">
                <a:solidFill>
                  <a:srgbClr val="FF0000"/>
                </a:solidFill>
              </a:rPr>
              <a:t>MVTX Sensor Beam View</a:t>
            </a:r>
          </a:p>
        </p:txBody>
      </p:sp>
      <p:sp>
        <p:nvSpPr>
          <p:cNvPr id="185" name="TextBox 184">
            <a:extLst>
              <a:ext uri="{FF2B5EF4-FFF2-40B4-BE49-F238E27FC236}">
                <a16:creationId xmlns:a16="http://schemas.microsoft.com/office/drawing/2014/main" id="{81B69ABD-F5CB-244D-AEBA-A313A65FC6FA}"/>
              </a:ext>
            </a:extLst>
          </p:cNvPr>
          <p:cNvSpPr txBox="1"/>
          <p:nvPr/>
        </p:nvSpPr>
        <p:spPr>
          <a:xfrm>
            <a:off x="23150749" y="34712157"/>
            <a:ext cx="913007" cy="461665"/>
          </a:xfrm>
          <a:prstGeom prst="rect">
            <a:avLst/>
          </a:prstGeom>
          <a:noFill/>
        </p:spPr>
        <p:txBody>
          <a:bodyPr wrap="none" rtlCol="0">
            <a:spAutoFit/>
          </a:bodyPr>
          <a:lstStyle/>
          <a:p>
            <a:r>
              <a:rPr lang="en-US" sz="2400" dirty="0">
                <a:solidFill>
                  <a:srgbClr val="FF0000"/>
                </a:solidFill>
              </a:rPr>
              <a:t>Today</a:t>
            </a:r>
            <a:endParaRPr lang="en-US" dirty="0">
              <a:solidFill>
                <a:srgbClr val="FF0000"/>
              </a:solidFill>
            </a:endParaRPr>
          </a:p>
        </p:txBody>
      </p:sp>
      <p:sp>
        <p:nvSpPr>
          <p:cNvPr id="186" name="Down Arrow 185">
            <a:extLst>
              <a:ext uri="{FF2B5EF4-FFF2-40B4-BE49-F238E27FC236}">
                <a16:creationId xmlns:a16="http://schemas.microsoft.com/office/drawing/2014/main" id="{5FDD7EA3-A750-924B-A576-37EF32BDE950}"/>
              </a:ext>
            </a:extLst>
          </p:cNvPr>
          <p:cNvSpPr/>
          <p:nvPr/>
        </p:nvSpPr>
        <p:spPr>
          <a:xfrm>
            <a:off x="23088547" y="34971121"/>
            <a:ext cx="136020" cy="326663"/>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0490027"/>
      </p:ext>
    </p:extLst>
  </p:cSld>
  <p:clrMapOvr>
    <a:masterClrMapping/>
  </p:clrMapOvr>
</p:sld>
</file>

<file path=ppt/theme/theme1.xml><?xml version="1.0" encoding="utf-8"?>
<a:theme xmlns:a="http://schemas.openxmlformats.org/drawingml/2006/main" name="Office Theme">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3014</TotalTime>
  <Words>801</Words>
  <Application>Microsoft Macintosh PowerPoint</Application>
  <PresentationFormat>Custom</PresentationFormat>
  <Paragraphs>68</Paragraphs>
  <Slides>1</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vt:i4>
      </vt:variant>
    </vt:vector>
  </HeadingPairs>
  <TitlesOfParts>
    <vt:vector size="9" baseType="lpstr">
      <vt:lpstr>Arial</vt:lpstr>
      <vt:lpstr>Calibri</vt:lpstr>
      <vt:lpstr>Cambria Math</vt:lpstr>
      <vt:lpstr>Helvetica</vt:lpstr>
      <vt:lpstr>PT Sans</vt:lpstr>
      <vt:lpstr>PT Sans Caption</vt:lpstr>
      <vt:lpstr>PT Serif</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Ming Liu</cp:lastModifiedBy>
  <cp:revision>173</cp:revision>
  <cp:lastPrinted>2017-01-13T04:15:12Z</cp:lastPrinted>
  <dcterms:created xsi:type="dcterms:W3CDTF">2016-12-30T14:20:47Z</dcterms:created>
  <dcterms:modified xsi:type="dcterms:W3CDTF">2019-10-25T15:58:56Z</dcterms:modified>
</cp:coreProperties>
</file>