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31" r:id="rId1"/>
  </p:sldMasterIdLst>
  <p:notesMasterIdLst>
    <p:notesMasterId r:id="rId3"/>
  </p:notesMasterIdLst>
  <p:sldIdLst>
    <p:sldId id="256" r:id="rId2"/>
  </p:sldIdLst>
  <p:sldSz cx="30268863" cy="42792650"/>
  <p:notesSz cx="6858000" cy="9144000"/>
  <p:defaultTextStyle>
    <a:defPPr>
      <a:defRPr lang="en-US"/>
    </a:defPPr>
    <a:lvl1pPr marL="0" algn="l" defTabSz="1810426" rtl="0" eaLnBrk="1" latinLnBrk="0" hangingPunct="1">
      <a:defRPr sz="3564" kern="1200">
        <a:solidFill>
          <a:schemeClr val="tx1"/>
        </a:solidFill>
        <a:latin typeface="+mn-lt"/>
        <a:ea typeface="+mn-ea"/>
        <a:cs typeface="+mn-cs"/>
      </a:defRPr>
    </a:lvl1pPr>
    <a:lvl2pPr marL="905213" algn="l" defTabSz="1810426" rtl="0" eaLnBrk="1" latinLnBrk="0" hangingPunct="1">
      <a:defRPr sz="3564" kern="1200">
        <a:solidFill>
          <a:schemeClr val="tx1"/>
        </a:solidFill>
        <a:latin typeface="+mn-lt"/>
        <a:ea typeface="+mn-ea"/>
        <a:cs typeface="+mn-cs"/>
      </a:defRPr>
    </a:lvl2pPr>
    <a:lvl3pPr marL="1810426" algn="l" defTabSz="1810426" rtl="0" eaLnBrk="1" latinLnBrk="0" hangingPunct="1">
      <a:defRPr sz="3564" kern="1200">
        <a:solidFill>
          <a:schemeClr val="tx1"/>
        </a:solidFill>
        <a:latin typeface="+mn-lt"/>
        <a:ea typeface="+mn-ea"/>
        <a:cs typeface="+mn-cs"/>
      </a:defRPr>
    </a:lvl3pPr>
    <a:lvl4pPr marL="2715639" algn="l" defTabSz="1810426" rtl="0" eaLnBrk="1" latinLnBrk="0" hangingPunct="1">
      <a:defRPr sz="3564" kern="1200">
        <a:solidFill>
          <a:schemeClr val="tx1"/>
        </a:solidFill>
        <a:latin typeface="+mn-lt"/>
        <a:ea typeface="+mn-ea"/>
        <a:cs typeface="+mn-cs"/>
      </a:defRPr>
    </a:lvl4pPr>
    <a:lvl5pPr marL="3620851" algn="l" defTabSz="1810426" rtl="0" eaLnBrk="1" latinLnBrk="0" hangingPunct="1">
      <a:defRPr sz="3564" kern="1200">
        <a:solidFill>
          <a:schemeClr val="tx1"/>
        </a:solidFill>
        <a:latin typeface="+mn-lt"/>
        <a:ea typeface="+mn-ea"/>
        <a:cs typeface="+mn-cs"/>
      </a:defRPr>
    </a:lvl5pPr>
    <a:lvl6pPr marL="4526065" algn="l" defTabSz="1810426" rtl="0" eaLnBrk="1" latinLnBrk="0" hangingPunct="1">
      <a:defRPr sz="3564" kern="1200">
        <a:solidFill>
          <a:schemeClr val="tx1"/>
        </a:solidFill>
        <a:latin typeface="+mn-lt"/>
        <a:ea typeface="+mn-ea"/>
        <a:cs typeface="+mn-cs"/>
      </a:defRPr>
    </a:lvl6pPr>
    <a:lvl7pPr marL="5431278" algn="l" defTabSz="1810426" rtl="0" eaLnBrk="1" latinLnBrk="0" hangingPunct="1">
      <a:defRPr sz="3564" kern="1200">
        <a:solidFill>
          <a:schemeClr val="tx1"/>
        </a:solidFill>
        <a:latin typeface="+mn-lt"/>
        <a:ea typeface="+mn-ea"/>
        <a:cs typeface="+mn-cs"/>
      </a:defRPr>
    </a:lvl7pPr>
    <a:lvl8pPr marL="6336490" algn="l" defTabSz="1810426" rtl="0" eaLnBrk="1" latinLnBrk="0" hangingPunct="1">
      <a:defRPr sz="3564" kern="1200">
        <a:solidFill>
          <a:schemeClr val="tx1"/>
        </a:solidFill>
        <a:latin typeface="+mn-lt"/>
        <a:ea typeface="+mn-ea"/>
        <a:cs typeface="+mn-cs"/>
      </a:defRPr>
    </a:lvl8pPr>
    <a:lvl9pPr marL="7241704" algn="l" defTabSz="1810426" rtl="0" eaLnBrk="1" latinLnBrk="0" hangingPunct="1">
      <a:defRPr sz="356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3478">
          <p15:clr>
            <a:srgbClr val="A4A3A4"/>
          </p15:clr>
        </p15:guide>
        <p15:guide id="2" pos="953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FCFF"/>
    <a:srgbClr val="94AD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95"/>
    <p:restoredTop sz="99306" autoAdjust="0"/>
  </p:normalViewPr>
  <p:slideViewPr>
    <p:cSldViewPr snapToGrid="0" snapToObjects="1">
      <p:cViewPr>
        <p:scale>
          <a:sx n="30" d="100"/>
          <a:sy n="30" d="100"/>
        </p:scale>
        <p:origin x="-552" y="4146"/>
      </p:cViewPr>
      <p:guideLst>
        <p:guide orient="horz" pos="13478"/>
        <p:guide pos="953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76FFD8-2F66-DE47-8675-84659B2BA517}" type="datetimeFigureOut">
              <a:rPr lang="en-US" smtClean="0"/>
              <a:t>10/27/2019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4A8A41-E2F5-434B-A8B5-5C88DA5D5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76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10426" rtl="0" eaLnBrk="1" latinLnBrk="0" hangingPunct="1">
      <a:defRPr sz="2376" kern="1200">
        <a:solidFill>
          <a:schemeClr val="tx1"/>
        </a:solidFill>
        <a:latin typeface="+mn-lt"/>
        <a:ea typeface="+mn-ea"/>
        <a:cs typeface="+mn-cs"/>
      </a:defRPr>
    </a:lvl1pPr>
    <a:lvl2pPr marL="905213" algn="l" defTabSz="1810426" rtl="0" eaLnBrk="1" latinLnBrk="0" hangingPunct="1">
      <a:defRPr sz="2376" kern="1200">
        <a:solidFill>
          <a:schemeClr val="tx1"/>
        </a:solidFill>
        <a:latin typeface="+mn-lt"/>
        <a:ea typeface="+mn-ea"/>
        <a:cs typeface="+mn-cs"/>
      </a:defRPr>
    </a:lvl2pPr>
    <a:lvl3pPr marL="1810426" algn="l" defTabSz="1810426" rtl="0" eaLnBrk="1" latinLnBrk="0" hangingPunct="1">
      <a:defRPr sz="2376" kern="1200">
        <a:solidFill>
          <a:schemeClr val="tx1"/>
        </a:solidFill>
        <a:latin typeface="+mn-lt"/>
        <a:ea typeface="+mn-ea"/>
        <a:cs typeface="+mn-cs"/>
      </a:defRPr>
    </a:lvl3pPr>
    <a:lvl4pPr marL="2715639" algn="l" defTabSz="1810426" rtl="0" eaLnBrk="1" latinLnBrk="0" hangingPunct="1">
      <a:defRPr sz="2376" kern="1200">
        <a:solidFill>
          <a:schemeClr val="tx1"/>
        </a:solidFill>
        <a:latin typeface="+mn-lt"/>
        <a:ea typeface="+mn-ea"/>
        <a:cs typeface="+mn-cs"/>
      </a:defRPr>
    </a:lvl4pPr>
    <a:lvl5pPr marL="3620851" algn="l" defTabSz="1810426" rtl="0" eaLnBrk="1" latinLnBrk="0" hangingPunct="1">
      <a:defRPr sz="2376" kern="1200">
        <a:solidFill>
          <a:schemeClr val="tx1"/>
        </a:solidFill>
        <a:latin typeface="+mn-lt"/>
        <a:ea typeface="+mn-ea"/>
        <a:cs typeface="+mn-cs"/>
      </a:defRPr>
    </a:lvl5pPr>
    <a:lvl6pPr marL="4526065" algn="l" defTabSz="1810426" rtl="0" eaLnBrk="1" latinLnBrk="0" hangingPunct="1">
      <a:defRPr sz="2376" kern="1200">
        <a:solidFill>
          <a:schemeClr val="tx1"/>
        </a:solidFill>
        <a:latin typeface="+mn-lt"/>
        <a:ea typeface="+mn-ea"/>
        <a:cs typeface="+mn-cs"/>
      </a:defRPr>
    </a:lvl6pPr>
    <a:lvl7pPr marL="5431278" algn="l" defTabSz="1810426" rtl="0" eaLnBrk="1" latinLnBrk="0" hangingPunct="1">
      <a:defRPr sz="2376" kern="1200">
        <a:solidFill>
          <a:schemeClr val="tx1"/>
        </a:solidFill>
        <a:latin typeface="+mn-lt"/>
        <a:ea typeface="+mn-ea"/>
        <a:cs typeface="+mn-cs"/>
      </a:defRPr>
    </a:lvl7pPr>
    <a:lvl8pPr marL="6336490" algn="l" defTabSz="1810426" rtl="0" eaLnBrk="1" latinLnBrk="0" hangingPunct="1">
      <a:defRPr sz="2376" kern="1200">
        <a:solidFill>
          <a:schemeClr val="tx1"/>
        </a:solidFill>
        <a:latin typeface="+mn-lt"/>
        <a:ea typeface="+mn-ea"/>
        <a:cs typeface="+mn-cs"/>
      </a:defRPr>
    </a:lvl8pPr>
    <a:lvl9pPr marL="7241704" algn="l" defTabSz="1810426" rtl="0" eaLnBrk="1" latinLnBrk="0" hangingPunct="1">
      <a:defRPr sz="237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A8A41-E2F5-434B-A8B5-5C88DA5D5A7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268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0165" y="13293460"/>
            <a:ext cx="25728534" cy="91726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40330" y="24249169"/>
            <a:ext cx="21188204" cy="109358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0874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174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262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3497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4371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5246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612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6699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2B544-6F92-CB41-BF0F-886A8C5A4589}" type="datetimeFigureOut">
              <a:rPr lang="en-US" smtClean="0"/>
              <a:t>10/27/2019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16031-C3DC-7746-9681-BD43A3CA4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64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2B544-6F92-CB41-BF0F-886A8C5A4589}" type="datetimeFigureOut">
              <a:rPr lang="en-US" smtClean="0"/>
              <a:t>10/27/2019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16031-C3DC-7746-9681-BD43A3CA4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605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944926" y="1713694"/>
            <a:ext cx="6810494" cy="365124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13443" y="1713694"/>
            <a:ext cx="19927001" cy="3651243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2B544-6F92-CB41-BF0F-886A8C5A4589}" type="datetimeFigureOut">
              <a:rPr lang="en-US" smtClean="0"/>
              <a:t>10/27/2019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16031-C3DC-7746-9681-BD43A3CA4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998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2B544-6F92-CB41-BF0F-886A8C5A4589}" type="datetimeFigureOut">
              <a:rPr lang="en-US" smtClean="0"/>
              <a:t>10/27/2019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16031-C3DC-7746-9681-BD43A3CA4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95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1031" y="27498243"/>
            <a:ext cx="25728534" cy="8499096"/>
          </a:xfrm>
        </p:spPr>
        <p:txBody>
          <a:bodyPr anchor="t"/>
          <a:lstStyle>
            <a:lvl1pPr algn="l">
              <a:defRPr sz="18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91031" y="18137354"/>
            <a:ext cx="25728534" cy="9360889"/>
          </a:xfrm>
        </p:spPr>
        <p:txBody>
          <a:bodyPr anchor="b"/>
          <a:lstStyle>
            <a:lvl1pPr marL="0" indent="0">
              <a:buNone/>
              <a:defRPr sz="9100">
                <a:solidFill>
                  <a:schemeClr val="tx1">
                    <a:tint val="75000"/>
                  </a:schemeClr>
                </a:solidFill>
              </a:defRPr>
            </a:lvl1pPr>
            <a:lvl2pPr marL="2087438" indent="0">
              <a:buNone/>
              <a:defRPr sz="8200">
                <a:solidFill>
                  <a:schemeClr val="tx1">
                    <a:tint val="75000"/>
                  </a:schemeClr>
                </a:solidFill>
              </a:defRPr>
            </a:lvl2pPr>
            <a:lvl3pPr marL="4174876" indent="0">
              <a:buNone/>
              <a:defRPr sz="7300">
                <a:solidFill>
                  <a:schemeClr val="tx1">
                    <a:tint val="75000"/>
                  </a:schemeClr>
                </a:solidFill>
              </a:defRPr>
            </a:lvl3pPr>
            <a:lvl4pPr marL="6262314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4pPr>
            <a:lvl5pPr marL="8349752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5pPr>
            <a:lvl6pPr marL="1043719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6pPr>
            <a:lvl7pPr marL="12524628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7pPr>
            <a:lvl8pPr marL="14612066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8pPr>
            <a:lvl9pPr marL="16699504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2B544-6F92-CB41-BF0F-886A8C5A4589}" type="datetimeFigureOut">
              <a:rPr lang="en-US" smtClean="0"/>
              <a:t>10/27/2019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16031-C3DC-7746-9681-BD43A3CA4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862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13443" y="9984955"/>
            <a:ext cx="13368748" cy="28241171"/>
          </a:xfrm>
        </p:spPr>
        <p:txBody>
          <a:bodyPr/>
          <a:lstStyle>
            <a:lvl1pPr>
              <a:defRPr sz="12800"/>
            </a:lvl1pPr>
            <a:lvl2pPr>
              <a:defRPr sz="11000"/>
            </a:lvl2pPr>
            <a:lvl3pPr>
              <a:defRPr sz="9100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86672" y="9984955"/>
            <a:ext cx="13368748" cy="28241171"/>
          </a:xfrm>
        </p:spPr>
        <p:txBody>
          <a:bodyPr/>
          <a:lstStyle>
            <a:lvl1pPr>
              <a:defRPr sz="12800"/>
            </a:lvl1pPr>
            <a:lvl2pPr>
              <a:defRPr sz="11000"/>
            </a:lvl2pPr>
            <a:lvl3pPr>
              <a:defRPr sz="9100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2B544-6F92-CB41-BF0F-886A8C5A4589}" type="datetimeFigureOut">
              <a:rPr lang="en-US" smtClean="0"/>
              <a:t>10/27/2019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16031-C3DC-7746-9681-BD43A3CA4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964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3443" y="9578821"/>
            <a:ext cx="13374004" cy="3991996"/>
          </a:xfrm>
        </p:spPr>
        <p:txBody>
          <a:bodyPr anchor="b"/>
          <a:lstStyle>
            <a:lvl1pPr marL="0" indent="0">
              <a:buNone/>
              <a:defRPr sz="11000" b="1"/>
            </a:lvl1pPr>
            <a:lvl2pPr marL="2087438" indent="0">
              <a:buNone/>
              <a:defRPr sz="9100" b="1"/>
            </a:lvl2pPr>
            <a:lvl3pPr marL="4174876" indent="0">
              <a:buNone/>
              <a:defRPr sz="8200" b="1"/>
            </a:lvl3pPr>
            <a:lvl4pPr marL="6262314" indent="0">
              <a:buNone/>
              <a:defRPr sz="7300" b="1"/>
            </a:lvl4pPr>
            <a:lvl5pPr marL="8349752" indent="0">
              <a:buNone/>
              <a:defRPr sz="7300" b="1"/>
            </a:lvl5pPr>
            <a:lvl6pPr marL="10437190" indent="0">
              <a:buNone/>
              <a:defRPr sz="7300" b="1"/>
            </a:lvl6pPr>
            <a:lvl7pPr marL="12524628" indent="0">
              <a:buNone/>
              <a:defRPr sz="7300" b="1"/>
            </a:lvl7pPr>
            <a:lvl8pPr marL="14612066" indent="0">
              <a:buNone/>
              <a:defRPr sz="7300" b="1"/>
            </a:lvl8pPr>
            <a:lvl9pPr marL="16699504" indent="0">
              <a:buNone/>
              <a:defRPr sz="7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13443" y="13570817"/>
            <a:ext cx="13374004" cy="24655305"/>
          </a:xfrm>
        </p:spPr>
        <p:txBody>
          <a:bodyPr/>
          <a:lstStyle>
            <a:lvl1pPr>
              <a:defRPr sz="11000"/>
            </a:lvl1pPr>
            <a:lvl2pPr>
              <a:defRPr sz="9100"/>
            </a:lvl2pPr>
            <a:lvl3pPr>
              <a:defRPr sz="8200"/>
            </a:lvl3pPr>
            <a:lvl4pPr>
              <a:defRPr sz="7300"/>
            </a:lvl4pPr>
            <a:lvl5pPr>
              <a:defRPr sz="7300"/>
            </a:lvl5pPr>
            <a:lvl6pPr>
              <a:defRPr sz="7300"/>
            </a:lvl6pPr>
            <a:lvl7pPr>
              <a:defRPr sz="7300"/>
            </a:lvl7pPr>
            <a:lvl8pPr>
              <a:defRPr sz="7300"/>
            </a:lvl8pPr>
            <a:lvl9pPr>
              <a:defRPr sz="7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76164" y="9578821"/>
            <a:ext cx="13379258" cy="3991996"/>
          </a:xfrm>
        </p:spPr>
        <p:txBody>
          <a:bodyPr anchor="b"/>
          <a:lstStyle>
            <a:lvl1pPr marL="0" indent="0">
              <a:buNone/>
              <a:defRPr sz="11000" b="1"/>
            </a:lvl1pPr>
            <a:lvl2pPr marL="2087438" indent="0">
              <a:buNone/>
              <a:defRPr sz="9100" b="1"/>
            </a:lvl2pPr>
            <a:lvl3pPr marL="4174876" indent="0">
              <a:buNone/>
              <a:defRPr sz="8200" b="1"/>
            </a:lvl3pPr>
            <a:lvl4pPr marL="6262314" indent="0">
              <a:buNone/>
              <a:defRPr sz="7300" b="1"/>
            </a:lvl4pPr>
            <a:lvl5pPr marL="8349752" indent="0">
              <a:buNone/>
              <a:defRPr sz="7300" b="1"/>
            </a:lvl5pPr>
            <a:lvl6pPr marL="10437190" indent="0">
              <a:buNone/>
              <a:defRPr sz="7300" b="1"/>
            </a:lvl6pPr>
            <a:lvl7pPr marL="12524628" indent="0">
              <a:buNone/>
              <a:defRPr sz="7300" b="1"/>
            </a:lvl7pPr>
            <a:lvl8pPr marL="14612066" indent="0">
              <a:buNone/>
              <a:defRPr sz="7300" b="1"/>
            </a:lvl8pPr>
            <a:lvl9pPr marL="16699504" indent="0">
              <a:buNone/>
              <a:defRPr sz="7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76164" y="13570817"/>
            <a:ext cx="13379258" cy="24655305"/>
          </a:xfrm>
        </p:spPr>
        <p:txBody>
          <a:bodyPr/>
          <a:lstStyle>
            <a:lvl1pPr>
              <a:defRPr sz="11000"/>
            </a:lvl1pPr>
            <a:lvl2pPr>
              <a:defRPr sz="9100"/>
            </a:lvl2pPr>
            <a:lvl3pPr>
              <a:defRPr sz="8200"/>
            </a:lvl3pPr>
            <a:lvl4pPr>
              <a:defRPr sz="7300"/>
            </a:lvl4pPr>
            <a:lvl5pPr>
              <a:defRPr sz="7300"/>
            </a:lvl5pPr>
            <a:lvl6pPr>
              <a:defRPr sz="7300"/>
            </a:lvl6pPr>
            <a:lvl7pPr>
              <a:defRPr sz="7300"/>
            </a:lvl7pPr>
            <a:lvl8pPr>
              <a:defRPr sz="7300"/>
            </a:lvl8pPr>
            <a:lvl9pPr>
              <a:defRPr sz="7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2B544-6F92-CB41-BF0F-886A8C5A4589}" type="datetimeFigureOut">
              <a:rPr lang="en-US" smtClean="0"/>
              <a:t>10/27/2019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16031-C3DC-7746-9681-BD43A3CA4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654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2B544-6F92-CB41-BF0F-886A8C5A4589}" type="datetimeFigureOut">
              <a:rPr lang="en-US" smtClean="0"/>
              <a:t>10/27/2019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16031-C3DC-7746-9681-BD43A3CA4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806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2B544-6F92-CB41-BF0F-886A8C5A4589}" type="datetimeFigureOut">
              <a:rPr lang="en-US" smtClean="0"/>
              <a:t>10/27/2019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16031-C3DC-7746-9681-BD43A3CA4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212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3445" y="1703781"/>
            <a:ext cx="9958247" cy="7250977"/>
          </a:xfrm>
        </p:spPr>
        <p:txBody>
          <a:bodyPr anchor="b"/>
          <a:lstStyle>
            <a:lvl1pPr algn="l">
              <a:defRPr sz="9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34285" y="1703785"/>
            <a:ext cx="16921135" cy="36522341"/>
          </a:xfrm>
        </p:spPr>
        <p:txBody>
          <a:bodyPr/>
          <a:lstStyle>
            <a:lvl1pPr>
              <a:defRPr sz="14600"/>
            </a:lvl1pPr>
            <a:lvl2pPr>
              <a:defRPr sz="12800"/>
            </a:lvl2pPr>
            <a:lvl3pPr>
              <a:defRPr sz="11000"/>
            </a:lvl3pPr>
            <a:lvl4pPr>
              <a:defRPr sz="9100"/>
            </a:lvl4pPr>
            <a:lvl5pPr>
              <a:defRPr sz="9100"/>
            </a:lvl5pPr>
            <a:lvl6pPr>
              <a:defRPr sz="9100"/>
            </a:lvl6pPr>
            <a:lvl7pPr>
              <a:defRPr sz="9100"/>
            </a:lvl7pPr>
            <a:lvl8pPr>
              <a:defRPr sz="9100"/>
            </a:lvl8pPr>
            <a:lvl9pPr>
              <a:defRPr sz="9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3445" y="8954762"/>
            <a:ext cx="9958247" cy="29271364"/>
          </a:xfrm>
        </p:spPr>
        <p:txBody>
          <a:bodyPr/>
          <a:lstStyle>
            <a:lvl1pPr marL="0" indent="0">
              <a:buNone/>
              <a:defRPr sz="6400"/>
            </a:lvl1pPr>
            <a:lvl2pPr marL="2087438" indent="0">
              <a:buNone/>
              <a:defRPr sz="5500"/>
            </a:lvl2pPr>
            <a:lvl3pPr marL="4174876" indent="0">
              <a:buNone/>
              <a:defRPr sz="4600"/>
            </a:lvl3pPr>
            <a:lvl4pPr marL="6262314" indent="0">
              <a:buNone/>
              <a:defRPr sz="4100"/>
            </a:lvl4pPr>
            <a:lvl5pPr marL="8349752" indent="0">
              <a:buNone/>
              <a:defRPr sz="4100"/>
            </a:lvl5pPr>
            <a:lvl6pPr marL="10437190" indent="0">
              <a:buNone/>
              <a:defRPr sz="4100"/>
            </a:lvl6pPr>
            <a:lvl7pPr marL="12524628" indent="0">
              <a:buNone/>
              <a:defRPr sz="4100"/>
            </a:lvl7pPr>
            <a:lvl8pPr marL="14612066" indent="0">
              <a:buNone/>
              <a:defRPr sz="4100"/>
            </a:lvl8pPr>
            <a:lvl9pPr marL="16699504" indent="0">
              <a:buNone/>
              <a:defRPr sz="4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2B544-6F92-CB41-BF0F-886A8C5A4589}" type="datetimeFigureOut">
              <a:rPr lang="en-US" smtClean="0"/>
              <a:t>10/27/2019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16031-C3DC-7746-9681-BD43A3CA4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97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2909" y="29954855"/>
            <a:ext cx="18161318" cy="3536340"/>
          </a:xfrm>
        </p:spPr>
        <p:txBody>
          <a:bodyPr anchor="b"/>
          <a:lstStyle>
            <a:lvl1pPr algn="l">
              <a:defRPr sz="9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32909" y="3823603"/>
            <a:ext cx="18161318" cy="25675590"/>
          </a:xfrm>
        </p:spPr>
        <p:txBody>
          <a:bodyPr/>
          <a:lstStyle>
            <a:lvl1pPr marL="0" indent="0">
              <a:buNone/>
              <a:defRPr sz="14600"/>
            </a:lvl1pPr>
            <a:lvl2pPr marL="2087438" indent="0">
              <a:buNone/>
              <a:defRPr sz="12800"/>
            </a:lvl2pPr>
            <a:lvl3pPr marL="4174876" indent="0">
              <a:buNone/>
              <a:defRPr sz="11000"/>
            </a:lvl3pPr>
            <a:lvl4pPr marL="6262314" indent="0">
              <a:buNone/>
              <a:defRPr sz="9100"/>
            </a:lvl4pPr>
            <a:lvl5pPr marL="8349752" indent="0">
              <a:buNone/>
              <a:defRPr sz="9100"/>
            </a:lvl5pPr>
            <a:lvl6pPr marL="10437190" indent="0">
              <a:buNone/>
              <a:defRPr sz="9100"/>
            </a:lvl6pPr>
            <a:lvl7pPr marL="12524628" indent="0">
              <a:buNone/>
              <a:defRPr sz="9100"/>
            </a:lvl7pPr>
            <a:lvl8pPr marL="14612066" indent="0">
              <a:buNone/>
              <a:defRPr sz="9100"/>
            </a:lvl8pPr>
            <a:lvl9pPr marL="16699504" indent="0">
              <a:buNone/>
              <a:defRPr sz="9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32909" y="33491195"/>
            <a:ext cx="18161318" cy="5022190"/>
          </a:xfrm>
        </p:spPr>
        <p:txBody>
          <a:bodyPr/>
          <a:lstStyle>
            <a:lvl1pPr marL="0" indent="0">
              <a:buNone/>
              <a:defRPr sz="6400"/>
            </a:lvl1pPr>
            <a:lvl2pPr marL="2087438" indent="0">
              <a:buNone/>
              <a:defRPr sz="5500"/>
            </a:lvl2pPr>
            <a:lvl3pPr marL="4174876" indent="0">
              <a:buNone/>
              <a:defRPr sz="4600"/>
            </a:lvl3pPr>
            <a:lvl4pPr marL="6262314" indent="0">
              <a:buNone/>
              <a:defRPr sz="4100"/>
            </a:lvl4pPr>
            <a:lvl5pPr marL="8349752" indent="0">
              <a:buNone/>
              <a:defRPr sz="4100"/>
            </a:lvl5pPr>
            <a:lvl6pPr marL="10437190" indent="0">
              <a:buNone/>
              <a:defRPr sz="4100"/>
            </a:lvl6pPr>
            <a:lvl7pPr marL="12524628" indent="0">
              <a:buNone/>
              <a:defRPr sz="4100"/>
            </a:lvl7pPr>
            <a:lvl8pPr marL="14612066" indent="0">
              <a:buNone/>
              <a:defRPr sz="4100"/>
            </a:lvl8pPr>
            <a:lvl9pPr marL="16699504" indent="0">
              <a:buNone/>
              <a:defRPr sz="4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2B544-6F92-CB41-BF0F-886A8C5A4589}" type="datetimeFigureOut">
              <a:rPr lang="en-US" smtClean="0"/>
              <a:t>10/27/2019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16031-C3DC-7746-9681-BD43A3CA4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736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rgbClr val="008000">
            <a:alpha val="1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13443" y="1713690"/>
            <a:ext cx="27241977" cy="7132108"/>
          </a:xfrm>
          <a:prstGeom prst="rect">
            <a:avLst/>
          </a:prstGeom>
        </p:spPr>
        <p:txBody>
          <a:bodyPr vert="horz" lIns="417488" tIns="208744" rIns="417488" bIns="20874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3443" y="9984955"/>
            <a:ext cx="27241977" cy="28241171"/>
          </a:xfrm>
          <a:prstGeom prst="rect">
            <a:avLst/>
          </a:prstGeom>
        </p:spPr>
        <p:txBody>
          <a:bodyPr vert="horz" lIns="417488" tIns="208744" rIns="417488" bIns="20874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13443" y="39662450"/>
            <a:ext cx="7062735" cy="2278312"/>
          </a:xfrm>
          <a:prstGeom prst="rect">
            <a:avLst/>
          </a:prstGeom>
        </p:spPr>
        <p:txBody>
          <a:bodyPr vert="horz" lIns="417488" tIns="208744" rIns="417488" bIns="208744" rtlCol="0" anchor="ctr"/>
          <a:lstStyle>
            <a:lvl1pPr algn="l">
              <a:defRPr sz="5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A2B544-6F92-CB41-BF0F-886A8C5A4589}" type="datetimeFigureOut">
              <a:rPr lang="en-US" smtClean="0"/>
              <a:t>10/27/2019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341862" y="39662450"/>
            <a:ext cx="9585140" cy="2278312"/>
          </a:xfrm>
          <a:prstGeom prst="rect">
            <a:avLst/>
          </a:prstGeom>
        </p:spPr>
        <p:txBody>
          <a:bodyPr vert="horz" lIns="417488" tIns="208744" rIns="417488" bIns="208744" rtlCol="0" anchor="ctr"/>
          <a:lstStyle>
            <a:lvl1pPr algn="ctr">
              <a:defRPr sz="5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692685" y="39662450"/>
            <a:ext cx="7062735" cy="2278312"/>
          </a:xfrm>
          <a:prstGeom prst="rect">
            <a:avLst/>
          </a:prstGeom>
        </p:spPr>
        <p:txBody>
          <a:bodyPr vert="horz" lIns="417488" tIns="208744" rIns="417488" bIns="208744" rtlCol="0" anchor="ctr"/>
          <a:lstStyle>
            <a:lvl1pPr algn="r">
              <a:defRPr sz="5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16031-C3DC-7746-9681-BD43A3CA4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4210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txStyles>
    <p:titleStyle>
      <a:lvl1pPr algn="ctr" defTabSz="2087438" rtl="0" eaLnBrk="1" latinLnBrk="0" hangingPunct="1">
        <a:spcBef>
          <a:spcPct val="0"/>
        </a:spcBef>
        <a:buNone/>
        <a:defRPr sz="20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65579" indent="-1565579" algn="l" defTabSz="2087438" rtl="0" eaLnBrk="1" latinLnBrk="0" hangingPunct="1">
        <a:spcBef>
          <a:spcPct val="20000"/>
        </a:spcBef>
        <a:buFont typeface="Arial"/>
        <a:buChar char="•"/>
        <a:defRPr sz="14600" kern="1200">
          <a:solidFill>
            <a:schemeClr val="tx1"/>
          </a:solidFill>
          <a:latin typeface="+mn-lt"/>
          <a:ea typeface="+mn-ea"/>
          <a:cs typeface="+mn-cs"/>
        </a:defRPr>
      </a:lvl1pPr>
      <a:lvl2pPr marL="3392087" indent="-1304649" algn="l" defTabSz="2087438" rtl="0" eaLnBrk="1" latinLnBrk="0" hangingPunct="1">
        <a:spcBef>
          <a:spcPct val="20000"/>
        </a:spcBef>
        <a:buFont typeface="Arial"/>
        <a:buChar char="–"/>
        <a:defRPr sz="12800" kern="1200">
          <a:solidFill>
            <a:schemeClr val="tx1"/>
          </a:solidFill>
          <a:latin typeface="+mn-lt"/>
          <a:ea typeface="+mn-ea"/>
          <a:cs typeface="+mn-cs"/>
        </a:defRPr>
      </a:lvl2pPr>
      <a:lvl3pPr marL="5218595" indent="-1043719" algn="l" defTabSz="2087438" rtl="0" eaLnBrk="1" latinLnBrk="0" hangingPunct="1">
        <a:spcBef>
          <a:spcPct val="20000"/>
        </a:spcBef>
        <a:buFont typeface="Arial"/>
        <a:buChar char="•"/>
        <a:defRPr sz="11000" kern="1200">
          <a:solidFill>
            <a:schemeClr val="tx1"/>
          </a:solidFill>
          <a:latin typeface="+mn-lt"/>
          <a:ea typeface="+mn-ea"/>
          <a:cs typeface="+mn-cs"/>
        </a:defRPr>
      </a:lvl3pPr>
      <a:lvl4pPr marL="7306033" indent="-1043719" algn="l" defTabSz="2087438" rtl="0" eaLnBrk="1" latinLnBrk="0" hangingPunct="1">
        <a:spcBef>
          <a:spcPct val="20000"/>
        </a:spcBef>
        <a:buFont typeface="Arial"/>
        <a:buChar char="–"/>
        <a:defRPr sz="9100" kern="1200">
          <a:solidFill>
            <a:schemeClr val="tx1"/>
          </a:solidFill>
          <a:latin typeface="+mn-lt"/>
          <a:ea typeface="+mn-ea"/>
          <a:cs typeface="+mn-cs"/>
        </a:defRPr>
      </a:lvl4pPr>
      <a:lvl5pPr marL="9393471" indent="-1043719" algn="l" defTabSz="2087438" rtl="0" eaLnBrk="1" latinLnBrk="0" hangingPunct="1">
        <a:spcBef>
          <a:spcPct val="20000"/>
        </a:spcBef>
        <a:buFont typeface="Arial"/>
        <a:buChar char="»"/>
        <a:defRPr sz="9100" kern="1200">
          <a:solidFill>
            <a:schemeClr val="tx1"/>
          </a:solidFill>
          <a:latin typeface="+mn-lt"/>
          <a:ea typeface="+mn-ea"/>
          <a:cs typeface="+mn-cs"/>
        </a:defRPr>
      </a:lvl5pPr>
      <a:lvl6pPr marL="11480909" indent="-1043719" algn="l" defTabSz="2087438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6pPr>
      <a:lvl7pPr marL="13568347" indent="-1043719" algn="l" defTabSz="2087438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7pPr>
      <a:lvl8pPr marL="15655785" indent="-1043719" algn="l" defTabSz="2087438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8pPr>
      <a:lvl9pPr marL="17743223" indent="-1043719" algn="l" defTabSz="2087438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087438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1pPr>
      <a:lvl2pPr marL="2087438" algn="l" defTabSz="2087438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2pPr>
      <a:lvl3pPr marL="4174876" algn="l" defTabSz="2087438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3pPr>
      <a:lvl4pPr marL="6262314" algn="l" defTabSz="2087438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4pPr>
      <a:lvl5pPr marL="8349752" algn="l" defTabSz="2087438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5pPr>
      <a:lvl6pPr marL="10437190" algn="l" defTabSz="2087438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6pPr>
      <a:lvl7pPr marL="12524628" algn="l" defTabSz="2087438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7pPr>
      <a:lvl8pPr marL="14612066" algn="l" defTabSz="2087438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8pPr>
      <a:lvl9pPr marL="16699504" algn="l" defTabSz="2087438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emf"/><Relationship Id="rId3" Type="http://schemas.openxmlformats.org/officeDocument/2006/relationships/image" Target="../media/image1.png"/><Relationship Id="rId21" Type="http://schemas.openxmlformats.org/officeDocument/2006/relationships/image" Target="../media/image19.jpe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tiff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jpeg"/><Relationship Id="rId4" Type="http://schemas.openxmlformats.org/officeDocument/2006/relationships/image" Target="../media/image2.jp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28776" y="369989"/>
            <a:ext cx="29739304" cy="41941010"/>
          </a:xfrm>
          <a:prstGeom prst="roundRect">
            <a:avLst>
              <a:gd name="adj" fmla="val 2164"/>
            </a:avLst>
          </a:prstGeom>
          <a:gradFill flip="none" rotWithShape="1">
            <a:gsLst>
              <a:gs pos="0">
                <a:srgbClr val="008000">
                  <a:alpha val="25000"/>
                </a:srgbClr>
              </a:gs>
              <a:gs pos="100000">
                <a:srgbClr val="FFFFFF"/>
              </a:gs>
            </a:gsLst>
            <a:lin ang="5400000" scaled="0"/>
            <a:tileRect/>
          </a:gradFill>
          <a:ln w="1905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 descr="sPHENIX_Sept2016.png"/>
          <p:cNvPicPr>
            <a:picLocks noChangeAspect="1"/>
          </p:cNvPicPr>
          <p:nvPr/>
        </p:nvPicPr>
        <p:blipFill rotWithShape="1">
          <a:blip r:embed="rId3">
            <a:alphaModFix am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2" r="5652"/>
          <a:stretch/>
        </p:blipFill>
        <p:spPr>
          <a:xfrm>
            <a:off x="228776" y="5607122"/>
            <a:ext cx="29739304" cy="34373439"/>
          </a:xfrm>
          <a:prstGeom prst="rect">
            <a:avLst/>
          </a:prstGeom>
        </p:spPr>
      </p:pic>
      <p:sp>
        <p:nvSpPr>
          <p:cNvPr id="7" name="Text Placeholder 384"/>
          <p:cNvSpPr txBox="1">
            <a:spLocks/>
          </p:cNvSpPr>
          <p:nvPr/>
        </p:nvSpPr>
        <p:spPr>
          <a:xfrm>
            <a:off x="6927641" y="550446"/>
            <a:ext cx="16665785" cy="2699262"/>
          </a:xfrm>
          <a:prstGeom prst="rect">
            <a:avLst/>
          </a:prstGeom>
        </p:spPr>
        <p:txBody>
          <a:bodyPr anchor="ctr">
            <a:noAutofit/>
          </a:bodyPr>
          <a:lstStyle>
            <a:lvl1pPr marL="756872" indent="-756872" algn="l" defTabSz="3027487" rtl="0" eaLnBrk="1" latinLnBrk="0" hangingPunct="1">
              <a:lnSpc>
                <a:spcPct val="90000"/>
              </a:lnSpc>
              <a:spcBef>
                <a:spcPts val="3311"/>
              </a:spcBef>
              <a:buFont typeface="Arial" panose="020B0604020202020204" pitchFamily="34" charset="0"/>
              <a:buChar char="•"/>
              <a:defRPr sz="92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70615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79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84359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66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298102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11846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325589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39333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353076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866820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7600"/>
              <a:buNone/>
            </a:pPr>
            <a:r>
              <a:rPr lang="en-US" sz="76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Readout of the MAPS vertex detector at </a:t>
            </a:r>
            <a:r>
              <a:rPr lang="en-US" sz="76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sPHENIX</a:t>
            </a:r>
            <a:endParaRPr lang="en-US" sz="7600" b="1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" name="Text Placeholder 383"/>
          <p:cNvSpPr txBox="1">
            <a:spLocks/>
          </p:cNvSpPr>
          <p:nvPr/>
        </p:nvSpPr>
        <p:spPr>
          <a:xfrm>
            <a:off x="-3176" y="3809207"/>
            <a:ext cx="30275213" cy="1210980"/>
          </a:xfrm>
          <a:prstGeom prst="rect">
            <a:avLst/>
          </a:prstGeom>
        </p:spPr>
        <p:txBody>
          <a:bodyPr>
            <a:normAutofit/>
          </a:bodyPr>
          <a:lstStyle>
            <a:lvl1pPr marL="756872" indent="-756872" algn="l" defTabSz="3027487" rtl="0" eaLnBrk="1" latinLnBrk="0" hangingPunct="1">
              <a:lnSpc>
                <a:spcPct val="90000"/>
              </a:lnSpc>
              <a:spcBef>
                <a:spcPts val="3311"/>
              </a:spcBef>
              <a:buFont typeface="Arial" panose="020B0604020202020204" pitchFamily="34" charset="0"/>
              <a:buChar char="•"/>
              <a:defRPr sz="92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70615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79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84359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66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298102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11846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325589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39333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353076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866820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800" dirty="0" smtClean="0">
                <a:solidFill>
                  <a:srgbClr val="000000"/>
                </a:solidFill>
                <a:latin typeface="Helvetica"/>
                <a:ea typeface="Helvetica" charset="0"/>
                <a:cs typeface="Helvetica"/>
              </a:rPr>
              <a:t> </a:t>
            </a:r>
            <a:r>
              <a:rPr lang="en-US" sz="5800" dirty="0" err="1" smtClean="0">
                <a:solidFill>
                  <a:srgbClr val="000000"/>
                </a:solidFill>
                <a:latin typeface="Helvetica"/>
                <a:ea typeface="Helvetica" charset="0"/>
                <a:cs typeface="Helvetica"/>
              </a:rPr>
              <a:t>Sho</a:t>
            </a:r>
            <a:r>
              <a:rPr lang="en-US" sz="5800" dirty="0" smtClean="0">
                <a:solidFill>
                  <a:srgbClr val="000000"/>
                </a:solidFill>
                <a:latin typeface="Helvetica"/>
                <a:ea typeface="Helvetica" charset="0"/>
                <a:cs typeface="Helvetica"/>
              </a:rPr>
              <a:t> </a:t>
            </a:r>
            <a:r>
              <a:rPr lang="en-US" sz="5800" dirty="0" err="1" smtClean="0">
                <a:solidFill>
                  <a:srgbClr val="000000"/>
                </a:solidFill>
                <a:latin typeface="Helvetica"/>
                <a:ea typeface="Helvetica" charset="0"/>
                <a:cs typeface="Helvetica"/>
              </a:rPr>
              <a:t>Uemura</a:t>
            </a:r>
            <a:r>
              <a:rPr lang="en-US" sz="5800" dirty="0" smtClean="0">
                <a:solidFill>
                  <a:srgbClr val="000000"/>
                </a:solidFill>
                <a:latin typeface="Helvetica"/>
                <a:ea typeface="Helvetica" charset="0"/>
                <a:cs typeface="Helvetica"/>
              </a:rPr>
              <a:t>, Alex </a:t>
            </a:r>
            <a:r>
              <a:rPr lang="en-US" sz="5800" dirty="0" err="1" smtClean="0">
                <a:solidFill>
                  <a:srgbClr val="000000"/>
                </a:solidFill>
                <a:latin typeface="Helvetica"/>
                <a:ea typeface="Helvetica" charset="0"/>
                <a:cs typeface="Helvetica"/>
              </a:rPr>
              <a:t>Tkatchev</a:t>
            </a:r>
            <a:r>
              <a:rPr lang="en-US" sz="5800" dirty="0" smtClean="0">
                <a:solidFill>
                  <a:srgbClr val="000000"/>
                </a:solidFill>
                <a:latin typeface="Helvetica"/>
                <a:ea typeface="Helvetica" charset="0"/>
                <a:cs typeface="Helvetica"/>
              </a:rPr>
              <a:t>, </a:t>
            </a:r>
            <a:r>
              <a:rPr lang="en-US" sz="5800" i="1" dirty="0" smtClean="0">
                <a:solidFill>
                  <a:srgbClr val="000000"/>
                </a:solidFill>
                <a:latin typeface="Helvetica"/>
                <a:ea typeface="Helvetica" charset="0"/>
                <a:cs typeface="Helvetica"/>
              </a:rPr>
              <a:t>for the </a:t>
            </a:r>
            <a:r>
              <a:rPr lang="en-US" sz="5800" i="1" dirty="0" err="1" smtClean="0">
                <a:solidFill>
                  <a:srgbClr val="000000"/>
                </a:solidFill>
                <a:latin typeface="Helvetica"/>
                <a:ea typeface="Helvetica" charset="0"/>
                <a:cs typeface="Helvetica"/>
              </a:rPr>
              <a:t>sPHENIX</a:t>
            </a:r>
            <a:r>
              <a:rPr lang="en-US" sz="5800" i="1" dirty="0" smtClean="0">
                <a:solidFill>
                  <a:srgbClr val="000000"/>
                </a:solidFill>
                <a:latin typeface="Helvetica"/>
                <a:ea typeface="Helvetica" charset="0"/>
                <a:cs typeface="Helvetica"/>
              </a:rPr>
              <a:t> Collaboration</a:t>
            </a:r>
            <a:endParaRPr lang="en-US" sz="5800" i="1" dirty="0">
              <a:solidFill>
                <a:srgbClr val="000000"/>
              </a:solidFill>
              <a:latin typeface="Helvetica"/>
              <a:ea typeface="Helvetica" charset="0"/>
              <a:cs typeface="Helvetica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26841" y="6793752"/>
            <a:ext cx="13944600" cy="6929290"/>
          </a:xfrm>
          <a:prstGeom prst="roundRect">
            <a:avLst>
              <a:gd name="adj" fmla="val 5155"/>
            </a:avLst>
          </a:prstGeom>
          <a:solidFill>
            <a:schemeClr val="tx1">
              <a:alpha val="90000"/>
            </a:schemeClr>
          </a:solidFill>
          <a:ln w="19050" cmpd="sng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526841" y="14198550"/>
            <a:ext cx="13944600" cy="8424000"/>
          </a:xfrm>
          <a:prstGeom prst="roundRect">
            <a:avLst>
              <a:gd name="adj" fmla="val 5155"/>
            </a:avLst>
          </a:prstGeom>
          <a:solidFill>
            <a:schemeClr val="tx1">
              <a:alpha val="90000"/>
            </a:schemeClr>
          </a:solidFill>
          <a:ln w="19050" cmpd="sng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 Placeholder 333"/>
          <p:cNvSpPr txBox="1">
            <a:spLocks/>
          </p:cNvSpPr>
          <p:nvPr/>
        </p:nvSpPr>
        <p:spPr>
          <a:xfrm>
            <a:off x="918510" y="7207517"/>
            <a:ext cx="13273368" cy="6191480"/>
          </a:xfrm>
          <a:prstGeom prst="rect">
            <a:avLst/>
          </a:prstGeom>
          <a:solidFill>
            <a:schemeClr val="bg1">
              <a:alpha val="0"/>
            </a:schemeClr>
          </a:solidFill>
          <a:ln w="38100" cmpd="sng">
            <a:noFill/>
          </a:ln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1810969" rtl="0" eaLnBrk="1" latinLnBrk="0" hangingPunct="1">
              <a:defRPr sz="397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05485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10969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16454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21938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27423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32908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38392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243877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600" b="1" dirty="0">
                <a:solidFill>
                  <a:srgbClr val="000000"/>
                </a:solidFill>
                <a:latin typeface="PT Sans Caption" charset="-52"/>
                <a:ea typeface="PT Sans Caption" charset="-52"/>
                <a:cs typeface="PT Sans Caption" charset="-52"/>
              </a:rPr>
              <a:t>Abstract</a:t>
            </a:r>
          </a:p>
          <a:p>
            <a:pPr algn="ctr"/>
            <a:endParaRPr lang="en-US" sz="2400" dirty="0">
              <a:solidFill>
                <a:srgbClr val="000000"/>
              </a:solidFill>
              <a:latin typeface="PT Sans" charset="-52"/>
              <a:ea typeface="PT Sans" charset="-52"/>
              <a:cs typeface="PT Sans" charset="-52"/>
            </a:endParaRP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PT Sans" charset="-52"/>
                <a:ea typeface="PT Sans" charset="-52"/>
                <a:cs typeface="PT Sans" charset="-52"/>
              </a:rPr>
              <a:t>The MVTX detector will serve as the micro-vertex tracking detector of the </a:t>
            </a:r>
            <a:r>
              <a:rPr lang="en-US" sz="2400" dirty="0" err="1">
                <a:solidFill>
                  <a:srgbClr val="000000"/>
                </a:solidFill>
                <a:latin typeface="PT Sans" charset="-52"/>
                <a:ea typeface="PT Sans" charset="-52"/>
                <a:cs typeface="PT Sans" charset="-52"/>
              </a:rPr>
              <a:t>sPHENIX</a:t>
            </a:r>
            <a:r>
              <a:rPr lang="en-US" sz="2400" dirty="0">
                <a:solidFill>
                  <a:srgbClr val="000000"/>
                </a:solidFill>
                <a:latin typeface="PT Sans" charset="-52"/>
                <a:ea typeface="PT Sans" charset="-52"/>
                <a:cs typeface="PT Sans" charset="-52"/>
              </a:rPr>
              <a:t> experiment at RHIC. It is an extremely precise silicon pixel vertex detector, with excellent displaced secondary vertex detecting capabilities. The MVTX will enable key measurements of heavy-flavor-tagged jets and B-mesons in heavy ion collisions. The detector is based on the latest generation of Monolithic Active Pixel Sensors (MAPS) technology, developed for the ALICE collaboration at </a:t>
            </a:r>
            <a:r>
              <a:rPr lang="en-US" sz="2400" dirty="0" smtClean="0">
                <a:solidFill>
                  <a:srgbClr val="000000"/>
                </a:solidFill>
                <a:latin typeface="PT Sans" charset="-52"/>
                <a:ea typeface="PT Sans" charset="-52"/>
                <a:cs typeface="PT Sans" charset="-52"/>
              </a:rPr>
              <a:t>CERN. The </a:t>
            </a:r>
            <a:r>
              <a:rPr lang="en-US" sz="2400" dirty="0">
                <a:solidFill>
                  <a:srgbClr val="000000"/>
                </a:solidFill>
                <a:latin typeface="PT Sans" charset="-52"/>
                <a:ea typeface="PT Sans" charset="-52"/>
                <a:cs typeface="PT Sans" charset="-52"/>
              </a:rPr>
              <a:t>readout chain is comprised of three parts: a sensor stave assembly, a RU (Readout Unit) board, and a FELIX (Front End </a:t>
            </a:r>
            <a:r>
              <a:rPr lang="en-US" sz="2400" dirty="0" err="1">
                <a:solidFill>
                  <a:srgbClr val="000000"/>
                </a:solidFill>
                <a:latin typeface="PT Sans" charset="-52"/>
                <a:ea typeface="PT Sans" charset="-52"/>
                <a:cs typeface="PT Sans" charset="-52"/>
              </a:rPr>
              <a:t>LInk</a:t>
            </a:r>
            <a:r>
              <a:rPr lang="en-US" sz="2400" dirty="0">
                <a:solidFill>
                  <a:srgbClr val="000000"/>
                </a:solidFill>
                <a:latin typeface="PT Sans" charset="-52"/>
                <a:ea typeface="PT Sans" charset="-52"/>
                <a:cs typeface="PT Sans" charset="-5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T Sans" charset="-52"/>
                <a:ea typeface="PT Sans" charset="-52"/>
                <a:cs typeface="PT Sans" charset="-52"/>
              </a:rPr>
              <a:t>eXchange</a:t>
            </a:r>
            <a:r>
              <a:rPr lang="en-US" sz="2400" dirty="0">
                <a:solidFill>
                  <a:srgbClr val="000000"/>
                </a:solidFill>
                <a:latin typeface="PT Sans" charset="-52"/>
                <a:ea typeface="PT Sans" charset="-52"/>
                <a:cs typeface="PT Sans" charset="-52"/>
              </a:rPr>
              <a:t>) board. The stave assembly consists of 9 ALPIDE (</a:t>
            </a:r>
            <a:r>
              <a:rPr lang="en-US" sz="2400" dirty="0" err="1">
                <a:solidFill>
                  <a:srgbClr val="000000"/>
                </a:solidFill>
                <a:latin typeface="PT Sans" charset="-52"/>
                <a:ea typeface="PT Sans" charset="-52"/>
                <a:cs typeface="PT Sans" charset="-52"/>
              </a:rPr>
              <a:t>ALice</a:t>
            </a:r>
            <a:r>
              <a:rPr lang="en-US" sz="2400" dirty="0">
                <a:solidFill>
                  <a:srgbClr val="000000"/>
                </a:solidFill>
                <a:latin typeface="PT Sans" charset="-52"/>
                <a:ea typeface="PT Sans" charset="-52"/>
                <a:cs typeface="PT Sans" charset="-5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T Sans" charset="-52"/>
                <a:ea typeface="PT Sans" charset="-52"/>
                <a:cs typeface="PT Sans" charset="-52"/>
              </a:rPr>
              <a:t>PIxel</a:t>
            </a:r>
            <a:r>
              <a:rPr lang="en-US" sz="2400" dirty="0">
                <a:solidFill>
                  <a:srgbClr val="000000"/>
                </a:solidFill>
                <a:latin typeface="PT Sans" charset="-52"/>
                <a:ea typeface="PT Sans" charset="-52"/>
                <a:cs typeface="PT Sans" charset="-5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T Sans" charset="-52"/>
                <a:ea typeface="PT Sans" charset="-52"/>
                <a:cs typeface="PT Sans" charset="-52"/>
              </a:rPr>
              <a:t>DEtector</a:t>
            </a:r>
            <a:r>
              <a:rPr lang="en-US" sz="2400" dirty="0">
                <a:solidFill>
                  <a:srgbClr val="000000"/>
                </a:solidFill>
                <a:latin typeface="PT Sans" charset="-52"/>
                <a:ea typeface="PT Sans" charset="-52"/>
                <a:cs typeface="PT Sans" charset="-52"/>
              </a:rPr>
              <a:t>) sensor chips, which will send its data on 9 gigabit links over a </a:t>
            </a:r>
            <a:r>
              <a:rPr lang="en-US" sz="2400" dirty="0" err="1">
                <a:solidFill>
                  <a:srgbClr val="000000"/>
                </a:solidFill>
                <a:latin typeface="PT Sans" charset="-52"/>
                <a:ea typeface="PT Sans" charset="-52"/>
                <a:cs typeface="PT Sans" charset="-52"/>
              </a:rPr>
              <a:t>FireFly</a:t>
            </a:r>
            <a:r>
              <a:rPr lang="en-US" sz="2400" dirty="0">
                <a:solidFill>
                  <a:srgbClr val="000000"/>
                </a:solidFill>
                <a:latin typeface="PT Sans" charset="-52"/>
                <a:ea typeface="PT Sans" charset="-52"/>
                <a:cs typeface="PT Sans" charset="-52"/>
              </a:rPr>
              <a:t> cable to an RU board. The RU board consists of two FPGA’s, one for reading the stave data and sending data using CERN’s rad-hard GBT links over fiber to the FELIX board and a second FPGA which is used for scrubbing (SEU detection). The FELIX board consists of an FPGA that reads out the </a:t>
            </a:r>
            <a:r>
              <a:rPr lang="en-US" sz="2400" dirty="0" err="1">
                <a:solidFill>
                  <a:srgbClr val="000000"/>
                </a:solidFill>
                <a:latin typeface="PT Sans" charset="-52"/>
                <a:ea typeface="PT Sans" charset="-52"/>
                <a:cs typeface="PT Sans" charset="-52"/>
              </a:rPr>
              <a:t>the</a:t>
            </a:r>
            <a:r>
              <a:rPr lang="en-US" sz="2400" dirty="0">
                <a:solidFill>
                  <a:srgbClr val="000000"/>
                </a:solidFill>
                <a:latin typeface="PT Sans" charset="-52"/>
                <a:ea typeface="PT Sans" charset="-52"/>
                <a:cs typeface="PT Sans" charset="-52"/>
              </a:rPr>
              <a:t> data over the fiber link and sends its data to a 16 lane </a:t>
            </a:r>
            <a:r>
              <a:rPr lang="en-US" sz="2400" dirty="0" err="1">
                <a:solidFill>
                  <a:srgbClr val="000000"/>
                </a:solidFill>
                <a:latin typeface="PT Sans" charset="-52"/>
                <a:ea typeface="PT Sans" charset="-52"/>
                <a:cs typeface="PT Sans" charset="-52"/>
              </a:rPr>
              <a:t>PCIe</a:t>
            </a:r>
            <a:r>
              <a:rPr lang="en-US" sz="2400" dirty="0">
                <a:solidFill>
                  <a:srgbClr val="000000"/>
                </a:solidFill>
                <a:latin typeface="PT Sans" charset="-52"/>
                <a:ea typeface="PT Sans" charset="-52"/>
                <a:cs typeface="PT Sans" charset="-52"/>
              </a:rPr>
              <a:t> interface, placing the data to </a:t>
            </a:r>
            <a:r>
              <a:rPr lang="en-US" sz="2400" dirty="0" smtClean="0">
                <a:solidFill>
                  <a:srgbClr val="000000"/>
                </a:solidFill>
                <a:latin typeface="PT Sans" charset="-52"/>
                <a:ea typeface="PT Sans" charset="-52"/>
                <a:cs typeface="PT Sans" charset="-52"/>
              </a:rPr>
              <a:t>disk. We </a:t>
            </a:r>
            <a:r>
              <a:rPr lang="en-US" sz="2400" dirty="0">
                <a:solidFill>
                  <a:srgbClr val="000000"/>
                </a:solidFill>
                <a:latin typeface="PT Sans" charset="-52"/>
                <a:ea typeface="PT Sans" charset="-52"/>
                <a:cs typeface="PT Sans" charset="-52"/>
              </a:rPr>
              <a:t>will present the R&amp;D efforts and performance achievements for the three parts of the Readout system mentioned above.</a:t>
            </a:r>
            <a:endParaRPr lang="en-US" sz="2400" dirty="0" smtClean="0">
              <a:solidFill>
                <a:srgbClr val="000000"/>
              </a:solidFill>
              <a:latin typeface="PT Sans" charset="-52"/>
              <a:ea typeface="PT Sans" charset="-52"/>
              <a:cs typeface="PT Sans" charset="-52"/>
            </a:endParaRPr>
          </a:p>
          <a:p>
            <a:pPr algn="just"/>
            <a:r>
              <a:rPr lang="en-US" altLang="zh-CN" sz="2400" dirty="0" smtClean="0">
                <a:solidFill>
                  <a:srgbClr val="000000"/>
                </a:solidFill>
                <a:latin typeface="PT Sans" charset="-52"/>
                <a:ea typeface="PT Sans" charset="-52"/>
                <a:cs typeface="PT Sans" charset="-52"/>
              </a:rPr>
              <a:t>. </a:t>
            </a:r>
          </a:p>
          <a:p>
            <a:pPr algn="just"/>
            <a:endParaRPr lang="en-US" sz="2400" dirty="0" smtClean="0">
              <a:solidFill>
                <a:srgbClr val="000000"/>
              </a:solidFill>
              <a:latin typeface="PT Serif"/>
              <a:cs typeface="PT Serif"/>
            </a:endParaRPr>
          </a:p>
          <a:p>
            <a:pPr algn="just"/>
            <a:endParaRPr lang="en-US" sz="2400" dirty="0">
              <a:solidFill>
                <a:srgbClr val="000000"/>
              </a:solidFill>
              <a:latin typeface="PT Serif"/>
              <a:ea typeface="Helvetica" charset="0"/>
              <a:cs typeface="PT Serif"/>
            </a:endParaRPr>
          </a:p>
          <a:p>
            <a:pPr algn="just"/>
            <a:endParaRPr lang="en-US" sz="2400" dirty="0">
              <a:solidFill>
                <a:srgbClr val="000000"/>
              </a:solidFill>
              <a:latin typeface="PT Serif"/>
              <a:ea typeface="Helvetica" charset="0"/>
              <a:cs typeface="PT Serif"/>
            </a:endParaRPr>
          </a:p>
        </p:txBody>
      </p:sp>
      <p:sp>
        <p:nvSpPr>
          <p:cNvPr id="26" name="Text Placeholder 333"/>
          <p:cNvSpPr txBox="1">
            <a:spLocks/>
          </p:cNvSpPr>
          <p:nvPr/>
        </p:nvSpPr>
        <p:spPr>
          <a:xfrm>
            <a:off x="962139" y="14462109"/>
            <a:ext cx="12854163" cy="7870385"/>
          </a:xfrm>
          <a:prstGeom prst="rect">
            <a:avLst/>
          </a:prstGeom>
          <a:solidFill>
            <a:schemeClr val="tx1">
              <a:alpha val="0"/>
            </a:schemeClr>
          </a:solidFill>
          <a:ln w="38100" cmpd="sng">
            <a:noFill/>
          </a:ln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1810969" rtl="0" eaLnBrk="1" latinLnBrk="0" hangingPunct="1">
              <a:defRPr sz="397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05485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10969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16454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21938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27423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32908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38392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243877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600" b="1" dirty="0" smtClean="0">
                <a:solidFill>
                  <a:srgbClr val="000000"/>
                </a:solidFill>
                <a:latin typeface="PT Sans" charset="-52"/>
                <a:ea typeface="PT Sans" charset="-52"/>
                <a:cs typeface="PT Sans" charset="-52"/>
              </a:rPr>
              <a:t>MVTX READOUT SYSTEM</a:t>
            </a:r>
          </a:p>
          <a:p>
            <a:pPr algn="ctr"/>
            <a:endParaRPr lang="en-US" sz="2400" dirty="0">
              <a:solidFill>
                <a:srgbClr val="000000"/>
              </a:solidFill>
              <a:latin typeface="PT Serif"/>
              <a:ea typeface="Helvetica" charset="0"/>
              <a:cs typeface="PT Serif"/>
            </a:endParaRPr>
          </a:p>
          <a:p>
            <a:pPr algn="just"/>
            <a:endParaRPr lang="en-US" sz="2400" dirty="0" smtClean="0">
              <a:solidFill>
                <a:srgbClr val="000000"/>
              </a:solidFill>
              <a:latin typeface="PT Sans" charset="-52"/>
              <a:ea typeface="PT Sans" charset="-52"/>
              <a:cs typeface="PT Sans" charset="-52"/>
            </a:endParaRPr>
          </a:p>
          <a:p>
            <a:pPr algn="just"/>
            <a:endParaRPr lang="en-US" sz="2400" dirty="0">
              <a:solidFill>
                <a:srgbClr val="000000"/>
              </a:solidFill>
              <a:latin typeface="PT Sans" charset="-52"/>
              <a:ea typeface="PT Sans" charset="-52"/>
              <a:cs typeface="PT Sans" charset="-52"/>
            </a:endParaRPr>
          </a:p>
          <a:p>
            <a:pPr algn="just"/>
            <a:endParaRPr lang="en-US" sz="2400" dirty="0" smtClean="0">
              <a:solidFill>
                <a:srgbClr val="000000"/>
              </a:solidFill>
              <a:latin typeface="PT Sans" charset="-52"/>
              <a:ea typeface="PT Sans" charset="-52"/>
              <a:cs typeface="PT Sans" charset="-52"/>
            </a:endParaRPr>
          </a:p>
          <a:p>
            <a:pPr algn="just"/>
            <a:endParaRPr lang="en-US" sz="2400" dirty="0">
              <a:solidFill>
                <a:srgbClr val="000000"/>
              </a:solidFill>
              <a:latin typeface="PT Sans" charset="-52"/>
              <a:ea typeface="PT Sans" charset="-52"/>
              <a:cs typeface="PT Sans" charset="-52"/>
            </a:endParaRPr>
          </a:p>
          <a:p>
            <a:pPr algn="just"/>
            <a:endParaRPr lang="en-US" sz="2400" dirty="0" smtClean="0">
              <a:solidFill>
                <a:srgbClr val="000000"/>
              </a:solidFill>
              <a:latin typeface="PT Sans" charset="-52"/>
              <a:ea typeface="PT Sans" charset="-52"/>
              <a:cs typeface="PT Sans" charset="-52"/>
            </a:endParaRPr>
          </a:p>
          <a:p>
            <a:pPr algn="just"/>
            <a:endParaRPr lang="en-US" sz="2400" dirty="0">
              <a:solidFill>
                <a:srgbClr val="000000"/>
              </a:solidFill>
              <a:latin typeface="PT Sans" charset="-52"/>
              <a:ea typeface="PT Sans" charset="-52"/>
              <a:cs typeface="PT Sans" charset="-52"/>
            </a:endParaRPr>
          </a:p>
          <a:p>
            <a:pPr algn="just"/>
            <a:endParaRPr lang="en-US" sz="2400" dirty="0" smtClean="0">
              <a:solidFill>
                <a:srgbClr val="000000"/>
              </a:solidFill>
              <a:latin typeface="PT Sans" charset="-52"/>
              <a:ea typeface="PT Sans" charset="-52"/>
              <a:cs typeface="PT Sans" charset="-52"/>
            </a:endParaRPr>
          </a:p>
          <a:p>
            <a:pPr algn="just"/>
            <a:endParaRPr lang="en-US" sz="2400" dirty="0">
              <a:solidFill>
                <a:srgbClr val="000000"/>
              </a:solidFill>
              <a:latin typeface="PT Sans" charset="-52"/>
              <a:ea typeface="PT Sans" charset="-52"/>
              <a:cs typeface="PT Sans" charset="-52"/>
            </a:endParaRPr>
          </a:p>
          <a:p>
            <a:pPr algn="just"/>
            <a:endParaRPr lang="en-US" sz="2400" dirty="0" smtClean="0">
              <a:solidFill>
                <a:srgbClr val="000000"/>
              </a:solidFill>
              <a:latin typeface="PT Sans" charset="-52"/>
              <a:ea typeface="PT Sans" charset="-52"/>
              <a:cs typeface="PT Sans" charset="-52"/>
            </a:endParaRPr>
          </a:p>
          <a:p>
            <a:pPr algn="just"/>
            <a:endParaRPr lang="en-US" sz="2400" dirty="0">
              <a:solidFill>
                <a:srgbClr val="000000"/>
              </a:solidFill>
              <a:latin typeface="PT Sans" charset="-52"/>
              <a:ea typeface="PT Sans" charset="-52"/>
              <a:cs typeface="PT Sans" charset="-52"/>
            </a:endParaRPr>
          </a:p>
          <a:p>
            <a:pPr algn="just"/>
            <a:endParaRPr lang="en-US" sz="2400" dirty="0" smtClean="0">
              <a:solidFill>
                <a:srgbClr val="000000"/>
              </a:solidFill>
              <a:latin typeface="PT Sans" charset="-52"/>
              <a:ea typeface="PT Sans" charset="-52"/>
              <a:cs typeface="PT Sans" charset="-52"/>
            </a:endParaRPr>
          </a:p>
          <a:p>
            <a:pPr algn="just"/>
            <a:endParaRPr lang="en-US" sz="2400" dirty="0">
              <a:solidFill>
                <a:srgbClr val="000000"/>
              </a:solidFill>
              <a:latin typeface="PT Sans" charset="-52"/>
              <a:ea typeface="PT Sans" charset="-52"/>
              <a:cs typeface="PT Sans" charset="-52"/>
            </a:endParaRPr>
          </a:p>
          <a:p>
            <a:pPr algn="just"/>
            <a:endParaRPr lang="en-US" sz="2400" dirty="0" smtClean="0">
              <a:solidFill>
                <a:srgbClr val="000000"/>
              </a:solidFill>
              <a:latin typeface="PT Sans" charset="-52"/>
              <a:ea typeface="PT Sans" charset="-52"/>
              <a:cs typeface="PT Sans" charset="-52"/>
            </a:endParaRPr>
          </a:p>
          <a:p>
            <a:pPr algn="just"/>
            <a:endParaRPr lang="en-US" sz="2400" dirty="0">
              <a:solidFill>
                <a:srgbClr val="000000"/>
              </a:solidFill>
              <a:latin typeface="PT Sans" charset="-52"/>
              <a:ea typeface="PT Sans" charset="-52"/>
              <a:cs typeface="PT Sans" charset="-52"/>
            </a:endParaRPr>
          </a:p>
          <a:p>
            <a:pPr algn="just"/>
            <a:endParaRPr lang="en-US" sz="2400" dirty="0" smtClean="0">
              <a:solidFill>
                <a:srgbClr val="000000"/>
              </a:solidFill>
              <a:latin typeface="PT Sans" charset="-52"/>
              <a:ea typeface="PT Sans" charset="-52"/>
              <a:cs typeface="PT Sans" charset="-52"/>
            </a:endParaRPr>
          </a:p>
          <a:p>
            <a:pPr algn="just"/>
            <a:endParaRPr lang="en-US" sz="2400" dirty="0">
              <a:solidFill>
                <a:srgbClr val="000000"/>
              </a:solidFill>
              <a:latin typeface="PT Sans" charset="-52"/>
              <a:ea typeface="PT Sans" charset="-52"/>
              <a:cs typeface="PT Sans" charset="-52"/>
            </a:endParaRPr>
          </a:p>
          <a:p>
            <a:pPr marL="457200" lvl="0" indent="-381000" algn="just">
              <a:buClr>
                <a:schemeClr val="dk1"/>
              </a:buClr>
              <a:buSzPts val="2400"/>
              <a:buFont typeface="PT Sans"/>
              <a:buChar char="●"/>
            </a:pPr>
            <a:r>
              <a:rPr lang="en-US" sz="2400" dirty="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FELIX and Readout Unit are integrated: FELIX sends triggers and aggregates RU </a:t>
            </a:r>
            <a:r>
              <a:rPr lang="en-US" sz="2400" dirty="0" smtClean="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data</a:t>
            </a:r>
            <a:endParaRPr lang="en-US" sz="2400" dirty="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457200" lvl="0" indent="-381000" algn="just">
              <a:buClr>
                <a:schemeClr val="dk1"/>
              </a:buClr>
              <a:buSzPts val="2400"/>
              <a:buFont typeface="PT Sans"/>
              <a:buChar char="●"/>
            </a:pPr>
            <a:r>
              <a:rPr lang="en-US" sz="2400" dirty="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MVTX is integrated into the </a:t>
            </a:r>
            <a:r>
              <a:rPr lang="en-US" sz="2400" dirty="0" err="1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sPHENIX</a:t>
            </a:r>
            <a:r>
              <a:rPr lang="en-US" sz="2400" dirty="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 DAQ: working </a:t>
            </a:r>
            <a:r>
              <a:rPr lang="en-US" sz="2400" dirty="0" err="1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rcdaq</a:t>
            </a:r>
            <a:r>
              <a:rPr lang="en-US" sz="2400" dirty="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 plugin for FELIX and online data decoding/monitoring of ALPIDE </a:t>
            </a:r>
            <a:r>
              <a:rPr lang="en-US" sz="2400" dirty="0" smtClean="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data</a:t>
            </a:r>
            <a:endParaRPr lang="en-US" sz="2400" dirty="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526841" y="23053015"/>
            <a:ext cx="13944600" cy="6629427"/>
          </a:xfrm>
          <a:prstGeom prst="roundRect">
            <a:avLst>
              <a:gd name="adj" fmla="val 5155"/>
            </a:avLst>
          </a:prstGeom>
          <a:solidFill>
            <a:schemeClr val="tx1">
              <a:alpha val="90000"/>
            </a:schemeClr>
          </a:solidFill>
          <a:ln w="19050" cmpd="sng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 Placeholder 333"/>
          <p:cNvSpPr txBox="1">
            <a:spLocks/>
          </p:cNvSpPr>
          <p:nvPr/>
        </p:nvSpPr>
        <p:spPr>
          <a:xfrm>
            <a:off x="962139" y="23316575"/>
            <a:ext cx="12854163" cy="3066240"/>
          </a:xfrm>
          <a:prstGeom prst="rect">
            <a:avLst/>
          </a:prstGeom>
          <a:solidFill>
            <a:schemeClr val="tx1">
              <a:alpha val="0"/>
            </a:schemeClr>
          </a:solidFill>
          <a:ln w="38100" cmpd="sng">
            <a:noFill/>
          </a:ln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1810969" rtl="0" eaLnBrk="1" latinLnBrk="0" hangingPunct="1">
              <a:defRPr sz="397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05485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10969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16454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21938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27423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32908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38392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243877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600" b="1" dirty="0" smtClean="0">
                <a:solidFill>
                  <a:srgbClr val="000000"/>
                </a:solidFill>
                <a:latin typeface="PT Sans" charset="-52"/>
                <a:ea typeface="PT Sans" charset="-52"/>
                <a:cs typeface="PT Sans" charset="-52"/>
              </a:rPr>
              <a:t>Lab R&amp;D</a:t>
            </a:r>
            <a:endParaRPr lang="en-GB" sz="3600" b="1" dirty="0">
              <a:solidFill>
                <a:srgbClr val="000000"/>
              </a:solidFill>
              <a:latin typeface="PT Sans" charset="-52"/>
              <a:ea typeface="PT Sans" charset="-52"/>
              <a:cs typeface="PT Sans" charset="-52"/>
            </a:endParaRPr>
          </a:p>
          <a:p>
            <a:pPr algn="ctr"/>
            <a:endParaRPr lang="en-US" sz="2400" dirty="0">
              <a:solidFill>
                <a:srgbClr val="000000"/>
              </a:solidFill>
              <a:latin typeface="PT Serif"/>
              <a:ea typeface="Helvetica" charset="0"/>
              <a:cs typeface="PT Serif"/>
            </a:endParaRPr>
          </a:p>
          <a:p>
            <a:pPr marL="457200" lvl="0" indent="-381000" algn="just" defTabSz="914400">
              <a:buClr>
                <a:srgbClr val="000000"/>
              </a:buClr>
              <a:buSzPts val="2400"/>
              <a:buFont typeface="PT Sans"/>
              <a:buChar char="●"/>
            </a:pPr>
            <a:r>
              <a:rPr lang="en-US" sz="2400" kern="0" dirty="0" smtClean="0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Successful </a:t>
            </a:r>
            <a:r>
              <a:rPr lang="en-US" sz="2400" kern="0" dirty="0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readout of </a:t>
            </a:r>
            <a:r>
              <a:rPr lang="en-US" sz="2400" kern="0" dirty="0" smtClean="0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four Staves </a:t>
            </a:r>
            <a:r>
              <a:rPr lang="en-US" sz="2400" kern="0" dirty="0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in internal pulsing mode, with full 15 kHz </a:t>
            </a:r>
            <a:r>
              <a:rPr lang="en-US" sz="2400" kern="0" dirty="0" err="1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sPHENIX</a:t>
            </a:r>
            <a:r>
              <a:rPr lang="en-US" sz="2400" kern="0" dirty="0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 trigger rate and </a:t>
            </a:r>
            <a:r>
              <a:rPr lang="en-US" sz="2400" kern="0" dirty="0" smtClean="0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occupancy</a:t>
            </a:r>
            <a:endParaRPr lang="en-US" sz="2400" kern="0" dirty="0">
              <a:solidFill>
                <a:srgbClr val="000000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457200" lvl="0" indent="-381000" algn="just" defTabSz="914400">
              <a:buClr>
                <a:srgbClr val="000000"/>
              </a:buClr>
              <a:buSzPts val="2400"/>
              <a:buFont typeface="PT Sans"/>
              <a:buChar char="●"/>
            </a:pPr>
            <a:r>
              <a:rPr lang="en-US" sz="2400" kern="0" dirty="0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Successful readout of multiple </a:t>
            </a:r>
            <a:r>
              <a:rPr lang="en-US" sz="2400" kern="0" dirty="0" smtClean="0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Staves</a:t>
            </a:r>
            <a:endParaRPr lang="en-US" sz="2400" kern="0" dirty="0">
              <a:solidFill>
                <a:srgbClr val="000000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3" name="Picture 2" descr="Untitled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41" y="596107"/>
            <a:ext cx="4521200" cy="2641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B2EC871-726D-0C49-93BE-37E0645345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93425" y="837365"/>
            <a:ext cx="5972911" cy="23026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83738A9-F531-004D-BDE2-B19673FD20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391" y="41174592"/>
            <a:ext cx="5181600" cy="914400"/>
          </a:xfrm>
          <a:prstGeom prst="rect">
            <a:avLst/>
          </a:prstGeom>
        </p:spPr>
      </p:pic>
      <p:pic>
        <p:nvPicPr>
          <p:cNvPr id="24" name="Google Shape;149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909375" y="40287785"/>
            <a:ext cx="5058705" cy="2321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133" y="15075504"/>
            <a:ext cx="11815763" cy="6132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5" name="Google Shape;143;p25"/>
          <p:cNvSpPr/>
          <p:nvPr/>
        </p:nvSpPr>
        <p:spPr>
          <a:xfrm>
            <a:off x="526750" y="30149366"/>
            <a:ext cx="13943700" cy="8249100"/>
          </a:xfrm>
          <a:prstGeom prst="roundRect">
            <a:avLst>
              <a:gd name="adj" fmla="val 5155"/>
            </a:avLst>
          </a:prstGeom>
          <a:solidFill>
            <a:srgbClr val="FFFFFF">
              <a:alpha val="89803"/>
            </a:srgbClr>
          </a:solidFill>
          <a:ln w="19050" cap="flat" cmpd="sng">
            <a:solidFill>
              <a:srgbClr val="008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44;p25"/>
          <p:cNvSpPr txBox="1"/>
          <p:nvPr/>
        </p:nvSpPr>
        <p:spPr>
          <a:xfrm>
            <a:off x="962025" y="30412916"/>
            <a:ext cx="12853200" cy="30144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36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"/>
                <a:ea typeface="PT Sans"/>
                <a:cs typeface="PT Sans"/>
                <a:sym typeface="PT Sans"/>
              </a:rPr>
              <a:t>Test Beam</a:t>
            </a:r>
            <a:endParaRPr kumimoji="0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79" name="Google Shape;466;p25"/>
          <p:cNvSpPr txBox="1"/>
          <p:nvPr/>
        </p:nvSpPr>
        <p:spPr>
          <a:xfrm>
            <a:off x="962024" y="31170611"/>
            <a:ext cx="12854277" cy="2031568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just" defTabSz="914400">
              <a:buClr>
                <a:srgbClr val="000000"/>
              </a:buClr>
              <a:buSzPts val="2400"/>
              <a:buFont typeface="PT Sans"/>
              <a:buChar char="●"/>
              <a:defRPr/>
            </a:pPr>
            <a:r>
              <a:rPr lang="en-US" sz="2400" kern="0" dirty="0" smtClean="0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Successful </a:t>
            </a:r>
            <a:r>
              <a:rPr lang="en-US" sz="2400" kern="0" dirty="0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readout of four </a:t>
            </a:r>
            <a:r>
              <a:rPr lang="en-US" sz="2400" kern="0" dirty="0" smtClean="0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stave </a:t>
            </a:r>
            <a:r>
              <a:rPr lang="en-US" sz="2400" kern="0" dirty="0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telescope using two RU’s (Readout Units</a:t>
            </a:r>
            <a:r>
              <a:rPr lang="en-US" sz="2400" kern="0" dirty="0" smtClean="0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)</a:t>
            </a:r>
            <a:endParaRPr lang="en-US" sz="2400" kern="0" dirty="0">
              <a:solidFill>
                <a:srgbClr val="000000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457200" lvl="0" indent="-381000" algn="just" defTabSz="914400">
              <a:buClr>
                <a:srgbClr val="000000"/>
              </a:buClr>
              <a:buSzPts val="2400"/>
              <a:buFont typeface="PT Sans"/>
              <a:buChar char="●"/>
              <a:defRPr/>
            </a:pPr>
            <a:r>
              <a:rPr lang="en-US" sz="2400" kern="0" dirty="0" smtClean="0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Testing </a:t>
            </a:r>
            <a:r>
              <a:rPr lang="en-US" sz="2400" kern="0" dirty="0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worst case performance of reading out 3 Staves read out by one RU and normal case performance with one </a:t>
            </a:r>
            <a:r>
              <a:rPr lang="en-US" sz="2400" kern="0" dirty="0" smtClean="0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stave </a:t>
            </a:r>
            <a:r>
              <a:rPr lang="en-US" sz="2400" kern="0" dirty="0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connected to one RU</a:t>
            </a:r>
            <a:r>
              <a:rPr lang="en-US" sz="2400" kern="0" dirty="0" smtClean="0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.</a:t>
            </a:r>
            <a:endParaRPr lang="en-US" sz="2400" kern="0" dirty="0">
              <a:solidFill>
                <a:srgbClr val="000000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457200" lvl="0" indent="-381000" algn="just" defTabSz="914400">
              <a:buClr>
                <a:srgbClr val="000000"/>
              </a:buClr>
              <a:buSzPts val="2400"/>
              <a:buFont typeface="PT Sans"/>
              <a:buChar char="●"/>
              <a:defRPr/>
            </a:pPr>
            <a:r>
              <a:rPr lang="en-US" sz="2400" kern="0" dirty="0" smtClean="0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The telescope took an external clock and trigger, received from GTM (</a:t>
            </a:r>
            <a:r>
              <a:rPr lang="en-US" sz="2400" kern="0" dirty="0" err="1" smtClean="0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sPHENIX</a:t>
            </a:r>
            <a:r>
              <a:rPr lang="en-US" sz="2400" kern="0" dirty="0" smtClean="0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 timing and trigger) and a range of threshold, shaping, and trigger latency parameters</a:t>
            </a:r>
            <a:endParaRPr lang="en-US" sz="2400" kern="0" dirty="0">
              <a:solidFill>
                <a:srgbClr val="000000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679" name="Google Shape;139;p25"/>
          <p:cNvSpPr/>
          <p:nvPr/>
        </p:nvSpPr>
        <p:spPr>
          <a:xfrm>
            <a:off x="15806300" y="6795003"/>
            <a:ext cx="13943700" cy="11847300"/>
          </a:xfrm>
          <a:prstGeom prst="roundRect">
            <a:avLst>
              <a:gd name="adj" fmla="val 5155"/>
            </a:avLst>
          </a:prstGeom>
          <a:solidFill>
            <a:srgbClr val="FFFFFF">
              <a:alpha val="89803"/>
            </a:srgbClr>
          </a:solidFill>
          <a:ln w="19050" cap="flat" cmpd="sng">
            <a:solidFill>
              <a:srgbClr val="008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sp>
        <p:nvSpPr>
          <p:cNvPr id="680" name="Google Shape;140;p25"/>
          <p:cNvSpPr txBox="1"/>
          <p:nvPr/>
        </p:nvSpPr>
        <p:spPr>
          <a:xfrm>
            <a:off x="16108675" y="7290450"/>
            <a:ext cx="13430400" cy="108258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 Caption"/>
                <a:ea typeface="PT Sans Caption"/>
                <a:cs typeface="PT Sans Caption"/>
                <a:sym typeface="PT Sans Caption"/>
              </a:rPr>
              <a:t>Sensors and Stave</a:t>
            </a:r>
            <a:endParaRPr kumimoji="0" sz="36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T Sans Caption"/>
              <a:ea typeface="PT Sans Caption"/>
              <a:cs typeface="PT Sans Caption"/>
              <a:sym typeface="PT Sans Caption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T Serif"/>
              <a:ea typeface="PT Serif"/>
              <a:cs typeface="PT Serif"/>
              <a:sym typeface="PT Serif"/>
            </a:endParaRPr>
          </a:p>
          <a:p>
            <a:pPr marL="457200" marR="0" lvl="0" indent="-3810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T Sans"/>
              <a:buChar char="●"/>
              <a:tabLst/>
              <a:defRPr/>
            </a:pPr>
            <a:r>
              <a:rPr kumimoji="0" lang="e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"/>
                <a:ea typeface="PT Sans"/>
                <a:cs typeface="PT Sans"/>
                <a:sym typeface="PT Sans"/>
              </a:rPr>
              <a:t>In-pixel amplification, discrimination, and hit buffering</a:t>
            </a:r>
            <a:endParaRPr kumimoji="0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T Sans"/>
              <a:ea typeface="PT Sans"/>
              <a:cs typeface="PT Sans"/>
              <a:sym typeface="PT Sans"/>
            </a:endParaRPr>
          </a:p>
          <a:p>
            <a:pPr marL="457200" marR="0" lvl="0" indent="-3810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T Sans"/>
              <a:buChar char="●"/>
              <a:tabLst/>
              <a:defRPr/>
            </a:pPr>
            <a:r>
              <a:rPr kumimoji="0" lang="e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"/>
                <a:ea typeface="PT Sans"/>
                <a:cs typeface="PT Sans"/>
                <a:sym typeface="PT Sans"/>
              </a:rPr>
              <a:t>Digital data output at 1.2 Gbps</a:t>
            </a:r>
            <a:endParaRPr kumimoji="0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T Sans"/>
              <a:ea typeface="PT Sans"/>
              <a:cs typeface="PT Sans"/>
              <a:sym typeface="PT Sans"/>
            </a:endParaRPr>
          </a:p>
          <a:p>
            <a:pPr marL="457200" marR="0" lvl="0" indent="-3810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T Sans"/>
              <a:buChar char="●"/>
              <a:tabLst/>
              <a:defRPr/>
            </a:pPr>
            <a:r>
              <a:rPr kumimoji="0" lang="e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"/>
                <a:ea typeface="PT Sans"/>
                <a:cs typeface="PT Sans"/>
                <a:sym typeface="PT Sans"/>
              </a:rPr>
              <a:t>Integrated test and masking</a:t>
            </a:r>
            <a:endParaRPr kumimoji="0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681" name="Google Shape;141;p25"/>
          <p:cNvSpPr/>
          <p:nvPr/>
        </p:nvSpPr>
        <p:spPr>
          <a:xfrm>
            <a:off x="15806300" y="19872652"/>
            <a:ext cx="13943700" cy="10359000"/>
          </a:xfrm>
          <a:prstGeom prst="roundRect">
            <a:avLst>
              <a:gd name="adj" fmla="val 5155"/>
            </a:avLst>
          </a:prstGeom>
          <a:solidFill>
            <a:srgbClr val="FFFFFF">
              <a:alpha val="89803"/>
            </a:srgbClr>
          </a:solidFill>
          <a:ln w="19050" cap="flat" cmpd="sng">
            <a:solidFill>
              <a:srgbClr val="008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sp>
        <p:nvSpPr>
          <p:cNvPr id="682" name="Google Shape;142;p25"/>
          <p:cNvSpPr txBox="1"/>
          <p:nvPr/>
        </p:nvSpPr>
        <p:spPr>
          <a:xfrm>
            <a:off x="16317775" y="20412651"/>
            <a:ext cx="12853200" cy="26331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36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"/>
                <a:ea typeface="PT Sans"/>
                <a:cs typeface="PT Sans"/>
                <a:sym typeface="PT Sans"/>
              </a:rPr>
              <a:t>Readout Unit</a:t>
            </a:r>
            <a:endParaRPr kumimoji="0" sz="36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T Serif"/>
              <a:ea typeface="PT Serif"/>
              <a:cs typeface="PT Serif"/>
              <a:sym typeface="PT Serif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683" name="Google Shape;145;p25"/>
          <p:cNvSpPr/>
          <p:nvPr/>
        </p:nvSpPr>
        <p:spPr>
          <a:xfrm>
            <a:off x="15707550" y="31379076"/>
            <a:ext cx="13943700" cy="7234800"/>
          </a:xfrm>
          <a:prstGeom prst="roundRect">
            <a:avLst>
              <a:gd name="adj" fmla="val 5155"/>
            </a:avLst>
          </a:prstGeom>
          <a:solidFill>
            <a:srgbClr val="FFFFFF">
              <a:alpha val="89803"/>
            </a:srgbClr>
          </a:solidFill>
          <a:ln w="19050" cap="flat" cmpd="sng">
            <a:solidFill>
              <a:srgbClr val="008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sp>
        <p:nvSpPr>
          <p:cNvPr id="684" name="Google Shape;146;p25"/>
          <p:cNvSpPr txBox="1"/>
          <p:nvPr/>
        </p:nvSpPr>
        <p:spPr>
          <a:xfrm>
            <a:off x="16647321" y="31794450"/>
            <a:ext cx="12853200" cy="66816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"/>
                <a:ea typeface="PT Sans"/>
                <a:cs typeface="PT Sans"/>
                <a:sym typeface="PT Sans"/>
              </a:rPr>
              <a:t>FELIX</a:t>
            </a:r>
            <a:endParaRPr kumimoji="0" sz="36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T Serif"/>
              <a:ea typeface="PT Serif"/>
              <a:cs typeface="PT Serif"/>
              <a:sym typeface="PT Serif"/>
            </a:endParaRPr>
          </a:p>
          <a:p>
            <a:pPr marL="457200" marR="0" lvl="0" indent="-3810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T Sans"/>
              <a:buChar char="●"/>
              <a:tabLst/>
              <a:defRPr/>
            </a:pPr>
            <a:r>
              <a:rPr kumimoji="0" lang="e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"/>
                <a:ea typeface="PT Sans"/>
                <a:cs typeface="PT Sans"/>
                <a:sym typeface="PT Sans"/>
              </a:rPr>
              <a:t>Data readout from 8 Readout Units</a:t>
            </a:r>
            <a:endParaRPr kumimoji="0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T Sans"/>
              <a:ea typeface="PT Sans"/>
              <a:cs typeface="PT Sans"/>
              <a:sym typeface="PT Sans"/>
            </a:endParaRPr>
          </a:p>
          <a:p>
            <a:pPr marL="457200" marR="0" lvl="0" indent="-3810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T Sans"/>
              <a:buChar char="●"/>
              <a:tabLst/>
              <a:defRPr/>
            </a:pPr>
            <a:r>
              <a:rPr kumimoji="0" lang="e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"/>
                <a:ea typeface="PT Sans"/>
                <a:cs typeface="PT Sans"/>
                <a:sym typeface="PT Sans"/>
              </a:rPr>
              <a:t>Slow control and monitoring to/from sensors</a:t>
            </a:r>
            <a:endParaRPr kumimoji="0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T Sans"/>
              <a:ea typeface="PT Sans"/>
              <a:cs typeface="PT Sans"/>
              <a:sym typeface="PT Sans"/>
            </a:endParaRPr>
          </a:p>
          <a:p>
            <a:pPr marL="457200" marR="0" lvl="0" indent="-3810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T Sans"/>
              <a:buChar char="●"/>
              <a:tabLst/>
              <a:defRPr/>
            </a:pPr>
            <a:r>
              <a:rPr kumimoji="0" lang="e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"/>
                <a:ea typeface="PT Sans"/>
                <a:cs typeface="PT Sans"/>
                <a:sym typeface="PT Sans"/>
              </a:rPr>
              <a:t>Trigger and timing interface</a:t>
            </a:r>
            <a:endParaRPr kumimoji="0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T Sans"/>
              <a:ea typeface="PT Sans"/>
              <a:cs typeface="PT Sans"/>
              <a:sym typeface="PT Sans"/>
            </a:endParaRPr>
          </a:p>
          <a:p>
            <a:pPr marL="457200" marR="0" lvl="0" indent="-3810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T Sans"/>
              <a:buChar char="●"/>
              <a:tabLst/>
              <a:defRPr/>
            </a:pPr>
            <a:r>
              <a:rPr kumimoji="0" lang="e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"/>
                <a:ea typeface="PT Sans"/>
                <a:cs typeface="PT Sans"/>
                <a:sym typeface="PT Sans"/>
              </a:rPr>
              <a:t>Data aggregation and subevent packaging</a:t>
            </a:r>
            <a:endParaRPr kumimoji="0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T Sans"/>
              <a:ea typeface="PT Sans"/>
              <a:cs typeface="PT Sans"/>
              <a:sym typeface="PT Sans"/>
            </a:endParaRPr>
          </a:p>
          <a:p>
            <a:pPr marL="457200" marR="0" lvl="0" indent="-3810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T Sans"/>
              <a:buChar char="●"/>
              <a:tabLst/>
              <a:defRPr/>
            </a:pPr>
            <a:r>
              <a:rPr kumimoji="0" lang="e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"/>
                <a:ea typeface="PT Sans"/>
                <a:cs typeface="PT Sans"/>
                <a:sym typeface="PT Sans"/>
              </a:rPr>
              <a:t>Data transmission through PCIe to server CPU</a:t>
            </a:r>
            <a:endParaRPr kumimoji="0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685" name="Google Shape;151;p25"/>
          <p:cNvSpPr txBox="1"/>
          <p:nvPr/>
        </p:nvSpPr>
        <p:spPr>
          <a:xfrm>
            <a:off x="23753141" y="15990022"/>
            <a:ext cx="1150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" sz="1200" kern="0">
                <a:solidFill>
                  <a:srgbClr val="00AB29"/>
                </a:solidFill>
                <a:ea typeface="Calibri"/>
                <a:cs typeface="Calibri"/>
                <a:sym typeface="Calibri"/>
              </a:rPr>
              <a:t>Control+Trigger</a:t>
            </a:r>
            <a:endParaRPr sz="1200" kern="0">
              <a:solidFill>
                <a:srgbClr val="00AB29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686" name="Google Shape;152;p25"/>
          <p:cNvSpPr txBox="1"/>
          <p:nvPr/>
        </p:nvSpPr>
        <p:spPr>
          <a:xfrm>
            <a:off x="17222725" y="17891025"/>
            <a:ext cx="6628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" sz="1800" b="1" kern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Stave</a:t>
            </a:r>
            <a:r>
              <a:rPr lang="en" sz="1800" kern="0">
                <a:solidFill>
                  <a:srgbClr val="262626"/>
                </a:solidFill>
                <a:ea typeface="Calibri"/>
                <a:cs typeface="Calibri"/>
                <a:sym typeface="Calibri"/>
              </a:rPr>
              <a:t>– 9 chips, common </a:t>
            </a:r>
            <a:r>
              <a:rPr lang="en" sz="1800" kern="0">
                <a:solidFill>
                  <a:srgbClr val="008000"/>
                </a:solidFill>
                <a:ea typeface="Calibri"/>
                <a:cs typeface="Calibri"/>
                <a:sym typeface="Calibri"/>
              </a:rPr>
              <a:t>clock </a:t>
            </a:r>
            <a:r>
              <a:rPr lang="en" sz="1800" kern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and</a:t>
            </a:r>
            <a:r>
              <a:rPr lang="en" sz="1800" kern="0">
                <a:solidFill>
                  <a:srgbClr val="008000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" sz="1800" kern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control</a:t>
            </a:r>
            <a:r>
              <a:rPr lang="en" sz="1800" kern="0">
                <a:solidFill>
                  <a:srgbClr val="262626"/>
                </a:solidFill>
                <a:ea typeface="Calibri"/>
                <a:cs typeface="Calibri"/>
                <a:sym typeface="Calibri"/>
              </a:rPr>
              <a:t>, independent </a:t>
            </a:r>
            <a:r>
              <a:rPr lang="en" sz="1800" kern="0">
                <a:solidFill>
                  <a:srgbClr val="FF6600"/>
                </a:solidFill>
                <a:ea typeface="Calibri"/>
                <a:cs typeface="Calibri"/>
                <a:sym typeface="Calibri"/>
              </a:rPr>
              <a:t>data lines 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7" name="Google Shape;153;p25"/>
          <p:cNvSpPr/>
          <p:nvPr/>
        </p:nvSpPr>
        <p:spPr>
          <a:xfrm>
            <a:off x="16225033" y="16488563"/>
            <a:ext cx="7233600" cy="556500"/>
          </a:xfrm>
          <a:prstGeom prst="rect">
            <a:avLst/>
          </a:prstGeom>
          <a:solidFill>
            <a:srgbClr val="FF6600">
              <a:alpha val="49800"/>
            </a:srgbClr>
          </a:solidFill>
          <a:ln w="9525" cap="flat" cmpd="sng">
            <a:solidFill>
              <a:srgbClr val="9748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688" name="Google Shape;154;p25"/>
          <p:cNvSpPr/>
          <p:nvPr/>
        </p:nvSpPr>
        <p:spPr>
          <a:xfrm rot="10800000">
            <a:off x="16716058" y="16161355"/>
            <a:ext cx="65400" cy="425400"/>
          </a:xfrm>
          <a:prstGeom prst="upDownArrow">
            <a:avLst>
              <a:gd name="adj1" fmla="val 50000"/>
              <a:gd name="adj2" fmla="val 50000"/>
            </a:avLst>
          </a:prstGeom>
          <a:solidFill>
            <a:srgbClr val="00AB29">
              <a:alpha val="49800"/>
            </a:srgbClr>
          </a:solidFill>
          <a:ln w="9525" cap="flat" cmpd="sng">
            <a:solidFill>
              <a:srgbClr val="9748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endParaRPr sz="1050" kern="0">
              <a:solidFill>
                <a:srgbClr val="974806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689" name="Google Shape;155;p25"/>
          <p:cNvSpPr/>
          <p:nvPr/>
        </p:nvSpPr>
        <p:spPr>
          <a:xfrm rot="5400000">
            <a:off x="20185541" y="12593591"/>
            <a:ext cx="65400" cy="7069800"/>
          </a:xfrm>
          <a:prstGeom prst="upDownArrow">
            <a:avLst>
              <a:gd name="adj1" fmla="val 50000"/>
              <a:gd name="adj2" fmla="val 50000"/>
            </a:avLst>
          </a:prstGeom>
          <a:solidFill>
            <a:srgbClr val="00AB29">
              <a:alpha val="49800"/>
            </a:srgbClr>
          </a:solidFill>
          <a:ln w="9525" cap="flat" cmpd="sng">
            <a:solidFill>
              <a:srgbClr val="9748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endParaRPr sz="1050" kern="0">
              <a:solidFill>
                <a:srgbClr val="974806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690" name="Google Shape;156;p25"/>
          <p:cNvSpPr/>
          <p:nvPr/>
        </p:nvSpPr>
        <p:spPr>
          <a:xfrm rot="10800000">
            <a:off x="17505691" y="16161355"/>
            <a:ext cx="65400" cy="425400"/>
          </a:xfrm>
          <a:prstGeom prst="upDownArrow">
            <a:avLst>
              <a:gd name="adj1" fmla="val 50000"/>
              <a:gd name="adj2" fmla="val 50000"/>
            </a:avLst>
          </a:prstGeom>
          <a:solidFill>
            <a:srgbClr val="00AB29">
              <a:alpha val="49800"/>
            </a:srgbClr>
          </a:solidFill>
          <a:ln w="9525" cap="flat" cmpd="sng">
            <a:solidFill>
              <a:srgbClr val="9748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endParaRPr sz="1050" kern="0">
              <a:solidFill>
                <a:srgbClr val="974806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691" name="Google Shape;157;p25"/>
          <p:cNvSpPr/>
          <p:nvPr/>
        </p:nvSpPr>
        <p:spPr>
          <a:xfrm rot="10800000">
            <a:off x="18295325" y="16161355"/>
            <a:ext cx="65400" cy="425400"/>
          </a:xfrm>
          <a:prstGeom prst="upDownArrow">
            <a:avLst>
              <a:gd name="adj1" fmla="val 50000"/>
              <a:gd name="adj2" fmla="val 50000"/>
            </a:avLst>
          </a:prstGeom>
          <a:solidFill>
            <a:srgbClr val="00AB29">
              <a:alpha val="49800"/>
            </a:srgbClr>
          </a:solidFill>
          <a:ln w="9525" cap="flat" cmpd="sng">
            <a:solidFill>
              <a:srgbClr val="9748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endParaRPr sz="1050" kern="0">
              <a:solidFill>
                <a:srgbClr val="974806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692" name="Google Shape;158;p25"/>
          <p:cNvSpPr/>
          <p:nvPr/>
        </p:nvSpPr>
        <p:spPr>
          <a:xfrm rot="10800000">
            <a:off x="19084959" y="16161355"/>
            <a:ext cx="65400" cy="425400"/>
          </a:xfrm>
          <a:prstGeom prst="upDownArrow">
            <a:avLst>
              <a:gd name="adj1" fmla="val 50000"/>
              <a:gd name="adj2" fmla="val 50000"/>
            </a:avLst>
          </a:prstGeom>
          <a:solidFill>
            <a:srgbClr val="00AB29">
              <a:alpha val="49800"/>
            </a:srgbClr>
          </a:solidFill>
          <a:ln w="9525" cap="flat" cmpd="sng">
            <a:solidFill>
              <a:srgbClr val="9748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endParaRPr sz="1050" kern="0">
              <a:solidFill>
                <a:srgbClr val="974806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693" name="Google Shape;159;p25"/>
          <p:cNvSpPr/>
          <p:nvPr/>
        </p:nvSpPr>
        <p:spPr>
          <a:xfrm rot="10800000">
            <a:off x="19874592" y="16161355"/>
            <a:ext cx="65400" cy="425400"/>
          </a:xfrm>
          <a:prstGeom prst="upDownArrow">
            <a:avLst>
              <a:gd name="adj1" fmla="val 50000"/>
              <a:gd name="adj2" fmla="val 50000"/>
            </a:avLst>
          </a:prstGeom>
          <a:solidFill>
            <a:srgbClr val="00AB29">
              <a:alpha val="49800"/>
            </a:srgbClr>
          </a:solidFill>
          <a:ln w="9525" cap="flat" cmpd="sng">
            <a:solidFill>
              <a:srgbClr val="9748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endParaRPr sz="1050" kern="0">
              <a:solidFill>
                <a:srgbClr val="974806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694" name="Google Shape;160;p25"/>
          <p:cNvSpPr/>
          <p:nvPr/>
        </p:nvSpPr>
        <p:spPr>
          <a:xfrm rot="10800000">
            <a:off x="20664226" y="16161355"/>
            <a:ext cx="65400" cy="425400"/>
          </a:xfrm>
          <a:prstGeom prst="upDownArrow">
            <a:avLst>
              <a:gd name="adj1" fmla="val 50000"/>
              <a:gd name="adj2" fmla="val 50000"/>
            </a:avLst>
          </a:prstGeom>
          <a:solidFill>
            <a:srgbClr val="00AB29">
              <a:alpha val="49800"/>
            </a:srgbClr>
          </a:solidFill>
          <a:ln w="9525" cap="flat" cmpd="sng">
            <a:solidFill>
              <a:srgbClr val="9748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endParaRPr sz="1050" kern="0">
              <a:solidFill>
                <a:srgbClr val="974806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695" name="Google Shape;161;p25"/>
          <p:cNvSpPr/>
          <p:nvPr/>
        </p:nvSpPr>
        <p:spPr>
          <a:xfrm rot="10800000">
            <a:off x="21453860" y="16161355"/>
            <a:ext cx="65400" cy="425400"/>
          </a:xfrm>
          <a:prstGeom prst="upDownArrow">
            <a:avLst>
              <a:gd name="adj1" fmla="val 50000"/>
              <a:gd name="adj2" fmla="val 50000"/>
            </a:avLst>
          </a:prstGeom>
          <a:solidFill>
            <a:srgbClr val="00AB29">
              <a:alpha val="49800"/>
            </a:srgbClr>
          </a:solidFill>
          <a:ln w="9525" cap="flat" cmpd="sng">
            <a:solidFill>
              <a:srgbClr val="9748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endParaRPr sz="1050" kern="0">
              <a:solidFill>
                <a:srgbClr val="974806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696" name="Google Shape;162;p25"/>
          <p:cNvSpPr/>
          <p:nvPr/>
        </p:nvSpPr>
        <p:spPr>
          <a:xfrm rot="10800000">
            <a:off x="22243493" y="16161355"/>
            <a:ext cx="65400" cy="425400"/>
          </a:xfrm>
          <a:prstGeom prst="upDownArrow">
            <a:avLst>
              <a:gd name="adj1" fmla="val 50000"/>
              <a:gd name="adj2" fmla="val 50000"/>
            </a:avLst>
          </a:prstGeom>
          <a:solidFill>
            <a:srgbClr val="00AB29">
              <a:alpha val="49800"/>
            </a:srgbClr>
          </a:solidFill>
          <a:ln w="9525" cap="flat" cmpd="sng">
            <a:solidFill>
              <a:srgbClr val="9748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endParaRPr sz="1050" kern="0">
              <a:solidFill>
                <a:srgbClr val="974806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697" name="Google Shape;163;p25"/>
          <p:cNvSpPr/>
          <p:nvPr/>
        </p:nvSpPr>
        <p:spPr>
          <a:xfrm rot="10800000">
            <a:off x="23033123" y="16161355"/>
            <a:ext cx="65400" cy="425400"/>
          </a:xfrm>
          <a:prstGeom prst="upDownArrow">
            <a:avLst>
              <a:gd name="adj1" fmla="val 50000"/>
              <a:gd name="adj2" fmla="val 50000"/>
            </a:avLst>
          </a:prstGeom>
          <a:solidFill>
            <a:srgbClr val="00AB29">
              <a:alpha val="49800"/>
            </a:srgbClr>
          </a:solidFill>
          <a:ln w="9525" cap="flat" cmpd="sng">
            <a:solidFill>
              <a:srgbClr val="9748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endParaRPr sz="1050" kern="0">
              <a:solidFill>
                <a:srgbClr val="974806"/>
              </a:solidFill>
              <a:ea typeface="Calibri"/>
              <a:cs typeface="Calibri"/>
              <a:sym typeface="Calibri"/>
            </a:endParaRPr>
          </a:p>
        </p:txBody>
      </p:sp>
      <p:cxnSp>
        <p:nvCxnSpPr>
          <p:cNvPr id="698" name="Google Shape;164;p25"/>
          <p:cNvCxnSpPr/>
          <p:nvPr/>
        </p:nvCxnSpPr>
        <p:spPr>
          <a:xfrm>
            <a:off x="16879650" y="16946796"/>
            <a:ext cx="0" cy="664500"/>
          </a:xfrm>
          <a:prstGeom prst="straightConnector1">
            <a:avLst/>
          </a:prstGeom>
          <a:noFill/>
          <a:ln w="19050" cap="flat" cmpd="sng">
            <a:solidFill>
              <a:srgbClr val="FF66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99" name="Google Shape;165;p25"/>
          <p:cNvCxnSpPr/>
          <p:nvPr/>
        </p:nvCxnSpPr>
        <p:spPr>
          <a:xfrm>
            <a:off x="16879650" y="17611430"/>
            <a:ext cx="6808200" cy="0"/>
          </a:xfrm>
          <a:prstGeom prst="straightConnector1">
            <a:avLst/>
          </a:prstGeom>
          <a:noFill/>
          <a:ln w="19050" cap="flat" cmpd="sng">
            <a:solidFill>
              <a:srgbClr val="FF66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00" name="Google Shape;166;p25"/>
          <p:cNvCxnSpPr/>
          <p:nvPr/>
        </p:nvCxnSpPr>
        <p:spPr>
          <a:xfrm>
            <a:off x="17665192" y="16946795"/>
            <a:ext cx="0" cy="599100"/>
          </a:xfrm>
          <a:prstGeom prst="straightConnector1">
            <a:avLst/>
          </a:prstGeom>
          <a:noFill/>
          <a:ln w="19050" cap="flat" cmpd="sng">
            <a:solidFill>
              <a:srgbClr val="FF66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01" name="Google Shape;167;p25"/>
          <p:cNvCxnSpPr/>
          <p:nvPr/>
        </p:nvCxnSpPr>
        <p:spPr>
          <a:xfrm>
            <a:off x="17665215" y="17545966"/>
            <a:ext cx="6022800" cy="0"/>
          </a:xfrm>
          <a:prstGeom prst="straightConnector1">
            <a:avLst/>
          </a:prstGeom>
          <a:noFill/>
          <a:ln w="19050" cap="flat" cmpd="sng">
            <a:solidFill>
              <a:srgbClr val="FF66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02" name="Google Shape;168;p25"/>
          <p:cNvCxnSpPr/>
          <p:nvPr/>
        </p:nvCxnSpPr>
        <p:spPr>
          <a:xfrm>
            <a:off x="18516197" y="16946795"/>
            <a:ext cx="0" cy="533700"/>
          </a:xfrm>
          <a:prstGeom prst="straightConnector1">
            <a:avLst/>
          </a:prstGeom>
          <a:noFill/>
          <a:ln w="19050" cap="flat" cmpd="sng">
            <a:solidFill>
              <a:srgbClr val="FF66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03" name="Google Shape;169;p25"/>
          <p:cNvCxnSpPr/>
          <p:nvPr/>
        </p:nvCxnSpPr>
        <p:spPr>
          <a:xfrm>
            <a:off x="18516242" y="17480503"/>
            <a:ext cx="5171700" cy="0"/>
          </a:xfrm>
          <a:prstGeom prst="straightConnector1">
            <a:avLst/>
          </a:prstGeom>
          <a:noFill/>
          <a:ln w="19050" cap="flat" cmpd="sng">
            <a:solidFill>
              <a:srgbClr val="FF66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04" name="Google Shape;170;p25"/>
          <p:cNvCxnSpPr/>
          <p:nvPr/>
        </p:nvCxnSpPr>
        <p:spPr>
          <a:xfrm>
            <a:off x="19301738" y="16946795"/>
            <a:ext cx="0" cy="468300"/>
          </a:xfrm>
          <a:prstGeom prst="straightConnector1">
            <a:avLst/>
          </a:prstGeom>
          <a:noFill/>
          <a:ln w="19050" cap="flat" cmpd="sng">
            <a:solidFill>
              <a:srgbClr val="FF66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05" name="Google Shape;171;p25"/>
          <p:cNvCxnSpPr/>
          <p:nvPr/>
        </p:nvCxnSpPr>
        <p:spPr>
          <a:xfrm>
            <a:off x="19301805" y="17415039"/>
            <a:ext cx="4386000" cy="0"/>
          </a:xfrm>
          <a:prstGeom prst="straightConnector1">
            <a:avLst/>
          </a:prstGeom>
          <a:noFill/>
          <a:ln w="19050" cap="flat" cmpd="sng">
            <a:solidFill>
              <a:srgbClr val="FF66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06" name="Google Shape;172;p25"/>
          <p:cNvCxnSpPr/>
          <p:nvPr/>
        </p:nvCxnSpPr>
        <p:spPr>
          <a:xfrm>
            <a:off x="20087280" y="16946796"/>
            <a:ext cx="0" cy="402900"/>
          </a:xfrm>
          <a:prstGeom prst="straightConnector1">
            <a:avLst/>
          </a:prstGeom>
          <a:noFill/>
          <a:ln w="19050" cap="flat" cmpd="sng">
            <a:solidFill>
              <a:srgbClr val="FF66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07" name="Google Shape;173;p25"/>
          <p:cNvCxnSpPr/>
          <p:nvPr/>
        </p:nvCxnSpPr>
        <p:spPr>
          <a:xfrm>
            <a:off x="20087368" y="17349576"/>
            <a:ext cx="3600600" cy="0"/>
          </a:xfrm>
          <a:prstGeom prst="straightConnector1">
            <a:avLst/>
          </a:prstGeom>
          <a:noFill/>
          <a:ln w="19050" cap="flat" cmpd="sng">
            <a:solidFill>
              <a:srgbClr val="FF66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08" name="Google Shape;174;p25"/>
          <p:cNvCxnSpPr/>
          <p:nvPr/>
        </p:nvCxnSpPr>
        <p:spPr>
          <a:xfrm>
            <a:off x="20872822" y="16946796"/>
            <a:ext cx="0" cy="337200"/>
          </a:xfrm>
          <a:prstGeom prst="straightConnector1">
            <a:avLst/>
          </a:prstGeom>
          <a:noFill/>
          <a:ln w="19050" cap="flat" cmpd="sng">
            <a:solidFill>
              <a:srgbClr val="FF66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09" name="Google Shape;175;p25"/>
          <p:cNvCxnSpPr/>
          <p:nvPr/>
        </p:nvCxnSpPr>
        <p:spPr>
          <a:xfrm>
            <a:off x="20872932" y="17284112"/>
            <a:ext cx="2814900" cy="0"/>
          </a:xfrm>
          <a:prstGeom prst="straightConnector1">
            <a:avLst/>
          </a:prstGeom>
          <a:noFill/>
          <a:ln w="19050" cap="flat" cmpd="sng">
            <a:solidFill>
              <a:srgbClr val="FF66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10" name="Google Shape;176;p25"/>
          <p:cNvCxnSpPr/>
          <p:nvPr/>
        </p:nvCxnSpPr>
        <p:spPr>
          <a:xfrm>
            <a:off x="21658364" y="16946795"/>
            <a:ext cx="0" cy="271800"/>
          </a:xfrm>
          <a:prstGeom prst="straightConnector1">
            <a:avLst/>
          </a:prstGeom>
          <a:noFill/>
          <a:ln w="19050" cap="flat" cmpd="sng">
            <a:solidFill>
              <a:srgbClr val="FF66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11" name="Google Shape;177;p25"/>
          <p:cNvCxnSpPr/>
          <p:nvPr/>
        </p:nvCxnSpPr>
        <p:spPr>
          <a:xfrm>
            <a:off x="21658497" y="17218648"/>
            <a:ext cx="2029500" cy="0"/>
          </a:xfrm>
          <a:prstGeom prst="straightConnector1">
            <a:avLst/>
          </a:prstGeom>
          <a:noFill/>
          <a:ln w="19050" cap="flat" cmpd="sng">
            <a:solidFill>
              <a:srgbClr val="FF66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12" name="Google Shape;178;p25"/>
          <p:cNvCxnSpPr/>
          <p:nvPr/>
        </p:nvCxnSpPr>
        <p:spPr>
          <a:xfrm>
            <a:off x="22443906" y="16946795"/>
            <a:ext cx="300" cy="206400"/>
          </a:xfrm>
          <a:prstGeom prst="straightConnector1">
            <a:avLst/>
          </a:prstGeom>
          <a:noFill/>
          <a:ln w="19050" cap="flat" cmpd="sng">
            <a:solidFill>
              <a:srgbClr val="FF66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13" name="Google Shape;179;p25"/>
          <p:cNvCxnSpPr/>
          <p:nvPr/>
        </p:nvCxnSpPr>
        <p:spPr>
          <a:xfrm>
            <a:off x="22444060" y="17153185"/>
            <a:ext cx="1243800" cy="0"/>
          </a:xfrm>
          <a:prstGeom prst="straightConnector1">
            <a:avLst/>
          </a:prstGeom>
          <a:noFill/>
          <a:ln w="19050" cap="flat" cmpd="sng">
            <a:solidFill>
              <a:srgbClr val="FF66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14" name="Google Shape;180;p25"/>
          <p:cNvCxnSpPr/>
          <p:nvPr/>
        </p:nvCxnSpPr>
        <p:spPr>
          <a:xfrm>
            <a:off x="23229447" y="16946795"/>
            <a:ext cx="300" cy="141000"/>
          </a:xfrm>
          <a:prstGeom prst="straightConnector1">
            <a:avLst/>
          </a:prstGeom>
          <a:noFill/>
          <a:ln w="19050" cap="flat" cmpd="sng">
            <a:solidFill>
              <a:srgbClr val="FF66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15" name="Google Shape;181;p25"/>
          <p:cNvCxnSpPr/>
          <p:nvPr/>
        </p:nvCxnSpPr>
        <p:spPr>
          <a:xfrm>
            <a:off x="23229624" y="17087721"/>
            <a:ext cx="458100" cy="0"/>
          </a:xfrm>
          <a:prstGeom prst="straightConnector1">
            <a:avLst/>
          </a:prstGeom>
          <a:noFill/>
          <a:ln w="19050" cap="flat" cmpd="sng">
            <a:solidFill>
              <a:srgbClr val="FF66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716" name="Google Shape;182;p25"/>
          <p:cNvSpPr txBox="1"/>
          <p:nvPr/>
        </p:nvSpPr>
        <p:spPr>
          <a:xfrm>
            <a:off x="22247981" y="17578712"/>
            <a:ext cx="2153100" cy="2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" sz="1200" kern="0">
                <a:solidFill>
                  <a:srgbClr val="FF6600"/>
                </a:solidFill>
                <a:ea typeface="Calibri"/>
                <a:cs typeface="Calibri"/>
                <a:sym typeface="Calibri"/>
              </a:rPr>
              <a:t>Serial Outputs  (1.2 Gbps)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17" name="Google Shape;183;p25"/>
          <p:cNvSpPr/>
          <p:nvPr/>
        </p:nvSpPr>
        <p:spPr>
          <a:xfrm>
            <a:off x="16355957" y="16586755"/>
            <a:ext cx="752700" cy="360000"/>
          </a:xfrm>
          <a:prstGeom prst="rect">
            <a:avLst/>
          </a:prstGeom>
          <a:gradFill>
            <a:gsLst>
              <a:gs pos="0">
                <a:srgbClr val="2D5C97"/>
              </a:gs>
              <a:gs pos="80000">
                <a:srgbClr val="3C7AC5"/>
              </a:gs>
              <a:gs pos="100000">
                <a:srgbClr val="397BC9"/>
              </a:gs>
            </a:gsLst>
            <a:lin ang="16200038" scaled="0"/>
          </a:gradFill>
          <a:ln w="9525" cap="flat" cmpd="sng">
            <a:solidFill>
              <a:srgbClr val="E36C09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" sz="1800" kern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Chip1</a:t>
            </a: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718" name="Google Shape;184;p25"/>
          <p:cNvSpPr/>
          <p:nvPr/>
        </p:nvSpPr>
        <p:spPr>
          <a:xfrm>
            <a:off x="17141498" y="16586755"/>
            <a:ext cx="752700" cy="360000"/>
          </a:xfrm>
          <a:prstGeom prst="rect">
            <a:avLst/>
          </a:prstGeom>
          <a:gradFill>
            <a:gsLst>
              <a:gs pos="0">
                <a:srgbClr val="2D5C97"/>
              </a:gs>
              <a:gs pos="80000">
                <a:srgbClr val="3C7AC5"/>
              </a:gs>
              <a:gs pos="100000">
                <a:srgbClr val="397BC9"/>
              </a:gs>
            </a:gsLst>
            <a:lin ang="16200038" scaled="0"/>
          </a:gradFill>
          <a:ln w="9525" cap="flat" cmpd="sng">
            <a:solidFill>
              <a:srgbClr val="E36C09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" sz="1800" kern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Chip2</a:t>
            </a: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719" name="Google Shape;185;p25"/>
          <p:cNvSpPr/>
          <p:nvPr/>
        </p:nvSpPr>
        <p:spPr>
          <a:xfrm>
            <a:off x="17927040" y="16586755"/>
            <a:ext cx="752700" cy="360000"/>
          </a:xfrm>
          <a:prstGeom prst="rect">
            <a:avLst/>
          </a:prstGeom>
          <a:gradFill>
            <a:gsLst>
              <a:gs pos="0">
                <a:srgbClr val="2D5C97"/>
              </a:gs>
              <a:gs pos="80000">
                <a:srgbClr val="3C7AC5"/>
              </a:gs>
              <a:gs pos="100000">
                <a:srgbClr val="397BC9"/>
              </a:gs>
            </a:gsLst>
            <a:lin ang="16200038" scaled="0"/>
          </a:gradFill>
          <a:ln w="9525" cap="flat" cmpd="sng">
            <a:solidFill>
              <a:srgbClr val="E36C09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" sz="1800" kern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Chip3</a:t>
            </a: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720" name="Google Shape;186;p25"/>
          <p:cNvSpPr/>
          <p:nvPr/>
        </p:nvSpPr>
        <p:spPr>
          <a:xfrm>
            <a:off x="18712582" y="16586755"/>
            <a:ext cx="752700" cy="360000"/>
          </a:xfrm>
          <a:prstGeom prst="rect">
            <a:avLst/>
          </a:prstGeom>
          <a:gradFill>
            <a:gsLst>
              <a:gs pos="0">
                <a:srgbClr val="2D5C97"/>
              </a:gs>
              <a:gs pos="80000">
                <a:srgbClr val="3C7AC5"/>
              </a:gs>
              <a:gs pos="100000">
                <a:srgbClr val="397BC9"/>
              </a:gs>
            </a:gsLst>
            <a:lin ang="16200038" scaled="0"/>
          </a:gradFill>
          <a:ln w="9525" cap="flat" cmpd="sng">
            <a:solidFill>
              <a:srgbClr val="E36C09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" sz="1800" kern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Chip4</a:t>
            </a: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721" name="Google Shape;187;p25"/>
          <p:cNvSpPr/>
          <p:nvPr/>
        </p:nvSpPr>
        <p:spPr>
          <a:xfrm>
            <a:off x="19498124" y="16586755"/>
            <a:ext cx="752700" cy="360000"/>
          </a:xfrm>
          <a:prstGeom prst="rect">
            <a:avLst/>
          </a:prstGeom>
          <a:gradFill>
            <a:gsLst>
              <a:gs pos="0">
                <a:srgbClr val="2D5C97"/>
              </a:gs>
              <a:gs pos="80000">
                <a:srgbClr val="3C7AC5"/>
              </a:gs>
              <a:gs pos="100000">
                <a:srgbClr val="397BC9"/>
              </a:gs>
            </a:gsLst>
            <a:lin ang="16200038" scaled="0"/>
          </a:gradFill>
          <a:ln w="9525" cap="flat" cmpd="sng">
            <a:solidFill>
              <a:srgbClr val="E36C09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" sz="1800" kern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Chip5</a:t>
            </a: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722" name="Google Shape;188;p25"/>
          <p:cNvSpPr/>
          <p:nvPr/>
        </p:nvSpPr>
        <p:spPr>
          <a:xfrm>
            <a:off x="20283666" y="16586755"/>
            <a:ext cx="752700" cy="360000"/>
          </a:xfrm>
          <a:prstGeom prst="rect">
            <a:avLst/>
          </a:prstGeom>
          <a:gradFill>
            <a:gsLst>
              <a:gs pos="0">
                <a:srgbClr val="2D5C97"/>
              </a:gs>
              <a:gs pos="80000">
                <a:srgbClr val="3C7AC5"/>
              </a:gs>
              <a:gs pos="100000">
                <a:srgbClr val="397BC9"/>
              </a:gs>
            </a:gsLst>
            <a:lin ang="16200038" scaled="0"/>
          </a:gradFill>
          <a:ln w="9525" cap="flat" cmpd="sng">
            <a:solidFill>
              <a:srgbClr val="E36C09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" sz="1800" kern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Chip6</a:t>
            </a: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723" name="Google Shape;189;p25"/>
          <p:cNvSpPr/>
          <p:nvPr/>
        </p:nvSpPr>
        <p:spPr>
          <a:xfrm>
            <a:off x="21069208" y="16586755"/>
            <a:ext cx="752700" cy="360000"/>
          </a:xfrm>
          <a:prstGeom prst="rect">
            <a:avLst/>
          </a:prstGeom>
          <a:gradFill>
            <a:gsLst>
              <a:gs pos="0">
                <a:srgbClr val="2D5C97"/>
              </a:gs>
              <a:gs pos="80000">
                <a:srgbClr val="3C7AC5"/>
              </a:gs>
              <a:gs pos="100000">
                <a:srgbClr val="397BC9"/>
              </a:gs>
            </a:gsLst>
            <a:lin ang="16200038" scaled="0"/>
          </a:gradFill>
          <a:ln w="9525" cap="flat" cmpd="sng">
            <a:solidFill>
              <a:srgbClr val="E36C09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" sz="1800" kern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Chip7</a:t>
            </a: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724" name="Google Shape;190;p25"/>
          <p:cNvSpPr/>
          <p:nvPr/>
        </p:nvSpPr>
        <p:spPr>
          <a:xfrm>
            <a:off x="21854749" y="16586755"/>
            <a:ext cx="752700" cy="360000"/>
          </a:xfrm>
          <a:prstGeom prst="rect">
            <a:avLst/>
          </a:prstGeom>
          <a:gradFill>
            <a:gsLst>
              <a:gs pos="0">
                <a:srgbClr val="2D5C97"/>
              </a:gs>
              <a:gs pos="80000">
                <a:srgbClr val="3C7AC5"/>
              </a:gs>
              <a:gs pos="100000">
                <a:srgbClr val="397BC9"/>
              </a:gs>
            </a:gsLst>
            <a:lin ang="16200038" scaled="0"/>
          </a:gradFill>
          <a:ln w="9525" cap="flat" cmpd="sng">
            <a:solidFill>
              <a:srgbClr val="E36C09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" sz="1800" kern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Chip8</a:t>
            </a: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725" name="Google Shape;191;p25"/>
          <p:cNvSpPr/>
          <p:nvPr/>
        </p:nvSpPr>
        <p:spPr>
          <a:xfrm>
            <a:off x="22640291" y="16586755"/>
            <a:ext cx="752700" cy="360000"/>
          </a:xfrm>
          <a:prstGeom prst="rect">
            <a:avLst/>
          </a:prstGeom>
          <a:gradFill>
            <a:gsLst>
              <a:gs pos="0">
                <a:srgbClr val="2D5C97"/>
              </a:gs>
              <a:gs pos="80000">
                <a:srgbClr val="3C7AC5"/>
              </a:gs>
              <a:gs pos="100000">
                <a:srgbClr val="397BC9"/>
              </a:gs>
            </a:gsLst>
            <a:lin ang="16200038" scaled="0"/>
          </a:gradFill>
          <a:ln w="9525" cap="flat" cmpd="sng">
            <a:solidFill>
              <a:srgbClr val="E36C09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" sz="1800" kern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Chip9</a:t>
            </a: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cxnSp>
        <p:nvCxnSpPr>
          <p:cNvPr id="726" name="Google Shape;192;p25"/>
          <p:cNvCxnSpPr/>
          <p:nvPr/>
        </p:nvCxnSpPr>
        <p:spPr>
          <a:xfrm rot="10800000">
            <a:off x="16700729" y="15343302"/>
            <a:ext cx="1228800" cy="1143000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27" name="Google Shape;193;p25"/>
          <p:cNvCxnSpPr/>
          <p:nvPr/>
        </p:nvCxnSpPr>
        <p:spPr>
          <a:xfrm flipH="1">
            <a:off x="18710650" y="15371900"/>
            <a:ext cx="1219200" cy="1124400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728" name="Google Shape;194;p25"/>
          <p:cNvGrpSpPr/>
          <p:nvPr/>
        </p:nvGrpSpPr>
        <p:grpSpPr>
          <a:xfrm>
            <a:off x="19303092" y="11002213"/>
            <a:ext cx="1954200" cy="1313342"/>
            <a:chOff x="33280967" y="13721650"/>
            <a:chExt cx="1954200" cy="1313342"/>
          </a:xfrm>
        </p:grpSpPr>
        <p:sp>
          <p:nvSpPr>
            <p:cNvPr id="729" name="Google Shape;195;p25"/>
            <p:cNvSpPr/>
            <p:nvPr/>
          </p:nvSpPr>
          <p:spPr>
            <a:xfrm>
              <a:off x="34862879" y="13867597"/>
              <a:ext cx="256200" cy="3312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  <a:buFont typeface="Arial"/>
                <a:buNone/>
              </a:pPr>
              <a:endParaRPr sz="1800" kern="0">
                <a:solidFill>
                  <a:srgbClr val="FFFFFF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" name="Google Shape;196;p25"/>
            <p:cNvSpPr/>
            <p:nvPr/>
          </p:nvSpPr>
          <p:spPr>
            <a:xfrm>
              <a:off x="34806319" y="13928944"/>
              <a:ext cx="256200" cy="3312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  <a:buFont typeface="Arial"/>
                <a:buNone/>
              </a:pPr>
              <a:endParaRPr sz="1800" kern="0">
                <a:solidFill>
                  <a:srgbClr val="FFFFFF"/>
                </a:solidFill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31" name="Google Shape;197;p25"/>
            <p:cNvCxnSpPr/>
            <p:nvPr/>
          </p:nvCxnSpPr>
          <p:spPr>
            <a:xfrm rot="10800000" flipH="1">
              <a:off x="33380298" y="14151002"/>
              <a:ext cx="1754100" cy="15600"/>
            </a:xfrm>
            <a:prstGeom prst="straightConnector1">
              <a:avLst/>
            </a:prstGeom>
            <a:noFill/>
            <a:ln w="9525" cap="flat" cmpd="sng">
              <a:solidFill>
                <a:srgbClr val="4F81BD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  <p:cxnSp>
          <p:nvCxnSpPr>
            <p:cNvPr id="732" name="Google Shape;198;p25"/>
            <p:cNvCxnSpPr/>
            <p:nvPr/>
          </p:nvCxnSpPr>
          <p:spPr>
            <a:xfrm>
              <a:off x="33946172" y="14449026"/>
              <a:ext cx="456600" cy="0"/>
            </a:xfrm>
            <a:prstGeom prst="straightConnector1">
              <a:avLst/>
            </a:prstGeom>
            <a:noFill/>
            <a:ln w="9525" cap="flat" cmpd="sng">
              <a:solidFill>
                <a:srgbClr val="4F81BD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  <p:sp>
          <p:nvSpPr>
            <p:cNvPr id="733" name="Google Shape;199;p25"/>
            <p:cNvSpPr/>
            <p:nvPr/>
          </p:nvSpPr>
          <p:spPr>
            <a:xfrm>
              <a:off x="33280967" y="13722124"/>
              <a:ext cx="1954200" cy="786900"/>
            </a:xfrm>
            <a:prstGeom prst="rect">
              <a:avLst/>
            </a:prstGeom>
            <a:noFill/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  <a:buFont typeface="Arial"/>
                <a:buNone/>
              </a:pPr>
              <a:endParaRPr sz="1800" kern="0">
                <a:solidFill>
                  <a:srgbClr val="FFFFFF"/>
                </a:solidFill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34" name="Google Shape;200;p25"/>
            <p:cNvCxnSpPr/>
            <p:nvPr/>
          </p:nvCxnSpPr>
          <p:spPr>
            <a:xfrm rot="-5400000">
              <a:off x="34303205" y="14344499"/>
              <a:ext cx="198900" cy="0"/>
            </a:xfrm>
            <a:prstGeom prst="straightConnector1">
              <a:avLst/>
            </a:prstGeom>
            <a:noFill/>
            <a:ln w="9525" cap="flat" cmpd="sng">
              <a:solidFill>
                <a:srgbClr val="4F81BD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  <p:sp>
          <p:nvSpPr>
            <p:cNvPr id="735" name="Google Shape;201;p25"/>
            <p:cNvSpPr txBox="1"/>
            <p:nvPr/>
          </p:nvSpPr>
          <p:spPr>
            <a:xfrm>
              <a:off x="33872739" y="14205050"/>
              <a:ext cx="487800" cy="23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r>
                <a:rPr lang="en" sz="1200" kern="0">
                  <a:solidFill>
                    <a:srgbClr val="336699"/>
                  </a:solidFill>
                  <a:ea typeface="Calibri"/>
                  <a:cs typeface="Calibri"/>
                  <a:sym typeface="Calibri"/>
                </a:rPr>
                <a:t>THR</a:t>
              </a:r>
              <a:endParaRPr sz="12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202;p25"/>
            <p:cNvSpPr/>
            <p:nvPr/>
          </p:nvSpPr>
          <p:spPr>
            <a:xfrm rot="5400000" flipH="1">
              <a:off x="33643187" y="14042018"/>
              <a:ext cx="337800" cy="2553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  <a:buFont typeface="Arial"/>
                <a:buNone/>
              </a:pPr>
              <a:endParaRPr sz="1800" kern="0">
                <a:solidFill>
                  <a:srgbClr val="FFFFFF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7" name="Google Shape;203;p25"/>
            <p:cNvSpPr/>
            <p:nvPr/>
          </p:nvSpPr>
          <p:spPr>
            <a:xfrm rot="5400000" flipH="1">
              <a:off x="34228009" y="14047077"/>
              <a:ext cx="337800" cy="2553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  <a:buFont typeface="Arial"/>
                <a:buNone/>
              </a:pPr>
              <a:endParaRPr sz="1800" kern="0">
                <a:solidFill>
                  <a:srgbClr val="FFFFFF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8" name="Google Shape;204;p25"/>
            <p:cNvSpPr txBox="1"/>
            <p:nvPr/>
          </p:nvSpPr>
          <p:spPr>
            <a:xfrm>
              <a:off x="34083938" y="13721650"/>
              <a:ext cx="600300" cy="23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r>
                <a:rPr lang="en" sz="1200" kern="0">
                  <a:solidFill>
                    <a:srgbClr val="336699"/>
                  </a:solidFill>
                  <a:ea typeface="Calibri"/>
                  <a:cs typeface="Calibri"/>
                  <a:sym typeface="Calibri"/>
                </a:rPr>
                <a:t>COMP</a:t>
              </a:r>
              <a:endParaRPr sz="1200" kern="0">
                <a:solidFill>
                  <a:srgbClr val="336699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9" name="Google Shape;205;p25"/>
            <p:cNvSpPr txBox="1"/>
            <p:nvPr/>
          </p:nvSpPr>
          <p:spPr>
            <a:xfrm>
              <a:off x="33493438" y="13721650"/>
              <a:ext cx="487800" cy="23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r>
                <a:rPr lang="en" sz="1200" kern="0">
                  <a:solidFill>
                    <a:srgbClr val="336699"/>
                  </a:solidFill>
                  <a:ea typeface="Calibri"/>
                  <a:cs typeface="Calibri"/>
                  <a:sym typeface="Calibri"/>
                </a:rPr>
                <a:t>AMP</a:t>
              </a:r>
              <a:endParaRPr sz="1200" kern="0">
                <a:solidFill>
                  <a:srgbClr val="336699"/>
                </a:solidFill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40" name="Google Shape;206;p25"/>
            <p:cNvCxnSpPr>
              <a:stCxn id="768" idx="0"/>
              <a:endCxn id="733" idx="2"/>
            </p:cNvCxnSpPr>
            <p:nvPr/>
          </p:nvCxnSpPr>
          <p:spPr>
            <a:xfrm rot="10800000" flipH="1">
              <a:off x="33504952" y="14509092"/>
              <a:ext cx="753000" cy="525900"/>
            </a:xfrm>
            <a:prstGeom prst="straightConnector1">
              <a:avLst/>
            </a:prstGeom>
            <a:noFill/>
            <a:ln w="9525" cap="flat" cmpd="sng">
              <a:solidFill>
                <a:srgbClr val="4F81BD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  <p:sp>
          <p:nvSpPr>
            <p:cNvPr id="741" name="Google Shape;208;p25"/>
            <p:cNvSpPr/>
            <p:nvPr/>
          </p:nvSpPr>
          <p:spPr>
            <a:xfrm>
              <a:off x="34763899" y="13990292"/>
              <a:ext cx="256200" cy="3312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  <a:buFont typeface="Arial"/>
                <a:buNone/>
              </a:pPr>
              <a:endParaRPr sz="1800" kern="0">
                <a:solidFill>
                  <a:srgbClr val="FFFFFF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2" name="Google Shape;209;p25"/>
            <p:cNvSpPr/>
            <p:nvPr/>
          </p:nvSpPr>
          <p:spPr>
            <a:xfrm>
              <a:off x="34844569" y="14143413"/>
              <a:ext cx="113700" cy="1692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  <a:buFont typeface="Arial"/>
                <a:buNone/>
              </a:pPr>
              <a:endParaRPr sz="1800" kern="0">
                <a:solidFill>
                  <a:srgbClr val="FFFFFF"/>
                </a:solidFill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3" name="Google Shape;210;p25"/>
          <p:cNvGrpSpPr/>
          <p:nvPr/>
        </p:nvGrpSpPr>
        <p:grpSpPr>
          <a:xfrm>
            <a:off x="16600529" y="12315538"/>
            <a:ext cx="3491543" cy="2935935"/>
            <a:chOff x="1932875" y="1628784"/>
            <a:chExt cx="3672988" cy="3132332"/>
          </a:xfrm>
        </p:grpSpPr>
        <p:sp>
          <p:nvSpPr>
            <p:cNvPr id="744" name="Google Shape;211;p25"/>
            <p:cNvSpPr/>
            <p:nvPr/>
          </p:nvSpPr>
          <p:spPr>
            <a:xfrm>
              <a:off x="1932875" y="4473116"/>
              <a:ext cx="3636300" cy="2880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  <a:buFont typeface="Arial"/>
                <a:buNone/>
              </a:pPr>
              <a:r>
                <a:rPr lang="en" sz="14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rPr>
                <a:t>Bias, Readout, Control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45" name="Google Shape;212;p25"/>
            <p:cNvGrpSpPr/>
            <p:nvPr/>
          </p:nvGrpSpPr>
          <p:grpSpPr>
            <a:xfrm>
              <a:off x="1932875" y="1628784"/>
              <a:ext cx="684656" cy="2814300"/>
              <a:chOff x="7163976" y="1484768"/>
              <a:chExt cx="684656" cy="2814300"/>
            </a:xfrm>
          </p:grpSpPr>
          <p:cxnSp>
            <p:nvCxnSpPr>
              <p:cNvPr id="838" name="Google Shape;213;p25"/>
              <p:cNvCxnSpPr/>
              <p:nvPr/>
            </p:nvCxnSpPr>
            <p:spPr>
              <a:xfrm>
                <a:off x="7254298" y="2600908"/>
                <a:ext cx="0" cy="288000"/>
              </a:xfrm>
              <a:prstGeom prst="straightConnector1">
                <a:avLst/>
              </a:prstGeom>
              <a:noFill/>
              <a:ln w="25400" cap="flat" cmpd="sng">
                <a:solidFill>
                  <a:srgbClr val="4F81BD"/>
                </a:solidFill>
                <a:prstDash val="dot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839" name="Google Shape;214;p25"/>
              <p:cNvCxnSpPr/>
              <p:nvPr/>
            </p:nvCxnSpPr>
            <p:spPr>
              <a:xfrm>
                <a:off x="7344308" y="3032462"/>
                <a:ext cx="322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F81BD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840" name="Google Shape;215;p25"/>
              <p:cNvCxnSpPr/>
              <p:nvPr/>
            </p:nvCxnSpPr>
            <p:spPr>
              <a:xfrm>
                <a:off x="7344308" y="3297920"/>
                <a:ext cx="322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F81BD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841" name="Google Shape;216;p25"/>
              <p:cNvCxnSpPr/>
              <p:nvPr/>
            </p:nvCxnSpPr>
            <p:spPr>
              <a:xfrm>
                <a:off x="7344308" y="3572850"/>
                <a:ext cx="322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F81BD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842" name="Google Shape;217;p25"/>
              <p:cNvCxnSpPr/>
              <p:nvPr/>
            </p:nvCxnSpPr>
            <p:spPr>
              <a:xfrm>
                <a:off x="7344308" y="3861048"/>
                <a:ext cx="322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F81BD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sp>
            <p:nvSpPr>
              <p:cNvPr id="843" name="Google Shape;218;p25"/>
              <p:cNvSpPr/>
              <p:nvPr/>
            </p:nvSpPr>
            <p:spPr>
              <a:xfrm>
                <a:off x="7163976" y="2931083"/>
                <a:ext cx="180600" cy="2028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  <a:buFont typeface="Arial"/>
                  <a:buNone/>
                </a:pPr>
                <a:endParaRPr sz="1800" kern="0">
                  <a:solidFill>
                    <a:srgbClr val="FFFFFF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4" name="Google Shape;219;p25"/>
              <p:cNvSpPr/>
              <p:nvPr/>
            </p:nvSpPr>
            <p:spPr>
              <a:xfrm>
                <a:off x="7163976" y="3207113"/>
                <a:ext cx="180600" cy="2028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  <a:buFont typeface="Arial"/>
                  <a:buNone/>
                </a:pPr>
                <a:endParaRPr sz="1800" kern="0">
                  <a:solidFill>
                    <a:srgbClr val="FFFFFF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5" name="Google Shape;220;p25"/>
              <p:cNvSpPr/>
              <p:nvPr/>
            </p:nvSpPr>
            <p:spPr>
              <a:xfrm>
                <a:off x="7163976" y="3483143"/>
                <a:ext cx="180600" cy="2028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  <a:buFont typeface="Arial"/>
                  <a:buNone/>
                </a:pPr>
                <a:endParaRPr sz="1800" kern="0">
                  <a:solidFill>
                    <a:srgbClr val="FF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6" name="Google Shape;221;p25"/>
              <p:cNvSpPr/>
              <p:nvPr/>
            </p:nvSpPr>
            <p:spPr>
              <a:xfrm>
                <a:off x="7163976" y="3759174"/>
                <a:ext cx="180600" cy="2028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  <a:buFont typeface="Arial"/>
                  <a:buNone/>
                </a:pPr>
                <a:endParaRPr sz="1800" kern="0">
                  <a:solidFill>
                    <a:srgbClr val="FFFFFF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7" name="Google Shape;222;p25"/>
              <p:cNvSpPr/>
              <p:nvPr/>
            </p:nvSpPr>
            <p:spPr>
              <a:xfrm>
                <a:off x="7668032" y="2931083"/>
                <a:ext cx="180600" cy="2028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  <a:buFont typeface="Arial"/>
                  <a:buNone/>
                </a:pPr>
                <a:endParaRPr sz="1800" kern="0">
                  <a:solidFill>
                    <a:srgbClr val="FFFFFF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8" name="Google Shape;223;p25"/>
              <p:cNvSpPr/>
              <p:nvPr/>
            </p:nvSpPr>
            <p:spPr>
              <a:xfrm>
                <a:off x="7668032" y="3207113"/>
                <a:ext cx="180600" cy="2028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  <a:buFont typeface="Arial"/>
                  <a:buNone/>
                </a:pPr>
                <a:endParaRPr sz="1800" kern="0">
                  <a:solidFill>
                    <a:srgbClr val="FFFFFF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9" name="Google Shape;224;p25"/>
              <p:cNvSpPr/>
              <p:nvPr/>
            </p:nvSpPr>
            <p:spPr>
              <a:xfrm>
                <a:off x="7668032" y="3483143"/>
                <a:ext cx="180600" cy="2028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  <a:buFont typeface="Arial"/>
                  <a:buNone/>
                </a:pPr>
                <a:endParaRPr sz="1800" kern="0">
                  <a:solidFill>
                    <a:srgbClr val="FF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0" name="Google Shape;225;p25"/>
              <p:cNvSpPr/>
              <p:nvPr/>
            </p:nvSpPr>
            <p:spPr>
              <a:xfrm>
                <a:off x="7668032" y="3759174"/>
                <a:ext cx="180600" cy="2028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  <a:buFont typeface="Arial"/>
                  <a:buNone/>
                </a:pPr>
                <a:endParaRPr sz="1800" kern="0">
                  <a:solidFill>
                    <a:srgbClr val="FFFFFF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851" name="Google Shape;226;p25"/>
              <p:cNvCxnSpPr/>
              <p:nvPr/>
            </p:nvCxnSpPr>
            <p:spPr>
              <a:xfrm>
                <a:off x="7505635" y="4041068"/>
                <a:ext cx="4500" cy="258000"/>
              </a:xfrm>
              <a:prstGeom prst="straightConnector1">
                <a:avLst/>
              </a:prstGeom>
              <a:noFill/>
              <a:ln w="25400" cap="flat" cmpd="sng">
                <a:solidFill>
                  <a:srgbClr val="4F81BD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852" name="Google Shape;227;p25"/>
              <p:cNvCxnSpPr/>
              <p:nvPr/>
            </p:nvCxnSpPr>
            <p:spPr>
              <a:xfrm>
                <a:off x="7344933" y="1586164"/>
                <a:ext cx="322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F81BD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853" name="Google Shape;228;p25"/>
              <p:cNvCxnSpPr/>
              <p:nvPr/>
            </p:nvCxnSpPr>
            <p:spPr>
              <a:xfrm>
                <a:off x="7344933" y="1851622"/>
                <a:ext cx="322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F81BD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854" name="Google Shape;229;p25"/>
              <p:cNvCxnSpPr/>
              <p:nvPr/>
            </p:nvCxnSpPr>
            <p:spPr>
              <a:xfrm>
                <a:off x="7344933" y="2126552"/>
                <a:ext cx="322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F81BD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855" name="Google Shape;230;p25"/>
              <p:cNvCxnSpPr/>
              <p:nvPr/>
            </p:nvCxnSpPr>
            <p:spPr>
              <a:xfrm>
                <a:off x="7344933" y="2414750"/>
                <a:ext cx="322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F81BD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sp>
            <p:nvSpPr>
              <p:cNvPr id="856" name="Google Shape;231;p25"/>
              <p:cNvSpPr/>
              <p:nvPr/>
            </p:nvSpPr>
            <p:spPr>
              <a:xfrm>
                <a:off x="7163976" y="1484785"/>
                <a:ext cx="180600" cy="2028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  <a:buFont typeface="Arial"/>
                  <a:buNone/>
                </a:pPr>
                <a:endParaRPr sz="1800" kern="0">
                  <a:solidFill>
                    <a:srgbClr val="FFFFFF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7" name="Google Shape;232;p25"/>
              <p:cNvSpPr/>
              <p:nvPr/>
            </p:nvSpPr>
            <p:spPr>
              <a:xfrm>
                <a:off x="7163976" y="1760815"/>
                <a:ext cx="180600" cy="2028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  <a:buFont typeface="Arial"/>
                  <a:buNone/>
                </a:pPr>
                <a:endParaRPr sz="1800" kern="0">
                  <a:solidFill>
                    <a:srgbClr val="FFFFFF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8" name="Google Shape;233;p25"/>
              <p:cNvSpPr/>
              <p:nvPr/>
            </p:nvSpPr>
            <p:spPr>
              <a:xfrm>
                <a:off x="7163976" y="2036845"/>
                <a:ext cx="180600" cy="2028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  <a:buFont typeface="Arial"/>
                  <a:buNone/>
                </a:pPr>
                <a:endParaRPr sz="1800" kern="0">
                  <a:solidFill>
                    <a:srgbClr val="FF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9" name="Google Shape;234;p25"/>
              <p:cNvSpPr/>
              <p:nvPr/>
            </p:nvSpPr>
            <p:spPr>
              <a:xfrm>
                <a:off x="7163976" y="2312876"/>
                <a:ext cx="180600" cy="2028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  <a:buFont typeface="Arial"/>
                  <a:buNone/>
                </a:pPr>
                <a:endParaRPr sz="1800" kern="0">
                  <a:solidFill>
                    <a:srgbClr val="FFFFFF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0" name="Google Shape;235;p25"/>
              <p:cNvSpPr/>
              <p:nvPr/>
            </p:nvSpPr>
            <p:spPr>
              <a:xfrm>
                <a:off x="7668032" y="1484785"/>
                <a:ext cx="180600" cy="2028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  <a:buFont typeface="Arial"/>
                  <a:buNone/>
                </a:pPr>
                <a:endParaRPr sz="1800" kern="0">
                  <a:solidFill>
                    <a:srgbClr val="FFFFFF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1" name="Google Shape;236;p25"/>
              <p:cNvSpPr/>
              <p:nvPr/>
            </p:nvSpPr>
            <p:spPr>
              <a:xfrm>
                <a:off x="7668032" y="1760815"/>
                <a:ext cx="180600" cy="2028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  <a:buFont typeface="Arial"/>
                  <a:buNone/>
                </a:pPr>
                <a:endParaRPr sz="1800" kern="0">
                  <a:solidFill>
                    <a:srgbClr val="FFFFFF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2" name="Google Shape;237;p25"/>
              <p:cNvSpPr/>
              <p:nvPr/>
            </p:nvSpPr>
            <p:spPr>
              <a:xfrm>
                <a:off x="7668032" y="2036845"/>
                <a:ext cx="180600" cy="2028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  <a:buFont typeface="Arial"/>
                  <a:buNone/>
                </a:pPr>
                <a:endParaRPr sz="1800" kern="0">
                  <a:solidFill>
                    <a:srgbClr val="FF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3" name="Google Shape;238;p25"/>
              <p:cNvSpPr/>
              <p:nvPr/>
            </p:nvSpPr>
            <p:spPr>
              <a:xfrm>
                <a:off x="7668032" y="2312876"/>
                <a:ext cx="180600" cy="2028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  <a:buFont typeface="Arial"/>
                  <a:buNone/>
                </a:pPr>
                <a:endParaRPr sz="1800" kern="0">
                  <a:solidFill>
                    <a:srgbClr val="FFFFFF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4" name="Google Shape;239;p25"/>
              <p:cNvSpPr/>
              <p:nvPr/>
            </p:nvSpPr>
            <p:spPr>
              <a:xfrm rot="-5400000">
                <a:off x="6229667" y="2671418"/>
                <a:ext cx="2556300" cy="1830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  <a:buFont typeface="Arial"/>
                  <a:buNone/>
                </a:pPr>
                <a:r>
                  <a:rPr lang="en" sz="12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rPr>
                  <a:t>Readout (zero suppression)</a:t>
                </a: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cxnSp>
            <p:nvCxnSpPr>
              <p:cNvPr id="865" name="Google Shape;240;p25"/>
              <p:cNvCxnSpPr/>
              <p:nvPr/>
            </p:nvCxnSpPr>
            <p:spPr>
              <a:xfrm>
                <a:off x="7758354" y="2600908"/>
                <a:ext cx="0" cy="288000"/>
              </a:xfrm>
              <a:prstGeom prst="straightConnector1">
                <a:avLst/>
              </a:prstGeom>
              <a:noFill/>
              <a:ln w="25400" cap="flat" cmpd="sng">
                <a:solidFill>
                  <a:srgbClr val="4F81BD"/>
                </a:solidFill>
                <a:prstDash val="dot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</p:grpSp>
        <p:grpSp>
          <p:nvGrpSpPr>
            <p:cNvPr id="746" name="Google Shape;241;p25"/>
            <p:cNvGrpSpPr/>
            <p:nvPr/>
          </p:nvGrpSpPr>
          <p:grpSpPr>
            <a:xfrm>
              <a:off x="3661093" y="2008076"/>
              <a:ext cx="252007" cy="1744960"/>
              <a:chOff x="2303748" y="1684040"/>
              <a:chExt cx="648000" cy="1744960"/>
            </a:xfrm>
          </p:grpSpPr>
          <p:cxnSp>
            <p:nvCxnSpPr>
              <p:cNvPr id="834" name="Google Shape;242;p25"/>
              <p:cNvCxnSpPr/>
              <p:nvPr/>
            </p:nvCxnSpPr>
            <p:spPr>
              <a:xfrm>
                <a:off x="2303748" y="1684040"/>
                <a:ext cx="648000" cy="0"/>
              </a:xfrm>
              <a:prstGeom prst="straightConnector1">
                <a:avLst/>
              </a:prstGeom>
              <a:noFill/>
              <a:ln w="25400" cap="flat" cmpd="sng">
                <a:solidFill>
                  <a:srgbClr val="4F81BD"/>
                </a:solidFill>
                <a:prstDash val="dot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835" name="Google Shape;243;p25"/>
              <p:cNvCxnSpPr/>
              <p:nvPr/>
            </p:nvCxnSpPr>
            <p:spPr>
              <a:xfrm>
                <a:off x="2303748" y="1988840"/>
                <a:ext cx="648000" cy="0"/>
              </a:xfrm>
              <a:prstGeom prst="straightConnector1">
                <a:avLst/>
              </a:prstGeom>
              <a:noFill/>
              <a:ln w="25400" cap="flat" cmpd="sng">
                <a:solidFill>
                  <a:srgbClr val="4F81BD"/>
                </a:solidFill>
                <a:prstDash val="dot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836" name="Google Shape;244;p25"/>
              <p:cNvCxnSpPr/>
              <p:nvPr/>
            </p:nvCxnSpPr>
            <p:spPr>
              <a:xfrm>
                <a:off x="2303748" y="3140968"/>
                <a:ext cx="648000" cy="0"/>
              </a:xfrm>
              <a:prstGeom prst="straightConnector1">
                <a:avLst/>
              </a:prstGeom>
              <a:noFill/>
              <a:ln w="25400" cap="flat" cmpd="sng">
                <a:solidFill>
                  <a:srgbClr val="4F81BD"/>
                </a:solidFill>
                <a:prstDash val="dot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837" name="Google Shape;245;p25"/>
              <p:cNvCxnSpPr/>
              <p:nvPr/>
            </p:nvCxnSpPr>
            <p:spPr>
              <a:xfrm>
                <a:off x="2303748" y="3429000"/>
                <a:ext cx="648000" cy="0"/>
              </a:xfrm>
              <a:prstGeom prst="straightConnector1">
                <a:avLst/>
              </a:prstGeom>
              <a:noFill/>
              <a:ln w="25400" cap="flat" cmpd="sng">
                <a:solidFill>
                  <a:srgbClr val="4F81BD"/>
                </a:solidFill>
                <a:prstDash val="dot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</p:grpSp>
        <p:grpSp>
          <p:nvGrpSpPr>
            <p:cNvPr id="747" name="Google Shape;246;p25"/>
            <p:cNvGrpSpPr/>
            <p:nvPr/>
          </p:nvGrpSpPr>
          <p:grpSpPr>
            <a:xfrm>
              <a:off x="2832350" y="1628784"/>
              <a:ext cx="684656" cy="2814300"/>
              <a:chOff x="7163976" y="1484768"/>
              <a:chExt cx="684656" cy="2814300"/>
            </a:xfrm>
          </p:grpSpPr>
          <p:cxnSp>
            <p:nvCxnSpPr>
              <p:cNvPr id="806" name="Google Shape;247;p25"/>
              <p:cNvCxnSpPr/>
              <p:nvPr/>
            </p:nvCxnSpPr>
            <p:spPr>
              <a:xfrm>
                <a:off x="7254298" y="2600908"/>
                <a:ext cx="0" cy="288000"/>
              </a:xfrm>
              <a:prstGeom prst="straightConnector1">
                <a:avLst/>
              </a:prstGeom>
              <a:noFill/>
              <a:ln w="25400" cap="flat" cmpd="sng">
                <a:solidFill>
                  <a:srgbClr val="4F81BD"/>
                </a:solidFill>
                <a:prstDash val="dot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807" name="Google Shape;248;p25"/>
              <p:cNvCxnSpPr/>
              <p:nvPr/>
            </p:nvCxnSpPr>
            <p:spPr>
              <a:xfrm>
                <a:off x="7344308" y="3032462"/>
                <a:ext cx="322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F81BD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808" name="Google Shape;249;p25"/>
              <p:cNvCxnSpPr/>
              <p:nvPr/>
            </p:nvCxnSpPr>
            <p:spPr>
              <a:xfrm>
                <a:off x="7344308" y="3297920"/>
                <a:ext cx="322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F81BD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809" name="Google Shape;250;p25"/>
              <p:cNvCxnSpPr/>
              <p:nvPr/>
            </p:nvCxnSpPr>
            <p:spPr>
              <a:xfrm>
                <a:off x="7344308" y="3572850"/>
                <a:ext cx="322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F81BD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810" name="Google Shape;251;p25"/>
              <p:cNvCxnSpPr/>
              <p:nvPr/>
            </p:nvCxnSpPr>
            <p:spPr>
              <a:xfrm>
                <a:off x="7344308" y="3861048"/>
                <a:ext cx="322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F81BD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sp>
            <p:nvSpPr>
              <p:cNvPr id="811" name="Google Shape;252;p25"/>
              <p:cNvSpPr/>
              <p:nvPr/>
            </p:nvSpPr>
            <p:spPr>
              <a:xfrm>
                <a:off x="7163976" y="2931083"/>
                <a:ext cx="180600" cy="2028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  <a:buFont typeface="Arial"/>
                  <a:buNone/>
                </a:pPr>
                <a:endParaRPr sz="1800" kern="0">
                  <a:solidFill>
                    <a:srgbClr val="FFFFFF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2" name="Google Shape;253;p25"/>
              <p:cNvSpPr/>
              <p:nvPr/>
            </p:nvSpPr>
            <p:spPr>
              <a:xfrm>
                <a:off x="7163976" y="3207113"/>
                <a:ext cx="180600" cy="2028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  <a:buFont typeface="Arial"/>
                  <a:buNone/>
                </a:pPr>
                <a:endParaRPr sz="1800" kern="0">
                  <a:solidFill>
                    <a:srgbClr val="FFFFFF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3" name="Google Shape;254;p25"/>
              <p:cNvSpPr/>
              <p:nvPr/>
            </p:nvSpPr>
            <p:spPr>
              <a:xfrm>
                <a:off x="7163976" y="3483143"/>
                <a:ext cx="180600" cy="2028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  <a:buFont typeface="Arial"/>
                  <a:buNone/>
                </a:pPr>
                <a:endParaRPr sz="1800" kern="0">
                  <a:solidFill>
                    <a:srgbClr val="FF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4" name="Google Shape;255;p25"/>
              <p:cNvSpPr/>
              <p:nvPr/>
            </p:nvSpPr>
            <p:spPr>
              <a:xfrm>
                <a:off x="7163976" y="3759174"/>
                <a:ext cx="180600" cy="2028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  <a:buFont typeface="Arial"/>
                  <a:buNone/>
                </a:pPr>
                <a:endParaRPr sz="1800" kern="0">
                  <a:solidFill>
                    <a:srgbClr val="FFFFFF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5" name="Google Shape;256;p25"/>
              <p:cNvSpPr/>
              <p:nvPr/>
            </p:nvSpPr>
            <p:spPr>
              <a:xfrm>
                <a:off x="7668032" y="2931083"/>
                <a:ext cx="180600" cy="2028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  <a:buFont typeface="Arial"/>
                  <a:buNone/>
                </a:pPr>
                <a:endParaRPr sz="1800" kern="0">
                  <a:solidFill>
                    <a:srgbClr val="FFFFFF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6" name="Google Shape;257;p25"/>
              <p:cNvSpPr/>
              <p:nvPr/>
            </p:nvSpPr>
            <p:spPr>
              <a:xfrm>
                <a:off x="7668032" y="3207113"/>
                <a:ext cx="180600" cy="2028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  <a:buFont typeface="Arial"/>
                  <a:buNone/>
                </a:pPr>
                <a:endParaRPr sz="1800" kern="0">
                  <a:solidFill>
                    <a:srgbClr val="FFFFFF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7" name="Google Shape;258;p25"/>
              <p:cNvSpPr/>
              <p:nvPr/>
            </p:nvSpPr>
            <p:spPr>
              <a:xfrm>
                <a:off x="7668032" y="3483143"/>
                <a:ext cx="180600" cy="2028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  <a:buFont typeface="Arial"/>
                  <a:buNone/>
                </a:pPr>
                <a:endParaRPr sz="1800" kern="0">
                  <a:solidFill>
                    <a:srgbClr val="FF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8" name="Google Shape;259;p25"/>
              <p:cNvSpPr/>
              <p:nvPr/>
            </p:nvSpPr>
            <p:spPr>
              <a:xfrm>
                <a:off x="7668032" y="3759174"/>
                <a:ext cx="180600" cy="2028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  <a:buFont typeface="Arial"/>
                  <a:buNone/>
                </a:pPr>
                <a:endParaRPr sz="1800" kern="0">
                  <a:solidFill>
                    <a:srgbClr val="FFFFFF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819" name="Google Shape;260;p25"/>
              <p:cNvCxnSpPr/>
              <p:nvPr/>
            </p:nvCxnSpPr>
            <p:spPr>
              <a:xfrm>
                <a:off x="7505635" y="4041068"/>
                <a:ext cx="4500" cy="258000"/>
              </a:xfrm>
              <a:prstGeom prst="straightConnector1">
                <a:avLst/>
              </a:prstGeom>
              <a:noFill/>
              <a:ln w="25400" cap="flat" cmpd="sng">
                <a:solidFill>
                  <a:srgbClr val="4F81BD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820" name="Google Shape;261;p25"/>
              <p:cNvCxnSpPr/>
              <p:nvPr/>
            </p:nvCxnSpPr>
            <p:spPr>
              <a:xfrm>
                <a:off x="7344933" y="1586164"/>
                <a:ext cx="322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F81BD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821" name="Google Shape;262;p25"/>
              <p:cNvCxnSpPr/>
              <p:nvPr/>
            </p:nvCxnSpPr>
            <p:spPr>
              <a:xfrm>
                <a:off x="7344933" y="1851622"/>
                <a:ext cx="322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F81BD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822" name="Google Shape;263;p25"/>
              <p:cNvCxnSpPr/>
              <p:nvPr/>
            </p:nvCxnSpPr>
            <p:spPr>
              <a:xfrm>
                <a:off x="7344933" y="2126552"/>
                <a:ext cx="322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F81BD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823" name="Google Shape;264;p25"/>
              <p:cNvCxnSpPr/>
              <p:nvPr/>
            </p:nvCxnSpPr>
            <p:spPr>
              <a:xfrm>
                <a:off x="7344933" y="2414750"/>
                <a:ext cx="322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F81BD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sp>
            <p:nvSpPr>
              <p:cNvPr id="824" name="Google Shape;265;p25"/>
              <p:cNvSpPr/>
              <p:nvPr/>
            </p:nvSpPr>
            <p:spPr>
              <a:xfrm>
                <a:off x="7163976" y="1484785"/>
                <a:ext cx="180600" cy="2028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  <a:buFont typeface="Arial"/>
                  <a:buNone/>
                </a:pPr>
                <a:endParaRPr sz="1800" kern="0">
                  <a:solidFill>
                    <a:srgbClr val="FFFFFF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5" name="Google Shape;266;p25"/>
              <p:cNvSpPr/>
              <p:nvPr/>
            </p:nvSpPr>
            <p:spPr>
              <a:xfrm>
                <a:off x="7163976" y="1760815"/>
                <a:ext cx="180600" cy="2028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  <a:buFont typeface="Arial"/>
                  <a:buNone/>
                </a:pPr>
                <a:endParaRPr sz="1800" kern="0">
                  <a:solidFill>
                    <a:srgbClr val="FFFFFF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6" name="Google Shape;267;p25"/>
              <p:cNvSpPr/>
              <p:nvPr/>
            </p:nvSpPr>
            <p:spPr>
              <a:xfrm>
                <a:off x="7163976" y="2036845"/>
                <a:ext cx="180600" cy="2028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  <a:buFont typeface="Arial"/>
                  <a:buNone/>
                </a:pPr>
                <a:endParaRPr sz="1800" kern="0">
                  <a:solidFill>
                    <a:srgbClr val="FF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7" name="Google Shape;268;p25"/>
              <p:cNvSpPr/>
              <p:nvPr/>
            </p:nvSpPr>
            <p:spPr>
              <a:xfrm>
                <a:off x="7163976" y="2312876"/>
                <a:ext cx="180600" cy="2028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  <a:buFont typeface="Arial"/>
                  <a:buNone/>
                </a:pPr>
                <a:endParaRPr sz="1800" kern="0">
                  <a:solidFill>
                    <a:srgbClr val="FFFFFF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8" name="Google Shape;269;p25"/>
              <p:cNvSpPr/>
              <p:nvPr/>
            </p:nvSpPr>
            <p:spPr>
              <a:xfrm>
                <a:off x="7668032" y="1484785"/>
                <a:ext cx="180600" cy="2028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  <a:buFont typeface="Arial"/>
                  <a:buNone/>
                </a:pPr>
                <a:endParaRPr sz="1800" kern="0">
                  <a:solidFill>
                    <a:srgbClr val="FFFFFF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9" name="Google Shape;270;p25"/>
              <p:cNvSpPr/>
              <p:nvPr/>
            </p:nvSpPr>
            <p:spPr>
              <a:xfrm>
                <a:off x="7668032" y="1760815"/>
                <a:ext cx="180600" cy="2028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  <a:buFont typeface="Arial"/>
                  <a:buNone/>
                </a:pPr>
                <a:endParaRPr sz="1800" kern="0">
                  <a:solidFill>
                    <a:srgbClr val="FFFFFF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0" name="Google Shape;271;p25"/>
              <p:cNvSpPr/>
              <p:nvPr/>
            </p:nvSpPr>
            <p:spPr>
              <a:xfrm>
                <a:off x="7668032" y="2036845"/>
                <a:ext cx="180600" cy="2028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  <a:buFont typeface="Arial"/>
                  <a:buNone/>
                </a:pPr>
                <a:endParaRPr sz="1800" kern="0">
                  <a:solidFill>
                    <a:srgbClr val="FF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1" name="Google Shape;272;p25"/>
              <p:cNvSpPr/>
              <p:nvPr/>
            </p:nvSpPr>
            <p:spPr>
              <a:xfrm>
                <a:off x="7668032" y="2312876"/>
                <a:ext cx="180600" cy="2028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  <a:buFont typeface="Arial"/>
                  <a:buNone/>
                </a:pPr>
                <a:endParaRPr sz="1800" kern="0">
                  <a:solidFill>
                    <a:srgbClr val="FFFFFF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2" name="Google Shape;273;p25"/>
              <p:cNvSpPr/>
              <p:nvPr/>
            </p:nvSpPr>
            <p:spPr>
              <a:xfrm rot="-5400000">
                <a:off x="6229667" y="2671418"/>
                <a:ext cx="2556300" cy="1830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  <a:buFont typeface="Arial"/>
                  <a:buNone/>
                </a:pPr>
                <a:r>
                  <a:rPr lang="en" sz="12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rPr>
                  <a:t>Readout (zero suppression)</a:t>
                </a: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cxnSp>
            <p:nvCxnSpPr>
              <p:cNvPr id="833" name="Google Shape;274;p25"/>
              <p:cNvCxnSpPr/>
              <p:nvPr/>
            </p:nvCxnSpPr>
            <p:spPr>
              <a:xfrm>
                <a:off x="7758354" y="2600908"/>
                <a:ext cx="0" cy="288000"/>
              </a:xfrm>
              <a:prstGeom prst="straightConnector1">
                <a:avLst/>
              </a:prstGeom>
              <a:noFill/>
              <a:ln w="25400" cap="flat" cmpd="sng">
                <a:solidFill>
                  <a:srgbClr val="4F81BD"/>
                </a:solidFill>
                <a:prstDash val="dot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</p:grpSp>
        <p:grpSp>
          <p:nvGrpSpPr>
            <p:cNvPr id="748" name="Google Shape;275;p25"/>
            <p:cNvGrpSpPr/>
            <p:nvPr/>
          </p:nvGrpSpPr>
          <p:grpSpPr>
            <a:xfrm>
              <a:off x="4021732" y="1628784"/>
              <a:ext cx="684656" cy="2814300"/>
              <a:chOff x="7163976" y="1484768"/>
              <a:chExt cx="684656" cy="2814300"/>
            </a:xfrm>
          </p:grpSpPr>
          <p:cxnSp>
            <p:nvCxnSpPr>
              <p:cNvPr id="778" name="Google Shape;276;p25"/>
              <p:cNvCxnSpPr/>
              <p:nvPr/>
            </p:nvCxnSpPr>
            <p:spPr>
              <a:xfrm>
                <a:off x="7254298" y="2600908"/>
                <a:ext cx="0" cy="288000"/>
              </a:xfrm>
              <a:prstGeom prst="straightConnector1">
                <a:avLst/>
              </a:prstGeom>
              <a:noFill/>
              <a:ln w="25400" cap="flat" cmpd="sng">
                <a:solidFill>
                  <a:srgbClr val="4F81BD"/>
                </a:solidFill>
                <a:prstDash val="dot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779" name="Google Shape;277;p25"/>
              <p:cNvCxnSpPr/>
              <p:nvPr/>
            </p:nvCxnSpPr>
            <p:spPr>
              <a:xfrm>
                <a:off x="7344308" y="3032462"/>
                <a:ext cx="322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F81BD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780" name="Google Shape;278;p25"/>
              <p:cNvCxnSpPr/>
              <p:nvPr/>
            </p:nvCxnSpPr>
            <p:spPr>
              <a:xfrm>
                <a:off x="7344308" y="3297920"/>
                <a:ext cx="322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F81BD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781" name="Google Shape;279;p25"/>
              <p:cNvCxnSpPr/>
              <p:nvPr/>
            </p:nvCxnSpPr>
            <p:spPr>
              <a:xfrm>
                <a:off x="7344308" y="3572850"/>
                <a:ext cx="322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F81BD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782" name="Google Shape;280;p25"/>
              <p:cNvCxnSpPr/>
              <p:nvPr/>
            </p:nvCxnSpPr>
            <p:spPr>
              <a:xfrm>
                <a:off x="7344308" y="3861048"/>
                <a:ext cx="322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F81BD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sp>
            <p:nvSpPr>
              <p:cNvPr id="783" name="Google Shape;281;p25"/>
              <p:cNvSpPr/>
              <p:nvPr/>
            </p:nvSpPr>
            <p:spPr>
              <a:xfrm>
                <a:off x="7163976" y="2931083"/>
                <a:ext cx="180600" cy="2028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  <a:buFont typeface="Arial"/>
                  <a:buNone/>
                </a:pPr>
                <a:endParaRPr sz="1800" kern="0">
                  <a:solidFill>
                    <a:srgbClr val="FFFFFF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4" name="Google Shape;282;p25"/>
              <p:cNvSpPr/>
              <p:nvPr/>
            </p:nvSpPr>
            <p:spPr>
              <a:xfrm>
                <a:off x="7163976" y="3207113"/>
                <a:ext cx="180600" cy="2028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  <a:buFont typeface="Arial"/>
                  <a:buNone/>
                </a:pPr>
                <a:endParaRPr sz="1800" kern="0">
                  <a:solidFill>
                    <a:srgbClr val="FFFFFF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5" name="Google Shape;283;p25"/>
              <p:cNvSpPr/>
              <p:nvPr/>
            </p:nvSpPr>
            <p:spPr>
              <a:xfrm>
                <a:off x="7163976" y="3483143"/>
                <a:ext cx="180600" cy="2028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  <a:buFont typeface="Arial"/>
                  <a:buNone/>
                </a:pPr>
                <a:endParaRPr sz="1800" kern="0">
                  <a:solidFill>
                    <a:srgbClr val="FF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6" name="Google Shape;284;p25"/>
              <p:cNvSpPr/>
              <p:nvPr/>
            </p:nvSpPr>
            <p:spPr>
              <a:xfrm>
                <a:off x="7163976" y="3759174"/>
                <a:ext cx="180600" cy="2028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  <a:buFont typeface="Arial"/>
                  <a:buNone/>
                </a:pPr>
                <a:endParaRPr sz="1800" kern="0">
                  <a:solidFill>
                    <a:srgbClr val="FFFFFF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7" name="Google Shape;285;p25"/>
              <p:cNvSpPr/>
              <p:nvPr/>
            </p:nvSpPr>
            <p:spPr>
              <a:xfrm>
                <a:off x="7668032" y="2931083"/>
                <a:ext cx="180600" cy="2028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  <a:buFont typeface="Arial"/>
                  <a:buNone/>
                </a:pPr>
                <a:endParaRPr sz="1800" kern="0">
                  <a:solidFill>
                    <a:srgbClr val="FFFFFF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8" name="Google Shape;286;p25"/>
              <p:cNvSpPr/>
              <p:nvPr/>
            </p:nvSpPr>
            <p:spPr>
              <a:xfrm>
                <a:off x="7668032" y="3207113"/>
                <a:ext cx="180600" cy="2028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  <a:buFont typeface="Arial"/>
                  <a:buNone/>
                </a:pPr>
                <a:endParaRPr sz="1800" kern="0">
                  <a:solidFill>
                    <a:srgbClr val="FFFFFF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9" name="Google Shape;287;p25"/>
              <p:cNvSpPr/>
              <p:nvPr/>
            </p:nvSpPr>
            <p:spPr>
              <a:xfrm>
                <a:off x="7668032" y="3483143"/>
                <a:ext cx="180600" cy="2028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  <a:buFont typeface="Arial"/>
                  <a:buNone/>
                </a:pPr>
                <a:endParaRPr sz="1800" kern="0">
                  <a:solidFill>
                    <a:srgbClr val="FF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0" name="Google Shape;288;p25"/>
              <p:cNvSpPr/>
              <p:nvPr/>
            </p:nvSpPr>
            <p:spPr>
              <a:xfrm>
                <a:off x="7668032" y="3759174"/>
                <a:ext cx="180600" cy="2028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  <a:buFont typeface="Arial"/>
                  <a:buNone/>
                </a:pPr>
                <a:endParaRPr sz="1800" kern="0">
                  <a:solidFill>
                    <a:srgbClr val="FFFFFF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791" name="Google Shape;289;p25"/>
              <p:cNvCxnSpPr/>
              <p:nvPr/>
            </p:nvCxnSpPr>
            <p:spPr>
              <a:xfrm>
                <a:off x="7505635" y="4041068"/>
                <a:ext cx="4500" cy="258000"/>
              </a:xfrm>
              <a:prstGeom prst="straightConnector1">
                <a:avLst/>
              </a:prstGeom>
              <a:noFill/>
              <a:ln w="25400" cap="flat" cmpd="sng">
                <a:solidFill>
                  <a:srgbClr val="4F81BD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792" name="Google Shape;290;p25"/>
              <p:cNvCxnSpPr/>
              <p:nvPr/>
            </p:nvCxnSpPr>
            <p:spPr>
              <a:xfrm>
                <a:off x="7344933" y="1586164"/>
                <a:ext cx="322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F81BD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793" name="Google Shape;291;p25"/>
              <p:cNvCxnSpPr/>
              <p:nvPr/>
            </p:nvCxnSpPr>
            <p:spPr>
              <a:xfrm>
                <a:off x="7344933" y="1851622"/>
                <a:ext cx="322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F81BD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794" name="Google Shape;292;p25"/>
              <p:cNvCxnSpPr/>
              <p:nvPr/>
            </p:nvCxnSpPr>
            <p:spPr>
              <a:xfrm>
                <a:off x="7344933" y="2126552"/>
                <a:ext cx="322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F81BD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795" name="Google Shape;293;p25"/>
              <p:cNvCxnSpPr/>
              <p:nvPr/>
            </p:nvCxnSpPr>
            <p:spPr>
              <a:xfrm>
                <a:off x="7344933" y="2414750"/>
                <a:ext cx="322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F81BD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sp>
            <p:nvSpPr>
              <p:cNvPr id="796" name="Google Shape;294;p25"/>
              <p:cNvSpPr/>
              <p:nvPr/>
            </p:nvSpPr>
            <p:spPr>
              <a:xfrm>
                <a:off x="7163976" y="1484785"/>
                <a:ext cx="180600" cy="2028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  <a:buFont typeface="Arial"/>
                  <a:buNone/>
                </a:pPr>
                <a:endParaRPr sz="1800" kern="0">
                  <a:solidFill>
                    <a:srgbClr val="FFFFFF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7" name="Google Shape;295;p25"/>
              <p:cNvSpPr/>
              <p:nvPr/>
            </p:nvSpPr>
            <p:spPr>
              <a:xfrm>
                <a:off x="7163976" y="1760815"/>
                <a:ext cx="180600" cy="2028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  <a:buFont typeface="Arial"/>
                  <a:buNone/>
                </a:pPr>
                <a:endParaRPr sz="1800" kern="0">
                  <a:solidFill>
                    <a:srgbClr val="FFFFFF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8" name="Google Shape;296;p25"/>
              <p:cNvSpPr/>
              <p:nvPr/>
            </p:nvSpPr>
            <p:spPr>
              <a:xfrm>
                <a:off x="7163976" y="2036845"/>
                <a:ext cx="180600" cy="2028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  <a:buFont typeface="Arial"/>
                  <a:buNone/>
                </a:pPr>
                <a:endParaRPr sz="1800" kern="0">
                  <a:solidFill>
                    <a:srgbClr val="FF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9" name="Google Shape;297;p25"/>
              <p:cNvSpPr/>
              <p:nvPr/>
            </p:nvSpPr>
            <p:spPr>
              <a:xfrm>
                <a:off x="7163976" y="2312876"/>
                <a:ext cx="180600" cy="2028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  <a:buFont typeface="Arial"/>
                  <a:buNone/>
                </a:pPr>
                <a:endParaRPr sz="1800" kern="0">
                  <a:solidFill>
                    <a:srgbClr val="FFFFFF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0" name="Google Shape;298;p25"/>
              <p:cNvSpPr/>
              <p:nvPr/>
            </p:nvSpPr>
            <p:spPr>
              <a:xfrm>
                <a:off x="7668032" y="1484785"/>
                <a:ext cx="180600" cy="2028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  <a:buFont typeface="Arial"/>
                  <a:buNone/>
                </a:pPr>
                <a:endParaRPr sz="1800" kern="0">
                  <a:solidFill>
                    <a:srgbClr val="FFFFFF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1" name="Google Shape;299;p25"/>
              <p:cNvSpPr/>
              <p:nvPr/>
            </p:nvSpPr>
            <p:spPr>
              <a:xfrm>
                <a:off x="7668032" y="1760815"/>
                <a:ext cx="180600" cy="2028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  <a:buFont typeface="Arial"/>
                  <a:buNone/>
                </a:pPr>
                <a:endParaRPr sz="1800" kern="0">
                  <a:solidFill>
                    <a:srgbClr val="FFFFFF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2" name="Google Shape;300;p25"/>
              <p:cNvSpPr/>
              <p:nvPr/>
            </p:nvSpPr>
            <p:spPr>
              <a:xfrm>
                <a:off x="7668032" y="2036845"/>
                <a:ext cx="180600" cy="2028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  <a:buFont typeface="Arial"/>
                  <a:buNone/>
                </a:pPr>
                <a:endParaRPr sz="1800" kern="0">
                  <a:solidFill>
                    <a:srgbClr val="FF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3" name="Google Shape;301;p25"/>
              <p:cNvSpPr/>
              <p:nvPr/>
            </p:nvSpPr>
            <p:spPr>
              <a:xfrm>
                <a:off x="7668032" y="2312876"/>
                <a:ext cx="180600" cy="2028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  <a:buFont typeface="Arial"/>
                  <a:buNone/>
                </a:pPr>
                <a:endParaRPr sz="1800" kern="0">
                  <a:solidFill>
                    <a:srgbClr val="FFFFFF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4" name="Google Shape;302;p25"/>
              <p:cNvSpPr/>
              <p:nvPr/>
            </p:nvSpPr>
            <p:spPr>
              <a:xfrm rot="-5400000">
                <a:off x="6229667" y="2671418"/>
                <a:ext cx="2556300" cy="1830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  <a:buFont typeface="Arial"/>
                  <a:buNone/>
                </a:pPr>
                <a:r>
                  <a:rPr lang="en" sz="12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rPr>
                  <a:t>Readout (zero suppression)</a:t>
                </a: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cxnSp>
            <p:nvCxnSpPr>
              <p:cNvPr id="805" name="Google Shape;303;p25"/>
              <p:cNvCxnSpPr/>
              <p:nvPr/>
            </p:nvCxnSpPr>
            <p:spPr>
              <a:xfrm>
                <a:off x="7758354" y="2600908"/>
                <a:ext cx="0" cy="288000"/>
              </a:xfrm>
              <a:prstGeom prst="straightConnector1">
                <a:avLst/>
              </a:prstGeom>
              <a:noFill/>
              <a:ln w="25400" cap="flat" cmpd="sng">
                <a:solidFill>
                  <a:srgbClr val="4F81BD"/>
                </a:solidFill>
                <a:prstDash val="dot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</p:grpSp>
        <p:grpSp>
          <p:nvGrpSpPr>
            <p:cNvPr id="749" name="Google Shape;304;p25"/>
            <p:cNvGrpSpPr/>
            <p:nvPr/>
          </p:nvGrpSpPr>
          <p:grpSpPr>
            <a:xfrm>
              <a:off x="4921207" y="1628784"/>
              <a:ext cx="684656" cy="2814300"/>
              <a:chOff x="7163976" y="1484768"/>
              <a:chExt cx="684656" cy="2814300"/>
            </a:xfrm>
          </p:grpSpPr>
          <p:cxnSp>
            <p:nvCxnSpPr>
              <p:cNvPr id="750" name="Google Shape;305;p25"/>
              <p:cNvCxnSpPr/>
              <p:nvPr/>
            </p:nvCxnSpPr>
            <p:spPr>
              <a:xfrm>
                <a:off x="7254298" y="2600908"/>
                <a:ext cx="0" cy="288000"/>
              </a:xfrm>
              <a:prstGeom prst="straightConnector1">
                <a:avLst/>
              </a:prstGeom>
              <a:noFill/>
              <a:ln w="25400" cap="flat" cmpd="sng">
                <a:solidFill>
                  <a:srgbClr val="4F81BD"/>
                </a:solidFill>
                <a:prstDash val="dot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751" name="Google Shape;306;p25"/>
              <p:cNvCxnSpPr/>
              <p:nvPr/>
            </p:nvCxnSpPr>
            <p:spPr>
              <a:xfrm>
                <a:off x="7344308" y="3032462"/>
                <a:ext cx="322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F81BD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752" name="Google Shape;307;p25"/>
              <p:cNvCxnSpPr/>
              <p:nvPr/>
            </p:nvCxnSpPr>
            <p:spPr>
              <a:xfrm>
                <a:off x="7344308" y="3297920"/>
                <a:ext cx="322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F81BD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753" name="Google Shape;308;p25"/>
              <p:cNvCxnSpPr/>
              <p:nvPr/>
            </p:nvCxnSpPr>
            <p:spPr>
              <a:xfrm>
                <a:off x="7344308" y="3572850"/>
                <a:ext cx="322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F81BD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754" name="Google Shape;309;p25"/>
              <p:cNvCxnSpPr/>
              <p:nvPr/>
            </p:nvCxnSpPr>
            <p:spPr>
              <a:xfrm>
                <a:off x="7344308" y="3861048"/>
                <a:ext cx="322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F81BD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sp>
            <p:nvSpPr>
              <p:cNvPr id="755" name="Google Shape;310;p25"/>
              <p:cNvSpPr/>
              <p:nvPr/>
            </p:nvSpPr>
            <p:spPr>
              <a:xfrm>
                <a:off x="7163976" y="2931083"/>
                <a:ext cx="180600" cy="2028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  <a:buFont typeface="Arial"/>
                  <a:buNone/>
                </a:pPr>
                <a:endParaRPr sz="1800" kern="0">
                  <a:solidFill>
                    <a:srgbClr val="FFFFFF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6" name="Google Shape;311;p25"/>
              <p:cNvSpPr/>
              <p:nvPr/>
            </p:nvSpPr>
            <p:spPr>
              <a:xfrm>
                <a:off x="7163976" y="3207113"/>
                <a:ext cx="180600" cy="2028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  <a:buFont typeface="Arial"/>
                  <a:buNone/>
                </a:pPr>
                <a:endParaRPr sz="1800" kern="0">
                  <a:solidFill>
                    <a:srgbClr val="FFFFFF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7" name="Google Shape;312;p25"/>
              <p:cNvSpPr/>
              <p:nvPr/>
            </p:nvSpPr>
            <p:spPr>
              <a:xfrm>
                <a:off x="7163976" y="3483143"/>
                <a:ext cx="180600" cy="2028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  <a:buFont typeface="Arial"/>
                  <a:buNone/>
                </a:pPr>
                <a:endParaRPr sz="1800" kern="0">
                  <a:solidFill>
                    <a:srgbClr val="FF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8" name="Google Shape;313;p25"/>
              <p:cNvSpPr/>
              <p:nvPr/>
            </p:nvSpPr>
            <p:spPr>
              <a:xfrm>
                <a:off x="7163976" y="3759174"/>
                <a:ext cx="180600" cy="2028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  <a:buFont typeface="Arial"/>
                  <a:buNone/>
                </a:pPr>
                <a:endParaRPr sz="1800" kern="0">
                  <a:solidFill>
                    <a:srgbClr val="FFFFFF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9" name="Google Shape;314;p25"/>
              <p:cNvSpPr/>
              <p:nvPr/>
            </p:nvSpPr>
            <p:spPr>
              <a:xfrm>
                <a:off x="7668032" y="2931083"/>
                <a:ext cx="180600" cy="2028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  <a:buFont typeface="Arial"/>
                  <a:buNone/>
                </a:pPr>
                <a:endParaRPr sz="1800" kern="0">
                  <a:solidFill>
                    <a:srgbClr val="FFFFFF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0" name="Google Shape;315;p25"/>
              <p:cNvSpPr/>
              <p:nvPr/>
            </p:nvSpPr>
            <p:spPr>
              <a:xfrm>
                <a:off x="7668032" y="3207113"/>
                <a:ext cx="180600" cy="2028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  <a:buFont typeface="Arial"/>
                  <a:buNone/>
                </a:pPr>
                <a:endParaRPr sz="1800" kern="0">
                  <a:solidFill>
                    <a:srgbClr val="FFFFFF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1" name="Google Shape;316;p25"/>
              <p:cNvSpPr/>
              <p:nvPr/>
            </p:nvSpPr>
            <p:spPr>
              <a:xfrm>
                <a:off x="7668032" y="3483143"/>
                <a:ext cx="180600" cy="2028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  <a:buFont typeface="Arial"/>
                  <a:buNone/>
                </a:pPr>
                <a:endParaRPr sz="1800" kern="0">
                  <a:solidFill>
                    <a:srgbClr val="FF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2" name="Google Shape;317;p25"/>
              <p:cNvSpPr/>
              <p:nvPr/>
            </p:nvSpPr>
            <p:spPr>
              <a:xfrm>
                <a:off x="7668032" y="3759174"/>
                <a:ext cx="180600" cy="2028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  <a:buFont typeface="Arial"/>
                  <a:buNone/>
                </a:pPr>
                <a:endParaRPr sz="1800" kern="0">
                  <a:solidFill>
                    <a:srgbClr val="FFFFFF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763" name="Google Shape;318;p25"/>
              <p:cNvCxnSpPr/>
              <p:nvPr/>
            </p:nvCxnSpPr>
            <p:spPr>
              <a:xfrm>
                <a:off x="7505635" y="4041068"/>
                <a:ext cx="4500" cy="258000"/>
              </a:xfrm>
              <a:prstGeom prst="straightConnector1">
                <a:avLst/>
              </a:prstGeom>
              <a:noFill/>
              <a:ln w="25400" cap="flat" cmpd="sng">
                <a:solidFill>
                  <a:srgbClr val="4F81BD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764" name="Google Shape;319;p25"/>
              <p:cNvCxnSpPr/>
              <p:nvPr/>
            </p:nvCxnSpPr>
            <p:spPr>
              <a:xfrm>
                <a:off x="7344933" y="1586164"/>
                <a:ext cx="322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F81BD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765" name="Google Shape;320;p25"/>
              <p:cNvCxnSpPr/>
              <p:nvPr/>
            </p:nvCxnSpPr>
            <p:spPr>
              <a:xfrm>
                <a:off x="7344933" y="1851622"/>
                <a:ext cx="322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F81BD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766" name="Google Shape;321;p25"/>
              <p:cNvCxnSpPr/>
              <p:nvPr/>
            </p:nvCxnSpPr>
            <p:spPr>
              <a:xfrm>
                <a:off x="7344933" y="2126552"/>
                <a:ext cx="322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F81BD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767" name="Google Shape;322;p25"/>
              <p:cNvCxnSpPr/>
              <p:nvPr/>
            </p:nvCxnSpPr>
            <p:spPr>
              <a:xfrm>
                <a:off x="7344933" y="2414750"/>
                <a:ext cx="322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F81BD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sp>
            <p:nvSpPr>
              <p:cNvPr id="768" name="Google Shape;207;p25"/>
              <p:cNvSpPr/>
              <p:nvPr/>
            </p:nvSpPr>
            <p:spPr>
              <a:xfrm>
                <a:off x="7163976" y="1484785"/>
                <a:ext cx="180600" cy="2028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  <a:buFont typeface="Arial"/>
                  <a:buNone/>
                </a:pPr>
                <a:endParaRPr sz="1800" kern="0">
                  <a:solidFill>
                    <a:srgbClr val="FFFFFF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9" name="Google Shape;323;p25"/>
              <p:cNvSpPr/>
              <p:nvPr/>
            </p:nvSpPr>
            <p:spPr>
              <a:xfrm>
                <a:off x="7163976" y="1760815"/>
                <a:ext cx="180600" cy="2028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  <a:buFont typeface="Arial"/>
                  <a:buNone/>
                </a:pPr>
                <a:endParaRPr sz="1800" kern="0">
                  <a:solidFill>
                    <a:srgbClr val="FFFFFF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0" name="Google Shape;324;p25"/>
              <p:cNvSpPr/>
              <p:nvPr/>
            </p:nvSpPr>
            <p:spPr>
              <a:xfrm>
                <a:off x="7163976" y="2036845"/>
                <a:ext cx="180600" cy="2028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  <a:buFont typeface="Arial"/>
                  <a:buNone/>
                </a:pPr>
                <a:endParaRPr sz="1800" kern="0">
                  <a:solidFill>
                    <a:srgbClr val="FF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1" name="Google Shape;325;p25"/>
              <p:cNvSpPr/>
              <p:nvPr/>
            </p:nvSpPr>
            <p:spPr>
              <a:xfrm>
                <a:off x="7163976" y="2312876"/>
                <a:ext cx="180600" cy="2028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  <a:buFont typeface="Arial"/>
                  <a:buNone/>
                </a:pPr>
                <a:endParaRPr sz="1800" kern="0">
                  <a:solidFill>
                    <a:srgbClr val="FFFFFF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2" name="Google Shape;326;p25"/>
              <p:cNvSpPr/>
              <p:nvPr/>
            </p:nvSpPr>
            <p:spPr>
              <a:xfrm>
                <a:off x="7668032" y="1484785"/>
                <a:ext cx="180600" cy="2028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  <a:buFont typeface="Arial"/>
                  <a:buNone/>
                </a:pPr>
                <a:endParaRPr sz="1800" kern="0">
                  <a:solidFill>
                    <a:srgbClr val="FFFFFF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3" name="Google Shape;327;p25"/>
              <p:cNvSpPr/>
              <p:nvPr/>
            </p:nvSpPr>
            <p:spPr>
              <a:xfrm>
                <a:off x="7668032" y="1760815"/>
                <a:ext cx="180600" cy="2028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  <a:buFont typeface="Arial"/>
                  <a:buNone/>
                </a:pPr>
                <a:endParaRPr sz="1800" kern="0">
                  <a:solidFill>
                    <a:srgbClr val="FFFFFF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4" name="Google Shape;328;p25"/>
              <p:cNvSpPr/>
              <p:nvPr/>
            </p:nvSpPr>
            <p:spPr>
              <a:xfrm>
                <a:off x="7668032" y="2036845"/>
                <a:ext cx="180600" cy="2028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  <a:buFont typeface="Arial"/>
                  <a:buNone/>
                </a:pPr>
                <a:endParaRPr sz="1800" kern="0">
                  <a:solidFill>
                    <a:srgbClr val="FF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5" name="Google Shape;329;p25"/>
              <p:cNvSpPr/>
              <p:nvPr/>
            </p:nvSpPr>
            <p:spPr>
              <a:xfrm>
                <a:off x="7668032" y="2312876"/>
                <a:ext cx="180600" cy="2028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  <a:buFont typeface="Arial"/>
                  <a:buNone/>
                </a:pPr>
                <a:endParaRPr sz="1800" kern="0">
                  <a:solidFill>
                    <a:srgbClr val="FFFFFF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6" name="Google Shape;330;p25"/>
              <p:cNvSpPr/>
              <p:nvPr/>
            </p:nvSpPr>
            <p:spPr>
              <a:xfrm rot="-5400000">
                <a:off x="6229667" y="2671418"/>
                <a:ext cx="2556300" cy="1830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  <a:buFont typeface="Arial"/>
                  <a:buNone/>
                </a:pPr>
                <a:r>
                  <a:rPr lang="en" sz="12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rPr>
                  <a:t>Readout (zero suppression)</a:t>
                </a: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cxnSp>
            <p:nvCxnSpPr>
              <p:cNvPr id="777" name="Google Shape;331;p25"/>
              <p:cNvCxnSpPr/>
              <p:nvPr/>
            </p:nvCxnSpPr>
            <p:spPr>
              <a:xfrm>
                <a:off x="7758354" y="2600908"/>
                <a:ext cx="0" cy="288000"/>
              </a:xfrm>
              <a:prstGeom prst="straightConnector1">
                <a:avLst/>
              </a:prstGeom>
              <a:noFill/>
              <a:ln w="25400" cap="flat" cmpd="sng">
                <a:solidFill>
                  <a:srgbClr val="4F81BD"/>
                </a:solidFill>
                <a:prstDash val="dot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</p:grpSp>
      </p:grpSp>
      <p:sp>
        <p:nvSpPr>
          <p:cNvPr id="866" name="Google Shape;332;p25"/>
          <p:cNvSpPr txBox="1"/>
          <p:nvPr/>
        </p:nvSpPr>
        <p:spPr>
          <a:xfrm rot="-5400000">
            <a:off x="15488050" y="13576475"/>
            <a:ext cx="1879200" cy="3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" sz="1800" b="1" kern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512 pixel rows</a:t>
            </a:r>
            <a:endParaRPr sz="1800" b="1" kern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867" name="Google Shape;333;p25"/>
          <p:cNvSpPr txBox="1"/>
          <p:nvPr/>
        </p:nvSpPr>
        <p:spPr>
          <a:xfrm>
            <a:off x="17213050" y="11949813"/>
            <a:ext cx="2029500" cy="3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" sz="1800" b="1" kern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1024 pixel columns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68" name="Google Shape;334;p25"/>
          <p:cNvSpPr txBox="1"/>
          <p:nvPr/>
        </p:nvSpPr>
        <p:spPr>
          <a:xfrm>
            <a:off x="19292825" y="9920875"/>
            <a:ext cx="1954200" cy="95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" sz="1400" kern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In pixel: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" sz="1400" kern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  </a:t>
            </a:r>
            <a:r>
              <a:rPr lang="en" sz="1400" kern="0">
                <a:solidFill>
                  <a:srgbClr val="974806"/>
                </a:solidFill>
                <a:ea typeface="Calibri"/>
                <a:cs typeface="Calibri"/>
                <a:sym typeface="Calibri"/>
              </a:rPr>
              <a:t>Amplification</a:t>
            </a:r>
            <a:endParaRPr sz="1400" kern="0">
              <a:solidFill>
                <a:srgbClr val="974806"/>
              </a:solidFill>
              <a:ea typeface="Calibri"/>
              <a:cs typeface="Calibri"/>
              <a:sym typeface="Calibri"/>
            </a:endParaRPr>
          </a:p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" sz="1400" kern="0">
                <a:solidFill>
                  <a:srgbClr val="974806"/>
                </a:solidFill>
                <a:ea typeface="Calibri"/>
                <a:cs typeface="Calibri"/>
                <a:sym typeface="Calibri"/>
              </a:rPr>
              <a:t>  Discrimination</a:t>
            </a:r>
            <a:endParaRPr sz="1400" kern="0">
              <a:solidFill>
                <a:srgbClr val="974806"/>
              </a:solidFill>
              <a:ea typeface="Calibri"/>
              <a:cs typeface="Calibri"/>
              <a:sym typeface="Calibri"/>
            </a:endParaRPr>
          </a:p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" sz="1400" kern="0">
                <a:solidFill>
                  <a:srgbClr val="974806"/>
                </a:solidFill>
                <a:ea typeface="Calibri"/>
                <a:cs typeface="Calibri"/>
                <a:sym typeface="Calibri"/>
              </a:rPr>
              <a:t>  3 hit storage registers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69" name="Google Shape;335;p25"/>
          <p:cNvSpPr/>
          <p:nvPr/>
        </p:nvSpPr>
        <p:spPr>
          <a:xfrm rot="10800000">
            <a:off x="16911283" y="15965142"/>
            <a:ext cx="65400" cy="620400"/>
          </a:xfrm>
          <a:prstGeom prst="upDown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9E0000"/>
              </a:gs>
              <a:gs pos="50000">
                <a:srgbClr val="E40000"/>
              </a:gs>
              <a:gs pos="100000">
                <a:srgbClr val="FF0000"/>
              </a:gs>
            </a:gsLst>
            <a:lin ang="13500032" scaled="0"/>
          </a:gradFill>
          <a:ln w="9525" cap="flat" cmpd="sng">
            <a:solidFill>
              <a:srgbClr val="9748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endParaRPr sz="1050" kern="0">
              <a:solidFill>
                <a:srgbClr val="974806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870" name="Google Shape;336;p25"/>
          <p:cNvSpPr/>
          <p:nvPr/>
        </p:nvSpPr>
        <p:spPr>
          <a:xfrm rot="5400000">
            <a:off x="20380766" y="12397542"/>
            <a:ext cx="65400" cy="7069800"/>
          </a:xfrm>
          <a:prstGeom prst="upDown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9E0000"/>
              </a:gs>
              <a:gs pos="50000">
                <a:srgbClr val="E40000"/>
              </a:gs>
              <a:gs pos="100000">
                <a:srgbClr val="FF0000"/>
              </a:gs>
            </a:gsLst>
            <a:lin ang="13500032" scaled="0"/>
          </a:gradFill>
          <a:ln w="9525" cap="flat" cmpd="sng">
            <a:solidFill>
              <a:srgbClr val="9748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endParaRPr sz="1050" kern="0">
              <a:solidFill>
                <a:srgbClr val="974806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871" name="Google Shape;337;p25"/>
          <p:cNvSpPr/>
          <p:nvPr/>
        </p:nvSpPr>
        <p:spPr>
          <a:xfrm rot="10800000">
            <a:off x="17680516" y="15965142"/>
            <a:ext cx="85800" cy="620400"/>
          </a:xfrm>
          <a:prstGeom prst="upDown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9E0000"/>
              </a:gs>
              <a:gs pos="50000">
                <a:srgbClr val="E40000"/>
              </a:gs>
              <a:gs pos="100000">
                <a:srgbClr val="FF0000"/>
              </a:gs>
            </a:gsLst>
            <a:lin ang="13500032" scaled="0"/>
          </a:gradFill>
          <a:ln w="9525" cap="flat" cmpd="sng">
            <a:solidFill>
              <a:srgbClr val="9748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endParaRPr sz="1050" kern="0">
              <a:solidFill>
                <a:srgbClr val="974806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872" name="Google Shape;338;p25"/>
          <p:cNvSpPr/>
          <p:nvPr/>
        </p:nvSpPr>
        <p:spPr>
          <a:xfrm rot="10800000">
            <a:off x="18490550" y="15965142"/>
            <a:ext cx="65400" cy="620400"/>
          </a:xfrm>
          <a:prstGeom prst="upDown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9E0000"/>
              </a:gs>
              <a:gs pos="50000">
                <a:srgbClr val="E40000"/>
              </a:gs>
              <a:gs pos="100000">
                <a:srgbClr val="FF0000"/>
              </a:gs>
            </a:gsLst>
            <a:lin ang="13500032" scaled="0"/>
          </a:gradFill>
          <a:ln w="9525" cap="flat" cmpd="sng">
            <a:solidFill>
              <a:srgbClr val="9748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endParaRPr sz="1050" kern="0">
              <a:solidFill>
                <a:srgbClr val="974806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873" name="Google Shape;339;p25"/>
          <p:cNvSpPr/>
          <p:nvPr/>
        </p:nvSpPr>
        <p:spPr>
          <a:xfrm rot="10800000">
            <a:off x="19280184" y="15965142"/>
            <a:ext cx="65400" cy="620400"/>
          </a:xfrm>
          <a:prstGeom prst="upDown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9E0000"/>
              </a:gs>
              <a:gs pos="50000">
                <a:srgbClr val="E40000"/>
              </a:gs>
              <a:gs pos="100000">
                <a:srgbClr val="FF0000"/>
              </a:gs>
            </a:gsLst>
            <a:lin ang="13500032" scaled="0"/>
          </a:gradFill>
          <a:ln w="9525" cap="flat" cmpd="sng">
            <a:solidFill>
              <a:srgbClr val="9748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endParaRPr sz="1050" kern="0">
              <a:solidFill>
                <a:srgbClr val="974806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874" name="Google Shape;340;p25"/>
          <p:cNvSpPr/>
          <p:nvPr/>
        </p:nvSpPr>
        <p:spPr>
          <a:xfrm rot="10800000">
            <a:off x="20069817" y="15965142"/>
            <a:ext cx="65400" cy="620400"/>
          </a:xfrm>
          <a:prstGeom prst="upDown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9E0000"/>
              </a:gs>
              <a:gs pos="50000">
                <a:srgbClr val="E40000"/>
              </a:gs>
              <a:gs pos="100000">
                <a:srgbClr val="FF0000"/>
              </a:gs>
            </a:gsLst>
            <a:lin ang="13500032" scaled="0"/>
          </a:gradFill>
          <a:ln w="9525" cap="flat" cmpd="sng">
            <a:solidFill>
              <a:srgbClr val="9748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endParaRPr sz="1050" kern="0">
              <a:solidFill>
                <a:srgbClr val="974806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875" name="Google Shape;341;p25"/>
          <p:cNvSpPr/>
          <p:nvPr/>
        </p:nvSpPr>
        <p:spPr>
          <a:xfrm rot="10800000">
            <a:off x="20859451" y="15965142"/>
            <a:ext cx="65400" cy="620400"/>
          </a:xfrm>
          <a:prstGeom prst="upDown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9E0000"/>
              </a:gs>
              <a:gs pos="50000">
                <a:srgbClr val="E40000"/>
              </a:gs>
              <a:gs pos="100000">
                <a:srgbClr val="FF0000"/>
              </a:gs>
            </a:gsLst>
            <a:lin ang="13500032" scaled="0"/>
          </a:gradFill>
          <a:ln w="9525" cap="flat" cmpd="sng">
            <a:solidFill>
              <a:srgbClr val="9748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endParaRPr sz="1050" kern="0">
              <a:solidFill>
                <a:srgbClr val="974806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876" name="Google Shape;342;p25"/>
          <p:cNvSpPr/>
          <p:nvPr/>
        </p:nvSpPr>
        <p:spPr>
          <a:xfrm rot="10800000">
            <a:off x="21640685" y="15965142"/>
            <a:ext cx="73800" cy="620400"/>
          </a:xfrm>
          <a:prstGeom prst="upDown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9E0000"/>
              </a:gs>
              <a:gs pos="50000">
                <a:srgbClr val="E40000"/>
              </a:gs>
              <a:gs pos="100000">
                <a:srgbClr val="FF0000"/>
              </a:gs>
            </a:gsLst>
            <a:lin ang="13500032" scaled="0"/>
          </a:gradFill>
          <a:ln w="9525" cap="flat" cmpd="sng">
            <a:solidFill>
              <a:srgbClr val="9748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endParaRPr sz="1050" kern="0">
              <a:solidFill>
                <a:srgbClr val="974806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877" name="Google Shape;343;p25"/>
          <p:cNvSpPr/>
          <p:nvPr/>
        </p:nvSpPr>
        <p:spPr>
          <a:xfrm rot="10800000">
            <a:off x="22438718" y="15965142"/>
            <a:ext cx="65400" cy="620400"/>
          </a:xfrm>
          <a:prstGeom prst="upDown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9E0000"/>
              </a:gs>
              <a:gs pos="50000">
                <a:srgbClr val="E40000"/>
              </a:gs>
              <a:gs pos="100000">
                <a:srgbClr val="FF0000"/>
              </a:gs>
            </a:gsLst>
            <a:lin ang="13500032" scaled="0"/>
          </a:gradFill>
          <a:ln w="9525" cap="flat" cmpd="sng">
            <a:solidFill>
              <a:srgbClr val="9748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endParaRPr sz="1050" kern="0">
              <a:solidFill>
                <a:srgbClr val="974806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878" name="Google Shape;344;p25"/>
          <p:cNvSpPr/>
          <p:nvPr/>
        </p:nvSpPr>
        <p:spPr>
          <a:xfrm rot="10800000">
            <a:off x="23228348" y="15965142"/>
            <a:ext cx="65400" cy="620400"/>
          </a:xfrm>
          <a:prstGeom prst="upDown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9E0000"/>
              </a:gs>
              <a:gs pos="50000">
                <a:srgbClr val="E40000"/>
              </a:gs>
              <a:gs pos="100000">
                <a:srgbClr val="FF0000"/>
              </a:gs>
            </a:gsLst>
            <a:lin ang="13500032" scaled="0"/>
          </a:gradFill>
          <a:ln w="9525" cap="flat" cmpd="sng">
            <a:solidFill>
              <a:srgbClr val="9748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endParaRPr sz="1050" kern="0">
              <a:solidFill>
                <a:srgbClr val="974806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879" name="Google Shape;345;p25"/>
          <p:cNvSpPr txBox="1"/>
          <p:nvPr/>
        </p:nvSpPr>
        <p:spPr>
          <a:xfrm>
            <a:off x="23948366" y="15793973"/>
            <a:ext cx="5196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" sz="1200" kern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Clock</a:t>
            </a:r>
            <a:endParaRPr sz="1200" kern="0">
              <a:solidFill>
                <a:srgbClr val="FF0000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881" name="Google Shape;413;p25" descr="A screenshot of a cell phone&#10;&#10;Description generated with very high confidence"/>
          <p:cNvPicPr preferRelativeResize="0"/>
          <p:nvPr/>
        </p:nvPicPr>
        <p:blipFill rotWithShape="1">
          <a:blip r:embed="rId9">
            <a:alphaModFix/>
          </a:blip>
          <a:srcRect r="4391" b="7218"/>
          <a:stretch/>
        </p:blipFill>
        <p:spPr>
          <a:xfrm>
            <a:off x="24479286" y="32593438"/>
            <a:ext cx="4572000" cy="4971150"/>
          </a:xfrm>
          <a:prstGeom prst="rect">
            <a:avLst/>
          </a:prstGeom>
          <a:noFill/>
          <a:ln w="38100">
            <a:noFill/>
          </a:ln>
        </p:spPr>
      </p:pic>
      <p:grpSp>
        <p:nvGrpSpPr>
          <p:cNvPr id="882" name="Google Shape;415;p25"/>
          <p:cNvGrpSpPr/>
          <p:nvPr/>
        </p:nvGrpSpPr>
        <p:grpSpPr>
          <a:xfrm>
            <a:off x="20563350" y="9209175"/>
            <a:ext cx="8641201" cy="6222095"/>
            <a:chOff x="14485500" y="14439900"/>
            <a:chExt cx="8641201" cy="6222095"/>
          </a:xfrm>
        </p:grpSpPr>
        <p:pic>
          <p:nvPicPr>
            <p:cNvPr id="883" name="Google Shape;416;p25"/>
            <p:cNvPicPr preferRelativeResize="0"/>
            <p:nvPr/>
          </p:nvPicPr>
          <p:blipFill rotWithShape="1">
            <a:blip r:embed="rId10">
              <a:alphaModFix/>
            </a:blip>
            <a:srcRect l="5934" r="11530"/>
            <a:stretch/>
          </p:blipFill>
          <p:spPr>
            <a:xfrm>
              <a:off x="15240000" y="14439900"/>
              <a:ext cx="7886701" cy="5458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4" name="Google Shape;417;p25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14485500" y="17698325"/>
              <a:ext cx="5058727" cy="296367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85" name="Google Shape;418;p25"/>
          <p:cNvGrpSpPr/>
          <p:nvPr/>
        </p:nvGrpSpPr>
        <p:grpSpPr>
          <a:xfrm>
            <a:off x="17993820" y="23578797"/>
            <a:ext cx="11177166" cy="5830147"/>
            <a:chOff x="-320230" y="29479635"/>
            <a:chExt cx="11177166" cy="5830147"/>
          </a:xfrm>
        </p:grpSpPr>
        <p:pic>
          <p:nvPicPr>
            <p:cNvPr id="886" name="Google Shape;419;p25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 flipH="1">
              <a:off x="-320230" y="31200806"/>
              <a:ext cx="7886700" cy="41089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87" name="Google Shape;420;p25"/>
            <p:cNvSpPr txBox="1"/>
            <p:nvPr/>
          </p:nvSpPr>
          <p:spPr>
            <a:xfrm>
              <a:off x="7951786" y="34606379"/>
              <a:ext cx="2777100" cy="55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200" tIns="32100" rIns="64200" bIns="32100" anchor="t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r>
                <a:rPr lang="en" sz="1600" kern="0">
                  <a:solidFill>
                    <a:srgbClr val="FF00FF"/>
                  </a:solidFill>
                  <a:ea typeface="Calibri"/>
                  <a:cs typeface="Calibri"/>
                  <a:sym typeface="Calibri"/>
                </a:rPr>
                <a:t>1 trigger downlink directly</a:t>
              </a:r>
              <a:endParaRPr sz="1600" kern="0">
                <a:solidFill>
                  <a:srgbClr val="FF00FF"/>
                </a:solidFill>
                <a:ea typeface="Calibri"/>
                <a:cs typeface="Calibri"/>
                <a:sym typeface="Calibri"/>
              </a:endParaRPr>
            </a:p>
            <a:p>
              <a:pPr defTabSz="914400">
                <a:buClr>
                  <a:srgbClr val="000000"/>
                </a:buClr>
                <a:buFont typeface="Arial"/>
                <a:buNone/>
              </a:pPr>
              <a:r>
                <a:rPr lang="en" sz="1600" kern="0">
                  <a:solidFill>
                    <a:srgbClr val="FF00FF"/>
                  </a:solidFill>
                  <a:ea typeface="Calibri"/>
                  <a:cs typeface="Calibri"/>
                  <a:sym typeface="Calibri"/>
                </a:rPr>
                <a:t>to ensure low latency</a:t>
              </a:r>
              <a:endParaRPr sz="1600" kern="0">
                <a:solidFill>
                  <a:srgbClr val="FF00FF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8" name="Google Shape;421;p25"/>
            <p:cNvSpPr txBox="1"/>
            <p:nvPr/>
          </p:nvSpPr>
          <p:spPr>
            <a:xfrm>
              <a:off x="2422726" y="32238200"/>
              <a:ext cx="660300" cy="31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200" tIns="32100" rIns="64200" bIns="32100" anchor="t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r>
                <a:rPr lang="en" sz="1600" b="1" kern="0">
                  <a:solidFill>
                    <a:srgbClr val="FFFFFF"/>
                  </a:solidFill>
                  <a:ea typeface="Calibri"/>
                  <a:cs typeface="Calibri"/>
                  <a:sym typeface="Calibri"/>
                </a:rPr>
                <a:t>VTTx</a:t>
              </a:r>
              <a:endParaRPr sz="1600" b="1" kern="0">
                <a:solidFill>
                  <a:srgbClr val="FFFFFF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9" name="Google Shape;422;p25"/>
            <p:cNvSpPr txBox="1"/>
            <p:nvPr/>
          </p:nvSpPr>
          <p:spPr>
            <a:xfrm>
              <a:off x="2053424" y="32465400"/>
              <a:ext cx="684000" cy="31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200" tIns="32100" rIns="64200" bIns="32100" anchor="t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r>
                <a:rPr lang="en" sz="1600" b="1" kern="0">
                  <a:solidFill>
                    <a:srgbClr val="FFFFFF"/>
                  </a:solidFill>
                  <a:ea typeface="Calibri"/>
                  <a:cs typeface="Calibri"/>
                  <a:sym typeface="Calibri"/>
                </a:rPr>
                <a:t>VTRx</a:t>
              </a:r>
              <a:endParaRPr sz="1600" b="1" kern="0">
                <a:solidFill>
                  <a:srgbClr val="FFFFFF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0" name="Google Shape;423;p25"/>
            <p:cNvSpPr txBox="1"/>
            <p:nvPr/>
          </p:nvSpPr>
          <p:spPr>
            <a:xfrm>
              <a:off x="1680126" y="32690100"/>
              <a:ext cx="945600" cy="31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200" tIns="32100" rIns="64200" bIns="32100" anchor="t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r>
                <a:rPr lang="en" sz="1600" b="1" kern="0">
                  <a:solidFill>
                    <a:srgbClr val="FFFFFF"/>
                  </a:solidFill>
                  <a:ea typeface="Calibri"/>
                  <a:cs typeface="Calibri"/>
                  <a:sym typeface="Calibri"/>
                </a:rPr>
                <a:t>VTRx sm</a:t>
              </a:r>
              <a:endParaRPr sz="1600" b="1" kern="0">
                <a:solidFill>
                  <a:srgbClr val="FFFFFF"/>
                </a:solidFill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891" name="Google Shape;424;p25"/>
            <p:cNvCxnSpPr/>
            <p:nvPr/>
          </p:nvCxnSpPr>
          <p:spPr>
            <a:xfrm rot="10800000" flipH="1">
              <a:off x="2612217" y="32901701"/>
              <a:ext cx="994200" cy="12000"/>
            </a:xfrm>
            <a:prstGeom prst="straightConnector1">
              <a:avLst/>
            </a:prstGeom>
            <a:noFill/>
            <a:ln w="25400" cap="flat" cmpd="sng">
              <a:solidFill>
                <a:srgbClr val="4F81BD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  <p:cxnSp>
          <p:nvCxnSpPr>
            <p:cNvPr id="892" name="Google Shape;425;p25"/>
            <p:cNvCxnSpPr/>
            <p:nvPr/>
          </p:nvCxnSpPr>
          <p:spPr>
            <a:xfrm>
              <a:off x="2689812" y="32658738"/>
              <a:ext cx="1289100" cy="97200"/>
            </a:xfrm>
            <a:prstGeom prst="straightConnector1">
              <a:avLst/>
            </a:prstGeom>
            <a:noFill/>
            <a:ln w="25400" cap="flat" cmpd="sng">
              <a:solidFill>
                <a:srgbClr val="4F81BD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  <p:cxnSp>
          <p:nvCxnSpPr>
            <p:cNvPr id="893" name="Google Shape;426;p25"/>
            <p:cNvCxnSpPr>
              <a:stCxn id="888" idx="3"/>
            </p:cNvCxnSpPr>
            <p:nvPr/>
          </p:nvCxnSpPr>
          <p:spPr>
            <a:xfrm>
              <a:off x="3083026" y="32393750"/>
              <a:ext cx="1154700" cy="264900"/>
            </a:xfrm>
            <a:prstGeom prst="straightConnector1">
              <a:avLst/>
            </a:prstGeom>
            <a:noFill/>
            <a:ln w="25400" cap="flat" cmpd="sng">
              <a:solidFill>
                <a:srgbClr val="4F81BD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  <p:pic>
          <p:nvPicPr>
            <p:cNvPr id="894" name="Google Shape;427;p25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7521291" y="30430338"/>
              <a:ext cx="3335645" cy="24169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5" name="Google Shape;428;p25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 rot="10800000">
              <a:off x="7521300" y="32847264"/>
              <a:ext cx="3154797" cy="903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6" name="Google Shape;429;p25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7557825" y="29479635"/>
              <a:ext cx="2980647" cy="95070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897" name="Google Shape;430;p25"/>
            <p:cNvCxnSpPr/>
            <p:nvPr/>
          </p:nvCxnSpPr>
          <p:spPr>
            <a:xfrm rot="10800000" flipH="1">
              <a:off x="4845750" y="33152863"/>
              <a:ext cx="2822400" cy="122100"/>
            </a:xfrm>
            <a:prstGeom prst="straightConnector1">
              <a:avLst/>
            </a:prstGeom>
            <a:noFill/>
            <a:ln w="25400" cap="flat" cmpd="sng">
              <a:solidFill>
                <a:srgbClr val="4F81BD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  <p:cxnSp>
          <p:nvCxnSpPr>
            <p:cNvPr id="898" name="Google Shape;431;p25"/>
            <p:cNvCxnSpPr/>
            <p:nvPr/>
          </p:nvCxnSpPr>
          <p:spPr>
            <a:xfrm>
              <a:off x="7375786" y="34299530"/>
              <a:ext cx="576000" cy="0"/>
            </a:xfrm>
            <a:prstGeom prst="straightConnector1">
              <a:avLst/>
            </a:prstGeom>
            <a:noFill/>
            <a:ln w="25400" cap="flat" cmpd="sng">
              <a:solidFill>
                <a:srgbClr val="FFC000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  <p:sp>
          <p:nvSpPr>
            <p:cNvPr id="899" name="Google Shape;432;p25"/>
            <p:cNvSpPr txBox="1"/>
            <p:nvPr/>
          </p:nvSpPr>
          <p:spPr>
            <a:xfrm>
              <a:off x="7941165" y="34166800"/>
              <a:ext cx="2664000" cy="31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200" tIns="32100" rIns="64200" bIns="321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r>
                <a:rPr lang="en" sz="16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rPr>
                <a:t>1 uplinks (data/CTRL) to FELIX</a:t>
              </a:r>
              <a:endParaRPr sz="1600"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900" name="Google Shape;433;p25"/>
            <p:cNvCxnSpPr/>
            <p:nvPr/>
          </p:nvCxnSpPr>
          <p:spPr>
            <a:xfrm rot="10800000">
              <a:off x="7375866" y="34875610"/>
              <a:ext cx="576000" cy="0"/>
            </a:xfrm>
            <a:prstGeom prst="straightConnector1">
              <a:avLst/>
            </a:prstGeom>
            <a:noFill/>
            <a:ln w="25400" cap="flat" cmpd="sng">
              <a:solidFill>
                <a:srgbClr val="FF00FF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  <p:sp>
          <p:nvSpPr>
            <p:cNvPr id="901" name="Google Shape;434;p25"/>
            <p:cNvSpPr txBox="1"/>
            <p:nvPr/>
          </p:nvSpPr>
          <p:spPr>
            <a:xfrm>
              <a:off x="7941176" y="33862000"/>
              <a:ext cx="2664000" cy="31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200" tIns="32100" rIns="64200" bIns="321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r>
                <a:rPr lang="en" sz="16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rPr>
                <a:t>2 uplink (data) to FELIX</a:t>
              </a:r>
              <a:endParaRPr sz="1600"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902" name="Google Shape;435;p25"/>
            <p:cNvCxnSpPr/>
            <p:nvPr/>
          </p:nvCxnSpPr>
          <p:spPr>
            <a:xfrm>
              <a:off x="7365085" y="34011490"/>
              <a:ext cx="576000" cy="0"/>
            </a:xfrm>
            <a:prstGeom prst="straightConnector1">
              <a:avLst/>
            </a:prstGeom>
            <a:noFill/>
            <a:ln w="25400" cap="flat" cmpd="sng">
              <a:solidFill>
                <a:srgbClr val="FFC000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  <p:cxnSp>
          <p:nvCxnSpPr>
            <p:cNvPr id="903" name="Google Shape;436;p25"/>
            <p:cNvCxnSpPr/>
            <p:nvPr/>
          </p:nvCxnSpPr>
          <p:spPr>
            <a:xfrm>
              <a:off x="7365085" y="34587570"/>
              <a:ext cx="576000" cy="0"/>
            </a:xfrm>
            <a:prstGeom prst="straightConnector1">
              <a:avLst/>
            </a:prstGeom>
            <a:noFill/>
            <a:ln w="25400" cap="flat" cmpd="sng">
              <a:solidFill>
                <a:srgbClr val="205867"/>
              </a:solidFill>
              <a:prstDash val="solid"/>
              <a:round/>
              <a:headEnd type="stealth" w="med" len="med"/>
              <a:tailEnd type="none" w="sm" len="sm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  <p:sp>
          <p:nvSpPr>
            <p:cNvPr id="904" name="Google Shape;437;p25"/>
            <p:cNvSpPr txBox="1"/>
            <p:nvPr/>
          </p:nvSpPr>
          <p:spPr>
            <a:xfrm>
              <a:off x="7941169" y="34401650"/>
              <a:ext cx="2664000" cy="31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200" tIns="32100" rIns="64200" bIns="321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r>
                <a:rPr lang="en" sz="16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rPr>
                <a:t>1 downlink (CTRL) from FELIX</a:t>
              </a:r>
              <a:endParaRPr sz="1600"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5" name="Google Shape;438;p25"/>
            <p:cNvSpPr/>
            <p:nvPr/>
          </p:nvSpPr>
          <p:spPr>
            <a:xfrm>
              <a:off x="5244075" y="30619761"/>
              <a:ext cx="2229612" cy="2322830"/>
            </a:xfrm>
            <a:custGeom>
              <a:avLst/>
              <a:gdLst/>
              <a:ahLst/>
              <a:cxnLst/>
              <a:rect l="l" t="t" r="r" b="b"/>
              <a:pathLst>
                <a:path w="2895600" h="3746500" extrusionOk="0">
                  <a:moveTo>
                    <a:pt x="0" y="3746500"/>
                  </a:moveTo>
                  <a:cubicBezTo>
                    <a:pt x="769408" y="3250141"/>
                    <a:pt x="1538817" y="2753783"/>
                    <a:pt x="1968500" y="2209800"/>
                  </a:cubicBezTo>
                  <a:cubicBezTo>
                    <a:pt x="2398183" y="1665817"/>
                    <a:pt x="2423583" y="850900"/>
                    <a:pt x="2578100" y="482600"/>
                  </a:cubicBezTo>
                  <a:cubicBezTo>
                    <a:pt x="2732617" y="114300"/>
                    <a:pt x="2814108" y="57150"/>
                    <a:pt x="2895600" y="0"/>
                  </a:cubicBezTo>
                </a:path>
              </a:pathLst>
            </a:custGeom>
            <a:noFill/>
            <a:ln w="254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64200" tIns="32100" rIns="64200" bIns="32100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  <a:buFont typeface="Arial"/>
                <a:buNone/>
              </a:pPr>
              <a:endParaRPr sz="1800" kern="0">
                <a:solidFill>
                  <a:srgbClr val="FFFFFF"/>
                </a:solidFill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906" name="Google Shape;439;p25"/>
            <p:cNvCxnSpPr/>
            <p:nvPr/>
          </p:nvCxnSpPr>
          <p:spPr>
            <a:xfrm>
              <a:off x="6487971" y="32520158"/>
              <a:ext cx="4500" cy="44370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  <p:sp>
          <p:nvSpPr>
            <p:cNvPr id="907" name="Google Shape;440;p25"/>
            <p:cNvSpPr/>
            <p:nvPr/>
          </p:nvSpPr>
          <p:spPr>
            <a:xfrm>
              <a:off x="4437743" y="31957000"/>
              <a:ext cx="2307300" cy="34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000" tIns="36000" rIns="36000" bIns="36000" anchor="t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441;p25"/>
            <p:cNvSpPr/>
            <p:nvPr/>
          </p:nvSpPr>
          <p:spPr>
            <a:xfrm>
              <a:off x="1531399" y="33241638"/>
              <a:ext cx="1837800" cy="37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000" tIns="36000" rIns="36000" bIns="36000" anchor="t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r>
                <a:rPr lang="en" sz="1600" b="1" kern="0">
                  <a:solidFill>
                    <a:srgbClr val="FFFFFF"/>
                  </a:solidFill>
                  <a:ea typeface="Calibri"/>
                  <a:cs typeface="Calibri"/>
                  <a:sym typeface="Calibri"/>
                </a:rPr>
                <a:t>Power Boards link</a:t>
              </a:r>
              <a:endParaRPr sz="1100" b="1" kern="0">
                <a:solidFill>
                  <a:srgbClr val="FFFFFF"/>
                </a:solidFill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909" name="Google Shape;442;p25"/>
            <p:cNvCxnSpPr/>
            <p:nvPr/>
          </p:nvCxnSpPr>
          <p:spPr>
            <a:xfrm>
              <a:off x="2244080" y="33490675"/>
              <a:ext cx="753900" cy="546300"/>
            </a:xfrm>
            <a:prstGeom prst="straightConnector1">
              <a:avLst/>
            </a:prstGeom>
            <a:noFill/>
            <a:ln w="25400" cap="flat" cmpd="sng">
              <a:solidFill>
                <a:srgbClr val="4F81BD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  <p:cxnSp>
          <p:nvCxnSpPr>
            <p:cNvPr id="910" name="Google Shape;443;p25"/>
            <p:cNvCxnSpPr/>
            <p:nvPr/>
          </p:nvCxnSpPr>
          <p:spPr>
            <a:xfrm>
              <a:off x="2244079" y="33512586"/>
              <a:ext cx="1325400" cy="276600"/>
            </a:xfrm>
            <a:prstGeom prst="straightConnector1">
              <a:avLst/>
            </a:prstGeom>
            <a:noFill/>
            <a:ln w="25400" cap="flat" cmpd="sng">
              <a:solidFill>
                <a:srgbClr val="4F81BD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  <p:sp>
          <p:nvSpPr>
            <p:cNvPr id="911" name="Google Shape;444;p25"/>
            <p:cNvSpPr/>
            <p:nvPr/>
          </p:nvSpPr>
          <p:spPr>
            <a:xfrm>
              <a:off x="3756599" y="34911225"/>
              <a:ext cx="1946400" cy="37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000" tIns="36000" rIns="36000" bIns="36000" anchor="t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r>
                <a:rPr lang="en" sz="1600" b="1" kern="0">
                  <a:solidFill>
                    <a:srgbClr val="000000"/>
                  </a:solidFill>
                  <a:ea typeface="Calibri"/>
                  <a:cs typeface="Calibri"/>
                  <a:sym typeface="Calibri"/>
                </a:rPr>
                <a:t>Diagnostic / busy IO</a:t>
              </a:r>
              <a:endParaRPr sz="1100" b="1"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912" name="Google Shape;445;p25"/>
            <p:cNvCxnSpPr>
              <a:stCxn id="911" idx="0"/>
            </p:cNvCxnSpPr>
            <p:nvPr/>
          </p:nvCxnSpPr>
          <p:spPr>
            <a:xfrm rot="10800000">
              <a:off x="4531499" y="33836925"/>
              <a:ext cx="198300" cy="1074300"/>
            </a:xfrm>
            <a:prstGeom prst="straightConnector1">
              <a:avLst/>
            </a:prstGeom>
            <a:noFill/>
            <a:ln w="25400" cap="flat" cmpd="sng">
              <a:solidFill>
                <a:srgbClr val="4F81BD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  <p:sp>
          <p:nvSpPr>
            <p:cNvPr id="913" name="Google Shape;446;p25"/>
            <p:cNvSpPr/>
            <p:nvPr/>
          </p:nvSpPr>
          <p:spPr>
            <a:xfrm>
              <a:off x="4626050" y="31089100"/>
              <a:ext cx="2348100" cy="63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000" tIns="36000" rIns="36000" bIns="36000" anchor="t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r>
                <a:rPr lang="en" sz="1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Transition Board</a:t>
              </a:r>
              <a:endParaRPr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defTabSz="914400">
                <a:buClr>
                  <a:srgbClr val="000000"/>
                </a:buClr>
                <a:buFont typeface="Arial"/>
                <a:buNone/>
              </a:pPr>
              <a:r>
                <a:rPr lang="en" sz="1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Samtec Fire</a:t>
              </a:r>
              <a:r>
                <a:rPr lang="en"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F</a:t>
              </a:r>
              <a:r>
                <a:rPr lang="en" sz="1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ly cable </a:t>
              </a:r>
              <a:endParaRPr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914" name="Google Shape;447;p25"/>
            <p:cNvCxnSpPr/>
            <p:nvPr/>
          </p:nvCxnSpPr>
          <p:spPr>
            <a:xfrm rot="10800000" flipH="1">
              <a:off x="3785237" y="33503501"/>
              <a:ext cx="679500" cy="1234800"/>
            </a:xfrm>
            <a:prstGeom prst="straightConnector1">
              <a:avLst/>
            </a:pr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  <p:sp>
          <p:nvSpPr>
            <p:cNvPr id="915" name="Google Shape;448;p25"/>
            <p:cNvSpPr/>
            <p:nvPr/>
          </p:nvSpPr>
          <p:spPr>
            <a:xfrm>
              <a:off x="2912109" y="34570530"/>
              <a:ext cx="844500" cy="378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000" tIns="36000" rIns="36000" bIns="36000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  <a:buFont typeface="Arial"/>
                <a:buNone/>
              </a:pPr>
              <a:r>
                <a:rPr lang="en" sz="1600" b="1" kern="0">
                  <a:solidFill>
                    <a:srgbClr val="000000"/>
                  </a:solidFill>
                  <a:ea typeface="Calibri"/>
                  <a:cs typeface="Calibri"/>
                  <a:sym typeface="Calibri"/>
                </a:rPr>
                <a:t>CAN bus</a:t>
              </a:r>
              <a:endParaRPr sz="1100" b="1"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916" name="Google Shape;449;p25"/>
            <p:cNvCxnSpPr/>
            <p:nvPr/>
          </p:nvCxnSpPr>
          <p:spPr>
            <a:xfrm flipH="1">
              <a:off x="5398229" y="32238220"/>
              <a:ext cx="2421300" cy="789000"/>
            </a:xfrm>
            <a:prstGeom prst="straightConnector1">
              <a:avLst/>
            </a:prstGeom>
            <a:noFill/>
            <a:ln w="25400" cap="flat" cmpd="sng">
              <a:solidFill>
                <a:srgbClr val="4F81BD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</p:grpSp>
      <p:sp>
        <p:nvSpPr>
          <p:cNvPr id="917" name="Google Shape;450;p25"/>
          <p:cNvSpPr txBox="1"/>
          <p:nvPr/>
        </p:nvSpPr>
        <p:spPr>
          <a:xfrm>
            <a:off x="16565425" y="21497151"/>
            <a:ext cx="12390600" cy="78948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"/>
                <a:ea typeface="PT Sans"/>
                <a:cs typeface="PT Sans"/>
                <a:sym typeface="PT Sans"/>
              </a:rPr>
              <a:t>The Readout Units will be located inside the experimental hall and just outside the magnet, approximately 5 meters from the staves.</a:t>
            </a:r>
            <a:endParaRPr kumimoji="0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T Sans"/>
              <a:ea typeface="PT Sans"/>
              <a:cs typeface="PT Sans"/>
              <a:sym typeface="PT Sans"/>
            </a:endParaRPr>
          </a:p>
          <a:p>
            <a:pPr marL="457200" marR="0" lvl="0" indent="-3810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T Sans"/>
              <a:buChar char="●"/>
              <a:tabLst/>
              <a:defRPr/>
            </a:pPr>
            <a:r>
              <a:rPr kumimoji="0" lang="e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"/>
                <a:ea typeface="PT Sans"/>
                <a:cs typeface="PT Sans"/>
                <a:sym typeface="PT Sans"/>
              </a:rPr>
              <a:t>Radiation tolerant: logic is triplicated in Kintex Ultrascale main FPGA, rad-hard ProAsic3 FPGA scrubs the main FPGA</a:t>
            </a:r>
            <a:endParaRPr kumimoji="0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T Sans"/>
              <a:ea typeface="PT Sans"/>
              <a:cs typeface="PT Sans"/>
              <a:sym typeface="PT Sans"/>
            </a:endParaRPr>
          </a:p>
          <a:p>
            <a:pPr marL="457200" marR="0" lvl="0" indent="-3810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T Sans"/>
              <a:buChar char="●"/>
              <a:tabLst/>
              <a:defRPr/>
            </a:pPr>
            <a:r>
              <a:rPr kumimoji="0" lang="e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"/>
                <a:ea typeface="PT Sans"/>
                <a:cs typeface="PT Sans"/>
                <a:sym typeface="PT Sans"/>
              </a:rPr>
              <a:t>Optical communication using radiation-hard CERN components: GBTx ASIC, VTRx and VTTx optical transceivers</a:t>
            </a:r>
            <a:endParaRPr kumimoji="0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T Sans"/>
              <a:ea typeface="PT Sans"/>
              <a:cs typeface="PT Sans"/>
              <a:sym typeface="PT Sans"/>
            </a:endParaRPr>
          </a:p>
          <a:p>
            <a:pPr marL="457200" marR="0" lvl="0" indent="-3810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T Sans"/>
              <a:buChar char="●"/>
              <a:tabLst/>
              <a:defRPr/>
            </a:pPr>
            <a:r>
              <a:rPr kumimoji="0" lang="e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"/>
                <a:ea typeface="PT Sans"/>
                <a:cs typeface="PT Sans"/>
                <a:sym typeface="PT Sans"/>
              </a:rPr>
              <a:t>Data readout from stave</a:t>
            </a:r>
            <a:endParaRPr kumimoji="0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T Sans"/>
              <a:ea typeface="PT Sans"/>
              <a:cs typeface="PT Sans"/>
              <a:sym typeface="PT Sans"/>
            </a:endParaRPr>
          </a:p>
          <a:p>
            <a:pPr marL="457200" marR="0" lvl="0" indent="-3810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T Sans"/>
              <a:buChar char="●"/>
              <a:tabLst/>
              <a:defRPr/>
            </a:pPr>
            <a:r>
              <a:rPr kumimoji="0" lang="e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"/>
                <a:ea typeface="PT Sans"/>
                <a:cs typeface="PT Sans"/>
                <a:sym typeface="PT Sans"/>
              </a:rPr>
              <a:t>Stave configuration, monitoring and power control</a:t>
            </a:r>
            <a:endParaRPr kumimoji="0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T Sans"/>
              <a:ea typeface="PT Sans"/>
              <a:cs typeface="PT Sans"/>
              <a:sym typeface="PT Sans"/>
            </a:endParaRPr>
          </a:p>
          <a:p>
            <a:pPr marL="457200" marR="0" lvl="0" indent="-3810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T Sans"/>
              <a:buChar char="●"/>
              <a:tabLst/>
              <a:defRPr/>
            </a:pPr>
            <a:r>
              <a:rPr kumimoji="0" lang="e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"/>
                <a:ea typeface="PT Sans"/>
                <a:cs typeface="PT Sans"/>
                <a:sym typeface="PT Sans"/>
              </a:rPr>
              <a:t>Trigger and busy management</a:t>
            </a:r>
            <a:endParaRPr kumimoji="0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T Sans"/>
              <a:ea typeface="PT Sans"/>
              <a:cs typeface="PT Sans"/>
              <a:sym typeface="PT Sans"/>
            </a:endParaRPr>
          </a:p>
          <a:p>
            <a:pPr marL="457200" marR="0" lvl="0" indent="-3810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T Sans"/>
              <a:buChar char="●"/>
              <a:tabLst/>
              <a:defRPr/>
            </a:pPr>
            <a:r>
              <a:rPr kumimoji="0" lang="e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"/>
                <a:ea typeface="PT Sans"/>
                <a:cs typeface="PT Sans"/>
                <a:sym typeface="PT Sans"/>
              </a:rPr>
              <a:t>Data building and transmission</a:t>
            </a:r>
            <a:endParaRPr kumimoji="0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918" name="Google Shape;451;p25"/>
          <p:cNvCxnSpPr>
            <a:stCxn id="922" idx="0"/>
          </p:cNvCxnSpPr>
          <p:nvPr/>
        </p:nvCxnSpPr>
        <p:spPr>
          <a:xfrm flipV="1">
            <a:off x="27184848" y="18103701"/>
            <a:ext cx="0" cy="1896500"/>
          </a:xfrm>
          <a:prstGeom prst="straightConnector1">
            <a:avLst/>
          </a:prstGeom>
          <a:noFill/>
          <a:ln w="76200" cap="flat" cmpd="sng">
            <a:solidFill>
              <a:srgbClr val="0000FF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919" name="Google Shape;454;p25"/>
          <p:cNvSpPr/>
          <p:nvPr/>
        </p:nvSpPr>
        <p:spPr>
          <a:xfrm>
            <a:off x="25950525" y="37642780"/>
            <a:ext cx="3525000" cy="8484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PT Sans"/>
                <a:ea typeface="PT Sans"/>
                <a:cs typeface="PT Sans"/>
                <a:sym typeface="PT Sans"/>
              </a:rPr>
              <a:t>To DAQ: 16 lane Gen3 PCIe (&gt;100 Gbps)</a:t>
            </a:r>
            <a:endParaRPr kumimoji="0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0" name="Google Shape;455;p25"/>
          <p:cNvSpPr/>
          <p:nvPr/>
        </p:nvSpPr>
        <p:spPr>
          <a:xfrm>
            <a:off x="25967135" y="31714250"/>
            <a:ext cx="3600540" cy="7833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PT Sans"/>
                <a:ea typeface="PT Sans"/>
                <a:cs typeface="PT Sans"/>
                <a:sym typeface="PT Sans"/>
              </a:rPr>
              <a:t>To Readout Units: 48 bidirectional GBT links</a:t>
            </a:r>
            <a:endParaRPr kumimoji="0" sz="24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921" name="Google Shape;456;p25"/>
          <p:cNvSpPr/>
          <p:nvPr/>
        </p:nvSpPr>
        <p:spPr>
          <a:xfrm>
            <a:off x="25967135" y="29239126"/>
            <a:ext cx="3462090" cy="8484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PT Sans"/>
                <a:ea typeface="PT Sans"/>
                <a:cs typeface="PT Sans"/>
                <a:sym typeface="PT Sans"/>
              </a:rPr>
              <a:t>To FELIX: rad-hard 4.8 Gbps GBT optical links</a:t>
            </a:r>
            <a:endParaRPr kumimoji="0" sz="24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922" name="Google Shape;452;p25"/>
          <p:cNvSpPr/>
          <p:nvPr/>
        </p:nvSpPr>
        <p:spPr>
          <a:xfrm>
            <a:off x="24802021" y="20000201"/>
            <a:ext cx="4765654" cy="14424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PT Sans"/>
                <a:ea typeface="PT Sans"/>
                <a:cs typeface="PT Sans"/>
                <a:sym typeface="PT Sans"/>
              </a:rPr>
              <a:t>To stave: transition board</a:t>
            </a:r>
            <a:endParaRPr kumimoji="0" sz="24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PT Sans"/>
              <a:ea typeface="PT Sans"/>
              <a:cs typeface="PT Sans"/>
              <a:sym typeface="PT Sans"/>
            </a:endParaRPr>
          </a:p>
          <a:p>
            <a:pPr marL="457200" marR="0" lvl="0" indent="-3810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Font typeface="PT Sans"/>
              <a:buChar char="●"/>
              <a:tabLst/>
              <a:defRPr/>
            </a:pPr>
            <a:r>
              <a:rPr kumimoji="0" lang="e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PT Sans"/>
                <a:ea typeface="PT Sans"/>
                <a:cs typeface="PT Sans"/>
                <a:sym typeface="PT Sans"/>
              </a:rPr>
              <a:t>control and clock outputs</a:t>
            </a:r>
            <a:endParaRPr kumimoji="0" sz="24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PT Sans"/>
              <a:ea typeface="PT Sans"/>
              <a:cs typeface="PT Sans"/>
              <a:sym typeface="PT Sans"/>
            </a:endParaRPr>
          </a:p>
          <a:p>
            <a:pPr marL="457200" marR="0" lvl="0" indent="-3810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Font typeface="PT Sans"/>
              <a:buChar char="●"/>
              <a:tabLst/>
              <a:defRPr/>
            </a:pPr>
            <a:r>
              <a:rPr kumimoji="0" lang="e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PT Sans"/>
                <a:ea typeface="PT Sans"/>
                <a:cs typeface="PT Sans"/>
                <a:sym typeface="PT Sans"/>
              </a:rPr>
              <a:t>up to 27 inputs for 1.2 Gbps data streams from ALPIDEs</a:t>
            </a:r>
            <a:endParaRPr kumimoji="0" sz="24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923" name="Google Shape;453;p25"/>
          <p:cNvSpPr/>
          <p:nvPr/>
        </p:nvSpPr>
        <p:spPr>
          <a:xfrm>
            <a:off x="25059093" y="16016425"/>
            <a:ext cx="4145458" cy="22134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PT Sans"/>
                <a:ea typeface="PT Sans"/>
                <a:cs typeface="PT Sans"/>
                <a:sym typeface="PT Sans"/>
              </a:rPr>
              <a:t>To Readout Unit: Samtec FireFly twinax cable</a:t>
            </a:r>
            <a:endParaRPr kumimoji="0" sz="2400" b="0" i="0" u="none" strike="noStrike" kern="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PT Sans"/>
              <a:ea typeface="PT Sans"/>
              <a:cs typeface="PT Sans"/>
              <a:sym typeface="PT Sans"/>
            </a:endParaRPr>
          </a:p>
          <a:p>
            <a:pPr marL="457200" marR="0" lvl="0" indent="-3810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Font typeface="PT Sans"/>
              <a:buChar char="●"/>
              <a:tabLst/>
              <a:defRPr/>
            </a:pPr>
            <a:r>
              <a:rPr kumimoji="0" lang="en" sz="2400" b="0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PT Sans"/>
                <a:ea typeface="PT Sans"/>
                <a:cs typeface="PT Sans"/>
                <a:sym typeface="PT Sans"/>
              </a:rPr>
              <a:t>9 independent 1.2 Gbps data streams</a:t>
            </a:r>
            <a:endParaRPr kumimoji="0" sz="2400" b="0" i="0" u="none" strike="noStrike" kern="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PT Sans"/>
              <a:ea typeface="PT Sans"/>
              <a:cs typeface="PT Sans"/>
              <a:sym typeface="PT Sans"/>
            </a:endParaRPr>
          </a:p>
          <a:p>
            <a:pPr marL="457200" marR="0" lvl="0" indent="-3810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Font typeface="PT Sans"/>
              <a:buChar char="●"/>
              <a:tabLst/>
              <a:defRPr/>
            </a:pPr>
            <a:r>
              <a:rPr kumimoji="0" lang="en" sz="2400" b="0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PT Sans"/>
                <a:ea typeface="PT Sans"/>
                <a:cs typeface="PT Sans"/>
                <a:sym typeface="PT Sans"/>
              </a:rPr>
              <a:t>Common 40 MHz clock</a:t>
            </a:r>
            <a:endParaRPr kumimoji="0" sz="2400" b="0" i="0" u="none" strike="noStrike" kern="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PT Sans"/>
              <a:ea typeface="PT Sans"/>
              <a:cs typeface="PT Sans"/>
              <a:sym typeface="PT Sans"/>
            </a:endParaRPr>
          </a:p>
          <a:p>
            <a:pPr marL="457200" marR="0" lvl="0" indent="-3810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Font typeface="PT Sans"/>
              <a:buChar char="●"/>
              <a:tabLst/>
              <a:defRPr/>
            </a:pPr>
            <a:r>
              <a:rPr kumimoji="0" lang="en" sz="2400" b="0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PT Sans"/>
                <a:ea typeface="PT Sans"/>
                <a:cs typeface="PT Sans"/>
                <a:sym typeface="PT Sans"/>
              </a:rPr>
              <a:t>Common control line</a:t>
            </a:r>
            <a:endParaRPr kumimoji="0" sz="2400" b="0" i="0" u="none" strike="noStrike" kern="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924" name="Google Shape;457;p25"/>
          <p:cNvSpPr/>
          <p:nvPr/>
        </p:nvSpPr>
        <p:spPr>
          <a:xfrm>
            <a:off x="23399225" y="18903702"/>
            <a:ext cx="3525000" cy="767263"/>
          </a:xfrm>
          <a:prstGeom prst="roundRect">
            <a:avLst>
              <a:gd name="adj" fmla="val 16667"/>
            </a:avLst>
          </a:prstGeom>
          <a:solidFill>
            <a:srgbClr val="CDD7D9"/>
          </a:solidFill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PT Sans"/>
                <a:ea typeface="PT Sans"/>
                <a:cs typeface="PT Sans"/>
                <a:sym typeface="PT Sans"/>
              </a:rPr>
              <a:t>1 stave per Readout Unit</a:t>
            </a:r>
            <a:endParaRPr kumimoji="0" sz="24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925" name="Google Shape;458;p25"/>
          <p:cNvSpPr/>
          <p:nvPr/>
        </p:nvSpPr>
        <p:spPr>
          <a:xfrm>
            <a:off x="19850100" y="38710774"/>
            <a:ext cx="5311200" cy="917401"/>
          </a:xfrm>
          <a:prstGeom prst="roundRect">
            <a:avLst>
              <a:gd name="adj" fmla="val 16667"/>
            </a:avLst>
          </a:prstGeom>
          <a:solidFill>
            <a:srgbClr val="CDD7D9"/>
          </a:solidFill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PT Sans"/>
                <a:ea typeface="PT Sans"/>
                <a:cs typeface="PT Sans"/>
                <a:sym typeface="PT Sans"/>
              </a:rPr>
              <a:t>6 FELIX boards for full MVTX detector</a:t>
            </a:r>
            <a:endParaRPr kumimoji="0" sz="24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926" name="Google Shape;459;p25"/>
          <p:cNvSpPr/>
          <p:nvPr/>
        </p:nvSpPr>
        <p:spPr>
          <a:xfrm>
            <a:off x="23850800" y="30452380"/>
            <a:ext cx="3739800" cy="760333"/>
          </a:xfrm>
          <a:prstGeom prst="roundRect">
            <a:avLst>
              <a:gd name="adj" fmla="val 16667"/>
            </a:avLst>
          </a:prstGeom>
          <a:solidFill>
            <a:srgbClr val="CDD7D9"/>
          </a:solidFill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PT Sans"/>
                <a:ea typeface="PT Sans"/>
                <a:cs typeface="PT Sans"/>
                <a:sym typeface="PT Sans"/>
              </a:rPr>
              <a:t>8 Readout Units per FELIX</a:t>
            </a:r>
            <a:endParaRPr kumimoji="0" sz="24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927" name="Google Shape;460;p25"/>
          <p:cNvCxnSpPr>
            <a:stCxn id="920" idx="0"/>
          </p:cNvCxnSpPr>
          <p:nvPr/>
        </p:nvCxnSpPr>
        <p:spPr>
          <a:xfrm flipV="1">
            <a:off x="27767405" y="30213650"/>
            <a:ext cx="0" cy="1500600"/>
          </a:xfrm>
          <a:prstGeom prst="straightConnector1">
            <a:avLst/>
          </a:prstGeom>
          <a:noFill/>
          <a:ln w="76200" cap="flat" cmpd="sng">
            <a:solidFill>
              <a:srgbClr val="0000FF"/>
            </a:solidFill>
            <a:prstDash val="solid"/>
            <a:round/>
            <a:headEnd type="triangle" w="med" len="med"/>
            <a:tailEnd type="triangle" w="med" len="med"/>
          </a:ln>
        </p:spPr>
      </p:cxnSp>
      <p:pic>
        <p:nvPicPr>
          <p:cNvPr id="928" name="Google Shape;468;p25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5973925" y="9911368"/>
            <a:ext cx="3248101" cy="1919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30" name="Picture 4" descr="C:\Users\alext\Desktop\LANL\meetingWithSho\mvtx_redout_poster_qm2019\lab.jpg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2" t="18035" r="1215" b="31964"/>
          <a:stretch/>
        </p:blipFill>
        <p:spPr bwMode="auto">
          <a:xfrm>
            <a:off x="972966" y="25687294"/>
            <a:ext cx="7322530" cy="2921423"/>
          </a:xfrm>
          <a:prstGeom prst="rect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4" name="Picture 1183"/>
          <p:cNvPicPr/>
          <p:nvPr/>
        </p:nvPicPr>
        <p:blipFill>
          <a:blip r:embed="rId18"/>
          <a:stretch>
            <a:fillRect/>
          </a:stretch>
        </p:blipFill>
        <p:spPr>
          <a:xfrm>
            <a:off x="8656992" y="32961752"/>
            <a:ext cx="5830301" cy="4670362"/>
          </a:xfrm>
          <a:prstGeom prst="rect">
            <a:avLst/>
          </a:prstGeom>
        </p:spPr>
      </p:pic>
      <p:pic>
        <p:nvPicPr>
          <p:cNvPr id="1185" name="Picture 6" descr="C:\Users\alext\Desktop\LANL\meetingWithSho\mvtx_redout_poster_qm2019\IMG_2029_half.jpg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9" t="15471" r="16483" b="52487"/>
          <a:stretch/>
        </p:blipFill>
        <p:spPr bwMode="auto">
          <a:xfrm>
            <a:off x="823917" y="33758267"/>
            <a:ext cx="4894015" cy="3722798"/>
          </a:xfrm>
          <a:prstGeom prst="rect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6" name="Picture 7" descr="C:\Users\alext\Desktop\LANL\meetingWithSho\mvtx_redout_poster_qm2019\ru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718" y="33766767"/>
            <a:ext cx="2785723" cy="3714298"/>
          </a:xfrm>
          <a:prstGeom prst="rect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7" name="Google Shape;466;p25"/>
          <p:cNvSpPr txBox="1"/>
          <p:nvPr/>
        </p:nvSpPr>
        <p:spPr>
          <a:xfrm>
            <a:off x="1004497" y="28769000"/>
            <a:ext cx="13184921" cy="49394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6200" marR="0" lvl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"/>
                <a:ea typeface="PT Sans"/>
                <a:cs typeface="PT Sans"/>
                <a:sym typeface="PT Sans"/>
              </a:rPr>
              <a:t>Two Readout Units              Four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"/>
                <a:ea typeface="PT Sans"/>
                <a:cs typeface="PT Sans"/>
                <a:sym typeface="PT Sans"/>
              </a:rPr>
              <a:t> Staves                               One FELIX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"/>
                <a:ea typeface="PT Sans"/>
                <a:cs typeface="PT Sans"/>
                <a:sym typeface="PT Sans"/>
              </a:rPr>
              <a:t> </a:t>
            </a:r>
            <a:endParaRPr kumimoji="0" sz="2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188" name="Google Shape;466;p25"/>
          <p:cNvSpPr txBox="1"/>
          <p:nvPr/>
        </p:nvSpPr>
        <p:spPr>
          <a:xfrm>
            <a:off x="936180" y="37560894"/>
            <a:ext cx="13184921" cy="49394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6200" lvl="0" algn="just" defTabSz="914400">
              <a:buClr>
                <a:srgbClr val="000000"/>
              </a:buClr>
              <a:buSzPts val="2400"/>
            </a:pPr>
            <a:r>
              <a:rPr lang="en-US" sz="2800" b="1" kern="0" dirty="0" smtClean="0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            Four </a:t>
            </a:r>
            <a:r>
              <a:rPr lang="en-US" sz="2800" b="1" kern="0" dirty="0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Staves </a:t>
            </a:r>
            <a:r>
              <a:rPr lang="en-US" sz="2800" b="1" kern="0" dirty="0" smtClean="0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           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"/>
                <a:ea typeface="PT Sans"/>
                <a:cs typeface="PT Sans"/>
                <a:sym typeface="PT Sans"/>
              </a:rPr>
              <a:t>Two Readout Units     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"/>
                <a:ea typeface="PT Sans"/>
                <a:cs typeface="PT Sans"/>
                <a:sym typeface="PT Sans"/>
              </a:rPr>
              <a:t>Test Beam Block Diagram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"/>
                <a:ea typeface="PT Sans"/>
                <a:cs typeface="PT Sans"/>
                <a:sym typeface="PT Sans"/>
              </a:rPr>
              <a:t> </a:t>
            </a:r>
            <a:endParaRPr kumimoji="0" sz="2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1191" name="Picture 10" descr="C:\Users\alext\Desktop\LANL\meetingWithSho\mvtx_redout_poster_qm2019\images\IMG_6584.JPG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6" t="17104" r="10379" b="33552"/>
          <a:stretch/>
        </p:blipFill>
        <p:spPr bwMode="auto">
          <a:xfrm>
            <a:off x="16777729" y="34790000"/>
            <a:ext cx="6880730" cy="3017864"/>
          </a:xfrm>
          <a:prstGeom prst="rect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2" name="Picture 11" descr="C:\Users\alext\Desktop\LANL\meetingWithSho\mvtx_redout_poster_qm2019\images\IMG_6581.JPG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1" t="28287" r="12668" b="24345"/>
          <a:stretch/>
        </p:blipFill>
        <p:spPr bwMode="auto">
          <a:xfrm>
            <a:off x="8452954" y="25687295"/>
            <a:ext cx="5721120" cy="2921422"/>
          </a:xfrm>
          <a:prstGeom prst="rect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3" name="Google Shape;466;p25"/>
          <p:cNvSpPr txBox="1"/>
          <p:nvPr/>
        </p:nvSpPr>
        <p:spPr>
          <a:xfrm>
            <a:off x="15738175" y="15573116"/>
            <a:ext cx="1809309" cy="49394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6200" marR="0" lvl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tabLst/>
              <a:defRPr/>
            </a:pP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"/>
                <a:ea typeface="PT Sans"/>
                <a:cs typeface="PT Sans"/>
                <a:sym typeface="PT Sans"/>
              </a:rPr>
              <a:t>Stave</a:t>
            </a:r>
            <a:endParaRPr kumimoji="0" sz="2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194" name="Google Shape;466;p25"/>
          <p:cNvSpPr txBox="1"/>
          <p:nvPr/>
        </p:nvSpPr>
        <p:spPr>
          <a:xfrm>
            <a:off x="15833203" y="11814248"/>
            <a:ext cx="1809309" cy="49394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6200" marR="0" lvl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tabLst/>
              <a:defRPr/>
            </a:pP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"/>
                <a:ea typeface="PT Sans"/>
                <a:cs typeface="PT Sans"/>
                <a:sym typeface="PT Sans"/>
              </a:rPr>
              <a:t>ALPIDE</a:t>
            </a:r>
            <a:endParaRPr kumimoji="0" sz="2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T Sans"/>
              <a:ea typeface="PT Sans"/>
              <a:cs typeface="PT Sans"/>
              <a:sym typeface="PT Sans"/>
            </a:endParaRPr>
          </a:p>
        </p:txBody>
      </p:sp>
    </p:spTree>
    <p:extLst>
      <p:ext uri="{BB962C8B-B14F-4D97-AF65-F5344CB8AC3E}">
        <p14:creationId xmlns:p14="http://schemas.microsoft.com/office/powerpoint/2010/main" val="13504900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743</TotalTime>
  <Words>750</Words>
  <Application>Microsoft Office PowerPoint</Application>
  <PresentationFormat>Custom</PresentationFormat>
  <Paragraphs>114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Alex Tkatchev</cp:lastModifiedBy>
  <cp:revision>78</cp:revision>
  <cp:lastPrinted>2017-01-13T04:15:12Z</cp:lastPrinted>
  <dcterms:created xsi:type="dcterms:W3CDTF">2016-12-30T14:20:47Z</dcterms:created>
  <dcterms:modified xsi:type="dcterms:W3CDTF">2019-10-28T02:24:50Z</dcterms:modified>
</cp:coreProperties>
</file>