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73"/>
  </p:normalViewPr>
  <p:slideViewPr>
    <p:cSldViewPr snapToGrid="0" snapToObjects="1">
      <p:cViewPr>
        <p:scale>
          <a:sx n="164" d="100"/>
          <a:sy n="164" d="100"/>
        </p:scale>
        <p:origin x="14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xliu/Google%20Drive/MVTX-MIE/MVTX-ProjectFile/FY19costprofile%5b1%5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xliu/Google%20Drive/MVTX-MIE/MVTX-ProjectFile/FY19costprofile%5b1%5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FY2019 Cost Profile</a:t>
            </a:r>
          </a:p>
          <a:p>
            <a:pPr>
              <a:defRPr/>
            </a:pPr>
            <a:r>
              <a:rPr lang="en-US"/>
              <a:t>Resource Cost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Sheet1!$B$7:$G$7</c:f>
              <c:strCache>
                <c:ptCount val="6"/>
                <c:pt idx="0">
                  <c:v>Apr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</c:v>
                </c:pt>
                <c:pt idx="5">
                  <c:v>Sept</c:v>
                </c:pt>
              </c:strCache>
            </c:strRef>
          </c:cat>
          <c:val>
            <c:numRef>
              <c:f>Sheet1!$B$8:$G$8</c:f>
              <c:numCache>
                <c:formatCode>General</c:formatCode>
                <c:ptCount val="6"/>
                <c:pt idx="0">
                  <c:v>85901</c:v>
                </c:pt>
                <c:pt idx="1">
                  <c:v>116235</c:v>
                </c:pt>
                <c:pt idx="2">
                  <c:v>75005</c:v>
                </c:pt>
                <c:pt idx="3">
                  <c:v>75472</c:v>
                </c:pt>
                <c:pt idx="4">
                  <c:v>60816</c:v>
                </c:pt>
                <c:pt idx="5">
                  <c:v>53049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D4-D341-BE79-F0E65ACDD0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5699192"/>
        <c:axId val="535702800"/>
      </c:barChart>
      <c:catAx>
        <c:axId val="535699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702800"/>
        <c:crosses val="autoZero"/>
        <c:auto val="1"/>
        <c:lblAlgn val="ctr"/>
        <c:lblOffset val="100"/>
        <c:noMultiLvlLbl val="0"/>
      </c:catAx>
      <c:valAx>
        <c:axId val="53570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5699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FY2019 Cost Profile</a:t>
            </a:r>
          </a:p>
          <a:p>
            <a:pPr>
              <a:defRPr/>
            </a:pPr>
            <a:r>
              <a:rPr lang="en-US"/>
              <a:t>Resource</a:t>
            </a:r>
            <a:r>
              <a:rPr lang="en-US" baseline="0"/>
              <a:t> and M&amp;S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Sheet1!$B$2:$G$2</c:f>
              <c:strCache>
                <c:ptCount val="6"/>
                <c:pt idx="0">
                  <c:v>Apr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</c:v>
                </c:pt>
                <c:pt idx="5">
                  <c:v>Sept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173296</c:v>
                </c:pt>
                <c:pt idx="1">
                  <c:v>313346</c:v>
                </c:pt>
                <c:pt idx="2">
                  <c:v>122168</c:v>
                </c:pt>
                <c:pt idx="3">
                  <c:v>93767</c:v>
                </c:pt>
                <c:pt idx="4">
                  <c:v>77638</c:v>
                </c:pt>
                <c:pt idx="5">
                  <c:v>58471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9F-C94D-B075-C9B8C510A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8010504"/>
        <c:axId val="428006896"/>
      </c:barChart>
      <c:catAx>
        <c:axId val="428010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006896"/>
        <c:crosses val="autoZero"/>
        <c:auto val="1"/>
        <c:lblAlgn val="ctr"/>
        <c:lblOffset val="100"/>
        <c:noMultiLvlLbl val="0"/>
      </c:catAx>
      <c:valAx>
        <c:axId val="428006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010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BC580-6245-E949-91CE-FDD9B0057D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C26B33-5311-4447-97EB-CB4052271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640F-B6A8-9148-A2AE-CB98C23D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BD3ED-2785-6543-9463-8B1CCA53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52090-E8A4-354C-83D4-B0ADF7A33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83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264B3-3338-1148-929B-0EFA352EE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B5AE6-20D3-7747-BD37-DF4D279372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ECDF1-9945-D34A-8394-5D568F36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5B216-68C4-4E47-85BE-AAD229DEE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E2FE0-8847-1A44-A023-9593492CA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93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E6CAC8-CF8B-334C-B412-763D534380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806997-29D8-3348-93AA-6FF0AF2B9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6BDFB-B4AE-AE40-B0AB-1D20A14ED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EA9FF-76C5-574C-96F1-BEE4DE23F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C428C-4216-8E49-84C6-52AEB303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48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E6CEC-380A-B949-987D-E61A7C3F5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9843B-C3E3-434B-A74A-85431FA63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8BF64-262D-CA41-A8D6-9B5A3A77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31489-D9D2-B646-B677-48D70053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9DD39-4680-8242-B863-FD2FD9DC0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5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5063-F5FF-0643-86FD-F34830E49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CA478-F5EC-ED44-8876-D43043336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9566C-2E79-4444-98A1-13DCFC41C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465F9-916C-8C41-AEAC-3913BEF98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A3767-4BCA-E14F-AD06-013D2CF7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82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9A8FD-C9C3-7A4E-AEC4-790ED06A2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A494C-7592-3E41-A560-BAD987169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738B4-B702-0642-BDE7-26C5F872F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93B51-4E79-334A-983C-76472224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6791-3884-564C-9F1B-D299C955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EC402-3447-3440-A2F8-81339D21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35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4F56-0AF0-9144-8563-ACAF875C7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CC5CB-374A-2B41-91F8-A6338EA73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87AB1-2257-9841-88F0-89B2320E3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FFA0AD-09A1-E24A-8096-5388E1421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2DC1A6-1D78-B844-BA5A-04047DFD2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AA8DC9-D8EB-2046-95A4-24DF9684E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5EAC4-C387-B841-96F4-5027C2A0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C41CBB-8B11-A846-BD5B-EA71131AC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18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2ABC2-22B2-B642-9486-C34EDBFF1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D24894-333A-7946-891B-F25BA171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48B07C-1FBE-0A48-9942-E2A7933B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C2513-20A5-3144-B9C0-A70B17F77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4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A84B5-A460-0942-8710-E842C419E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58A428-005E-4D41-BB4A-1B6101DC7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E7DE4-A548-5240-BBD3-25007F0E1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07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B33E-D790-2B46-9753-A7B8E5380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73ABD-9D30-574A-A703-F89B2E621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347D5-2549-C143-84C7-DD1EF8A88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C8F4C-DEEB-1446-A3E7-D346F78B9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09E2C-2933-8340-B5C3-2B1A7EEC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743E3-B5B2-004A-86D8-BD6D3C98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64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45742-F6EF-EC48-A1BB-F64A110A2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9B1179-3536-2643-9B0E-F9E13BD93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CC517A-4FBB-E647-B181-41E9818907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44478-1927-3A4C-86C2-59C1A6B5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32029-CCA1-744E-9ED3-78B147A6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F7E84-C7F2-DC43-BD4B-5F8A9C7B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1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8F875-6B73-5A45-92EB-3B4BA4F16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1B118-9F04-034A-B9FC-913F332F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95C76-D0BE-6D47-89D3-7432F61943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B2724-25A1-594C-9F30-8793B46415F1}" type="datetimeFigureOut">
              <a:rPr lang="en-US" smtClean="0"/>
              <a:t>4/25/19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D7327-ED2D-E24C-92CA-3290B84528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F4AFE-4678-C445-8601-F0BA32A7B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7A57B-2161-C440-B43E-DB224693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2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E58099-83AC-B64D-A3A5-ED8EDC20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MVTX Update – </a:t>
            </a:r>
            <a:r>
              <a:rPr lang="en-US" dirty="0" err="1"/>
              <a:t>BiWeekly</a:t>
            </a:r>
            <a:r>
              <a:rPr lang="en-US" dirty="0"/>
              <a:t>  4/26/2019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689D80-5911-A04D-97C8-E3ADCBB2E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5639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Received final review report last week, working on recommendations</a:t>
            </a:r>
          </a:p>
          <a:p>
            <a:pPr lvl="1"/>
            <a:r>
              <a:rPr lang="en-US" dirty="0"/>
              <a:t>Risk registry updated </a:t>
            </a:r>
          </a:p>
          <a:p>
            <a:pPr lvl="1"/>
            <a:r>
              <a:rPr lang="en-US" dirty="0"/>
              <a:t>WBS dictionary in progress</a:t>
            </a:r>
          </a:p>
          <a:p>
            <a:pPr lvl="1"/>
            <a:r>
              <a:rPr lang="en-US" dirty="0"/>
              <a:t>PMP under development </a:t>
            </a:r>
          </a:p>
          <a:p>
            <a:pPr lvl="1"/>
            <a:endParaRPr lang="en-US" dirty="0"/>
          </a:p>
          <a:p>
            <a:r>
              <a:rPr lang="en-US" dirty="0"/>
              <a:t>MVTX budget and schedule updated </a:t>
            </a:r>
          </a:p>
          <a:p>
            <a:pPr lvl="1"/>
            <a:r>
              <a:rPr lang="en-US" dirty="0"/>
              <a:t>FY19 fund request submitted to BNL</a:t>
            </a:r>
          </a:p>
          <a:p>
            <a:pPr lvl="1"/>
            <a:r>
              <a:rPr lang="en-US" dirty="0"/>
              <a:t>FY19 Monthly M&amp;S and Labor cost sent to BNL, next slides </a:t>
            </a:r>
          </a:p>
          <a:p>
            <a:pPr lvl="1"/>
            <a:endParaRPr lang="en-US" dirty="0"/>
          </a:p>
          <a:p>
            <a:r>
              <a:rPr lang="en-US" dirty="0" err="1"/>
              <a:t>Fermilab</a:t>
            </a:r>
            <a:r>
              <a:rPr lang="en-US" dirty="0"/>
              <a:t> test beam schedule – still waiting for the final word!</a:t>
            </a:r>
          </a:p>
          <a:p>
            <a:pPr lvl="1"/>
            <a:r>
              <a:rPr lang="en-US" dirty="0"/>
              <a:t>Likely in the week of May 20 -24, Mon-Fri  </a:t>
            </a:r>
          </a:p>
        </p:txBody>
      </p:sp>
    </p:spTree>
    <p:extLst>
      <p:ext uri="{BB962C8B-B14F-4D97-AF65-F5344CB8AC3E}">
        <p14:creationId xmlns:p14="http://schemas.microsoft.com/office/powerpoint/2010/main" val="794469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88F79-215C-5E4D-B20C-28F8EFD7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52017"/>
          </a:xfrm>
        </p:spPr>
        <p:txBody>
          <a:bodyPr>
            <a:normAutofit fontScale="90000"/>
          </a:bodyPr>
          <a:lstStyle/>
          <a:p>
            <a:r>
              <a:rPr lang="en-US" dirty="0"/>
              <a:t>Final report on Silicon – MVTX/INTT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1448F-7283-DD4D-A729-DB1EEE57E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03" y="562357"/>
            <a:ext cx="5208998" cy="629564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A3301D-AC21-6044-9B8B-65AC12137334}"/>
              </a:ext>
            </a:extLst>
          </p:cNvPr>
          <p:cNvSpPr/>
          <p:nvPr/>
        </p:nvSpPr>
        <p:spPr>
          <a:xfrm>
            <a:off x="228776" y="4436214"/>
            <a:ext cx="5774076" cy="118152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81B52-818F-AD4D-95EB-6908145D6179}"/>
              </a:ext>
            </a:extLst>
          </p:cNvPr>
          <p:cNvSpPr txBox="1"/>
          <p:nvPr/>
        </p:nvSpPr>
        <p:spPr>
          <a:xfrm>
            <a:off x="6596972" y="4318547"/>
            <a:ext cx="48872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Actions. Taken:</a:t>
            </a:r>
          </a:p>
          <a:p>
            <a:pPr marL="342900" indent="-342900">
              <a:buAutoNum type="arabicPeriod"/>
            </a:pPr>
            <a:r>
              <a:rPr lang="en-US" dirty="0"/>
              <a:t>Updated MVTX risk registry </a:t>
            </a:r>
          </a:p>
          <a:p>
            <a:pPr marL="342900" indent="-342900">
              <a:buAutoNum type="arabicPeriod"/>
            </a:pPr>
            <a:r>
              <a:rPr lang="en-US" dirty="0"/>
              <a:t>Now in the same form of other MIE subsystem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/>
              <a:t>Risk based contingency:</a:t>
            </a:r>
          </a:p>
          <a:p>
            <a:pPr marL="285750" indent="-285750">
              <a:buFontTx/>
              <a:buChar char="-"/>
            </a:pPr>
            <a:r>
              <a:rPr lang="en-US" dirty="0"/>
              <a:t>Cost &amp; Schedule contingency </a:t>
            </a:r>
          </a:p>
          <a:p>
            <a:pPr marL="285750" indent="-285750">
              <a:buFontTx/>
              <a:buChar char="-"/>
            </a:pPr>
            <a:r>
              <a:rPr lang="en-US" dirty="0"/>
              <a:t>BNL keeps the contingency $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4360F-EC68-0145-AF6D-698E028CF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401" y="652017"/>
            <a:ext cx="5461581" cy="20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2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8B812-2659-DB49-80D2-696EC6FBA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16693"/>
          </a:xfrm>
        </p:spPr>
        <p:txBody>
          <a:bodyPr>
            <a:normAutofit fontScale="90000"/>
          </a:bodyPr>
          <a:lstStyle/>
          <a:p>
            <a:r>
              <a:rPr lang="en-US" dirty="0"/>
              <a:t>Risk Registry in P6, same as the rest of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9E6B2-EC09-B14C-8A0A-7174B4CEC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34948"/>
            <a:ext cx="10515600" cy="537432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MVTX draft risk registry - </a:t>
            </a:r>
          </a:p>
          <a:p>
            <a:pPr marL="0" indent="0">
              <a:buNone/>
            </a:pPr>
            <a:r>
              <a:rPr lang="en-US" dirty="0"/>
              <a:t>https://</a:t>
            </a:r>
            <a:r>
              <a:rPr lang="en-US" dirty="0" err="1"/>
              <a:t>docs.google.com</a:t>
            </a:r>
            <a:r>
              <a:rPr lang="en-US" dirty="0"/>
              <a:t>/spreadsheets/d/1UzIOnXfAwbjxUcnrQVnFLN20niq43x2v2J2epF10bjg/</a:t>
            </a:r>
            <a:r>
              <a:rPr lang="en-US" dirty="0" err="1"/>
              <a:t>edit?usp</a:t>
            </a:r>
            <a:r>
              <a:rPr lang="en-US" dirty="0"/>
              <a:t>=sharing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1DD44-F0F2-5947-B467-A44DA59B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396" y="1430120"/>
            <a:ext cx="6574880" cy="542788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B64361-C72E-4A40-BCDE-54833FC7FD35}"/>
              </a:ext>
            </a:extLst>
          </p:cNvPr>
          <p:cNvSpPr/>
          <p:nvPr/>
        </p:nvSpPr>
        <p:spPr>
          <a:xfrm>
            <a:off x="1571946" y="2640458"/>
            <a:ext cx="2804845" cy="432542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2B915-ED63-A945-9DA1-4F0B208D2C22}"/>
              </a:ext>
            </a:extLst>
          </p:cNvPr>
          <p:cNvSpPr txBox="1"/>
          <p:nvPr/>
        </p:nvSpPr>
        <p:spPr>
          <a:xfrm>
            <a:off x="2291137" y="456172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2379466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13D2-29ED-8646-8AB3-2891FC29A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71093"/>
          </a:xfrm>
        </p:spPr>
        <p:txBody>
          <a:bodyPr/>
          <a:lstStyle/>
          <a:p>
            <a:r>
              <a:rPr lang="en-US" dirty="0"/>
              <a:t>FY19 budget submitted to BNL for funding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05CAA-C0F0-9042-BDF2-8A14E2E14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7" y="889348"/>
            <a:ext cx="10515600" cy="596880"/>
          </a:xfrm>
        </p:spPr>
        <p:txBody>
          <a:bodyPr/>
          <a:lstStyle/>
          <a:p>
            <a:r>
              <a:rPr lang="en-US" dirty="0"/>
              <a:t>Engineering design work on mechanical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B9FF20-72F1-2945-95AD-B32FFA3F0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3049"/>
            <a:ext cx="12032974" cy="2774951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BF12D5A-62DA-44EE-8E9A-064E7734A1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021088"/>
              </p:ext>
            </p:extLst>
          </p:nvPr>
        </p:nvGraphicFramePr>
        <p:xfrm>
          <a:off x="1160007" y="1486228"/>
          <a:ext cx="4376497" cy="2428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4A104AE-66CA-4B5F-A563-574E58125D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383215"/>
              </p:ext>
            </p:extLst>
          </p:nvPr>
        </p:nvGraphicFramePr>
        <p:xfrm>
          <a:off x="6416813" y="1156508"/>
          <a:ext cx="5016500" cy="2758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61991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7AF68-FED7-0B48-B603-470D46EAE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396"/>
            <a:ext cx="10515600" cy="1325563"/>
          </a:xfrm>
        </p:spPr>
        <p:txBody>
          <a:bodyPr/>
          <a:lstStyle/>
          <a:p>
            <a:r>
              <a:rPr lang="en-US" dirty="0"/>
              <a:t>4-stave telescope progress: fully functioning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2D19F-DEC1-0248-897D-8D9F0783C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436" y="1863714"/>
            <a:ext cx="5941512" cy="4456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38D6A-EFE5-2C4F-8699-55925ACA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330" y="1949770"/>
            <a:ext cx="5554096" cy="41655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DA4878-A437-0347-B8BB-A866FAD63BFD}"/>
              </a:ext>
            </a:extLst>
          </p:cNvPr>
          <p:cNvSpPr txBox="1"/>
          <p:nvPr/>
        </p:nvSpPr>
        <p:spPr>
          <a:xfrm>
            <a:off x="2922658" y="5279327"/>
            <a:ext cx="1674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 staves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D2A8D-9CC2-0C4C-AFD3-5A4F70CAD949}"/>
              </a:ext>
            </a:extLst>
          </p:cNvPr>
          <p:cNvSpPr txBox="1"/>
          <p:nvPr/>
        </p:nvSpPr>
        <p:spPr>
          <a:xfrm>
            <a:off x="1277656" y="2805830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 RUS; 1 PU</a:t>
            </a:r>
          </a:p>
        </p:txBody>
      </p:sp>
    </p:spTree>
    <p:extLst>
      <p:ext uri="{BB962C8B-B14F-4D97-AF65-F5344CB8AC3E}">
        <p14:creationId xmlns:p14="http://schemas.microsoft.com/office/powerpoint/2010/main" val="2946419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2816-A3B1-0542-8323-C3E042BA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Telescope Box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5D34-7646-344C-8118-61F25829F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24"/>
          <a:stretch/>
        </p:blipFill>
        <p:spPr>
          <a:xfrm>
            <a:off x="1059795" y="1309905"/>
            <a:ext cx="10422397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22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6A38-9D92-C14F-8DDB-6951BC61A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937364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GTM in Operation w/ MVTX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E2CD0B-B927-D344-A954-4638AB4D6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949" y="1244119"/>
            <a:ext cx="7201639" cy="54012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658137-F37B-6E4E-89C5-437717D8D983}"/>
              </a:ext>
            </a:extLst>
          </p:cNvPr>
          <p:cNvSpPr txBox="1"/>
          <p:nvPr/>
        </p:nvSpPr>
        <p:spPr>
          <a:xfrm>
            <a:off x="354419" y="1706525"/>
            <a:ext cx="1483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DBC1D0-B587-164C-B218-69B8E9EA39ED}"/>
              </a:ext>
            </a:extLst>
          </p:cNvPr>
          <p:cNvCxnSpPr>
            <a:stCxn id="5" idx="3"/>
          </p:cNvCxnSpPr>
          <p:nvPr/>
        </p:nvCxnSpPr>
        <p:spPr>
          <a:xfrm flipV="1">
            <a:off x="1837967" y="1791585"/>
            <a:ext cx="1987982" cy="9960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1F5A29A-806D-5A4F-BEFC-C2B5223BC7C1}"/>
              </a:ext>
            </a:extLst>
          </p:cNvPr>
          <p:cNvSpPr txBox="1"/>
          <p:nvPr/>
        </p:nvSpPr>
        <p:spPr>
          <a:xfrm>
            <a:off x="294168" y="2624470"/>
            <a:ext cx="2596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GTM:</a:t>
            </a:r>
          </a:p>
          <a:p>
            <a:pPr marL="285750" indent="-285750">
              <a:buFontTx/>
              <a:buChar char="-"/>
            </a:pPr>
            <a:r>
              <a:rPr lang="en-US" dirty="0"/>
              <a:t>10kHz external trigger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6x RHIC CLK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67C8AB-F00C-B548-950A-72AFB7E30C30}"/>
              </a:ext>
            </a:extLst>
          </p:cNvPr>
          <p:cNvCxnSpPr>
            <a:cxnSpLocks/>
          </p:cNvCxnSpPr>
          <p:nvPr/>
        </p:nvCxnSpPr>
        <p:spPr>
          <a:xfrm>
            <a:off x="1837967" y="3593966"/>
            <a:ext cx="3338467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7B2B36-6989-7947-B9B3-7C356DBD7436}"/>
              </a:ext>
            </a:extLst>
          </p:cNvPr>
          <p:cNvCxnSpPr>
            <a:cxnSpLocks/>
          </p:cNvCxnSpPr>
          <p:nvPr/>
        </p:nvCxnSpPr>
        <p:spPr>
          <a:xfrm>
            <a:off x="2742035" y="3059415"/>
            <a:ext cx="2659124" cy="11810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2A95B06-0133-DB4E-A102-B8FFC1D0DDB1}"/>
              </a:ext>
            </a:extLst>
          </p:cNvPr>
          <p:cNvSpPr txBox="1"/>
          <p:nvPr/>
        </p:nvSpPr>
        <p:spPr>
          <a:xfrm>
            <a:off x="268500" y="4405678"/>
            <a:ext cx="3557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FELIX:</a:t>
            </a:r>
          </a:p>
          <a:p>
            <a:pPr marL="285750" indent="-285750">
              <a:buFontTx/>
              <a:buChar char="-"/>
            </a:pPr>
            <a:r>
              <a:rPr lang="en-US" dirty="0"/>
              <a:t>clock recovered from GTM clock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captured trigger from GTM, sent to RU/ALPIDE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3EC571-2819-D14F-BE37-ED4381641642}"/>
              </a:ext>
            </a:extLst>
          </p:cNvPr>
          <p:cNvCxnSpPr>
            <a:cxnSpLocks/>
          </p:cNvCxnSpPr>
          <p:nvPr/>
        </p:nvCxnSpPr>
        <p:spPr>
          <a:xfrm flipV="1">
            <a:off x="2952427" y="4065436"/>
            <a:ext cx="2626963" cy="7288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F70D71-4CCF-FD4B-86E1-9408DA8E5CDE}"/>
              </a:ext>
            </a:extLst>
          </p:cNvPr>
          <p:cNvCxnSpPr>
            <a:cxnSpLocks/>
          </p:cNvCxnSpPr>
          <p:nvPr/>
        </p:nvCxnSpPr>
        <p:spPr>
          <a:xfrm flipV="1">
            <a:off x="3231397" y="3736478"/>
            <a:ext cx="4083803" cy="164143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26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33AA8-731D-4C46-A476-882A053E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GTM and External Trigger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891D64-5FC9-2A40-968D-8B90C6EB2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348" y="1071320"/>
            <a:ext cx="7715573" cy="5786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A9A0BE-7E19-5A42-85B0-512928CA2564}"/>
              </a:ext>
            </a:extLst>
          </p:cNvPr>
          <p:cNvSpPr txBox="1"/>
          <p:nvPr/>
        </p:nvSpPr>
        <p:spPr>
          <a:xfrm>
            <a:off x="6307809" y="3641494"/>
            <a:ext cx="2255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10kHz external trigger</a:t>
            </a:r>
          </a:p>
          <a:p>
            <a:r>
              <a:rPr lang="en-US" dirty="0">
                <a:solidFill>
                  <a:srgbClr val="FFFF00"/>
                </a:solidFill>
              </a:rPr>
              <a:t>sent to GTM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50CD1-FBA4-6749-B2B3-80B8F4F933B2}"/>
              </a:ext>
            </a:extLst>
          </p:cNvPr>
          <p:cNvSpPr txBox="1"/>
          <p:nvPr/>
        </p:nvSpPr>
        <p:spPr>
          <a:xfrm>
            <a:off x="2510725" y="2378990"/>
            <a:ext cx="638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GTM</a:t>
            </a:r>
          </a:p>
        </p:txBody>
      </p:sp>
    </p:spTree>
    <p:extLst>
      <p:ext uri="{BB962C8B-B14F-4D97-AF65-F5344CB8AC3E}">
        <p14:creationId xmlns:p14="http://schemas.microsoft.com/office/powerpoint/2010/main" val="682999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235</Words>
  <Application>Microsoft Macintosh PowerPoint</Application>
  <PresentationFormat>Widescreen</PresentationFormat>
  <Paragraphs>48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MVTX Update – BiWeekly  4/26/2019 </vt:lpstr>
      <vt:lpstr>Final report on Silicon – MVTX/INTT</vt:lpstr>
      <vt:lpstr>Risk Registry in P6, same as the rest of sPHENIX</vt:lpstr>
      <vt:lpstr>FY19 budget submitted to BNL for funding </vt:lpstr>
      <vt:lpstr>4-stave telescope progress: fully functioning </vt:lpstr>
      <vt:lpstr>Telescope Box</vt:lpstr>
      <vt:lpstr>sPHENIX GTM in Operation w/ MVTX </vt:lpstr>
      <vt:lpstr>sPHENIX GTM and External Trigger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Update </dc:title>
  <dc:creator>Ming Liu</dc:creator>
  <cp:lastModifiedBy>Ming Liu</cp:lastModifiedBy>
  <cp:revision>26</cp:revision>
  <dcterms:created xsi:type="dcterms:W3CDTF">2019-04-26T03:25:14Z</dcterms:created>
  <dcterms:modified xsi:type="dcterms:W3CDTF">2019-04-26T17:30:15Z</dcterms:modified>
</cp:coreProperties>
</file>