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FB74-A460-6F4E-B0C8-11EA9439AA5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46BE2-58CB-8743-88BD-8F7E31DF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553E-A753-40EB-84CA-E590932274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E28C-464F-F94F-BA72-8AE04630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686D0-8384-B341-84AE-D1C138688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6673-CE03-9949-ABCD-A984F762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0BC61-88A1-524C-BC0A-85B879C9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2477-7564-D741-96FA-75E61281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E629-E13A-8F40-82B6-182DAA4E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5CD6F-688A-0841-BE61-4AF353E6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0BE2-1517-9743-854D-44E9B1AA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51CF-6FCB-2645-9974-BCD73AFC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C9DC-8B67-D143-90BD-E3099590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B6935-94A4-0A4B-9E39-172123673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B56CC-6DFA-CE4C-B2E9-448FCB6C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433D-F75B-9146-B23C-1FF7F2E9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4E76-6C4F-FB4A-B04A-EC4C780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6350-B806-0941-B37D-3C8556DB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4CEE-9B43-FE45-9028-28786D8E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A4BD-0B40-2E48-9536-7A71A7BD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C7BD-2CC6-AC4D-A13D-04205952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D20F-118B-7C49-B3B1-ACDD07D5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09D14-EEC5-D14D-AD6C-09CADDF6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5E44-B193-2644-A018-7E35B57C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3E0C-4A38-3945-B3BD-4D6D460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8012-05E4-434E-A282-11BB1F5B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8766-E045-BD43-B421-6C05E9ED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B3C3-F550-E04F-B952-75892966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664B-FE30-7C41-BE11-0613C3A8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79B3-8331-324A-A3BC-BCDE0A24F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6E5A-0E66-8243-BC80-6409ECAB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75E0B-2993-9447-8534-D51B924F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70C91-DAD6-204D-8464-294D527D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E1E4B-B9D0-A246-9068-DC953DE0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E987-CD59-5F4C-A146-BF4E4B9E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ABD53-9CE7-A041-9A97-F01E25D9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494F7-9D76-DD4C-B124-A13461447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612CD-3B00-834A-86D1-C3EBBF738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75B78-B330-0B4A-884C-A190BBC51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6CB5B-A639-C546-BA4B-1C2AFE44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EC7A5-C86C-5641-A480-DA800906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4E846-1349-3349-A96F-397F3B59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EE67-3687-6E4B-A5B3-48F13416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204B4-C987-024A-A3B0-A06A0779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847F6-6C9E-CC43-B8E9-8043D0A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B1131-AFE2-2341-8712-EE7E2B6C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F7B90-6F6A-AE40-B099-055D6817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DB6D7-34D8-594C-A76F-01228A2A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E0AC9-B162-9940-BA37-B2892E05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C3D2-4466-0243-BC65-9F9854B6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CD2D-595C-5A42-BDEB-BEA2FABB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44C5-0A45-E54C-AF49-C605DDBC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B648A-CCA4-FA4F-8D88-F48CEA72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B0BB4-AAD1-FA4A-A529-B95702CE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5C700-11BC-7A46-85B9-02B2D5CB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F9D0-979F-F549-8601-35311F0C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1ECC1-288B-124E-A761-3077D675B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4FA9B-F400-7B48-BCC4-0F680749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36D4-F123-6549-9CE1-9366BFB4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5718C-8829-B44E-844C-B9643F31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CB123-D892-EA43-B598-F7E8339E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2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6D97B-E0B7-044A-9F1C-BB0FE689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186F0-7E47-7D40-BB46-AD303525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C447-88EE-1A4D-B522-21CF57045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19BC-ACAF-A14F-B078-69E7FA497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1E23-B390-FF42-9AAD-0CCAE516F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9CCE-1E9D-AD4A-A034-9101D920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D45B-74FA-0D4C-8F33-68D14F177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Status: WBS 3.02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DB5E3-232A-F044-85A2-60DE41385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</a:t>
            </a:r>
          </a:p>
          <a:p>
            <a:r>
              <a:rPr lang="en-US" dirty="0"/>
              <a:t>12/05/2019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851B-47B9-0A4C-AF22-1C4907FF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B83B-7E93-7648-AEFB-56C7666E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D3B0C-672A-B04E-8B30-8DE7A293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 FPC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99005" y="1296040"/>
          <a:ext cx="11254795" cy="291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48">
                  <a:extLst>
                    <a:ext uri="{9D8B030D-6E8A-4147-A177-3AD203B41FA5}">
                      <a16:colId xmlns:a16="http://schemas.microsoft.com/office/drawing/2014/main" val="1587938737"/>
                    </a:ext>
                  </a:extLst>
                </a:gridCol>
                <a:gridCol w="1807858">
                  <a:extLst>
                    <a:ext uri="{9D8B030D-6E8A-4147-A177-3AD203B41FA5}">
                      <a16:colId xmlns:a16="http://schemas.microsoft.com/office/drawing/2014/main" val="1120411741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119199156"/>
                    </a:ext>
                  </a:extLst>
                </a:gridCol>
                <a:gridCol w="7048617">
                  <a:extLst>
                    <a:ext uri="{9D8B030D-6E8A-4147-A177-3AD203B41FA5}">
                      <a16:colId xmlns:a16="http://schemas.microsoft.com/office/drawing/2014/main" val="391518496"/>
                    </a:ext>
                  </a:extLst>
                </a:gridCol>
              </a:tblGrid>
              <a:tr h="324374">
                <a:tc>
                  <a:txBody>
                    <a:bodyPr/>
                    <a:lstStyle/>
                    <a:p>
                      <a:r>
                        <a:rPr lang="en-GB" sz="1400" dirty="0"/>
                        <a:t>FPC batch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FPC  </a:t>
                      </a:r>
                      <a:r>
                        <a:rPr lang="en-GB" sz="1400" baseline="0" dirty="0"/>
                        <a:t>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Delivery</a:t>
                      </a:r>
                      <a:r>
                        <a:rPr lang="en-GB" sz="1400" baseline="0" dirty="0"/>
                        <a:t> date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30352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Q201,</a:t>
                      </a:r>
                      <a:r>
                        <a:rPr lang="en-GB" sz="1400" baseline="0" dirty="0"/>
                        <a:t> .…, Q206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March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31340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R201,</a:t>
                      </a:r>
                      <a:r>
                        <a:rPr lang="en-GB" sz="1400" baseline="0" dirty="0"/>
                        <a:t> …., R206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March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77749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S201, …., S206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March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09698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T201, …., T206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March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72085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U201, …., U206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April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01932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V201,</a:t>
                      </a:r>
                      <a:r>
                        <a:rPr lang="en-GB" sz="1400" baseline="0" dirty="0"/>
                        <a:t> …., V206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April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55981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W201,</a:t>
                      </a:r>
                      <a:r>
                        <a:rPr lang="en-GB" sz="1400" baseline="0" dirty="0"/>
                        <a:t> …., W206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April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70093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X201, …., X206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Laser drilling done, in preparation for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Al PVD,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expected to be available in April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3911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4DA14-9F65-1543-9689-0D1FE7C2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FBD6E-DD7B-1A47-AB3C-718DBD26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228835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B32D-05D8-3544-8E5D-B20FBF74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 – in Progress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FDE7-ED91-3245-A1EA-6D60AB43D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updated MVTX PMP in November, 2019</a:t>
            </a:r>
          </a:p>
          <a:p>
            <a:pPr lvl="1"/>
            <a:r>
              <a:rPr lang="en-US" dirty="0"/>
              <a:t>Incorporated some feedbacks from BNL Project Office (Maria)</a:t>
            </a:r>
          </a:p>
          <a:p>
            <a:r>
              <a:rPr lang="en-US" dirty="0"/>
              <a:t> BNL opens MVTX budget account this week</a:t>
            </a:r>
          </a:p>
          <a:p>
            <a:r>
              <a:rPr lang="en-US" dirty="0"/>
              <a:t>Paperwork preparation in progress @LANL, LBNL, MIT, UTA</a:t>
            </a:r>
          </a:p>
          <a:p>
            <a:pPr lvl="1"/>
            <a:r>
              <a:rPr lang="en-US" dirty="0"/>
              <a:t>SOW, detailed budget sheet and cover letter from each institute</a:t>
            </a:r>
          </a:p>
          <a:p>
            <a:pPr lvl="1"/>
            <a:r>
              <a:rPr lang="en-US" dirty="0"/>
              <a:t>Received updated P6 dump from Irina/Glenn this Monday,  12/2</a:t>
            </a:r>
          </a:p>
          <a:p>
            <a:pPr lvl="1"/>
            <a:r>
              <a:rPr lang="en-US" dirty="0"/>
              <a:t>Produced detailed budget sheets for each institution, 12/3</a:t>
            </a:r>
          </a:p>
          <a:p>
            <a:pPr lvl="2"/>
            <a:r>
              <a:rPr lang="en-US" dirty="0"/>
              <a:t>Follow the budget plan presented in July 2019 MVTX review </a:t>
            </a:r>
          </a:p>
          <a:p>
            <a:pPr lvl="1"/>
            <a:r>
              <a:rPr lang="en-US" dirty="0"/>
              <a:t>To get paperwork ready by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CA93-A24D-4644-8E83-DCA3113A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B5D4-E560-BC47-B244-6D9415EA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B54B-A55D-854C-9D68-6F43D3D8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838A-2706-774A-B0B3-3010D8A1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Integration: Carbon Structure &amp;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7AE1-12AD-0D4C-9FCB-1B5C9291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MVTX mechanical design review ~1/22/2020</a:t>
            </a:r>
          </a:p>
          <a:p>
            <a:pPr lvl="1"/>
            <a:r>
              <a:rPr lang="en-US" dirty="0"/>
              <a:t>Excellent progress in mechanical system design</a:t>
            </a:r>
          </a:p>
          <a:p>
            <a:pPr lvl="2"/>
            <a:r>
              <a:rPr lang="en-US" dirty="0"/>
              <a:t>CYSS, EW, SB</a:t>
            </a:r>
          </a:p>
          <a:p>
            <a:pPr lvl="2"/>
            <a:r>
              <a:rPr lang="en-US" dirty="0"/>
              <a:t>Insertion system </a:t>
            </a:r>
          </a:p>
          <a:p>
            <a:r>
              <a:rPr lang="en-US" dirty="0"/>
              <a:t>Preparation for carbon structure pre-production </a:t>
            </a:r>
          </a:p>
          <a:p>
            <a:pPr lvl="1"/>
            <a:r>
              <a:rPr lang="en-US" dirty="0"/>
              <a:t>Vendor selection for pre-production, early 2020 </a:t>
            </a:r>
          </a:p>
          <a:p>
            <a:pPr lvl="1"/>
            <a:r>
              <a:rPr lang="en-US" dirty="0"/>
              <a:t>PRR and final production, ~Spring 2020</a:t>
            </a:r>
          </a:p>
          <a:p>
            <a:r>
              <a:rPr lang="en-US" dirty="0"/>
              <a:t>A full load MVTX readout chain test: a 8-stave telescope </a:t>
            </a:r>
          </a:p>
          <a:p>
            <a:pPr lvl="1"/>
            <a:r>
              <a:rPr lang="en-US" dirty="0"/>
              <a:t>8-stave + 8-RU + 1-FELIX + 1GTM/Fanout + 1PU + RCDAQ</a:t>
            </a:r>
          </a:p>
          <a:p>
            <a:pPr lvl="1"/>
            <a:r>
              <a:rPr lang="en-US" dirty="0"/>
              <a:t>Update/sync MVTX firmware with the latest ALICE/FELIX development</a:t>
            </a:r>
          </a:p>
          <a:p>
            <a:pPr lvl="1"/>
            <a:r>
              <a:rPr lang="en-US" dirty="0"/>
              <a:t>Test beam run being planned for ~late spring 2020, Fermilab (or LANL/LBNL)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A139-AC42-584B-9290-F10DB592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3C3CA-BE23-7F41-B989-B95210AE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34373-1880-0F4B-89D2-CE43FC68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AE2A-0A84-F44F-8459-FB6957E9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Stave Production at CERN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7AC5-0D8F-CC4A-A92D-8BBC5EC6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256"/>
            <a:ext cx="10515600" cy="1670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Good progress, on schedule</a:t>
            </a:r>
          </a:p>
          <a:p>
            <a:pPr lvl="1"/>
            <a:r>
              <a:rPr lang="en-US" dirty="0"/>
              <a:t>10 HICs produced in November, ~10 more in December</a:t>
            </a:r>
          </a:p>
          <a:p>
            <a:pPr lvl="1"/>
            <a:r>
              <a:rPr lang="en-US" dirty="0"/>
              <a:t>4 staves produced, all GOLD </a:t>
            </a:r>
          </a:p>
          <a:p>
            <a:r>
              <a:rPr lang="en-US" dirty="0"/>
              <a:t>Bi-weekly meeting with 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283C-65B7-4048-AF9B-CB1B71DE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B715-ABC9-9B48-A288-EE95FCDA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4619-5785-F448-9815-F7A8A07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9CCE-1E9D-AD4A-A034-9101D920A82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32E5C-B76A-9244-AAA2-289FB524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02" y="2807532"/>
            <a:ext cx="9808396" cy="3548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9912D-13B8-064F-9DD9-E5BF91911D02}"/>
              </a:ext>
            </a:extLst>
          </p:cNvPr>
          <p:cNvSpPr txBox="1"/>
          <p:nvPr/>
        </p:nvSpPr>
        <p:spPr>
          <a:xfrm>
            <a:off x="5845996" y="5632258"/>
            <a:ext cx="486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sPHENIX</a:t>
            </a:r>
            <a:r>
              <a:rPr lang="en-US" b="1" dirty="0"/>
              <a:t> Stave mounted on the Transport Plate</a:t>
            </a:r>
          </a:p>
        </p:txBody>
      </p:sp>
    </p:spTree>
    <p:extLst>
      <p:ext uri="{BB962C8B-B14F-4D97-AF65-F5344CB8AC3E}">
        <p14:creationId xmlns:p14="http://schemas.microsoft.com/office/powerpoint/2010/main" val="366867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70F271-B3A6-AC49-919E-487A50F2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HICs/Stave Production Status and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30BA-1DF6-D947-9A73-D1F03B41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D155-2894-9844-BFA7-E5648FFA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ED50-77AF-D544-AF6A-1DA7E93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03B-245E-1840-96D0-0D66D89E194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459073-A63A-FE4C-98EC-34602E76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72475"/>
              </p:ext>
            </p:extLst>
          </p:nvPr>
        </p:nvGraphicFramePr>
        <p:xfrm>
          <a:off x="140958" y="1899920"/>
          <a:ext cx="1168405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42">
                  <a:extLst>
                    <a:ext uri="{9D8B030D-6E8A-4147-A177-3AD203B41FA5}">
                      <a16:colId xmlns:a16="http://schemas.microsoft.com/office/drawing/2014/main" val="2027379631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453096260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309983289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25510371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4231126406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97392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Assembled HICs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</a:t>
                      </a:r>
                      <a:r>
                        <a:rPr lang="en-US" sz="1400" baseline="0" dirty="0"/>
                        <a:t> to be bonded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 NOK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 to be glued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STAVES OK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STAVES NOK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A201, A202, A203, A204, A205, A206, B201, B202, B203, B204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B201, B202, B203, B204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A202: broken chip due to glue seepage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A206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A201(GOLD/OK), A203(GOLD/OK), A204(GOLD/CAN), A205(GOLD/CAN)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9986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B0F71F-8E66-7E4B-9CE4-194F9D1954BD}"/>
              </a:ext>
            </a:extLst>
          </p:cNvPr>
          <p:cNvSpPr txBox="1">
            <a:spLocks/>
          </p:cNvSpPr>
          <p:nvPr/>
        </p:nvSpPr>
        <p:spPr>
          <a:xfrm>
            <a:off x="622443" y="3852809"/>
            <a:ext cx="10515600" cy="2328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Continue HIC production to create a stock of 10-12 modules in December, to be bonded later in 1/2020</a:t>
            </a:r>
          </a:p>
          <a:p>
            <a:r>
              <a:rPr lang="en-US" dirty="0"/>
              <a:t>First batch of ~ 20 STAVES could be ready by the end of March</a:t>
            </a:r>
          </a:p>
          <a:p>
            <a:r>
              <a:rPr lang="en-US" dirty="0"/>
              <a:t>LBNL obtained approval from ALICE/ITS to continue to use the same stave test stand for </a:t>
            </a:r>
            <a:r>
              <a:rPr lang="en-US" dirty="0" err="1"/>
              <a:t>sPHENIX</a:t>
            </a:r>
            <a:r>
              <a:rPr lang="en-US" dirty="0"/>
              <a:t>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5A0E-7BED-A143-9A64-031DDB6B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-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FFC1-CE40-6D47-B572-FDDCAD6F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91C4F-822A-A44C-AD69-C8EF7BB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389B-0F98-F949-B17C-473C56B7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03B-245E-1840-96D0-0D66D89E1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Silicon sensors availability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“gold” chips are used for HIC assembly (i.e. &lt; 50 dead pixels</a:t>
            </a:r>
            <a:r>
              <a:rPr lang="en-US"/>
              <a:t>; ~&lt;10</a:t>
            </a:r>
            <a:r>
              <a:rPr lang="en-US" dirty="0"/>
              <a:t>^-4)</a:t>
            </a:r>
          </a:p>
          <a:p>
            <a:r>
              <a:rPr lang="en-US" dirty="0"/>
              <a:t>Remainder of ITS/IB production: all used</a:t>
            </a:r>
          </a:p>
          <a:p>
            <a:r>
              <a:rPr lang="en-US" dirty="0"/>
              <a:t>New partial delivery of 3 wafers (i.e. ~ 60 gold chips), end of November </a:t>
            </a:r>
          </a:p>
          <a:p>
            <a:r>
              <a:rPr lang="en-US" dirty="0"/>
              <a:t>Other two deliveries are expected in January and February, which will cover the entire </a:t>
            </a:r>
            <a:r>
              <a:rPr lang="en-US" dirty="0" err="1"/>
              <a:t>sPHENIX</a:t>
            </a:r>
            <a:r>
              <a:rPr lang="en-US" dirty="0"/>
              <a:t> production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66554-5E5B-5E45-A058-BE46D4DC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B4452-9AA4-FA4F-B98C-10C014A5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4B1AC-4F65-7E45-AB15-E047DF4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03B-245E-1840-96D0-0D66D89E1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112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 FPC production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967351" y="2867890"/>
            <a:ext cx="5278582" cy="2784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Production plans: 132 FPC in total, in batches of 24 (IB yield ~ 80% -&gt; 106 good FPCs)</a:t>
            </a:r>
          </a:p>
          <a:p>
            <a:r>
              <a:rPr lang="en-US" sz="2000" dirty="0"/>
              <a:t>Delivered series: A2, B2, C2, D2, F2, G2, H2</a:t>
            </a:r>
          </a:p>
          <a:p>
            <a:r>
              <a:rPr lang="en-US" sz="2000" dirty="0"/>
              <a:t>C2 used for IB, D2 NOK due to Al coating issues</a:t>
            </a:r>
          </a:p>
          <a:p>
            <a:r>
              <a:rPr lang="en-US" sz="2000" dirty="0"/>
              <a:t>Presently 10 have been used and 23 are available for assembly </a:t>
            </a:r>
          </a:p>
          <a:p>
            <a:r>
              <a:rPr lang="en-US" sz="2000" dirty="0"/>
              <a:t>Yield ~ 79% 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88" y="1377598"/>
            <a:ext cx="11924714" cy="12293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5" name="Content Placeholder 6"/>
          <p:cNvGraphicFramePr>
            <a:graphicFrameLocks/>
          </p:cNvGraphicFramePr>
          <p:nvPr/>
        </p:nvGraphicFramePr>
        <p:xfrm>
          <a:off x="205387" y="2734251"/>
          <a:ext cx="533445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78">
                  <a:extLst>
                    <a:ext uri="{9D8B030D-6E8A-4147-A177-3AD203B41FA5}">
                      <a16:colId xmlns:a16="http://schemas.microsoft.com/office/drawing/2014/main" val="3981559864"/>
                    </a:ext>
                  </a:extLst>
                </a:gridCol>
              </a:tblGrid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Main production steps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duration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1. Upilex-S75</a:t>
                      </a:r>
                      <a:r>
                        <a:rPr lang="en-GB" sz="1600" baseline="0" dirty="0"/>
                        <a:t> heat treatment in vacuum @ 400 </a:t>
                      </a:r>
                      <a:r>
                        <a:rPr lang="en-GB" sz="1600" baseline="30000" dirty="0" err="1"/>
                        <a:t>o</a:t>
                      </a:r>
                      <a:r>
                        <a:rPr lang="en-GB" sz="1600" baseline="0" dirty="0" err="1"/>
                        <a:t>C</a:t>
                      </a:r>
                      <a:r>
                        <a:rPr lang="en-GB" sz="1600" baseline="0" dirty="0"/>
                        <a:t> for 2 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1 week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45662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2. Holes drilling by laser, final FPC cutting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KIRANA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week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3. </a:t>
                      </a:r>
                      <a:r>
                        <a:rPr lang="en-US" sz="1600" dirty="0"/>
                        <a:t>Preparation for Al coating: cleaning, polishing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week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4. Al PVD 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HEF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weeks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5. LDI, etching, Ni/Au, </a:t>
                      </a:r>
                      <a:r>
                        <a:rPr lang="en-GB" sz="1600" baseline="0" dirty="0" err="1"/>
                        <a:t>coverlay</a:t>
                      </a:r>
                      <a:r>
                        <a:rPr lang="en-GB" sz="1600" baseline="0" dirty="0"/>
                        <a:t>,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weeks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6.</a:t>
                      </a:r>
                      <a:r>
                        <a:rPr lang="en-GB" sz="1600" baseline="0" dirty="0"/>
                        <a:t> Cutting by Laser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KIRANA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 week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79602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7. Inspection, test, </a:t>
                      </a:r>
                      <a:r>
                        <a:rPr lang="en-GB" sz="1600" baseline="0" dirty="0"/>
                        <a:t>SMD mounting (manual), metrology, cleaning, inspection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 weeks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0429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037FE-29D9-2644-B110-74C07474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6527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95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 FPC production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332469" y="1024554"/>
          <a:ext cx="11254795" cy="551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48">
                  <a:extLst>
                    <a:ext uri="{9D8B030D-6E8A-4147-A177-3AD203B41FA5}">
                      <a16:colId xmlns:a16="http://schemas.microsoft.com/office/drawing/2014/main" val="1587938737"/>
                    </a:ext>
                  </a:extLst>
                </a:gridCol>
                <a:gridCol w="1807858">
                  <a:extLst>
                    <a:ext uri="{9D8B030D-6E8A-4147-A177-3AD203B41FA5}">
                      <a16:colId xmlns:a16="http://schemas.microsoft.com/office/drawing/2014/main" val="1120411741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119199156"/>
                    </a:ext>
                  </a:extLst>
                </a:gridCol>
                <a:gridCol w="7048617">
                  <a:extLst>
                    <a:ext uri="{9D8B030D-6E8A-4147-A177-3AD203B41FA5}">
                      <a16:colId xmlns:a16="http://schemas.microsoft.com/office/drawing/2014/main" val="391518496"/>
                    </a:ext>
                  </a:extLst>
                </a:gridCol>
              </a:tblGrid>
              <a:tr h="324374">
                <a:tc>
                  <a:txBody>
                    <a:bodyPr/>
                    <a:lstStyle/>
                    <a:p>
                      <a:r>
                        <a:rPr lang="en-GB" sz="1400" dirty="0"/>
                        <a:t>FPC batch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FPC  </a:t>
                      </a:r>
                      <a:r>
                        <a:rPr lang="en-GB" sz="1400" baseline="0" dirty="0"/>
                        <a:t>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Delivery</a:t>
                      </a:r>
                      <a:r>
                        <a:rPr lang="en-GB" sz="1400" baseline="0" dirty="0"/>
                        <a:t> date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30352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A201,</a:t>
                      </a:r>
                      <a:r>
                        <a:rPr lang="en-GB" sz="1400" baseline="0" dirty="0"/>
                        <a:t> .…, A206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02/09/2019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6600"/>
                          </a:solidFill>
                        </a:rPr>
                        <a:t>A201, A202, A203, A204, A205, A206:</a:t>
                      </a:r>
                      <a:r>
                        <a:rPr lang="en-GB" sz="1400" b="1" baseline="0" dirty="0">
                          <a:solidFill>
                            <a:srgbClr val="006600"/>
                          </a:solidFill>
                        </a:rPr>
                        <a:t> used for assembly ;</a:t>
                      </a:r>
                      <a:endParaRPr lang="en-GB" sz="1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31340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B201,</a:t>
                      </a:r>
                      <a:r>
                        <a:rPr lang="en-GB" sz="1400" baseline="0" dirty="0"/>
                        <a:t> …., B206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09/07/2019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6600"/>
                          </a:solidFill>
                        </a:rPr>
                        <a:t>B201, B202, B203, B204: </a:t>
                      </a:r>
                      <a:r>
                        <a:rPr lang="en-GB" sz="1400" b="1" baseline="0" dirty="0">
                          <a:solidFill>
                            <a:srgbClr val="006600"/>
                          </a:solidFill>
                        </a:rPr>
                        <a:t>used for assembly ;</a:t>
                      </a:r>
                      <a:r>
                        <a:rPr lang="en-GB" sz="1400" b="1" baseline="0" dirty="0">
                          <a:solidFill>
                            <a:srgbClr val="0000CC"/>
                          </a:solidFill>
                        </a:rPr>
                        <a:t> B205, B206: available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77749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C201, …., C206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14/06/2019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Used for IB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09698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D201, …., D206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NOK due to Al coating issues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72085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E201, …., E206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E201 damaged during SMD;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CC"/>
                          </a:solidFill>
                        </a:rPr>
                        <a:t>E202, …, E206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</a:rPr>
                        <a:t>: available</a:t>
                      </a:r>
                      <a:endParaRPr lang="en-GB" sz="1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01932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F201,</a:t>
                      </a:r>
                      <a:r>
                        <a:rPr lang="en-GB" sz="1400" baseline="0" dirty="0"/>
                        <a:t> …., F206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02/09/2019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F203 damaged during SMD;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</a:rPr>
                        <a:t>F201, F202, F204, F205, F206: available</a:t>
                      </a:r>
                      <a:endParaRPr lang="en-GB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55981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G201,</a:t>
                      </a:r>
                      <a:r>
                        <a:rPr lang="en-GB" sz="1400" baseline="0" dirty="0"/>
                        <a:t> …., G206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21/10/2019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0000CC"/>
                          </a:solidFill>
                        </a:rPr>
                        <a:t>G201, …., G206: available</a:t>
                      </a:r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70093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H201, …., H206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H201 NOK due to scratch in Al layer</a:t>
                      </a:r>
                      <a:r>
                        <a:rPr lang="en-US" sz="1400" b="1" dirty="0">
                          <a:solidFill>
                            <a:srgbClr val="0000CC"/>
                          </a:solidFill>
                        </a:rPr>
                        <a:t>; H202, …, H206: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</a:rPr>
                        <a:t> available</a:t>
                      </a:r>
                      <a:endParaRPr lang="en-GB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39111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I201,</a:t>
                      </a:r>
                      <a:r>
                        <a:rPr lang="en-GB" sz="1400" baseline="0" dirty="0"/>
                        <a:t> …, I206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On hold for Ni/Au validation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Bondlab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expected to be available 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the end of Jan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2020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5970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J201, …., J206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On hold for Ni/Au validation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Bondlab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expected to be available 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the end of Jan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2020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248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K201, …., K206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On hold for Ni/Au validation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Bondlab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expected to be available 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the end of Jan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2020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53486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L201, …., L206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On hold for Ni/Au validation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Bondlab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expected to be available 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the end of Jan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2020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201065"/>
                  </a:ext>
                </a:extLst>
              </a:tr>
              <a:tr h="324374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M201, …., M206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</a:t>
                      </a:r>
                      <a:r>
                        <a:rPr lang="en-US" sz="1400" baseline="0" dirty="0"/>
                        <a:t> PVD done, delivered next week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657824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N201, …., N206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</a:t>
                      </a:r>
                      <a:r>
                        <a:rPr lang="en-US" sz="1400" baseline="0" dirty="0"/>
                        <a:t> PVD done, delivered next week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496713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O201, …., O206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</a:t>
                      </a:r>
                      <a:r>
                        <a:rPr lang="en-US" sz="1400" baseline="0" dirty="0"/>
                        <a:t> PVD done, delivered next week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021140"/>
                  </a:ext>
                </a:extLst>
              </a:tr>
              <a:tr h="3243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P201, …., P206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</a:t>
                      </a:r>
                      <a:r>
                        <a:rPr lang="en-US" sz="1400" baseline="0" dirty="0"/>
                        <a:t> PVD done, delivered next week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44372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DD3B1-A6CB-634C-9527-D182C56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26C12-84EC-9A47-BA4F-130BAFB8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42356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1179</Words>
  <Application>Microsoft Macintosh PowerPoint</Application>
  <PresentationFormat>Widescreen</PresentationFormat>
  <Paragraphs>192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Status: WBS 3.02</vt:lpstr>
      <vt:lpstr>Budget Distribution – in Progress </vt:lpstr>
      <vt:lpstr>System Integration: Carbon Structure &amp; Readout</vt:lpstr>
      <vt:lpstr>Stave Production at CERN </vt:lpstr>
      <vt:lpstr>HICs/Stave Production Status and Plan</vt:lpstr>
      <vt:lpstr>Backup - Details</vt:lpstr>
      <vt:lpstr>Silicon sensors availability</vt:lpstr>
      <vt:lpstr>IB FPC production</vt:lpstr>
      <vt:lpstr>IB FPC production</vt:lpstr>
      <vt:lpstr>IB FPC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Status: WBS 3.02</dc:title>
  <dc:creator>Ming Liu</dc:creator>
  <cp:lastModifiedBy>Ming Liu</cp:lastModifiedBy>
  <cp:revision>18</cp:revision>
  <dcterms:created xsi:type="dcterms:W3CDTF">2019-12-04T20:20:09Z</dcterms:created>
  <dcterms:modified xsi:type="dcterms:W3CDTF">2019-12-05T15:15:30Z</dcterms:modified>
</cp:coreProperties>
</file>