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866" r:id="rId6"/>
    <p:sldId id="867" r:id="rId7"/>
    <p:sldId id="86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70"/>
    <p:restoredTop sz="94674"/>
  </p:normalViewPr>
  <p:slideViewPr>
    <p:cSldViewPr snapToGrid="0" snapToObjects="1">
      <p:cViewPr varScale="1">
        <p:scale>
          <a:sx n="183" d="100"/>
          <a:sy n="183" d="100"/>
        </p:scale>
        <p:origin x="200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AC641D-6904-A248-A6E7-6F076B3F5BC3}" type="datetimeFigureOut">
              <a:rPr lang="en-US" smtClean="0"/>
              <a:t>8/14/19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5505A-FB18-4149-B627-8B3B2FEDD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309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DFBAB-584B-074B-8E2A-15EC11409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6072C2-EE0E-B942-B0CD-0F3FEE0391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7344D-418A-8840-BAA8-6C5FDAAA3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DBECB-F13E-DB4E-83E1-7AFBE2766533}" type="datetime1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CFE4B-1D73-E847-A115-4E573B693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bi-weekly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FEBE9-960E-8A44-94C4-E8F02FD59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EA1A-CD69-6D45-8D50-BB11777E6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19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39641-2299-9845-8693-82943A4AD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0C8CD-E85A-404C-B16E-1AD7C68CA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F3CE3-2AD1-8443-A8E5-79D0A6CCF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160F-321C-B545-ACE8-3F072DEC539E}" type="datetime1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581A6-345A-F84D-8189-7D99A657B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bi-weekly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BAF9F-4D95-1E4F-8917-4728001DA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EA1A-CD69-6D45-8D50-BB11777E6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4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6B36C4-BB8A-244F-9046-6227145185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6157CD-F98F-EC46-A7DE-3BB02F1E83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A16AF-B90D-8E4F-9DA1-D3253995F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5854-AEFF-0747-90C8-B4D31A905A56}" type="datetime1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04356-E50C-FF42-90EC-56D503C9A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bi-weekly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0B563-96C0-204A-8F42-3E71E3893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EA1A-CD69-6D45-8D50-BB11777E6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1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E75FE-BE1A-BE44-A516-61B12AFA2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B095D-32FB-984A-8871-DD61A3DC8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FBFF9-0696-3947-AF43-F98DAE2B9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4EC75-5B6E-9944-90E4-0D3992DB3CC7}" type="datetime1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9D16F-C565-C244-990A-4C60C4FA7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bi-weekly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41639-B3D5-E042-821B-CF5C90FF7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EA1A-CD69-6D45-8D50-BB11777E6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367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5A0DE-A0E6-2B44-A1E6-E9D46CA92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93284-C792-7B43-B98B-98DB52A70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C38AE-640E-CE46-8663-D344A3E2C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03DF7-54ED-1146-92BD-C38D3B729907}" type="datetime1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54DD9-D4A6-4249-976E-6A32C44D3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bi-weekly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DFB19-FE5B-4044-A9E0-7F4CDC076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EA1A-CD69-6D45-8D50-BB11777E6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37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6585D-6780-F549-B3D4-A4E9B793C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0A56F-8CC9-654C-950C-EEC026F165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4C0D42-CA6D-5C43-A04A-486C386497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8E2037-02D7-1E4D-A148-2569E826F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DD10-6E2E-D14D-98C7-2EA8B5C7E0FF}" type="datetime1">
              <a:rPr lang="en-US" smtClean="0"/>
              <a:t>8/14/19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53DE5E-5F14-0840-A5DA-4D326EAB1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bi-weekly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39E045-4381-C944-B3CF-B0C467055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EA1A-CD69-6D45-8D50-BB11777E6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74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D3EA7-83B4-C548-9D48-4F5DA9013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D12CCA-8800-DD43-8A91-E4D174475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9EF0C0-755A-DF4D-A384-3F1CF97A8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C189E6-2675-9F44-9602-B23708FFA8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A5EEAC-21BA-F642-9332-6A53FD9CE5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93C9A8-92E3-B646-A6EC-95A3CD20A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EADB-A1C5-0745-A5F6-0318A28EA340}" type="datetime1">
              <a:rPr lang="en-US" smtClean="0"/>
              <a:t>8/14/19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9E767E-A01C-5948-9BFB-F5D170555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bi-weekly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9DD55B-208A-A54A-ABBC-002CB4B2B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EA1A-CD69-6D45-8D50-BB11777E6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96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E9F83-08C9-E24A-A8B3-950F63FD7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CF9D01-9770-7E40-9DE3-F65B7497F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7327-D4E8-C940-8EEC-6736169B4CAE}" type="datetime1">
              <a:rPr lang="en-US" smtClean="0"/>
              <a:t>8/14/19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380D3F-BBB9-EC47-8E9A-475F2F9A2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bi-weekly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BEEF0E-8B27-0248-A411-1A3BEEEB2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EA1A-CD69-6D45-8D50-BB11777E6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604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F3AE0E-9580-004B-84C9-AE591EC8E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2AEEF-9B00-7646-BE04-12DD5312AC77}" type="datetime1">
              <a:rPr lang="en-US" smtClean="0"/>
              <a:t>8/14/19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9FA10F-4CF9-6142-8B69-11956F001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bi-weekly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A2ED8-D556-C843-9A33-8CFCC474C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EA1A-CD69-6D45-8D50-BB11777E6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58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77C7C-1309-5145-83AA-160EACA7B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168DB-1F30-6549-8710-765AFB3FF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68E0C9-C29B-9147-A800-1B5BAC9B9E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E4972E-F671-3446-BE4E-26DD50DF5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F7EC-7DCB-E049-90EC-C03933181345}" type="datetime1">
              <a:rPr lang="en-US" smtClean="0"/>
              <a:t>8/14/19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910595-229E-3F47-BF3D-70570756E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bi-weekly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3C289D-0408-BC4A-9CE8-D6796007B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EA1A-CD69-6D45-8D50-BB11777E6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33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3F137-27AD-6D4E-817E-E9FE04958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5E6D4B-A884-CC4A-85AC-AE53D632B2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587DA8-6515-334E-B96A-330BD5B53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63091-038F-3748-A58D-718CC06B0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A29-161F-D149-BA58-83DEB606681D}" type="datetime1">
              <a:rPr lang="en-US" smtClean="0"/>
              <a:t>8/14/19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EECC3A-82E5-4548-B597-849C9EF88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bi-weekly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EC987B-4522-984A-B79B-A4A0FE881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EA1A-CD69-6D45-8D50-BB11777E6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75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68F511-A002-1545-8547-87C552FE1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EE9F18-8EAF-8B4B-9A02-D91EC30B9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16520-CAB9-E94F-AFC7-05F8BCE1C2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AF6F7-0FAC-E84F-AF88-FCD2B63AF83D}" type="datetime1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671ED-0F73-1B4E-9DDE-87C67B3840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MVTX bi-weekly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FE1A8-B99C-7F42-AB3F-676373AC20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5EA1A-CD69-6D45-8D50-BB11777E6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816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0F1B2-14DF-5F44-B8FD-B65095CE57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MVTX Status and Plan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A32E2A-182A-F848-8CE2-B245ABA301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Ming Liu</a:t>
            </a:r>
          </a:p>
          <a:p>
            <a:r>
              <a:rPr lang="en-US" dirty="0"/>
              <a:t>08/16/2019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5ABB4-D1A0-9547-BED5-E51A96D53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4D1E-5B9C-4F46-9B07-B100A1DAC59A}" type="datetime1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C2586-430F-8B4B-A173-C4688821B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bi-weekly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85751-679E-B344-83F6-A064EF137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EA1A-CD69-6D45-8D50-BB11777E63B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335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54DDD-63D7-4643-AB49-3F99F89AA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216"/>
            <a:ext cx="10515600" cy="847284"/>
          </a:xfrm>
        </p:spPr>
        <p:txBody>
          <a:bodyPr>
            <a:noAutofit/>
          </a:bodyPr>
          <a:lstStyle/>
          <a:p>
            <a:r>
              <a:rPr lang="en-US" sz="3600" b="1" dirty="0"/>
              <a:t>Response to MVTX Review Report</a:t>
            </a:r>
            <a:br>
              <a:rPr lang="en-US" sz="3600" b="1" dirty="0"/>
            </a:br>
            <a:br>
              <a:rPr lang="en-US" sz="1800" dirty="0"/>
            </a:br>
            <a:r>
              <a:rPr lang="en-US" sz="1600" dirty="0"/>
              <a:t>https://</a:t>
            </a:r>
            <a:r>
              <a:rPr lang="en-US" sz="1600" dirty="0" err="1"/>
              <a:t>docs.google.com</a:t>
            </a:r>
            <a:r>
              <a:rPr lang="en-US" sz="1600" dirty="0"/>
              <a:t>/document/d/1vQp_DVlOix2g5oseAupGaYMREHvrNKCq6deqOzTE6Sk/</a:t>
            </a:r>
            <a:r>
              <a:rPr lang="en-US" sz="1600" dirty="0" err="1"/>
              <a:t>edit?usp</a:t>
            </a:r>
            <a:r>
              <a:rPr lang="en-US" sz="1600" dirty="0"/>
              <a:t>=sharing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FFAD1-4694-6C44-8D63-4F1571CBE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510301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PMP updated </a:t>
            </a:r>
          </a:p>
          <a:p>
            <a:pPr lvl="1"/>
            <a:r>
              <a:rPr lang="en-US" dirty="0"/>
              <a:t>KPP, UPP</a:t>
            </a:r>
          </a:p>
          <a:p>
            <a:pPr lvl="1"/>
            <a:r>
              <a:rPr lang="en-US" dirty="0"/>
              <a:t>Contingency policy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Budget updated </a:t>
            </a:r>
          </a:p>
          <a:p>
            <a:pPr lvl="1"/>
            <a:r>
              <a:rPr lang="en-US" dirty="0"/>
              <a:t>EU for carbon structures</a:t>
            </a:r>
          </a:p>
          <a:p>
            <a:pPr marL="457200" lvl="1" indent="0">
              <a:buNone/>
            </a:pPr>
            <a:r>
              <a:rPr lang="en-US" dirty="0"/>
              <a:t>EW: 40% </a:t>
            </a:r>
            <a:r>
              <a:rPr lang="en-US" dirty="0">
                <a:sym typeface="Wingdings" pitchFamily="2" charset="2"/>
              </a:rPr>
              <a:t> 60%</a:t>
            </a:r>
          </a:p>
          <a:p>
            <a:pPr marL="457200" lvl="1" indent="0">
              <a:buNone/>
            </a:pPr>
            <a:r>
              <a:rPr lang="en-US" dirty="0"/>
              <a:t>CYSS, SB remain at 40% 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New quotes for Carbon structures - in progress </a:t>
            </a:r>
          </a:p>
          <a:p>
            <a:pPr lvl="1"/>
            <a:r>
              <a:rPr lang="en-US" dirty="0"/>
              <a:t>Updated CYSS/EW designs available by the end of August, MIT/LANL</a:t>
            </a:r>
          </a:p>
          <a:p>
            <a:pPr lvl="1"/>
            <a:r>
              <a:rPr lang="en-US" dirty="0"/>
              <a:t>Obtain new quote from commercial companies, US and abroad</a:t>
            </a:r>
          </a:p>
          <a:p>
            <a:pPr lvl="1"/>
            <a:r>
              <a:rPr lang="en-US" dirty="0"/>
              <a:t>LBNL updates cost once fund arrives (soon)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BCEFB-73E9-CC45-B047-5CD0C9618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71FB9-A067-A04E-8FDB-D181F0394E39}" type="datetime1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906A3-4EAD-474A-B5F2-1D7C3DF6A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bi-weekly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7D4E5-9801-5044-80EB-126938A5A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EA1A-CD69-6D45-8D50-BB11777E63B9}" type="slidenum">
              <a:rPr lang="en-US" smtClean="0"/>
              <a:t>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D4A160-34CA-E64B-B8E2-472E4C0C9F96}"/>
              </a:ext>
            </a:extLst>
          </p:cNvPr>
          <p:cNvSpPr txBox="1"/>
          <p:nvPr/>
        </p:nvSpPr>
        <p:spPr>
          <a:xfrm>
            <a:off x="6735848" y="1416214"/>
            <a:ext cx="45440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Plan to submit them to </a:t>
            </a:r>
            <a:r>
              <a:rPr lang="en-US" dirty="0" err="1">
                <a:solidFill>
                  <a:srgbClr val="FF0000"/>
                </a:solidFill>
              </a:rPr>
              <a:t>sPHENIX</a:t>
            </a:r>
            <a:r>
              <a:rPr lang="en-US" dirty="0">
                <a:solidFill>
                  <a:srgbClr val="FF0000"/>
                </a:solidFill>
              </a:rPr>
              <a:t> project office,</a:t>
            </a:r>
          </a:p>
          <a:p>
            <a:r>
              <a:rPr lang="en-US" dirty="0">
                <a:solidFill>
                  <a:srgbClr val="FF0000"/>
                </a:solidFill>
              </a:rPr>
              <a:t>COB today, 8/16/2019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EF90B49-95DF-DC45-948E-AACC03C00CCF}"/>
              </a:ext>
            </a:extLst>
          </p:cNvPr>
          <p:cNvSpPr/>
          <p:nvPr/>
        </p:nvSpPr>
        <p:spPr>
          <a:xfrm>
            <a:off x="894041" y="2303558"/>
            <a:ext cx="1097278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https://</a:t>
            </a:r>
            <a:r>
              <a:rPr lang="en-US" sz="1400" dirty="0" err="1">
                <a:solidFill>
                  <a:srgbClr val="FF0000"/>
                </a:solidFill>
              </a:rPr>
              <a:t>www.phenix.bnl.gov</a:t>
            </a:r>
            <a:r>
              <a:rPr lang="en-US" sz="1400" dirty="0">
                <a:solidFill>
                  <a:srgbClr val="FF0000"/>
                </a:solidFill>
              </a:rPr>
              <a:t>/WWW/publish/</a:t>
            </a:r>
            <a:r>
              <a:rPr lang="en-US" sz="1400" dirty="0" err="1">
                <a:solidFill>
                  <a:srgbClr val="FF0000"/>
                </a:solidFill>
              </a:rPr>
              <a:t>mxliu</a:t>
            </a:r>
            <a:r>
              <a:rPr lang="en-US" sz="1400" dirty="0">
                <a:solidFill>
                  <a:srgbClr val="FF0000"/>
                </a:solidFill>
              </a:rPr>
              <a:t>/</a:t>
            </a:r>
            <a:r>
              <a:rPr lang="en-US" sz="1400" dirty="0" err="1">
                <a:solidFill>
                  <a:srgbClr val="FF0000"/>
                </a:solidFill>
              </a:rPr>
              <a:t>sPHENIX</a:t>
            </a:r>
            <a:r>
              <a:rPr lang="en-US" sz="1400" dirty="0">
                <a:solidFill>
                  <a:srgbClr val="FF0000"/>
                </a:solidFill>
              </a:rPr>
              <a:t>/Reviews/BNL-072019/MVTX-ManagementPlan-BNL-Format-version-v10-080919.docx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832185-A765-3C47-B204-828DE7D4D1AA}"/>
              </a:ext>
            </a:extLst>
          </p:cNvPr>
          <p:cNvSpPr txBox="1"/>
          <p:nvPr/>
        </p:nvSpPr>
        <p:spPr>
          <a:xfrm>
            <a:off x="894041" y="4059335"/>
            <a:ext cx="8685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https://</a:t>
            </a:r>
            <a:r>
              <a:rPr lang="en-US" sz="1400" dirty="0" err="1">
                <a:solidFill>
                  <a:srgbClr val="FF0000"/>
                </a:solidFill>
              </a:rPr>
              <a:t>www.phenix.bnl.gov</a:t>
            </a:r>
            <a:r>
              <a:rPr lang="en-US" sz="1400" dirty="0">
                <a:solidFill>
                  <a:srgbClr val="FF0000"/>
                </a:solidFill>
              </a:rPr>
              <a:t>/WWW/publish/</a:t>
            </a:r>
            <a:r>
              <a:rPr lang="en-US" sz="1400" dirty="0" err="1">
                <a:solidFill>
                  <a:srgbClr val="FF0000"/>
                </a:solidFill>
              </a:rPr>
              <a:t>mxliu</a:t>
            </a:r>
            <a:r>
              <a:rPr lang="en-US" sz="1400" dirty="0">
                <a:solidFill>
                  <a:srgbClr val="FF0000"/>
                </a:solidFill>
              </a:rPr>
              <a:t>/</a:t>
            </a:r>
            <a:r>
              <a:rPr lang="en-US" sz="1400" dirty="0" err="1">
                <a:solidFill>
                  <a:srgbClr val="FF0000"/>
                </a:solidFill>
              </a:rPr>
              <a:t>sPHENIX</a:t>
            </a:r>
            <a:r>
              <a:rPr lang="en-US" sz="1400" dirty="0">
                <a:solidFill>
                  <a:srgbClr val="FF0000"/>
                </a:solidFill>
              </a:rPr>
              <a:t>/Reviews/BNL-072019/MVTX-EU-updated-08142019.xlsx</a:t>
            </a:r>
          </a:p>
        </p:txBody>
      </p:sp>
    </p:spTree>
    <p:extLst>
      <p:ext uri="{BB962C8B-B14F-4D97-AF65-F5344CB8AC3E}">
        <p14:creationId xmlns:p14="http://schemas.microsoft.com/office/powerpoint/2010/main" val="3040873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493AAD-1F77-BB4F-95DE-F6C53498C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Updated P6: 8/14/2019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F74AF7-F572-ED40-ACB8-192BD19C3E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8861" y="1566970"/>
            <a:ext cx="12192000" cy="204095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614D097-7ACC-2F47-8138-DFDA5CA8695B}"/>
              </a:ext>
            </a:extLst>
          </p:cNvPr>
          <p:cNvSpPr txBox="1"/>
          <p:nvPr/>
        </p:nvSpPr>
        <p:spPr>
          <a:xfrm>
            <a:off x="2827072" y="4175803"/>
            <a:ext cx="44047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Total cost:  $3,691 K,  with Esc + EU: $4,676 K</a:t>
            </a:r>
          </a:p>
          <a:p>
            <a:r>
              <a:rPr lang="en-US" dirty="0"/>
              <a:t>Risk: $70K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TPC: $4,746K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E3CE59F-F8F1-8241-A6FD-5E5D4D893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1B3C0-A962-2D4F-BDD6-D42CC73CBF73}" type="datetime1">
              <a:rPr lang="en-US" smtClean="0"/>
              <a:t>8/14/19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73E4DB4E-7734-214F-93DD-01101EF4D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bi-weekly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22FC795-595F-6544-92FC-A6B8C1BD8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EA1A-CD69-6D45-8D50-BB11777E63B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18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8787F-6E12-184F-B524-5042465FF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018"/>
            <a:ext cx="10515600" cy="1325563"/>
          </a:xfrm>
        </p:spPr>
        <p:txBody>
          <a:bodyPr/>
          <a:lstStyle/>
          <a:p>
            <a:r>
              <a:rPr lang="en-US" dirty="0"/>
              <a:t>EU for Carbon Structures Updated </a:t>
            </a:r>
            <a:br>
              <a:rPr lang="en-US" dirty="0"/>
            </a:br>
            <a:r>
              <a:rPr lang="en-US" sz="3200" dirty="0">
                <a:solidFill>
                  <a:srgbClr val="FF0000"/>
                </a:solidFill>
              </a:rPr>
              <a:t>EW: 60%; CYSS and SB: 40%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EDEE06-166B-E049-A629-28BA7EE755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7395"/>
            <a:ext cx="12192000" cy="47626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EAB3D3B-5F0D-5044-BE15-B7DBD54B90D3}"/>
              </a:ext>
            </a:extLst>
          </p:cNvPr>
          <p:cNvSpPr txBox="1"/>
          <p:nvPr/>
        </p:nvSpPr>
        <p:spPr>
          <a:xfrm>
            <a:off x="6666046" y="1053415"/>
            <a:ext cx="52703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Engineering cost estimate by LBNL to be done soon</a:t>
            </a:r>
          </a:p>
          <a:p>
            <a:pPr marL="285750" indent="-285750">
              <a:buFontTx/>
              <a:buChar char="-"/>
            </a:pPr>
            <a:r>
              <a:rPr lang="en-US" dirty="0"/>
              <a:t>Update quotes from commercial companies soon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A8C117-257D-8946-B84B-FD8B86E7C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1CA4-76F6-B644-9AC2-5F8024EA1D5E}" type="datetime1">
              <a:rPr lang="en-US" smtClean="0"/>
              <a:t>8/14/19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E6048-2535-FF4D-B6E0-D773592A2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bi-weekly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DD241-76A3-6A49-A082-E2B2D5AF5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EA1A-CD69-6D45-8D50-BB11777E63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25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539CE-AED5-244E-81D5-21718B97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5053"/>
            <a:ext cx="10515600" cy="740897"/>
          </a:xfrm>
        </p:spPr>
        <p:txBody>
          <a:bodyPr/>
          <a:lstStyle/>
          <a:p>
            <a:r>
              <a:rPr lang="en-US" dirty="0"/>
              <a:t>Plan: Schedules &amp; Milestones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FE141A-DD97-5644-97E9-9D012468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BF52F9-4649-5948-8516-37E16013FAD3}" type="datetime1">
              <a:rPr lang="en-US" altLang="en-US" smtClean="0"/>
              <a:t>8/14/19</a:t>
            </a:fld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E3C380-AE73-4D4A-990B-FACE7DB71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MVTX bi-weekly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4D073C-4F2E-4F43-BFBA-1C65BF2E1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C637-5835-444B-B8C0-92C25AFA2084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A590B6-4A68-704C-9CB0-756038FA9E4E}"/>
              </a:ext>
            </a:extLst>
          </p:cNvPr>
          <p:cNvSpPr txBox="1"/>
          <p:nvPr/>
        </p:nvSpPr>
        <p:spPr>
          <a:xfrm>
            <a:off x="148054" y="1608835"/>
            <a:ext cx="3611147" cy="4687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dirty="0"/>
              <a:t>Schedule drivers</a:t>
            </a:r>
          </a:p>
          <a:p>
            <a:pPr marL="533375" indent="-380990">
              <a:buFont typeface="Arial" panose="020B0604020202020204" pitchFamily="34" charset="0"/>
              <a:buChar char="•"/>
            </a:pPr>
            <a:r>
              <a:rPr lang="en-US" sz="2133" dirty="0"/>
              <a:t>Day-1 physics</a:t>
            </a:r>
          </a:p>
          <a:p>
            <a:pPr marL="533375" indent="-380990">
              <a:buFont typeface="Arial" panose="020B0604020202020204" pitchFamily="34" charset="0"/>
              <a:buChar char="•"/>
            </a:pPr>
            <a:r>
              <a:rPr lang="en-US" sz="2133" dirty="0"/>
              <a:t>CERN production</a:t>
            </a:r>
          </a:p>
          <a:p>
            <a:pPr marL="533375" indent="-380990">
              <a:buFont typeface="Arial" panose="020B0604020202020204" pitchFamily="34" charset="0"/>
              <a:buChar char="•"/>
            </a:pPr>
            <a:r>
              <a:rPr lang="en-US" sz="2133" dirty="0"/>
              <a:t>Carbon structures</a:t>
            </a:r>
          </a:p>
          <a:p>
            <a:endParaRPr lang="en-US" sz="2133" dirty="0"/>
          </a:p>
          <a:p>
            <a:r>
              <a:rPr lang="en-US" sz="2133" dirty="0"/>
              <a:t>Early R&amp;D in progress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33" dirty="0"/>
              <a:t>LANL LDRD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133" dirty="0"/>
              <a:t>Readout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133" dirty="0"/>
              <a:t>Mechanics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33" dirty="0"/>
              <a:t>BNL R&amp;D fund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133" dirty="0"/>
              <a:t>MIT carbon structure design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133" dirty="0"/>
              <a:t>LBNL carbon structure cost estimate 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1E9E8A1A-E21F-1247-AE95-E77CCDD9C7B1}"/>
              </a:ext>
            </a:extLst>
          </p:cNvPr>
          <p:cNvSpPr txBox="1">
            <a:spLocks/>
          </p:cNvSpPr>
          <p:nvPr/>
        </p:nvSpPr>
        <p:spPr>
          <a:xfrm>
            <a:off x="4815946" y="1116292"/>
            <a:ext cx="6026714" cy="406108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b="1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800" b="1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600" b="1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 b="1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>
                <a:solidFill>
                  <a:srgbClr val="FF0000"/>
                </a:solidFill>
              </a:rPr>
              <a:t>Fully aligned with sPHENIX via  external milestones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2EE5D2E-51B2-AC4E-B0C7-2CC28F44E1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201" y="1608835"/>
            <a:ext cx="8284745" cy="4766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10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36CA2-ED60-AF45-9A2F-6B36FB596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7420"/>
          </a:xfrm>
        </p:spPr>
        <p:txBody>
          <a:bodyPr/>
          <a:lstStyle/>
          <a:p>
            <a:r>
              <a:rPr lang="en-US" dirty="0"/>
              <a:t>Near Term To-Do List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516878-12ED-B348-B199-0FB884414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756" y="1054003"/>
            <a:ext cx="6972591" cy="4899595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Carbon structure cost estimate </a:t>
            </a:r>
          </a:p>
          <a:p>
            <a:pPr lvl="1"/>
            <a:r>
              <a:rPr lang="en-US" dirty="0"/>
              <a:t>Visit CERN/</a:t>
            </a:r>
            <a:r>
              <a:rPr lang="en-US" dirty="0" err="1"/>
              <a:t>WorkShape</a:t>
            </a:r>
            <a:r>
              <a:rPr lang="en-US" dirty="0"/>
              <a:t> in September </a:t>
            </a:r>
          </a:p>
          <a:p>
            <a:pPr lvl="1"/>
            <a:r>
              <a:rPr lang="en-US" dirty="0"/>
              <a:t>LBNL CF update</a:t>
            </a:r>
          </a:p>
          <a:p>
            <a:pPr lvl="1"/>
            <a:r>
              <a:rPr lang="en-US" dirty="0"/>
              <a:t>Contact US vendors</a:t>
            </a:r>
          </a:p>
          <a:p>
            <a:pPr lvl="1"/>
            <a:r>
              <a:rPr lang="en-US" dirty="0"/>
              <a:t>Prototypes </a:t>
            </a:r>
          </a:p>
          <a:p>
            <a:r>
              <a:rPr lang="en-US" dirty="0"/>
              <a:t>Continue mechanical system design  </a:t>
            </a:r>
          </a:p>
          <a:p>
            <a:pPr lvl="1"/>
            <a:r>
              <a:rPr lang="en-US" dirty="0"/>
              <a:t>CYSS, EW, SB</a:t>
            </a:r>
          </a:p>
          <a:p>
            <a:pPr lvl="1"/>
            <a:r>
              <a:rPr lang="en-US" dirty="0"/>
              <a:t>Global insertion system and mockup </a:t>
            </a:r>
          </a:p>
          <a:p>
            <a:r>
              <a:rPr lang="en-US" dirty="0"/>
              <a:t>A full “8-stave + 8-RU + 1-FELIX + 1-PU + 1 GTM” chain test</a:t>
            </a:r>
          </a:p>
          <a:p>
            <a:pPr lvl="1"/>
            <a:r>
              <a:rPr lang="en-US" dirty="0"/>
              <a:t>10 RU being shipped out from CERN to LANL</a:t>
            </a:r>
          </a:p>
          <a:p>
            <a:pPr lvl="1"/>
            <a:r>
              <a:rPr lang="en-US" dirty="0"/>
              <a:t>1 PU arrived at LANL from LBNL (thank Leo, Alberto!)</a:t>
            </a:r>
          </a:p>
          <a:p>
            <a:pPr lvl="1"/>
            <a:r>
              <a:rPr lang="en-US" dirty="0"/>
              <a:t>8-stave/HICs telescope frame being designed</a:t>
            </a:r>
          </a:p>
          <a:p>
            <a:pPr lvl="1"/>
            <a:r>
              <a:rPr lang="en-US" dirty="0"/>
              <a:t>RU &amp; FELIX Firmware update</a:t>
            </a:r>
          </a:p>
          <a:p>
            <a:pPr lvl="1"/>
            <a:r>
              <a:rPr lang="en-US" dirty="0"/>
              <a:t>Develop slow control software</a:t>
            </a:r>
          </a:p>
          <a:p>
            <a:pPr lvl="1"/>
            <a:r>
              <a:rPr lang="en-US" dirty="0"/>
              <a:t>A test beam run later this year</a:t>
            </a:r>
          </a:p>
          <a:p>
            <a:r>
              <a:rPr lang="en-US" dirty="0" err="1"/>
              <a:t>SamTec</a:t>
            </a:r>
            <a:r>
              <a:rPr lang="en-US" dirty="0"/>
              <a:t> cables test </a:t>
            </a:r>
          </a:p>
          <a:p>
            <a:pPr lvl="1"/>
            <a:r>
              <a:rPr lang="en-US" dirty="0"/>
              <a:t>LANL, UTA</a:t>
            </a:r>
          </a:p>
          <a:p>
            <a:r>
              <a:rPr lang="en-US" dirty="0"/>
              <a:t>RU acceptance QA at UTA</a:t>
            </a:r>
          </a:p>
          <a:p>
            <a:r>
              <a:rPr lang="en-US" dirty="0"/>
              <a:t>Stave acceptance QA at LBNL</a:t>
            </a:r>
          </a:p>
          <a:p>
            <a:r>
              <a:rPr lang="en-US" dirty="0"/>
              <a:t>FELIX production and test (jointly with </a:t>
            </a:r>
            <a:r>
              <a:rPr lang="en-US" dirty="0" err="1"/>
              <a:t>sPHENIX</a:t>
            </a:r>
            <a:r>
              <a:rPr lang="en-US" dirty="0"/>
              <a:t> TPC)</a:t>
            </a:r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8A4BC0-3D13-1044-B9C2-1DFCEB498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7327-D4E8-C940-8EEC-6736169B4CAE}" type="datetime1">
              <a:rPr lang="en-US" smtClean="0"/>
              <a:t>8/14/19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8BB1E8-BCD8-C54B-959A-62B559FC5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bi-weekly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0A7788-768D-F342-B396-83850973E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5EA1A-CD69-6D45-8D50-BB11777E63B9}" type="slidenum">
              <a:rPr lang="en-US" smtClean="0"/>
              <a:t>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3213CE-8E0F-494B-ADCC-0441EEB2BCF7}"/>
              </a:ext>
            </a:extLst>
          </p:cNvPr>
          <p:cNvSpPr txBox="1"/>
          <p:nvPr/>
        </p:nvSpPr>
        <p:spPr>
          <a:xfrm>
            <a:off x="7322180" y="1179646"/>
            <a:ext cx="440774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- Physics and Detector simulations:</a:t>
            </a:r>
          </a:p>
          <a:p>
            <a:r>
              <a:rPr lang="en-US" dirty="0"/>
              <a:t>   Test Beam data analysis </a:t>
            </a:r>
          </a:p>
          <a:p>
            <a:r>
              <a:rPr lang="en-US" dirty="0"/>
              <a:t>    MVTX detector response, MC</a:t>
            </a:r>
          </a:p>
          <a:p>
            <a:r>
              <a:rPr lang="en-US" dirty="0"/>
              <a:t>    tracking optimization</a:t>
            </a:r>
          </a:p>
          <a:p>
            <a:r>
              <a:rPr lang="en-US" dirty="0"/>
              <a:t>    c, b hadrons/jets tagging </a:t>
            </a:r>
          </a:p>
          <a:p>
            <a:r>
              <a:rPr lang="en-US" dirty="0"/>
              <a:t> </a:t>
            </a:r>
          </a:p>
          <a:p>
            <a:r>
              <a:rPr lang="en-US" b="1" dirty="0"/>
              <a:t>- ITS system surface commissioning at CERN:</a:t>
            </a:r>
          </a:p>
          <a:p>
            <a:endParaRPr lang="en-US" dirty="0"/>
          </a:p>
          <a:p>
            <a:r>
              <a:rPr lang="en-US" dirty="0"/>
              <a:t>Now --- May 2020</a:t>
            </a:r>
          </a:p>
          <a:p>
            <a:endParaRPr lang="en-US" dirty="0"/>
          </a:p>
          <a:p>
            <a:r>
              <a:rPr lang="en-US" dirty="0"/>
              <a:t>A good opportunity to learn about the </a:t>
            </a:r>
          </a:p>
          <a:p>
            <a:r>
              <a:rPr lang="en-US" dirty="0"/>
              <a:t>system operation and controls</a:t>
            </a:r>
          </a:p>
        </p:txBody>
      </p:sp>
    </p:spTree>
    <p:extLst>
      <p:ext uri="{BB962C8B-B14F-4D97-AF65-F5344CB8AC3E}">
        <p14:creationId xmlns:p14="http://schemas.microsoft.com/office/powerpoint/2010/main" val="394364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01EBE-CDC3-2042-A62B-D9373DBB3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Test Beam Data Analysis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31B02C-F01F-4540-949E-801D8B516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5494-BE61-C940-B46C-E744E2306F0B}" type="datetime1">
              <a:rPr lang="en-US" smtClean="0"/>
              <a:t>8/14/19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394003-6C18-3347-978E-C0B7FD376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- sPHENIX Gen.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B53ED7-9137-F14E-AC30-910CD43A3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1F30-B380-1D46-947D-B2836609D44B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721670-CE90-5849-B021-24BA8F7DDFEE}"/>
              </a:ext>
            </a:extLst>
          </p:cNvPr>
          <p:cNvSpPr txBox="1"/>
          <p:nvPr/>
        </p:nvSpPr>
        <p:spPr>
          <a:xfrm>
            <a:off x="538419" y="2039903"/>
            <a:ext cx="101561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Offline analysis in progress: all TB data in RCF</a:t>
            </a:r>
          </a:p>
          <a:p>
            <a:r>
              <a:rPr lang="en-US" sz="2400" dirty="0"/>
              <a:t>https://</a:t>
            </a:r>
            <a:r>
              <a:rPr lang="en-US" sz="2400" dirty="0" err="1"/>
              <a:t>wiki.bnl.gov</a:t>
            </a:r>
            <a:r>
              <a:rPr lang="en-US" sz="2400" dirty="0"/>
              <a:t>/</a:t>
            </a:r>
            <a:r>
              <a:rPr lang="en-US" sz="2400" dirty="0" err="1"/>
              <a:t>sPHENIX</a:t>
            </a:r>
            <a:r>
              <a:rPr lang="en-US" sz="2400" dirty="0"/>
              <a:t>/</a:t>
            </a:r>
            <a:r>
              <a:rPr lang="en-US" sz="2400" dirty="0" err="1"/>
              <a:t>index.php</a:t>
            </a:r>
            <a:r>
              <a:rPr lang="en-US" sz="2400" dirty="0"/>
              <a:t>/MAPS-</a:t>
            </a:r>
            <a:r>
              <a:rPr lang="en-US" sz="2400" dirty="0" err="1"/>
              <a:t>based_Vertex_Detector</a:t>
            </a:r>
            <a:r>
              <a:rPr lang="en-US" sz="2400" dirty="0"/>
              <a:t>_(MVTX)</a:t>
            </a:r>
          </a:p>
        </p:txBody>
      </p:sp>
    </p:spTree>
    <p:extLst>
      <p:ext uri="{BB962C8B-B14F-4D97-AF65-F5344CB8AC3E}">
        <p14:creationId xmlns:p14="http://schemas.microsoft.com/office/powerpoint/2010/main" val="1129528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479</Words>
  <Application>Microsoft Macintosh PowerPoint</Application>
  <PresentationFormat>Widescreen</PresentationFormat>
  <Paragraphs>103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MVTX Status and Plan</vt:lpstr>
      <vt:lpstr>Response to MVTX Review Report  https://docs.google.com/document/d/1vQp_DVlOix2g5oseAupGaYMREHvrNKCq6deqOzTE6Sk/edit?usp=sharing</vt:lpstr>
      <vt:lpstr>Updated P6: 8/14/2019</vt:lpstr>
      <vt:lpstr>EU for Carbon Structures Updated  EW: 60%; CYSS and SB: 40% </vt:lpstr>
      <vt:lpstr>Plan: Schedules &amp; Milestones </vt:lpstr>
      <vt:lpstr>Near Term To-Do List</vt:lpstr>
      <vt:lpstr>2019 Test Beam Data Analysis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MVTX Status and Plan</dc:title>
  <dc:creator>Ming Liu</dc:creator>
  <cp:lastModifiedBy>Ming Liu</cp:lastModifiedBy>
  <cp:revision>20</cp:revision>
  <dcterms:created xsi:type="dcterms:W3CDTF">2019-08-14T15:36:00Z</dcterms:created>
  <dcterms:modified xsi:type="dcterms:W3CDTF">2019-08-14T17:46:22Z</dcterms:modified>
</cp:coreProperties>
</file>