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84" r:id="rId3"/>
    <p:sldId id="263" r:id="rId4"/>
    <p:sldId id="285" r:id="rId5"/>
    <p:sldId id="264" r:id="rId6"/>
    <p:sldId id="288" r:id="rId7"/>
    <p:sldId id="259" r:id="rId8"/>
    <p:sldId id="267" r:id="rId9"/>
    <p:sldId id="287" r:id="rId10"/>
    <p:sldId id="286" r:id="rId11"/>
    <p:sldId id="274" r:id="rId12"/>
    <p:sldId id="277" r:id="rId13"/>
    <p:sldId id="282" r:id="rId14"/>
    <p:sldId id="278" r:id="rId15"/>
    <p:sldId id="294" r:id="rId16"/>
    <p:sldId id="295" r:id="rId17"/>
    <p:sldId id="296" r:id="rId18"/>
    <p:sldId id="266" r:id="rId19"/>
    <p:sldId id="279" r:id="rId20"/>
    <p:sldId id="289" r:id="rId21"/>
    <p:sldId id="283" r:id="rId22"/>
    <p:sldId id="265" r:id="rId23"/>
    <p:sldId id="290" r:id="rId24"/>
    <p:sldId id="291" r:id="rId25"/>
    <p:sldId id="256" r:id="rId26"/>
    <p:sldId id="292" r:id="rId27"/>
    <p:sldId id="276" r:id="rId28"/>
    <p:sldId id="280" r:id="rId29"/>
    <p:sldId id="262" r:id="rId30"/>
    <p:sldId id="293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3"/>
    <p:restoredTop sz="94674"/>
  </p:normalViewPr>
  <p:slideViewPr>
    <p:cSldViewPr snapToGrid="0" snapToObjects="1">
      <p:cViewPr varScale="1">
        <p:scale>
          <a:sx n="122" d="100"/>
          <a:sy n="122" d="100"/>
        </p:scale>
        <p:origin x="208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93B38-6851-7B4D-955E-BB870DC9A6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5C2C24D-7240-EE49-99BD-EB0FAE9A7745}">
      <dgm:prSet phldrT="[Text]"/>
      <dgm:spPr/>
      <dgm:t>
        <a:bodyPr/>
        <a:lstStyle/>
        <a:p>
          <a:r>
            <a:rPr lang="en-US" dirty="0"/>
            <a:t>Horizontal stave scans (many good runs)</a:t>
          </a:r>
        </a:p>
      </dgm:t>
    </dgm:pt>
    <dgm:pt modelId="{A2345A81-BFA9-744D-8148-5BEF9B5CEFB4}" type="parTrans" cxnId="{DEED196F-BC32-1644-8B71-2A8E355EDDBE}">
      <dgm:prSet/>
      <dgm:spPr/>
      <dgm:t>
        <a:bodyPr/>
        <a:lstStyle/>
        <a:p>
          <a:endParaRPr lang="en-US"/>
        </a:p>
      </dgm:t>
    </dgm:pt>
    <dgm:pt modelId="{4ABAAAA6-87D8-2240-B148-3DCFB89461F1}" type="sibTrans" cxnId="{DEED196F-BC32-1644-8B71-2A8E355EDDBE}">
      <dgm:prSet/>
      <dgm:spPr/>
      <dgm:t>
        <a:bodyPr/>
        <a:lstStyle/>
        <a:p>
          <a:endParaRPr lang="en-US"/>
        </a:p>
      </dgm:t>
    </dgm:pt>
    <dgm:pt modelId="{D3EA1590-CBFA-1E46-B93D-10E938A48626}">
      <dgm:prSet phldrT="[Text]"/>
      <dgm:spPr/>
      <dgm:t>
        <a:bodyPr/>
        <a:lstStyle/>
        <a:p>
          <a:r>
            <a:rPr lang="en-US" dirty="0"/>
            <a:t>Vertical stave scans (?)</a:t>
          </a:r>
        </a:p>
      </dgm:t>
    </dgm:pt>
    <dgm:pt modelId="{39D9EF62-EBB2-1A4D-9BAD-65D71204C6B6}" type="parTrans" cxnId="{7AD34E02-2A58-384D-B457-88983142DC10}">
      <dgm:prSet/>
      <dgm:spPr/>
      <dgm:t>
        <a:bodyPr/>
        <a:lstStyle/>
        <a:p>
          <a:endParaRPr lang="en-US"/>
        </a:p>
      </dgm:t>
    </dgm:pt>
    <dgm:pt modelId="{3F3EFD80-73EE-2A45-991D-D937F1482C56}" type="sibTrans" cxnId="{7AD34E02-2A58-384D-B457-88983142DC10}">
      <dgm:prSet/>
      <dgm:spPr/>
      <dgm:t>
        <a:bodyPr/>
        <a:lstStyle/>
        <a:p>
          <a:endParaRPr lang="en-US"/>
        </a:p>
      </dgm:t>
    </dgm:pt>
    <dgm:pt modelId="{D1C61A56-EAAB-0F49-8C74-6807B4A57120}">
      <dgm:prSet phldrT="[Text]"/>
      <dgm:spPr/>
      <dgm:t>
        <a:bodyPr/>
        <a:lstStyle/>
        <a:p>
          <a:r>
            <a:rPr lang="en-US" dirty="0"/>
            <a:t>Angular stave scans and tilted runs</a:t>
          </a:r>
        </a:p>
      </dgm:t>
    </dgm:pt>
    <dgm:pt modelId="{3035C14C-27FA-1B4F-A818-D886ABF7CC65}" type="parTrans" cxnId="{EDC9F276-8BD6-014F-92E9-C9E4859D5D9D}">
      <dgm:prSet/>
      <dgm:spPr/>
      <dgm:t>
        <a:bodyPr/>
        <a:lstStyle/>
        <a:p>
          <a:endParaRPr lang="en-US"/>
        </a:p>
      </dgm:t>
    </dgm:pt>
    <dgm:pt modelId="{653234FC-6634-2F49-B7C4-F5C2D8A2B82D}" type="sibTrans" cxnId="{EDC9F276-8BD6-014F-92E9-C9E4859D5D9D}">
      <dgm:prSet/>
      <dgm:spPr/>
      <dgm:t>
        <a:bodyPr/>
        <a:lstStyle/>
        <a:p>
          <a:endParaRPr lang="en-US"/>
        </a:p>
      </dgm:t>
    </dgm:pt>
    <dgm:pt modelId="{C248ACDE-5ED9-124B-A00C-E8C3F1A9D2F6}">
      <dgm:prSet phldrT="[Text]"/>
      <dgm:spPr/>
      <dgm:t>
        <a:bodyPr/>
        <a:lstStyle/>
        <a:p>
          <a:r>
            <a:rPr lang="en-US" dirty="0"/>
            <a:t>Electron beam at 5 GeV (one long run)</a:t>
          </a:r>
        </a:p>
      </dgm:t>
    </dgm:pt>
    <dgm:pt modelId="{3A1C287C-44AD-4142-8F0C-47E4D5008897}" type="parTrans" cxnId="{D3733C27-2A9E-6C40-B0FD-FF7B376EF600}">
      <dgm:prSet/>
      <dgm:spPr/>
      <dgm:t>
        <a:bodyPr/>
        <a:lstStyle/>
        <a:p>
          <a:endParaRPr lang="en-US"/>
        </a:p>
      </dgm:t>
    </dgm:pt>
    <dgm:pt modelId="{4DA770D2-64A7-9E4C-9E49-486DCB215E02}" type="sibTrans" cxnId="{D3733C27-2A9E-6C40-B0FD-FF7B376EF600}">
      <dgm:prSet/>
      <dgm:spPr/>
      <dgm:t>
        <a:bodyPr/>
        <a:lstStyle/>
        <a:p>
          <a:endParaRPr lang="en-US"/>
        </a:p>
      </dgm:t>
    </dgm:pt>
    <dgm:pt modelId="{E3211142-2508-C04A-A87E-850D773E7BE3}">
      <dgm:prSet/>
      <dgm:spPr/>
      <dgm:t>
        <a:bodyPr/>
        <a:lstStyle/>
        <a:p>
          <a:r>
            <a:rPr lang="en-US" dirty="0"/>
            <a:t>Extruded aluminum, wire &amp; Lead-block runs</a:t>
          </a:r>
        </a:p>
      </dgm:t>
    </dgm:pt>
    <dgm:pt modelId="{E1F25624-7303-FE41-BD08-3C3E4D7BACF4}" type="parTrans" cxnId="{291DF5EA-06EA-B740-BF69-403139C8CB7D}">
      <dgm:prSet/>
      <dgm:spPr/>
      <dgm:t>
        <a:bodyPr/>
        <a:lstStyle/>
        <a:p>
          <a:endParaRPr lang="en-US"/>
        </a:p>
      </dgm:t>
    </dgm:pt>
    <dgm:pt modelId="{83D87901-50F2-4748-8816-C0389D40DABD}" type="sibTrans" cxnId="{291DF5EA-06EA-B740-BF69-403139C8CB7D}">
      <dgm:prSet/>
      <dgm:spPr/>
      <dgm:t>
        <a:bodyPr/>
        <a:lstStyle/>
        <a:p>
          <a:endParaRPr lang="en-US"/>
        </a:p>
      </dgm:t>
    </dgm:pt>
    <dgm:pt modelId="{D8851576-329D-B945-B472-65FBD9289DA7}" type="pres">
      <dgm:prSet presAssocID="{C8993B38-6851-7B4D-955E-BB870DC9A63D}" presName="linearFlow" presStyleCnt="0">
        <dgm:presLayoutVars>
          <dgm:dir/>
          <dgm:resizeHandles val="exact"/>
        </dgm:presLayoutVars>
      </dgm:prSet>
      <dgm:spPr/>
    </dgm:pt>
    <dgm:pt modelId="{66829BF6-232D-9547-8231-CC35A1A19ED6}" type="pres">
      <dgm:prSet presAssocID="{25C2C24D-7240-EE49-99BD-EB0FAE9A7745}" presName="composite" presStyleCnt="0"/>
      <dgm:spPr/>
    </dgm:pt>
    <dgm:pt modelId="{8D4A20B3-D716-524E-ADD2-2566AE8784EA}" type="pres">
      <dgm:prSet presAssocID="{25C2C24D-7240-EE49-99BD-EB0FAE9A7745}" presName="imgShp" presStyleLbl="fgImgPlace1" presStyleIdx="0" presStyleCnt="5" custScaleX="103306"/>
      <dgm:spPr/>
    </dgm:pt>
    <dgm:pt modelId="{21E952CE-BA86-B245-A9B8-FF8B9A773940}" type="pres">
      <dgm:prSet presAssocID="{25C2C24D-7240-EE49-99BD-EB0FAE9A7745}" presName="txShp" presStyleLbl="node1" presStyleIdx="0" presStyleCnt="5">
        <dgm:presLayoutVars>
          <dgm:bulletEnabled val="1"/>
        </dgm:presLayoutVars>
      </dgm:prSet>
      <dgm:spPr/>
    </dgm:pt>
    <dgm:pt modelId="{EC0A1E5B-144D-244A-9512-479076A16C0C}" type="pres">
      <dgm:prSet presAssocID="{4ABAAAA6-87D8-2240-B148-3DCFB89461F1}" presName="spacing" presStyleCnt="0"/>
      <dgm:spPr/>
    </dgm:pt>
    <dgm:pt modelId="{7DBD7B3A-3BA1-164A-AD78-AD38DBBE7F20}" type="pres">
      <dgm:prSet presAssocID="{D3EA1590-CBFA-1E46-B93D-10E938A48626}" presName="composite" presStyleCnt="0"/>
      <dgm:spPr/>
    </dgm:pt>
    <dgm:pt modelId="{2E952C9F-6669-924F-8C12-D73EF6DAFDF9}" type="pres">
      <dgm:prSet presAssocID="{D3EA1590-CBFA-1E46-B93D-10E938A48626}" presName="imgShp" presStyleLbl="fgImgPlace1" presStyleIdx="1" presStyleCnt="5"/>
      <dgm:spPr/>
    </dgm:pt>
    <dgm:pt modelId="{78950F37-6372-2245-981D-38D0D0A55875}" type="pres">
      <dgm:prSet presAssocID="{D3EA1590-CBFA-1E46-B93D-10E938A48626}" presName="txShp" presStyleLbl="node1" presStyleIdx="1" presStyleCnt="5">
        <dgm:presLayoutVars>
          <dgm:bulletEnabled val="1"/>
        </dgm:presLayoutVars>
      </dgm:prSet>
      <dgm:spPr/>
    </dgm:pt>
    <dgm:pt modelId="{4EA9BEFE-747E-5C40-B85F-9BCDA0B8FCBE}" type="pres">
      <dgm:prSet presAssocID="{3F3EFD80-73EE-2A45-991D-D937F1482C56}" presName="spacing" presStyleCnt="0"/>
      <dgm:spPr/>
    </dgm:pt>
    <dgm:pt modelId="{25BD64DF-8F4C-C346-A2EA-012D20272B50}" type="pres">
      <dgm:prSet presAssocID="{D1C61A56-EAAB-0F49-8C74-6807B4A57120}" presName="composite" presStyleCnt="0"/>
      <dgm:spPr/>
    </dgm:pt>
    <dgm:pt modelId="{46E7C44E-24E7-4E4B-9D06-14BF48C2F5DC}" type="pres">
      <dgm:prSet presAssocID="{D1C61A56-EAAB-0F49-8C74-6807B4A57120}" presName="imgShp" presStyleLbl="fgImgPlace1" presStyleIdx="2" presStyleCnt="5"/>
      <dgm:spPr/>
    </dgm:pt>
    <dgm:pt modelId="{332089C1-A9BD-5E43-8618-F32BECBB7B0F}" type="pres">
      <dgm:prSet presAssocID="{D1C61A56-EAAB-0F49-8C74-6807B4A57120}" presName="txShp" presStyleLbl="node1" presStyleIdx="2" presStyleCnt="5">
        <dgm:presLayoutVars>
          <dgm:bulletEnabled val="1"/>
        </dgm:presLayoutVars>
      </dgm:prSet>
      <dgm:spPr/>
    </dgm:pt>
    <dgm:pt modelId="{67ECFE96-CE2A-964E-9FFB-A3A56B4D962B}" type="pres">
      <dgm:prSet presAssocID="{653234FC-6634-2F49-B7C4-F5C2D8A2B82D}" presName="spacing" presStyleCnt="0"/>
      <dgm:spPr/>
    </dgm:pt>
    <dgm:pt modelId="{E40B17D7-CFA3-AC40-80EC-4C53FFF1F0B4}" type="pres">
      <dgm:prSet presAssocID="{E3211142-2508-C04A-A87E-850D773E7BE3}" presName="composite" presStyleCnt="0"/>
      <dgm:spPr/>
    </dgm:pt>
    <dgm:pt modelId="{644ED461-8726-874E-9FFB-1E0FE212FE12}" type="pres">
      <dgm:prSet presAssocID="{E3211142-2508-C04A-A87E-850D773E7BE3}" presName="imgShp" presStyleLbl="fgImgPlace1" presStyleIdx="3" presStyleCnt="5"/>
      <dgm:spPr/>
    </dgm:pt>
    <dgm:pt modelId="{96565806-58ED-AD42-B573-46BDCFE86800}" type="pres">
      <dgm:prSet presAssocID="{E3211142-2508-C04A-A87E-850D773E7BE3}" presName="txShp" presStyleLbl="node1" presStyleIdx="3" presStyleCnt="5">
        <dgm:presLayoutVars>
          <dgm:bulletEnabled val="1"/>
        </dgm:presLayoutVars>
      </dgm:prSet>
      <dgm:spPr/>
    </dgm:pt>
    <dgm:pt modelId="{E503E9F1-8852-8C47-835C-797A00FFE4A7}" type="pres">
      <dgm:prSet presAssocID="{83D87901-50F2-4748-8816-C0389D40DABD}" presName="spacing" presStyleCnt="0"/>
      <dgm:spPr/>
    </dgm:pt>
    <dgm:pt modelId="{A5B9181B-4CC2-4240-9506-480412D19371}" type="pres">
      <dgm:prSet presAssocID="{C248ACDE-5ED9-124B-A00C-E8C3F1A9D2F6}" presName="composite" presStyleCnt="0"/>
      <dgm:spPr/>
    </dgm:pt>
    <dgm:pt modelId="{FF16FDCB-6E25-AE45-8559-5C65A9ABBDE7}" type="pres">
      <dgm:prSet presAssocID="{C248ACDE-5ED9-124B-A00C-E8C3F1A9D2F6}" presName="imgShp" presStyleLbl="fgImgPlace1" presStyleIdx="4" presStyleCnt="5"/>
      <dgm:spPr/>
    </dgm:pt>
    <dgm:pt modelId="{DF6285E9-4A18-804B-8056-1F4884E78568}" type="pres">
      <dgm:prSet presAssocID="{C248ACDE-5ED9-124B-A00C-E8C3F1A9D2F6}" presName="txShp" presStyleLbl="node1" presStyleIdx="4" presStyleCnt="5">
        <dgm:presLayoutVars>
          <dgm:bulletEnabled val="1"/>
        </dgm:presLayoutVars>
      </dgm:prSet>
      <dgm:spPr/>
    </dgm:pt>
  </dgm:ptLst>
  <dgm:cxnLst>
    <dgm:cxn modelId="{7AD34E02-2A58-384D-B457-88983142DC10}" srcId="{C8993B38-6851-7B4D-955E-BB870DC9A63D}" destId="{D3EA1590-CBFA-1E46-B93D-10E938A48626}" srcOrd="1" destOrd="0" parTransId="{39D9EF62-EBB2-1A4D-9BAD-65D71204C6B6}" sibTransId="{3F3EFD80-73EE-2A45-991D-D937F1482C56}"/>
    <dgm:cxn modelId="{D3733C27-2A9E-6C40-B0FD-FF7B376EF600}" srcId="{C8993B38-6851-7B4D-955E-BB870DC9A63D}" destId="{C248ACDE-5ED9-124B-A00C-E8C3F1A9D2F6}" srcOrd="4" destOrd="0" parTransId="{3A1C287C-44AD-4142-8F0C-47E4D5008897}" sibTransId="{4DA770D2-64A7-9E4C-9E49-486DCB215E02}"/>
    <dgm:cxn modelId="{C0981168-DB2D-2D47-9FC3-2FC2AA4A0657}" type="presOf" srcId="{D1C61A56-EAAB-0F49-8C74-6807B4A57120}" destId="{332089C1-A9BD-5E43-8618-F32BECBB7B0F}" srcOrd="0" destOrd="0" presId="urn:microsoft.com/office/officeart/2005/8/layout/vList3"/>
    <dgm:cxn modelId="{DEED196F-BC32-1644-8B71-2A8E355EDDBE}" srcId="{C8993B38-6851-7B4D-955E-BB870DC9A63D}" destId="{25C2C24D-7240-EE49-99BD-EB0FAE9A7745}" srcOrd="0" destOrd="0" parTransId="{A2345A81-BFA9-744D-8148-5BEF9B5CEFB4}" sibTransId="{4ABAAAA6-87D8-2240-B148-3DCFB89461F1}"/>
    <dgm:cxn modelId="{EDC9F276-8BD6-014F-92E9-C9E4859D5D9D}" srcId="{C8993B38-6851-7B4D-955E-BB870DC9A63D}" destId="{D1C61A56-EAAB-0F49-8C74-6807B4A57120}" srcOrd="2" destOrd="0" parTransId="{3035C14C-27FA-1B4F-A818-D886ABF7CC65}" sibTransId="{653234FC-6634-2F49-B7C4-F5C2D8A2B82D}"/>
    <dgm:cxn modelId="{3DC70580-01C7-2A4B-A032-C1DDEC604418}" type="presOf" srcId="{25C2C24D-7240-EE49-99BD-EB0FAE9A7745}" destId="{21E952CE-BA86-B245-A9B8-FF8B9A773940}" srcOrd="0" destOrd="0" presId="urn:microsoft.com/office/officeart/2005/8/layout/vList3"/>
    <dgm:cxn modelId="{E5608981-BF0B-5B4C-AD75-B0CB2AE000B2}" type="presOf" srcId="{E3211142-2508-C04A-A87E-850D773E7BE3}" destId="{96565806-58ED-AD42-B573-46BDCFE86800}" srcOrd="0" destOrd="0" presId="urn:microsoft.com/office/officeart/2005/8/layout/vList3"/>
    <dgm:cxn modelId="{9BAB1683-D99A-F44E-A534-0CD0852754CD}" type="presOf" srcId="{C248ACDE-5ED9-124B-A00C-E8C3F1A9D2F6}" destId="{DF6285E9-4A18-804B-8056-1F4884E78568}" srcOrd="0" destOrd="0" presId="urn:microsoft.com/office/officeart/2005/8/layout/vList3"/>
    <dgm:cxn modelId="{B291EF9B-DEDC-6548-BE60-1816F77C90E0}" type="presOf" srcId="{D3EA1590-CBFA-1E46-B93D-10E938A48626}" destId="{78950F37-6372-2245-981D-38D0D0A55875}" srcOrd="0" destOrd="0" presId="urn:microsoft.com/office/officeart/2005/8/layout/vList3"/>
    <dgm:cxn modelId="{291DF5EA-06EA-B740-BF69-403139C8CB7D}" srcId="{C8993B38-6851-7B4D-955E-BB870DC9A63D}" destId="{E3211142-2508-C04A-A87E-850D773E7BE3}" srcOrd="3" destOrd="0" parTransId="{E1F25624-7303-FE41-BD08-3C3E4D7BACF4}" sibTransId="{83D87901-50F2-4748-8816-C0389D40DABD}"/>
    <dgm:cxn modelId="{C1F4AEF3-12BB-0042-AAB5-184FC4FB87B2}" type="presOf" srcId="{C8993B38-6851-7B4D-955E-BB870DC9A63D}" destId="{D8851576-329D-B945-B472-65FBD9289DA7}" srcOrd="0" destOrd="0" presId="urn:microsoft.com/office/officeart/2005/8/layout/vList3"/>
    <dgm:cxn modelId="{31483233-EBA8-E949-9472-E0307D06D20E}" type="presParOf" srcId="{D8851576-329D-B945-B472-65FBD9289DA7}" destId="{66829BF6-232D-9547-8231-CC35A1A19ED6}" srcOrd="0" destOrd="0" presId="urn:microsoft.com/office/officeart/2005/8/layout/vList3"/>
    <dgm:cxn modelId="{15EE985A-BC03-7845-A5FE-051ECAD6717E}" type="presParOf" srcId="{66829BF6-232D-9547-8231-CC35A1A19ED6}" destId="{8D4A20B3-D716-524E-ADD2-2566AE8784EA}" srcOrd="0" destOrd="0" presId="urn:microsoft.com/office/officeart/2005/8/layout/vList3"/>
    <dgm:cxn modelId="{4AB8B8F8-5915-454F-9E18-B9200840899B}" type="presParOf" srcId="{66829BF6-232D-9547-8231-CC35A1A19ED6}" destId="{21E952CE-BA86-B245-A9B8-FF8B9A773940}" srcOrd="1" destOrd="0" presId="urn:microsoft.com/office/officeart/2005/8/layout/vList3"/>
    <dgm:cxn modelId="{C886FFF4-CDEC-834B-A41E-F4A32874C874}" type="presParOf" srcId="{D8851576-329D-B945-B472-65FBD9289DA7}" destId="{EC0A1E5B-144D-244A-9512-479076A16C0C}" srcOrd="1" destOrd="0" presId="urn:microsoft.com/office/officeart/2005/8/layout/vList3"/>
    <dgm:cxn modelId="{445D5D4E-B1A4-AE4D-B1CE-56C0EE826B5E}" type="presParOf" srcId="{D8851576-329D-B945-B472-65FBD9289DA7}" destId="{7DBD7B3A-3BA1-164A-AD78-AD38DBBE7F20}" srcOrd="2" destOrd="0" presId="urn:microsoft.com/office/officeart/2005/8/layout/vList3"/>
    <dgm:cxn modelId="{E1A3F57D-73D1-7C4F-8528-489E80443879}" type="presParOf" srcId="{7DBD7B3A-3BA1-164A-AD78-AD38DBBE7F20}" destId="{2E952C9F-6669-924F-8C12-D73EF6DAFDF9}" srcOrd="0" destOrd="0" presId="urn:microsoft.com/office/officeart/2005/8/layout/vList3"/>
    <dgm:cxn modelId="{E67A10B7-DE3E-6446-BD9B-A8093CABF820}" type="presParOf" srcId="{7DBD7B3A-3BA1-164A-AD78-AD38DBBE7F20}" destId="{78950F37-6372-2245-981D-38D0D0A55875}" srcOrd="1" destOrd="0" presId="urn:microsoft.com/office/officeart/2005/8/layout/vList3"/>
    <dgm:cxn modelId="{5B25D6B4-E6EE-3449-9D68-C95DAF8825D5}" type="presParOf" srcId="{D8851576-329D-B945-B472-65FBD9289DA7}" destId="{4EA9BEFE-747E-5C40-B85F-9BCDA0B8FCBE}" srcOrd="3" destOrd="0" presId="urn:microsoft.com/office/officeart/2005/8/layout/vList3"/>
    <dgm:cxn modelId="{85418E70-C149-CA4C-B0BB-3F3B40C65066}" type="presParOf" srcId="{D8851576-329D-B945-B472-65FBD9289DA7}" destId="{25BD64DF-8F4C-C346-A2EA-012D20272B50}" srcOrd="4" destOrd="0" presId="urn:microsoft.com/office/officeart/2005/8/layout/vList3"/>
    <dgm:cxn modelId="{9B1C1AF7-F3B6-D745-8EFA-2D6C335549E2}" type="presParOf" srcId="{25BD64DF-8F4C-C346-A2EA-012D20272B50}" destId="{46E7C44E-24E7-4E4B-9D06-14BF48C2F5DC}" srcOrd="0" destOrd="0" presId="urn:microsoft.com/office/officeart/2005/8/layout/vList3"/>
    <dgm:cxn modelId="{2F5E5116-3C0D-F349-BD4E-25F36DED0F1D}" type="presParOf" srcId="{25BD64DF-8F4C-C346-A2EA-012D20272B50}" destId="{332089C1-A9BD-5E43-8618-F32BECBB7B0F}" srcOrd="1" destOrd="0" presId="urn:microsoft.com/office/officeart/2005/8/layout/vList3"/>
    <dgm:cxn modelId="{4BFD3431-B705-524E-8113-6304D814C70B}" type="presParOf" srcId="{D8851576-329D-B945-B472-65FBD9289DA7}" destId="{67ECFE96-CE2A-964E-9FFB-A3A56B4D962B}" srcOrd="5" destOrd="0" presId="urn:microsoft.com/office/officeart/2005/8/layout/vList3"/>
    <dgm:cxn modelId="{A0BFA12D-EAFE-E04E-B052-451D047952F2}" type="presParOf" srcId="{D8851576-329D-B945-B472-65FBD9289DA7}" destId="{E40B17D7-CFA3-AC40-80EC-4C53FFF1F0B4}" srcOrd="6" destOrd="0" presId="urn:microsoft.com/office/officeart/2005/8/layout/vList3"/>
    <dgm:cxn modelId="{BC575D7F-2321-504B-B9B5-47B7182D8983}" type="presParOf" srcId="{E40B17D7-CFA3-AC40-80EC-4C53FFF1F0B4}" destId="{644ED461-8726-874E-9FFB-1E0FE212FE12}" srcOrd="0" destOrd="0" presId="urn:microsoft.com/office/officeart/2005/8/layout/vList3"/>
    <dgm:cxn modelId="{E88DC392-967E-B640-A652-4394EEE7307B}" type="presParOf" srcId="{E40B17D7-CFA3-AC40-80EC-4C53FFF1F0B4}" destId="{96565806-58ED-AD42-B573-46BDCFE86800}" srcOrd="1" destOrd="0" presId="urn:microsoft.com/office/officeart/2005/8/layout/vList3"/>
    <dgm:cxn modelId="{8C9FC6EF-0285-714B-AD46-5337977A7AA4}" type="presParOf" srcId="{D8851576-329D-B945-B472-65FBD9289DA7}" destId="{E503E9F1-8852-8C47-835C-797A00FFE4A7}" srcOrd="7" destOrd="0" presId="urn:microsoft.com/office/officeart/2005/8/layout/vList3"/>
    <dgm:cxn modelId="{2916F120-F7E6-1B49-9081-8B2FD62C4273}" type="presParOf" srcId="{D8851576-329D-B945-B472-65FBD9289DA7}" destId="{A5B9181B-4CC2-4240-9506-480412D19371}" srcOrd="8" destOrd="0" presId="urn:microsoft.com/office/officeart/2005/8/layout/vList3"/>
    <dgm:cxn modelId="{1FC5ACFB-02B9-9446-8609-E96BBEE837F5}" type="presParOf" srcId="{A5B9181B-4CC2-4240-9506-480412D19371}" destId="{FF16FDCB-6E25-AE45-8559-5C65A9ABBDE7}" srcOrd="0" destOrd="0" presId="urn:microsoft.com/office/officeart/2005/8/layout/vList3"/>
    <dgm:cxn modelId="{D4DCD1BD-77C2-DC44-9160-3C9B5C51FE0A}" type="presParOf" srcId="{A5B9181B-4CC2-4240-9506-480412D19371}" destId="{DF6285E9-4A18-804B-8056-1F4884E785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952CE-BA86-B245-A9B8-FF8B9A773940}">
      <dsp:nvSpPr>
        <dsp:cNvPr id="0" name=""/>
        <dsp:cNvSpPr/>
      </dsp:nvSpPr>
      <dsp:spPr>
        <a:xfrm rot="10800000">
          <a:off x="2109456" y="2336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Horizontal stave scans (many good runs)</a:t>
          </a:r>
        </a:p>
      </dsp:txBody>
      <dsp:txXfrm rot="10800000">
        <a:off x="2302510" y="2336"/>
        <a:ext cx="7390011" cy="772215"/>
      </dsp:txXfrm>
    </dsp:sp>
    <dsp:sp modelId="{8D4A20B3-D716-524E-ADD2-2566AE8784EA}">
      <dsp:nvSpPr>
        <dsp:cNvPr id="0" name=""/>
        <dsp:cNvSpPr/>
      </dsp:nvSpPr>
      <dsp:spPr>
        <a:xfrm>
          <a:off x="1710584" y="2336"/>
          <a:ext cx="797744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50F37-6372-2245-981D-38D0D0A55875}">
      <dsp:nvSpPr>
        <dsp:cNvPr id="0" name=""/>
        <dsp:cNvSpPr/>
      </dsp:nvSpPr>
      <dsp:spPr>
        <a:xfrm rot="10800000">
          <a:off x="2103074" y="1005063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Vertical stave scans (?)</a:t>
          </a:r>
        </a:p>
      </dsp:txBody>
      <dsp:txXfrm rot="10800000">
        <a:off x="2296128" y="1005063"/>
        <a:ext cx="7390011" cy="772215"/>
      </dsp:txXfrm>
    </dsp:sp>
    <dsp:sp modelId="{2E952C9F-6669-924F-8C12-D73EF6DAFDF9}">
      <dsp:nvSpPr>
        <dsp:cNvPr id="0" name=""/>
        <dsp:cNvSpPr/>
      </dsp:nvSpPr>
      <dsp:spPr>
        <a:xfrm>
          <a:off x="1716966" y="1005063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089C1-A9BD-5E43-8618-F32BECBB7B0F}">
      <dsp:nvSpPr>
        <dsp:cNvPr id="0" name=""/>
        <dsp:cNvSpPr/>
      </dsp:nvSpPr>
      <dsp:spPr>
        <a:xfrm rot="10800000">
          <a:off x="2103074" y="2007790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Angular stave scans and tilted runs</a:t>
          </a:r>
        </a:p>
      </dsp:txBody>
      <dsp:txXfrm rot="10800000">
        <a:off x="2296128" y="2007790"/>
        <a:ext cx="7390011" cy="772215"/>
      </dsp:txXfrm>
    </dsp:sp>
    <dsp:sp modelId="{46E7C44E-24E7-4E4B-9D06-14BF48C2F5DC}">
      <dsp:nvSpPr>
        <dsp:cNvPr id="0" name=""/>
        <dsp:cNvSpPr/>
      </dsp:nvSpPr>
      <dsp:spPr>
        <a:xfrm>
          <a:off x="1716966" y="2007790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65806-58ED-AD42-B573-46BDCFE86800}">
      <dsp:nvSpPr>
        <dsp:cNvPr id="0" name=""/>
        <dsp:cNvSpPr/>
      </dsp:nvSpPr>
      <dsp:spPr>
        <a:xfrm rot="10800000">
          <a:off x="2103074" y="3010518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Extruded aluminum, wire &amp; Lead-block runs</a:t>
          </a:r>
        </a:p>
      </dsp:txBody>
      <dsp:txXfrm rot="10800000">
        <a:off x="2296128" y="3010518"/>
        <a:ext cx="7390011" cy="772215"/>
      </dsp:txXfrm>
    </dsp:sp>
    <dsp:sp modelId="{644ED461-8726-874E-9FFB-1E0FE212FE12}">
      <dsp:nvSpPr>
        <dsp:cNvPr id="0" name=""/>
        <dsp:cNvSpPr/>
      </dsp:nvSpPr>
      <dsp:spPr>
        <a:xfrm>
          <a:off x="1716966" y="3010518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285E9-4A18-804B-8056-1F4884E78568}">
      <dsp:nvSpPr>
        <dsp:cNvPr id="0" name=""/>
        <dsp:cNvSpPr/>
      </dsp:nvSpPr>
      <dsp:spPr>
        <a:xfrm rot="10800000">
          <a:off x="2103074" y="4013245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Electron beam at 5 GeV (one long run)</a:t>
          </a:r>
        </a:p>
      </dsp:txBody>
      <dsp:txXfrm rot="10800000">
        <a:off x="2296128" y="4013245"/>
        <a:ext cx="7390011" cy="772215"/>
      </dsp:txXfrm>
    </dsp:sp>
    <dsp:sp modelId="{FF16FDCB-6E25-AE45-8559-5C65A9ABBDE7}">
      <dsp:nvSpPr>
        <dsp:cNvPr id="0" name=""/>
        <dsp:cNvSpPr/>
      </dsp:nvSpPr>
      <dsp:spPr>
        <a:xfrm>
          <a:off x="1716966" y="4013245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CB752-ED83-9648-AE2E-A755D254FD35}" type="datetimeFigureOut">
              <a:rPr lang="en-US" smtClean="0"/>
              <a:t>6/17/19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C2C3C-CDCD-424B-88AF-53751DB3C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21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13737-2462-ED4A-96E9-022BB39DD4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1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D848-D178-7A49-AAA8-6208673DD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DB5B3-CBD3-4041-8C9F-971C9F343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53088-27C2-624C-8D74-C246BC2F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AEE8-C5DA-4A4D-8E5B-9632D6400268}" type="datetime1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F2675-1A76-8D46-A1E0-7AF77FEB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7FD6A-60BB-8E4E-BAD2-7590DE9C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0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8E7C3-3463-4147-BBF8-50928D39A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B0026-1771-9143-8C29-43537898D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C1A43-9C9A-2C4A-8526-DBC7CDAFD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3A115-F3E9-B348-83C4-9102C73AD3A6}" type="datetime1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A9C63-4DC3-5B43-AC08-B6FD8ADF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C920-8DF0-1245-B8F0-06EAD610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1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6FAE0E-CB1F-EF4A-B09A-68B66AB96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446D5-122E-8A4F-9E65-C05C41C70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0955B-7F1A-244F-8D4A-E6BB8908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CB1B4-B381-1146-8D94-68B52E42F415}" type="datetime1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93A46-BAE8-AE44-A2CB-1D4D592A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D829C-2F88-D74D-8BE4-38A9F97F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5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11A5-C44A-EC47-A408-CEC9BBD3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C7C40-84D2-5749-AA9F-A2F7156EF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E7014-5968-2B41-B1D2-4248093D0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80109-1EE6-EE47-BAB1-D1B32A2AF67F}" type="datetime1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BDE2F-DEB9-F94F-86E9-216ACDB51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3BE80-435D-FE44-ACE0-981F09274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6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0002-FE43-314D-8AE8-8B97F1F9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A5021-C687-794E-A7C7-8BDB05FF3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C9921-703F-8242-BEED-C7A6D867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65D1-E85E-6943-A799-A19FB035C5A6}" type="datetime1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807CF-D906-D84D-8CC6-98F475D7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08F2F-EF2D-7C40-8615-DD7B0E73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1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DCA38-962F-374A-9547-EF41B674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465B8-8AA4-E949-B72E-3C22F307C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12B68-3E1A-164C-9772-4EB1980BE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216B1-FB72-C943-A3AB-027BCDA5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DDDE-0B1C-434D-BDF5-914FC96C2A6A}" type="datetime1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5182D-C461-A24A-BB66-351F1273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B8CCB-D53E-2841-A03F-F870EC806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5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41CC-53B6-534E-9261-C3281EF74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7C3F5-F9D9-2E48-96A4-8FABC0BD6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C16CC-FDFA-4948-984C-46EE4EA79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3157E-4BC4-3B4D-9080-738A5B136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ABD378-5ACA-854B-BB7B-82BE6EF62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758D5-89FD-E945-9C54-F2800C297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3F59-76D1-2E4E-BB2C-271222527880}" type="datetime1">
              <a:rPr lang="en-US" smtClean="0"/>
              <a:t>6/17/19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3DBFD-E35E-2C4E-A3BC-4C5E4F66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9C4960-4975-1846-A126-FB0A5FD4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03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BA98-9236-394C-9D11-15033F25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DFECFE-FBBE-484E-AD78-AF798F7F7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BEA3-D745-8D46-8AA8-F1A66B3E5248}" type="datetime1">
              <a:rPr lang="en-US" smtClean="0"/>
              <a:t>6/17/19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C8369-143F-9A42-ABB8-319021D8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84AD8-AFD1-1B4C-AA24-DE9B2298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8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90761-5E71-1146-86D7-713A4890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480A-7C64-0044-9E79-023DA372BB05}" type="datetime1">
              <a:rPr lang="en-US" smtClean="0"/>
              <a:t>6/17/19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9469D-FAC4-8B4E-92B0-3CA5539B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31FA5-5E4C-124A-8A99-CFAEE686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0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6A1A-4EB6-0041-A386-B4EB49D6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1DE7-61B5-B54D-9447-4B5EF98D8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7E488-9217-6C44-863E-1D03ABE05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83838-50AC-B643-A565-59E2D47EF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1ACF-2EF1-C74F-B225-4A018B438FB2}" type="datetime1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9DEFF-51F4-1746-B00F-8F6CDBB7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4073D-5072-F14A-8ABB-3D4A328F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7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2C55C-12BF-C540-93B5-213F2AD2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E82DD-DF8C-9946-BF79-1642602F1F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8C70E-2D75-D449-AD0F-8143F46AF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D31DC-CC59-7040-8A37-1A27F39D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0CC28-3FB5-204B-B3DE-427269A4E04A}" type="datetime1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CED31-7D85-2548-AA05-25428115E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336C2-4B68-C246-85D5-2CD34EC8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8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C32F1-3F26-574F-9E65-9D42909F9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8B4CD-E3E9-3248-94CE-E9DF0DCA2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C9C58-72F3-654A-BD42-3EA1080D2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7947-1D7D-A64B-89B3-BBBBD9E6772D}" type="datetime1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19744-F0D2-1E49-9C90-C5E1D7FF3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TB Report @sPHENX GenMeeting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5DBE5-CAF0-B149-94BB-B588E0520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78D1D-D128-E44E-8913-0B6713E3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5C4F-D1DC-7E4D-8FAB-1E2154ED83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MVTX Test Beam at Fermilab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- May 13-25, 2019, very successful runs</a:t>
            </a:r>
            <a:br>
              <a:rPr lang="en-US" sz="3600" dirty="0"/>
            </a:br>
            <a:r>
              <a:rPr lang="en-US" sz="3600" dirty="0"/>
              <a:t>- June 10-22, 2019, coming up now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EF75-C2E1-9D4C-B069-64B881FFA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en-US" dirty="0"/>
              <a:t>Cameron, </a:t>
            </a:r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AlexT</a:t>
            </a:r>
            <a:r>
              <a:rPr lang="en-US" dirty="0"/>
              <a:t>, Gerd, Hubert, </a:t>
            </a:r>
            <a:r>
              <a:rPr lang="en-US" dirty="0" err="1"/>
              <a:t>Xiaochun</a:t>
            </a:r>
            <a:r>
              <a:rPr lang="en-US" dirty="0"/>
              <a:t>, Matt, Walt, </a:t>
            </a:r>
            <a:r>
              <a:rPr lang="en-US" dirty="0" err="1"/>
              <a:t>Kun</a:t>
            </a:r>
            <a:r>
              <a:rPr lang="en-US" dirty="0"/>
              <a:t>, Abel, Chris, </a:t>
            </a:r>
            <a:r>
              <a:rPr lang="en-US" dirty="0" err="1"/>
              <a:t>Zongze</a:t>
            </a:r>
            <a:r>
              <a:rPr lang="en-US" dirty="0"/>
              <a:t>, </a:t>
            </a:r>
            <a:r>
              <a:rPr lang="en-US" dirty="0" err="1"/>
              <a:t>Sanghoon</a:t>
            </a:r>
            <a:r>
              <a:rPr lang="en-US" dirty="0"/>
              <a:t>, Yasser, Xuan, Martin, Xu, Molly, Ming …  </a:t>
            </a:r>
          </a:p>
        </p:txBody>
      </p:sp>
    </p:spTree>
    <p:extLst>
      <p:ext uri="{BB962C8B-B14F-4D97-AF65-F5344CB8AC3E}">
        <p14:creationId xmlns:p14="http://schemas.microsoft.com/office/powerpoint/2010/main" val="2039740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19BF4-9AE2-4E44-9066-1E932EA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99" y="42917"/>
            <a:ext cx="10515600" cy="1325563"/>
          </a:xfrm>
        </p:spPr>
        <p:txBody>
          <a:bodyPr/>
          <a:lstStyle/>
          <a:p>
            <a:r>
              <a:rPr lang="en-US" dirty="0"/>
              <a:t>“Eyeball Tracking”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1D0E4D-28FF-824A-9EE7-D1DDE50230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83" y="1161258"/>
            <a:ext cx="6637716" cy="497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B89BAF-78AA-AA49-9A02-1CB991C0582B}"/>
              </a:ext>
            </a:extLst>
          </p:cNvPr>
          <p:cNvSpPr txBox="1"/>
          <p:nvPr/>
        </p:nvSpPr>
        <p:spPr>
          <a:xfrm>
            <a:off x="7689773" y="3122285"/>
            <a:ext cx="397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Delta_Col</a:t>
            </a:r>
            <a:r>
              <a:rPr lang="en-US" sz="2000" dirty="0"/>
              <a:t> (0-X): X =1,2,3</a:t>
            </a:r>
          </a:p>
          <a:p>
            <a:endParaRPr lang="en-US" sz="2000" dirty="0"/>
          </a:p>
          <a:p>
            <a:r>
              <a:rPr lang="en-US" sz="2000" dirty="0" err="1">
                <a:solidFill>
                  <a:srgbClr val="FF0000"/>
                </a:solidFill>
              </a:rPr>
              <a:t>Peak_sigma_core</a:t>
            </a:r>
            <a:r>
              <a:rPr lang="en-US" sz="2000" dirty="0">
                <a:solidFill>
                  <a:srgbClr val="FF0000"/>
                </a:solidFill>
              </a:rPr>
              <a:t> = 0.55 pixel</a:t>
            </a:r>
          </a:p>
          <a:p>
            <a:endParaRPr lang="en-US" sz="2000" dirty="0"/>
          </a:p>
          <a:p>
            <a:r>
              <a:rPr lang="en-US" sz="2000" dirty="0"/>
              <a:t>Initial evaluation of hit spatial </a:t>
            </a:r>
          </a:p>
          <a:p>
            <a:r>
              <a:rPr lang="en-US" sz="2000" dirty="0"/>
              <a:t>resolution w/o clustering: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0.55 x 28um/sqrt(2) = 11 um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BA8BC-9CC1-794E-BCBB-F001479CDF63}"/>
              </a:ext>
            </a:extLst>
          </p:cNvPr>
          <p:cNvSpPr txBox="1"/>
          <p:nvPr/>
        </p:nvSpPr>
        <p:spPr>
          <a:xfrm>
            <a:off x="8335779" y="1691384"/>
            <a:ext cx="2988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AVG pixel hits / stave: 2.5</a:t>
            </a:r>
          </a:p>
          <a:p>
            <a:r>
              <a:rPr lang="en-US" dirty="0"/>
              <a:t>- Same as last year TB </a:t>
            </a:r>
            <a:r>
              <a:rPr lang="en-US" dirty="0" err="1"/>
              <a:t>restuls</a:t>
            </a:r>
            <a:r>
              <a:rPr lang="en-US" dirty="0"/>
              <a:t>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29DFB10-ABFD-3742-BDE3-69CA3391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5775-1B3C-2247-9F19-DD8D0DF592BF}" type="datetime1">
              <a:rPr lang="en-US" smtClean="0"/>
              <a:t>6/17/19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AAC75C-0536-0D45-A7AB-2DF09B655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599758D-1BF9-064A-BCF7-E56DC0F24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60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7" y="136525"/>
            <a:ext cx="10515600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968, normal angle   </a:t>
            </a:r>
          </a:p>
        </p:txBody>
      </p:sp>
      <p:pic>
        <p:nvPicPr>
          <p:cNvPr id="3074" name="Picture 2" descr="https://www.phenix.bnl.gov/WWW/publish/mxliu/sPHENIX/LDRD/Telescope/plots/Run-968-Hit-Map.jpg">
            <a:extLst>
              <a:ext uri="{FF2B5EF4-FFF2-40B4-BE49-F238E27FC236}">
                <a16:creationId xmlns:a16="http://schemas.microsoft.com/office/drawing/2014/main" id="{F57DA59B-E63E-AF44-A860-37EC406F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66" y="2261920"/>
            <a:ext cx="5111646" cy="17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henix.bnl.gov/WWW/publish/mxliu/sPHENIX/LDRD/Telescope/plots/Run-968-Phi-0-cluster-size-log.jpg">
            <a:extLst>
              <a:ext uri="{FF2B5EF4-FFF2-40B4-BE49-F238E27FC236}">
                <a16:creationId xmlns:a16="http://schemas.microsoft.com/office/drawing/2014/main" id="{F942988D-0C33-5B4C-9272-104295AF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1646" y="1885674"/>
            <a:ext cx="7080354" cy="48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838200" y="4946754"/>
            <a:ext cx="2686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Cluster Size = 2.4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35D81A-2F64-4846-AE7F-95E5761CA32F}"/>
              </a:ext>
            </a:extLst>
          </p:cNvPr>
          <p:cNvCxnSpPr/>
          <p:nvPr/>
        </p:nvCxnSpPr>
        <p:spPr>
          <a:xfrm flipV="1">
            <a:off x="2604883" y="1716218"/>
            <a:ext cx="0" cy="315772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927225-A053-AE4B-82B9-C5702CD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2A3E-D6D4-444F-8F48-028E0B65E06C}" type="datetime1">
              <a:rPr lang="en-US" smtClean="0"/>
              <a:t>6/17/19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414272-1897-C241-BFE3-7CFD5943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C91FC-9836-914C-85E2-4E7DB62B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42D54F-4E50-8540-9246-9D01D5925002}"/>
              </a:ext>
            </a:extLst>
          </p:cNvPr>
          <p:cNvSpPr txBox="1"/>
          <p:nvPr/>
        </p:nvSpPr>
        <p:spPr>
          <a:xfrm>
            <a:off x="9200965" y="1304549"/>
            <a:ext cx="2844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Sanghoon</a:t>
            </a:r>
            <a:r>
              <a:rPr lang="en-US" dirty="0"/>
              <a:t>, Yasser, Ming et al</a:t>
            </a:r>
          </a:p>
        </p:txBody>
      </p:sp>
    </p:spTree>
    <p:extLst>
      <p:ext uri="{BB962C8B-B14F-4D97-AF65-F5344CB8AC3E}">
        <p14:creationId xmlns:p14="http://schemas.microsoft.com/office/powerpoint/2010/main" val="71828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, angle = 40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574013" y="3829582"/>
            <a:ext cx="2286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Cluster Size = 3.0</a:t>
            </a:r>
          </a:p>
        </p:txBody>
      </p:sp>
      <p:pic>
        <p:nvPicPr>
          <p:cNvPr id="5122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6E192895-44E9-D74D-9A84-7B54A837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20" y="2038662"/>
            <a:ext cx="5144372" cy="17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DE39C233-D1C4-224C-8F0C-8F8FE8A5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709" y="1545747"/>
            <a:ext cx="6906608" cy="469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D5BD6E-981B-4747-BA27-69959BAF8A77}"/>
              </a:ext>
            </a:extLst>
          </p:cNvPr>
          <p:cNvCxnSpPr>
            <a:cxnSpLocks/>
          </p:cNvCxnSpPr>
          <p:nvPr/>
        </p:nvCxnSpPr>
        <p:spPr>
          <a:xfrm flipH="1" flipV="1">
            <a:off x="1048512" y="1426464"/>
            <a:ext cx="3938016" cy="32204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C85EF4-012E-2546-8444-C983A213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3DAAD-75A4-5842-8DE7-80AADECB1273}" type="datetime1">
              <a:rPr lang="en-US" smtClean="0"/>
              <a:t>6/17/19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848A87-8ADA-A444-8C6D-8EC4741B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208D0-0829-7543-A834-4CF4AC03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66C85-9BC6-4A41-A5D0-02B593BE0775}"/>
              </a:ext>
            </a:extLst>
          </p:cNvPr>
          <p:cNvSpPr txBox="1"/>
          <p:nvPr/>
        </p:nvSpPr>
        <p:spPr>
          <a:xfrm>
            <a:off x="233436" y="4344388"/>
            <a:ext cx="43374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work follows by Yasser,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et al</a:t>
            </a:r>
          </a:p>
          <a:p>
            <a:r>
              <a:rPr lang="en-US" dirty="0">
                <a:solidFill>
                  <a:srgbClr val="FF0000"/>
                </a:solidFill>
              </a:rPr>
              <a:t>Everyone is welcome to join the effort!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geometry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alignment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Clustering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Tracking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Update MVTX MC response in GEANT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22C9F-8528-444B-8A1D-EF6F7A700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2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B72BF9-260D-3E45-9196-59104D8145F6}"/>
              </a:ext>
            </a:extLst>
          </p:cNvPr>
          <p:cNvSpPr txBox="1"/>
          <p:nvPr/>
        </p:nvSpPr>
        <p:spPr>
          <a:xfrm>
            <a:off x="5784632" y="683516"/>
            <a:ext cx="562397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More data: Phi = 0, 10, 20, 30, 40, 45</a:t>
            </a:r>
          </a:p>
          <a:p>
            <a:r>
              <a:rPr lang="en-US" sz="2400" dirty="0"/>
              <a:t>To calibrate MC simulation, </a:t>
            </a:r>
          </a:p>
          <a:p>
            <a:r>
              <a:rPr lang="en-US" sz="2400" dirty="0"/>
              <a:t>charge sharing, cluster size </a:t>
            </a:r>
            <a:r>
              <a:rPr lang="en-US" sz="2400" dirty="0" err="1"/>
              <a:t>etc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2713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13E1-C703-2748-B98D-CE5457CD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1" y="-1"/>
            <a:ext cx="7933038" cy="1077033"/>
          </a:xfrm>
        </p:spPr>
        <p:txBody>
          <a:bodyPr>
            <a:normAutofit/>
          </a:bodyPr>
          <a:lstStyle/>
          <a:p>
            <a:r>
              <a:rPr lang="en-US" sz="3600" dirty="0"/>
              <a:t>Add a 8” Thick Lead Brick “Target”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EB331-3836-E84C-A57C-E80967ACBC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502243"/>
            <a:ext cx="5807676" cy="4355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917EF6-474A-7D47-96CE-0A38FD978E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719" y="0"/>
            <a:ext cx="457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E6DC94-D1E1-734A-B921-498A168F81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6896" y="1787096"/>
            <a:ext cx="5795319" cy="4346489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4C9B430-BD85-5D4B-8FED-6B554600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2854-1C58-984F-968E-ADBACD09D677}" type="datetime1">
              <a:rPr lang="en-US" smtClean="0"/>
              <a:t>6/17/19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9FC79E5-C2A3-7F41-A2E6-EEF45EEA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6BACFE-2B26-B341-B0C5-7986223B2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13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67C68D9-D5CB-C841-8063-86098F110806}"/>
              </a:ext>
            </a:extLst>
          </p:cNvPr>
          <p:cNvSpPr/>
          <p:nvPr/>
        </p:nvSpPr>
        <p:spPr>
          <a:xfrm>
            <a:off x="2170323" y="1520328"/>
            <a:ext cx="1868277" cy="158642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9ED98C-21E1-4041-9D4E-450B8F2C9F8B}"/>
              </a:ext>
            </a:extLst>
          </p:cNvPr>
          <p:cNvCxnSpPr/>
          <p:nvPr/>
        </p:nvCxnSpPr>
        <p:spPr>
          <a:xfrm flipH="1" flipV="1">
            <a:off x="4038600" y="2502243"/>
            <a:ext cx="3907221" cy="1738681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183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6721-848F-2543-AE56-852A74F8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81" y="13038"/>
            <a:ext cx="11457530" cy="1325563"/>
          </a:xfrm>
        </p:spPr>
        <p:txBody>
          <a:bodyPr/>
          <a:lstStyle/>
          <a:p>
            <a:r>
              <a:rPr lang="en-US" dirty="0"/>
              <a:t>3-D event Display: high multiplicity </a:t>
            </a:r>
            <a:r>
              <a:rPr lang="en-US" dirty="0" err="1"/>
              <a:t>p+Pb</a:t>
            </a:r>
            <a:r>
              <a:rPr lang="en-US" dirty="0"/>
              <a:t> events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2CF93-77BD-B541-99EB-7884FE7CA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84" y="986852"/>
            <a:ext cx="8067862" cy="548723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74A727-D8A7-2C43-9429-91CACD688BF5}"/>
              </a:ext>
            </a:extLst>
          </p:cNvPr>
          <p:cNvCxnSpPr>
            <a:cxnSpLocks/>
          </p:cNvCxnSpPr>
          <p:nvPr/>
        </p:nvCxnSpPr>
        <p:spPr>
          <a:xfrm flipV="1">
            <a:off x="7396397" y="1707630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F0B044-4A80-2747-B53E-B724C18F938E}"/>
              </a:ext>
            </a:extLst>
          </p:cNvPr>
          <p:cNvCxnSpPr>
            <a:cxnSpLocks/>
          </p:cNvCxnSpPr>
          <p:nvPr/>
        </p:nvCxnSpPr>
        <p:spPr>
          <a:xfrm flipV="1">
            <a:off x="4818088" y="1823803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361256-AE0C-5D43-86B8-030049D07B78}"/>
              </a:ext>
            </a:extLst>
          </p:cNvPr>
          <p:cNvCxnSpPr>
            <a:cxnSpLocks/>
          </p:cNvCxnSpPr>
          <p:nvPr/>
        </p:nvCxnSpPr>
        <p:spPr>
          <a:xfrm flipV="1">
            <a:off x="3244121" y="1707630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9E5E4CD-D56D-D641-8BFA-989DFE9A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7249-4633-2248-956C-7EC81110D0B7}" type="datetime1">
              <a:rPr lang="en-US" smtClean="0"/>
              <a:t>6/17/19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AFF146F-1E8C-0541-9647-08982234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ED70C7-15D8-7942-8A7E-AF43B00A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14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CB21F-8389-5E43-B83D-C8A220F2BCCA}"/>
              </a:ext>
            </a:extLst>
          </p:cNvPr>
          <p:cNvSpPr txBox="1"/>
          <p:nvPr/>
        </p:nvSpPr>
        <p:spPr>
          <a:xfrm>
            <a:off x="3415730" y="4992129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68AD64-AEB3-7049-AA59-B33233DCFB38}"/>
              </a:ext>
            </a:extLst>
          </p:cNvPr>
          <p:cNvSpPr txBox="1"/>
          <p:nvPr/>
        </p:nvSpPr>
        <p:spPr>
          <a:xfrm>
            <a:off x="3407575" y="3940687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D12B34-0BFB-ED45-9053-E9A7A596E5F8}"/>
              </a:ext>
            </a:extLst>
          </p:cNvPr>
          <p:cNvSpPr txBox="1"/>
          <p:nvPr/>
        </p:nvSpPr>
        <p:spPr>
          <a:xfrm>
            <a:off x="3332081" y="2828063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D2118D-3655-F846-BC01-598166578D83}"/>
              </a:ext>
            </a:extLst>
          </p:cNvPr>
          <p:cNvSpPr txBox="1"/>
          <p:nvPr/>
        </p:nvSpPr>
        <p:spPr>
          <a:xfrm>
            <a:off x="3244121" y="1707630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6E8B5-D7AE-DC44-8552-DAA61AD21547}"/>
              </a:ext>
            </a:extLst>
          </p:cNvPr>
          <p:cNvSpPr txBox="1"/>
          <p:nvPr/>
        </p:nvSpPr>
        <p:spPr>
          <a:xfrm>
            <a:off x="9106930" y="1198605"/>
            <a:ext cx="149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 et al</a:t>
            </a:r>
          </a:p>
        </p:txBody>
      </p:sp>
    </p:spTree>
    <p:extLst>
      <p:ext uri="{BB962C8B-B14F-4D97-AF65-F5344CB8AC3E}">
        <p14:creationId xmlns:p14="http://schemas.microsoft.com/office/powerpoint/2010/main" val="870436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B80B-C7E0-5141-8D22-1ADE40F37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5GeV e- beam, trigger: 10~15 kHz</a:t>
            </a:r>
            <a:br>
              <a:rPr lang="en-US" dirty="0"/>
            </a:br>
            <a:r>
              <a:rPr lang="en-US" dirty="0"/>
              <a:t>- stave material budget scanning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16873-FD07-9241-98F2-95CAC533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BEA3-D745-8D46-8AA8-F1A66B3E5248}" type="datetime1">
              <a:rPr lang="en-US" smtClean="0"/>
              <a:t>6/17/19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81CC8-4BF5-5B4D-BA5E-DD99E487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DCC009-BDBA-2149-A76A-373DB0BC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B0D166-0A09-CF47-8CFC-1766EA1B62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157" y="1325564"/>
            <a:ext cx="7393843" cy="4570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CFA305-98EA-AB46-B29C-B48DC18EF487}"/>
              </a:ext>
            </a:extLst>
          </p:cNvPr>
          <p:cNvSpPr txBox="1"/>
          <p:nvPr/>
        </p:nvSpPr>
        <p:spPr>
          <a:xfrm>
            <a:off x="505744" y="1650228"/>
            <a:ext cx="34081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Beam composition:</a:t>
            </a:r>
          </a:p>
          <a:p>
            <a:r>
              <a:rPr lang="en-US" sz="3200" dirty="0"/>
              <a:t>   ~80% e-</a:t>
            </a:r>
          </a:p>
          <a:p>
            <a:r>
              <a:rPr lang="en-US" sz="3200" dirty="0"/>
              <a:t>   ~20% pi-</a:t>
            </a:r>
          </a:p>
        </p:txBody>
      </p:sp>
      <p:pic>
        <p:nvPicPr>
          <p:cNvPr id="2050" name="Picture 2" descr="https://ftbf.fnal.gov/wp-content/uploads/2017/09/NegBeam2017.png">
            <a:extLst>
              <a:ext uri="{FF2B5EF4-FFF2-40B4-BE49-F238E27FC236}">
                <a16:creationId xmlns:a16="http://schemas.microsoft.com/office/drawing/2014/main" id="{7AE4234D-789C-4840-BA92-4EDAE43A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19889"/>
            <a:ext cx="5671864" cy="292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104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6BDD-59C2-4641-9F94-2CB0A7E3E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5GeV e- beam: much broad peak, ~10 pixels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DD41C-8012-9E4B-B373-44CF0009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BEA3-D745-8D46-8AA8-F1A66B3E5248}" type="datetime1">
              <a:rPr lang="en-US" smtClean="0"/>
              <a:t>6/17/19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96030-D252-0D48-911F-193E8766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2480C-2085-2E46-A682-B2015AD8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26E306-32C3-0D4D-92B9-BA0216572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7415" y="1322423"/>
            <a:ext cx="9028385" cy="5402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ECF10-5C1E-5C40-90D8-14D5D12E3091}"/>
              </a:ext>
            </a:extLst>
          </p:cNvPr>
          <p:cNvSpPr txBox="1"/>
          <p:nvPr/>
        </p:nvSpPr>
        <p:spPr>
          <a:xfrm>
            <a:off x="268014" y="2194719"/>
            <a:ext cx="47611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Peak broadening:  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120Gev p: sigma ~0.5 pixel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5GeV e-  :  sigma ~10 pixels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52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88E90-A32A-C94A-B7A9-8D8D18EF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45" y="13249"/>
            <a:ext cx="6808076" cy="1100284"/>
          </a:xfrm>
        </p:spPr>
        <p:txBody>
          <a:bodyPr/>
          <a:lstStyle/>
          <a:p>
            <a:r>
              <a:rPr lang="en-US" dirty="0"/>
              <a:t>Multiple Scattering Effects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E518A6-6A76-254A-9547-86A5A6A71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BEA3-D745-8D46-8AA8-F1A66B3E5248}" type="datetime1">
              <a:rPr lang="en-US" smtClean="0"/>
              <a:t>6/17/19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99EE3-3181-CA42-9A2F-BF63034B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7D83D-53E7-CA44-AEAD-2634657A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0FC9A5-8793-5040-AB0F-932ED526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9" y="2490952"/>
            <a:ext cx="7835461" cy="4353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307EE9-0C41-2745-BF0C-52963704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736" y="13248"/>
            <a:ext cx="4698125" cy="373642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FE796A-3228-3146-BD82-1D731682E3C0}"/>
              </a:ext>
            </a:extLst>
          </p:cNvPr>
          <p:cNvCxnSpPr/>
          <p:nvPr/>
        </p:nvCxnSpPr>
        <p:spPr>
          <a:xfrm flipV="1">
            <a:off x="6274675" y="0"/>
            <a:ext cx="1174529" cy="37496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B572AA-45ED-C14E-9724-9A44217500F3}"/>
              </a:ext>
            </a:extLst>
          </p:cNvPr>
          <p:cNvCxnSpPr>
            <a:cxnSpLocks/>
          </p:cNvCxnSpPr>
          <p:nvPr/>
        </p:nvCxnSpPr>
        <p:spPr>
          <a:xfrm flipV="1">
            <a:off x="6479628" y="3816516"/>
            <a:ext cx="1001108" cy="2982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59F1915-C077-134E-8A29-18CB28EF5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638" y="1236809"/>
            <a:ext cx="3199524" cy="11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66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6D546C-11C5-BA47-A0C7-F1079239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27" y="57454"/>
            <a:ext cx="11218689" cy="875734"/>
          </a:xfrm>
        </p:spPr>
        <p:txBody>
          <a:bodyPr>
            <a:normAutofit fontScale="90000"/>
          </a:bodyPr>
          <a:lstStyle/>
          <a:p>
            <a:r>
              <a:rPr lang="en-US" dirty="0"/>
              <a:t>Run Types – Details being documented in MVTX wiki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93B7B-A970-FB48-9353-1D82CF0E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2820-301C-9444-ACC2-39B5B4919F3E}" type="datetime1">
              <a:rPr lang="en-US" smtClean="0"/>
              <a:t>6/17/19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504EE-51A1-6C4E-889C-677059BC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8FE9-78CF-7E47-B9FE-2A3BDE71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BA3EF0B-40D9-534D-8BF6-4E47F6715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0572277"/>
              </p:ext>
            </p:extLst>
          </p:nvPr>
        </p:nvGraphicFramePr>
        <p:xfrm>
          <a:off x="1052713" y="1266917"/>
          <a:ext cx="11403106" cy="478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5B2B867-5B33-8A46-8E07-20F9BD414B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358" y="1158152"/>
            <a:ext cx="2045144" cy="9417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2E1714-754D-7E4F-8E7C-BC8885BFFB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79" y="3098242"/>
            <a:ext cx="2128623" cy="103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DF144-7913-2D44-B723-8AEFA3111D0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618" y="5127382"/>
            <a:ext cx="2045144" cy="10137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6E8F49-EB04-494D-A567-493728095BF0}"/>
              </a:ext>
            </a:extLst>
          </p:cNvPr>
          <p:cNvSpPr txBox="1"/>
          <p:nvPr/>
        </p:nvSpPr>
        <p:spPr>
          <a:xfrm>
            <a:off x="122943" y="559108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Run1040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BC6596-DFDF-5A4E-A588-D17098564B6E}"/>
              </a:ext>
            </a:extLst>
          </p:cNvPr>
          <p:cNvSpPr txBox="1"/>
          <p:nvPr/>
        </p:nvSpPr>
        <p:spPr>
          <a:xfrm>
            <a:off x="122943" y="34290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Run0877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F2F8A6-071B-EA41-AD00-D6732351A942}"/>
              </a:ext>
            </a:extLst>
          </p:cNvPr>
          <p:cNvSpPr txBox="1"/>
          <p:nvPr/>
        </p:nvSpPr>
        <p:spPr>
          <a:xfrm>
            <a:off x="122943" y="135010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Run0978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BCAF7-1A8D-C94E-9109-B20D563F5C8C}"/>
              </a:ext>
            </a:extLst>
          </p:cNvPr>
          <p:cNvSpPr txBox="1"/>
          <p:nvPr/>
        </p:nvSpPr>
        <p:spPr>
          <a:xfrm>
            <a:off x="10596829" y="803286"/>
            <a:ext cx="151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Xiaochun</a:t>
            </a:r>
            <a:r>
              <a:rPr lang="en-US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2010088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AD45-C670-E54D-8BB1-D3503BFA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88" y="47546"/>
            <a:ext cx="10140911" cy="1325563"/>
          </a:xfrm>
        </p:spPr>
        <p:txBody>
          <a:bodyPr/>
          <a:lstStyle/>
          <a:p>
            <a:r>
              <a:rPr lang="en-US" dirty="0"/>
              <a:t>Outlook – offline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674A69-4C58-754B-AC69-A6D63671C9DD}"/>
              </a:ext>
            </a:extLst>
          </p:cNvPr>
          <p:cNvSpPr/>
          <p:nvPr/>
        </p:nvSpPr>
        <p:spPr>
          <a:xfrm>
            <a:off x="132229" y="1244934"/>
            <a:ext cx="10251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Wiki page: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wiki.bnl.gov</a:t>
            </a:r>
            <a:r>
              <a:rPr lang="en-US" sz="2400" dirty="0"/>
              <a:t>/</a:t>
            </a:r>
            <a:r>
              <a:rPr lang="en-US" sz="2400" dirty="0" err="1"/>
              <a:t>sPHENIX</a:t>
            </a:r>
            <a:r>
              <a:rPr lang="en-US" sz="2400" dirty="0"/>
              <a:t>/</a:t>
            </a:r>
            <a:r>
              <a:rPr lang="en-US" sz="2400" dirty="0" err="1"/>
              <a:t>index.php</a:t>
            </a:r>
            <a:r>
              <a:rPr lang="en-US" sz="2400" dirty="0"/>
              <a:t>/Test_beam_in_2019_at_FNAL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079D0E-4193-2242-8F9C-3705714D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E205-8F6E-DF43-88FA-17F7D4CDF881}" type="datetime1">
              <a:rPr lang="en-US" smtClean="0"/>
              <a:t>6/17/19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DD2AB-4865-C643-89BC-A390206E6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F1448B-D710-BC45-9DA6-F6ED8710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18C7D-8F55-ED41-A7C2-7FAE5DB8BA44}"/>
              </a:ext>
            </a:extLst>
          </p:cNvPr>
          <p:cNvSpPr txBox="1"/>
          <p:nvPr/>
        </p:nvSpPr>
        <p:spPr>
          <a:xfrm>
            <a:off x="578936" y="2667500"/>
            <a:ext cx="3860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   Detector alignment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Clustering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Tracking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 multiplicity events, </a:t>
            </a:r>
            <a:r>
              <a:rPr lang="en-US" dirty="0" err="1"/>
              <a:t>p+Pb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 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C53BC-63EC-114D-8BF9-567DE4B5B882}"/>
              </a:ext>
            </a:extLst>
          </p:cNvPr>
          <p:cNvSpPr txBox="1"/>
          <p:nvPr/>
        </p:nvSpPr>
        <p:spPr>
          <a:xfrm>
            <a:off x="263144" y="4348792"/>
            <a:ext cx="471539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Offline object recognition challenge:</a:t>
            </a:r>
          </a:p>
          <a:p>
            <a:r>
              <a:rPr lang="en-US" dirty="0"/>
              <a:t>Two objects placed in front of the telescope    </a:t>
            </a:r>
          </a:p>
          <a:p>
            <a:pPr marL="342900" indent="-342900">
              <a:buAutoNum type="arabicParenR"/>
            </a:pPr>
            <a:r>
              <a:rPr lang="en-US" dirty="0"/>
              <a:t>A thin wire </a:t>
            </a:r>
          </a:p>
          <a:p>
            <a:pPr marL="342900" indent="-342900">
              <a:buAutoNum type="arabicParenR"/>
            </a:pPr>
            <a:r>
              <a:rPr lang="en-US" dirty="0"/>
              <a:t>80-20 Al frame</a:t>
            </a:r>
          </a:p>
          <a:p>
            <a:pPr marL="342900" indent="-342900">
              <a:buAutoNum type="arabicParenR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Can you reconstruct the 80-20 imagine?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38643-EC79-434F-8E3C-1E2B96F077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860" y="2478362"/>
            <a:ext cx="5640280" cy="423021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B631247-EE64-9845-914A-A13583961161}"/>
              </a:ext>
            </a:extLst>
          </p:cNvPr>
          <p:cNvSpPr/>
          <p:nvPr/>
        </p:nvSpPr>
        <p:spPr>
          <a:xfrm>
            <a:off x="7048871" y="3816132"/>
            <a:ext cx="506027" cy="1065320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80-20 aluminum">
            <a:extLst>
              <a:ext uri="{FF2B5EF4-FFF2-40B4-BE49-F238E27FC236}">
                <a16:creationId xmlns:a16="http://schemas.microsoft.com/office/drawing/2014/main" id="{7A8BF7BF-DDCA-9E4B-B0F7-E27E5A5A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9677" y="830265"/>
            <a:ext cx="2893764" cy="289376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E3D967-5072-3E4F-A0A1-FF64BC4A08D4}"/>
              </a:ext>
            </a:extLst>
          </p:cNvPr>
          <p:cNvCxnSpPr/>
          <p:nvPr/>
        </p:nvCxnSpPr>
        <p:spPr>
          <a:xfrm flipV="1">
            <a:off x="7301884" y="830265"/>
            <a:ext cx="1957793" cy="28937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07A184-2338-E04D-9BF4-64ADC33C25B3}"/>
              </a:ext>
            </a:extLst>
          </p:cNvPr>
          <p:cNvCxnSpPr>
            <a:cxnSpLocks/>
          </p:cNvCxnSpPr>
          <p:nvPr/>
        </p:nvCxnSpPr>
        <p:spPr>
          <a:xfrm flipV="1">
            <a:off x="7370583" y="3724029"/>
            <a:ext cx="1881429" cy="11713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792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8017-8398-1141-92DC-AA229DF6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63" y="366857"/>
            <a:ext cx="10515600" cy="752475"/>
          </a:xfrm>
        </p:spPr>
        <p:txBody>
          <a:bodyPr/>
          <a:lstStyle/>
          <a:p>
            <a:pPr algn="ctr"/>
            <a:r>
              <a:rPr lang="en-US" dirty="0"/>
              <a:t>MVTX Setup @ Fermilab FTBF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7EF9C-532B-E444-BB9B-3DEE4C43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6145-EA22-274F-B02A-708A1BC4F268}" type="datetime1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56F24-D250-8C4C-AAAD-D9C401AC7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03C90-E6E3-4A40-9A9E-ADCB39EDD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944C2-FE58-5344-AB1D-E25169951F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12" y="1488786"/>
            <a:ext cx="8388844" cy="3880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E4CEF-7DB5-1D42-B142-A33161A536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673" y="2540478"/>
            <a:ext cx="2369388" cy="17770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95E7C8-A79C-8849-816E-0E123966FE5C}"/>
              </a:ext>
            </a:extLst>
          </p:cNvPr>
          <p:cNvCxnSpPr/>
          <p:nvPr/>
        </p:nvCxnSpPr>
        <p:spPr>
          <a:xfrm>
            <a:off x="8762656" y="1488786"/>
            <a:ext cx="1314217" cy="1780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277FD2-F2F5-1848-9BE9-4E7D007898B7}"/>
              </a:ext>
            </a:extLst>
          </p:cNvPr>
          <p:cNvCxnSpPr/>
          <p:nvPr/>
        </p:nvCxnSpPr>
        <p:spPr>
          <a:xfrm flipV="1">
            <a:off x="8762656" y="3639127"/>
            <a:ext cx="1554362" cy="1730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E2D61E0-DD83-4347-A146-21D24E4FB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509" y="2725206"/>
            <a:ext cx="439026" cy="3597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72D379-D1FB-5643-BAEC-6AEC7A1A6C26}"/>
              </a:ext>
            </a:extLst>
          </p:cNvPr>
          <p:cNvSpPr txBox="1"/>
          <p:nvPr/>
        </p:nvSpPr>
        <p:spPr>
          <a:xfrm>
            <a:off x="5250346" y="305135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MVTX</a:t>
            </a: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699697D5-31CE-1B4C-9C23-E5A839461C9C}"/>
              </a:ext>
            </a:extLst>
          </p:cNvPr>
          <p:cNvSpPr/>
          <p:nvPr/>
        </p:nvSpPr>
        <p:spPr>
          <a:xfrm>
            <a:off x="4987635" y="2346036"/>
            <a:ext cx="1293091" cy="1293091"/>
          </a:xfrm>
          <a:prstGeom prst="donut">
            <a:avLst>
              <a:gd name="adj" fmla="val 6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6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09E8-B8FB-654C-BA4C-8D2ABD376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76" y="0"/>
            <a:ext cx="10515600" cy="1325563"/>
          </a:xfrm>
        </p:spPr>
        <p:txBody>
          <a:bodyPr/>
          <a:lstStyle/>
          <a:p>
            <a:r>
              <a:rPr lang="en-US" dirty="0"/>
              <a:t>High Intensity Runs: DAQ stretch test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A3E2A-93DB-CF45-8AD3-B464BA131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210" y="1373996"/>
            <a:ext cx="10515600" cy="500826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10kHz</a:t>
            </a:r>
          </a:p>
          <a:p>
            <a:pPr lvl="1"/>
            <a:r>
              <a:rPr lang="en-US" dirty="0"/>
              <a:t>50K </a:t>
            </a:r>
            <a:r>
              <a:rPr lang="en-US" dirty="0" err="1"/>
              <a:t>pps</a:t>
            </a:r>
            <a:r>
              <a:rPr lang="en-US" dirty="0"/>
              <a:t>, 4 sec</a:t>
            </a:r>
          </a:p>
          <a:p>
            <a:r>
              <a:rPr lang="en-US" dirty="0"/>
              <a:t>25kHz</a:t>
            </a:r>
          </a:p>
          <a:p>
            <a:r>
              <a:rPr lang="en-US" dirty="0"/>
              <a:t>50kHz</a:t>
            </a:r>
          </a:p>
          <a:p>
            <a:endParaRPr lang="en-US" dirty="0"/>
          </a:p>
          <a:p>
            <a:r>
              <a:rPr lang="en-US" dirty="0"/>
              <a:t>100kHz: a few errors, @10^-6 level, a few “drop events” over 1M triggers</a:t>
            </a:r>
          </a:p>
          <a:p>
            <a:pPr lvl="1"/>
            <a:r>
              <a:rPr lang="en-US" dirty="0"/>
              <a:t>(400K </a:t>
            </a:r>
            <a:r>
              <a:rPr lang="en-US" dirty="0" err="1"/>
              <a:t>pps</a:t>
            </a:r>
            <a:r>
              <a:rPr lang="en-US" dirty="0"/>
              <a:t>, 4 sec)</a:t>
            </a:r>
          </a:p>
          <a:p>
            <a:r>
              <a:rPr lang="en-US" dirty="0"/>
              <a:t>250kHZ:  some errors, @10^-3 </a:t>
            </a:r>
          </a:p>
          <a:p>
            <a:r>
              <a:rPr lang="en-US" dirty="0"/>
              <a:t>300kHz (1.2M </a:t>
            </a:r>
            <a:r>
              <a:rPr lang="en-US" dirty="0" err="1"/>
              <a:t>pps</a:t>
            </a:r>
            <a:r>
              <a:rPr lang="en-US" dirty="0"/>
              <a:t>) reached the Test Beam facility beam intensity limit</a:t>
            </a:r>
          </a:p>
          <a:p>
            <a:pPr lvl="1"/>
            <a:r>
              <a:rPr lang="en-US" dirty="0"/>
              <a:t>1.2M </a:t>
            </a:r>
            <a:r>
              <a:rPr lang="en-US" dirty="0" err="1"/>
              <a:t>pps</a:t>
            </a:r>
            <a:r>
              <a:rPr lang="en-US" dirty="0"/>
              <a:t>, 4sec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New setting (Strobe Frame = 100nS) for 300kHz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Error rate:  a few 10^-3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5149D-5D2B-9F47-B960-19C6A98199B1}"/>
              </a:ext>
            </a:extLst>
          </p:cNvPr>
          <p:cNvSpPr txBox="1"/>
          <p:nvPr/>
        </p:nvSpPr>
        <p:spPr>
          <a:xfrm>
            <a:off x="8610600" y="901782"/>
            <a:ext cx="30471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Triggered mode:</a:t>
            </a:r>
          </a:p>
          <a:p>
            <a:r>
              <a:rPr lang="en-US" dirty="0"/>
              <a:t>TTL Trigger: 100nS</a:t>
            </a:r>
          </a:p>
          <a:p>
            <a:r>
              <a:rPr lang="en-US" dirty="0"/>
              <a:t>Strobe frame: 80 x 25nS = 2 </a:t>
            </a:r>
            <a:r>
              <a:rPr lang="en-US" dirty="0" err="1"/>
              <a:t>uS</a:t>
            </a:r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sPHENIXtrigger</a:t>
            </a:r>
            <a:r>
              <a:rPr lang="en-US" dirty="0">
                <a:solidFill>
                  <a:srgbClr val="FF0000"/>
                </a:solidFill>
              </a:rPr>
              <a:t>: &lt;=15kHz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5894F-7193-8C41-BEE9-FAFCE43B6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8073-AA54-9C45-B281-6E5FF245732A}" type="datetime1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CC8B3-9CBD-5645-8795-5CBEDF8C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230A4-943B-DF4D-91BE-07FB787C2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2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8ADA-D1D1-2E47-A902-CE53CF01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ALPIDE Sensor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B146C-A613-5E43-A5CE-248A4193BD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181177"/>
            <a:ext cx="6301946" cy="4286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646C5-C504-8447-8656-8A5704CCA5C8}"/>
              </a:ext>
            </a:extLst>
          </p:cNvPr>
          <p:cNvSpPr txBox="1"/>
          <p:nvPr/>
        </p:nvSpPr>
        <p:spPr>
          <a:xfrm>
            <a:off x="498141" y="1822946"/>
            <a:ext cx="18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“Default Settings”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34F6D-9AA9-7E4B-96B9-C8254EF15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892" y="2083128"/>
            <a:ext cx="6446108" cy="438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8D0CE-3EB6-2448-A531-D922B5F7648E}"/>
              </a:ext>
            </a:extLst>
          </p:cNvPr>
          <p:cNvSpPr txBox="1"/>
          <p:nvPr/>
        </p:nvSpPr>
        <p:spPr>
          <a:xfrm>
            <a:off x="7548765" y="916953"/>
            <a:ext cx="4123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“Stretched Settings” for </a:t>
            </a:r>
            <a:r>
              <a:rPr lang="en-US" dirty="0" err="1"/>
              <a:t>sPHENIX</a:t>
            </a:r>
            <a:r>
              <a:rPr lang="en-US" dirty="0"/>
              <a:t> trigger</a:t>
            </a:r>
          </a:p>
          <a:p>
            <a:endParaRPr lang="en-US" dirty="0"/>
          </a:p>
          <a:p>
            <a:r>
              <a:rPr lang="en-US" dirty="0"/>
              <a:t>MAX:  64 cells x 106nS = 6.8uS</a:t>
            </a:r>
          </a:p>
          <a:p>
            <a:r>
              <a:rPr lang="en-US" dirty="0"/>
              <a:t>  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BF6D7D-73A1-2D4E-A15C-5E30F2C4938D}"/>
              </a:ext>
            </a:extLst>
          </p:cNvPr>
          <p:cNvCxnSpPr>
            <a:cxnSpLocks/>
          </p:cNvCxnSpPr>
          <p:nvPr/>
        </p:nvCxnSpPr>
        <p:spPr>
          <a:xfrm flipV="1">
            <a:off x="3929445" y="2594919"/>
            <a:ext cx="0" cy="3435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F043C3-391A-A140-835B-4510EA91E7BC}"/>
              </a:ext>
            </a:extLst>
          </p:cNvPr>
          <p:cNvCxnSpPr>
            <a:cxnSpLocks/>
          </p:cNvCxnSpPr>
          <p:nvPr/>
        </p:nvCxnSpPr>
        <p:spPr>
          <a:xfrm flipV="1">
            <a:off x="8857734" y="2496065"/>
            <a:ext cx="0" cy="3534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5C49F90-FAEF-CC4D-8BA4-B9DAF964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AD7E-CC2E-AC4B-8715-D4D6B680849B}" type="datetime1">
              <a:rPr lang="en-US" smtClean="0"/>
              <a:t>6/17/19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99AE60-6A33-5D46-8DE1-AD48F27F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ABF3F7-B42C-E74C-B496-7A43B94D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39FA4-7754-C04F-84EE-D7472FF0B80D}"/>
              </a:ext>
            </a:extLst>
          </p:cNvPr>
          <p:cNvSpPr txBox="1"/>
          <p:nvPr/>
        </p:nvSpPr>
        <p:spPr>
          <a:xfrm>
            <a:off x="383600" y="1016364"/>
            <a:ext cx="6179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detailed study during the 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TB next week: 6/19-22, 2019</a:t>
            </a:r>
          </a:p>
          <a:p>
            <a:r>
              <a:rPr lang="en-US" dirty="0">
                <a:solidFill>
                  <a:srgbClr val="FF0000"/>
                </a:solidFill>
              </a:rPr>
              <a:t>- Many MAPS parameters to tune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5EAD4-B10E-8C4F-A532-EEA108B32BB1}"/>
              </a:ext>
            </a:extLst>
          </p:cNvPr>
          <p:cNvSpPr txBox="1"/>
          <p:nvPr/>
        </p:nvSpPr>
        <p:spPr>
          <a:xfrm>
            <a:off x="2313886" y="5097458"/>
            <a:ext cx="167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4.7 us</a:t>
            </a:r>
          </a:p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</a:t>
            </a:r>
          </a:p>
        </p:txBody>
      </p:sp>
    </p:spTree>
    <p:extLst>
      <p:ext uri="{BB962C8B-B14F-4D97-AF65-F5344CB8AC3E}">
        <p14:creationId xmlns:p14="http://schemas.microsoft.com/office/powerpoint/2010/main" val="338606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8D77-BD2D-4744-B00B-0FDD8063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95297"/>
          </a:xfrm>
        </p:spPr>
        <p:txBody>
          <a:bodyPr/>
          <a:lstStyle/>
          <a:p>
            <a:r>
              <a:rPr lang="en-US" dirty="0"/>
              <a:t>MVTX Goals – the 2</a:t>
            </a:r>
            <a:r>
              <a:rPr lang="en-US" baseline="30000" dirty="0"/>
              <a:t>nd</a:t>
            </a:r>
            <a:r>
              <a:rPr lang="en-US" dirty="0"/>
              <a:t> TB, 6/17-22,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64C5-97CA-CF44-BBBE-1F610CEC7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63" y="1189582"/>
            <a:ext cx="10515600" cy="48839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Test and confirm optimal MVTX operation parameters for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Threshold scan, analogy shaping time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Study chip hit efficiency vs trigger(strobe) latency </a:t>
            </a:r>
          </a:p>
          <a:p>
            <a:pPr lvl="2"/>
            <a:r>
              <a:rPr lang="en-US" dirty="0"/>
              <a:t>dT =  1 ~ 10 </a:t>
            </a:r>
            <a:r>
              <a:rPr lang="en-US" dirty="0" err="1"/>
              <a:t>uS</a:t>
            </a:r>
            <a:endParaRPr lang="en-US" dirty="0"/>
          </a:p>
          <a:p>
            <a:pPr lvl="1"/>
            <a:r>
              <a:rPr lang="en-US" dirty="0"/>
              <a:t>Parameters predetermined from laser scan at LANL, in good progress</a:t>
            </a:r>
          </a:p>
          <a:p>
            <a:pPr lvl="2"/>
            <a:r>
              <a:rPr lang="en-US" dirty="0"/>
              <a:t>Single chip readout with MOSAIC with pulsed laser (~MIP)</a:t>
            </a:r>
          </a:p>
          <a:p>
            <a:pPr lvl="2"/>
            <a:r>
              <a:rPr lang="en-US" dirty="0"/>
              <a:t>Threshold and noise </a:t>
            </a:r>
          </a:p>
          <a:p>
            <a:pPr lvl="2"/>
            <a:r>
              <a:rPr lang="en-US" dirty="0"/>
              <a:t>Analogy shaping time</a:t>
            </a:r>
          </a:p>
          <a:p>
            <a:pPr lvl="2"/>
            <a:r>
              <a:rPr lang="en-US" dirty="0"/>
              <a:t>Strobe delay and length   </a:t>
            </a:r>
          </a:p>
          <a:p>
            <a:pPr lvl="2"/>
            <a:endParaRPr lang="en-US" dirty="0"/>
          </a:p>
          <a:p>
            <a:r>
              <a:rPr lang="en-US" dirty="0"/>
              <a:t>Schedule &amp; activities:</a:t>
            </a:r>
          </a:p>
          <a:p>
            <a:pPr lvl="1"/>
            <a:r>
              <a:rPr lang="en-US" dirty="0"/>
              <a:t>Installation done, ORC reviewed 6/10</a:t>
            </a:r>
          </a:p>
          <a:p>
            <a:pPr lvl="1"/>
            <a:r>
              <a:rPr lang="en-US" dirty="0"/>
              <a:t>Data taking, 6/19-22</a:t>
            </a:r>
          </a:p>
          <a:p>
            <a:pPr lvl="1"/>
            <a:r>
              <a:rPr lang="en-US" dirty="0"/>
              <a:t>Decommissioning &amp; send back to LANL, 6/22 (Sat)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F33A-E4C0-644A-B47B-6D02E6FF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6ADB-1BEA-A845-8498-CD1152D97BF5}" type="datetime1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BE79A-DF28-C544-AB24-0E5F714A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F3090-762D-C149-9113-718BB5D9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551C0-FA7B-CA47-BC97-8CA2A052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059" y="3312718"/>
            <a:ext cx="6209941" cy="29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21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A02D-33C3-544B-9CDF-FE08D8CC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822"/>
            <a:ext cx="6210300" cy="1015718"/>
          </a:xfrm>
        </p:spPr>
        <p:txBody>
          <a:bodyPr>
            <a:normAutofit fontScale="90000"/>
          </a:bodyPr>
          <a:lstStyle/>
          <a:p>
            <a:r>
              <a:rPr lang="en-US" dirty="0"/>
              <a:t>Study MAPS Performance with Pulsed Laser @LANL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7542-76C0-9143-90F5-31083884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77" y="1145106"/>
            <a:ext cx="6654703" cy="12556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Inject  “MIP” signal</a:t>
            </a:r>
          </a:p>
          <a:p>
            <a:pPr lvl="1"/>
            <a:r>
              <a:rPr lang="en-US" dirty="0"/>
              <a:t>850 nm laser, 4ns wide pulse, ~1 MIP</a:t>
            </a:r>
          </a:p>
          <a:p>
            <a:pPr lvl="1"/>
            <a:r>
              <a:rPr lang="en-US" dirty="0"/>
              <a:t>50kHz trigger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Find optimal MAPS operating parameters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8FD72-AD65-0A42-844F-C952CB92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1656-1C2E-CE4F-9F3B-73CEDF0DA28E}" type="datetime1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58F2-7569-8B48-9165-F5DB794B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6E943-1AF3-2845-B3F8-89F91CAB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11FFC-AF0A-C643-9558-8C3BC59C51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77" y="2379633"/>
            <a:ext cx="5616605" cy="4212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A13C7-CA03-1F44-85F2-769E4CDA0B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18255"/>
            <a:ext cx="51435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839861-3B11-984D-9F3B-D1413B4859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92" y="4946197"/>
            <a:ext cx="4090026" cy="16702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8859E7-372F-3B4F-9DE2-3C8639D8F0E8}"/>
              </a:ext>
            </a:extLst>
          </p:cNvPr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Pixel hits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4954E6-597F-B047-AC82-4C05CF7AFC94}"/>
              </a:ext>
            </a:extLst>
          </p:cNvPr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C8E41D-F384-EF48-BD47-2BA9242EA588}"/>
              </a:ext>
            </a:extLst>
          </p:cNvPr>
          <p:cNvCxnSpPr>
            <a:stCxn id="14" idx="0"/>
          </p:cNvCxnSpPr>
          <p:nvPr/>
        </p:nvCxnSpPr>
        <p:spPr>
          <a:xfrm flipV="1">
            <a:off x="4633644" y="18255"/>
            <a:ext cx="2414856" cy="34107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DA37DA-15EA-A041-AE30-E0FD6357C1A6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4633644" y="4389120"/>
            <a:ext cx="2414856" cy="23323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0D04F53-D4AC-E741-87EA-8BFCC879FF88}"/>
              </a:ext>
            </a:extLst>
          </p:cNvPr>
          <p:cNvSpPr txBox="1"/>
          <p:nvPr/>
        </p:nvSpPr>
        <p:spPr>
          <a:xfrm rot="21093281">
            <a:off x="1394460" y="4393118"/>
            <a:ext cx="140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Laser system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0D458-23AC-BC4E-8F13-85CDFD1C3CFD}"/>
              </a:ext>
            </a:extLst>
          </p:cNvPr>
          <p:cNvSpPr txBox="1"/>
          <p:nvPr/>
        </p:nvSpPr>
        <p:spPr>
          <a:xfrm rot="20958410">
            <a:off x="1218022" y="5596668"/>
            <a:ext cx="198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MOSAIC Testbench</a:t>
            </a:r>
          </a:p>
        </p:txBody>
      </p:sp>
    </p:spTree>
    <p:extLst>
      <p:ext uri="{BB962C8B-B14F-4D97-AF65-F5344CB8AC3E}">
        <p14:creationId xmlns:p14="http://schemas.microsoft.com/office/powerpoint/2010/main" val="2019810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3F5A-EF94-2844-95D8-150AADE0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47" y="-12950"/>
            <a:ext cx="11303306" cy="898698"/>
          </a:xfrm>
        </p:spPr>
        <p:txBody>
          <a:bodyPr>
            <a:normAutofit fontScale="90000"/>
          </a:bodyPr>
          <a:lstStyle/>
          <a:p>
            <a:r>
              <a:rPr lang="en-US" dirty="0"/>
              <a:t>Laser Scan Data – Pixel Hit Efficiency vs Trigger Delay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6CAA-A43F-F348-9937-46782471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80109-1EE6-EE47-BAB1-D1B32A2AF67F}" type="datetime1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303EB-2529-0D4A-8EAD-D220F90B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D624-D48C-7E40-BD1D-49B915C4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D64ED-3790-D146-9C03-01B12C92BA9A}"/>
              </a:ext>
            </a:extLst>
          </p:cNvPr>
          <p:cNvSpPr txBox="1"/>
          <p:nvPr/>
        </p:nvSpPr>
        <p:spPr>
          <a:xfrm>
            <a:off x="7149947" y="901450"/>
            <a:ext cx="4841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of “Stretched Settings” for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</a:t>
            </a:r>
          </a:p>
          <a:p>
            <a:r>
              <a:rPr lang="en-US" dirty="0">
                <a:solidFill>
                  <a:srgbClr val="FF0000"/>
                </a:solidFill>
              </a:rPr>
              <a:t>MAX:  64 cells x 106nS = 6.8uS</a:t>
            </a:r>
          </a:p>
          <a:p>
            <a:r>
              <a:rPr lang="en-US" dirty="0"/>
              <a:t>     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D49655-E32E-C24D-826E-FB3BA5A67887}"/>
              </a:ext>
            </a:extLst>
          </p:cNvPr>
          <p:cNvGrpSpPr/>
          <p:nvPr/>
        </p:nvGrpSpPr>
        <p:grpSpPr>
          <a:xfrm>
            <a:off x="50494" y="2262657"/>
            <a:ext cx="12141506" cy="4640471"/>
            <a:chOff x="50494" y="2262657"/>
            <a:chExt cx="12141506" cy="46404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7AD441-707C-9D4A-B81B-C5F4F7A23876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5629F2D-167C-9E48-8DA7-00F0CE271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CAC58AD-0CF4-F241-8F25-1E70D7776B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1736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DEE9F6-9CCE-6F48-9D9C-02E87EECB4DA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195716-13EC-EC43-985B-452C5E2664C2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FC4DE1-5B78-AC40-9803-8253D39609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15" y="776459"/>
            <a:ext cx="3082685" cy="20966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C04DE95-4FF5-A443-9926-8A79DAD6E7A2}"/>
              </a:ext>
            </a:extLst>
          </p:cNvPr>
          <p:cNvGrpSpPr/>
          <p:nvPr/>
        </p:nvGrpSpPr>
        <p:grpSpPr>
          <a:xfrm>
            <a:off x="50494" y="2217529"/>
            <a:ext cx="12141506" cy="4640471"/>
            <a:chOff x="50494" y="2262657"/>
            <a:chExt cx="12141506" cy="464047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37A7DD-7AA1-B74F-A50D-110E4F23AB87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5AB004A-FCFA-9240-8E08-883818921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EE83FAF-4D22-B841-BBE2-154F3E086D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1736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B60876-8103-D344-A8BB-42023F58070D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C14DB-02AD-6D46-AE24-7685969E652A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3398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5A4A20-8FA1-3149-A6F0-F8B30741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13"/>
            <a:ext cx="10515600" cy="1130643"/>
          </a:xfrm>
        </p:spPr>
        <p:txBody>
          <a:bodyPr>
            <a:normAutofit fontScale="90000"/>
          </a:bodyPr>
          <a:lstStyle/>
          <a:p>
            <a:r>
              <a:rPr lang="en-US" dirty="0"/>
              <a:t>MVTX Telescope 2nd Test Beam Run @Fermilab 6/19-21,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15439-344C-7A43-8990-7537FA5EBB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04" y="1289224"/>
            <a:ext cx="11513906" cy="5568775"/>
          </a:xfrm>
          <a:prstGeom prst="rect">
            <a:avLst/>
          </a:prstGeom>
        </p:spPr>
      </p:pic>
      <p:sp>
        <p:nvSpPr>
          <p:cNvPr id="7" name="Line Callout 1 6">
            <a:extLst>
              <a:ext uri="{FF2B5EF4-FFF2-40B4-BE49-F238E27FC236}">
                <a16:creationId xmlns:a16="http://schemas.microsoft.com/office/drawing/2014/main" id="{DFD87844-3F64-4B4E-9C9B-B595BD0C41DF}"/>
              </a:ext>
            </a:extLst>
          </p:cNvPr>
          <p:cNvSpPr/>
          <p:nvPr/>
        </p:nvSpPr>
        <p:spPr>
          <a:xfrm>
            <a:off x="9859767" y="1586429"/>
            <a:ext cx="1777429" cy="1027421"/>
          </a:xfrm>
          <a:prstGeom prst="borderCallout1">
            <a:avLst>
              <a:gd name="adj1" fmla="val 18750"/>
              <a:gd name="adj2" fmla="val -8333"/>
              <a:gd name="adj3" fmla="val 157833"/>
              <a:gd name="adj4" fmla="val -23527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MVTX telescope</a:t>
            </a:r>
          </a:p>
          <a:p>
            <a:pPr algn="ctr"/>
            <a:r>
              <a:rPr lang="en-US" dirty="0"/>
              <a:t>installed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C3C0A-FC78-DF41-9DDC-8CA5BE19C0FE}"/>
              </a:ext>
            </a:extLst>
          </p:cNvPr>
          <p:cNvSpPr txBox="1"/>
          <p:nvPr/>
        </p:nvSpPr>
        <p:spPr>
          <a:xfrm>
            <a:off x="7500135" y="3459824"/>
            <a:ext cx="6283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04839-2033-4541-8656-A421F2103BDD}"/>
              </a:ext>
            </a:extLst>
          </p:cNvPr>
          <p:cNvSpPr txBox="1"/>
          <p:nvPr/>
        </p:nvSpPr>
        <p:spPr>
          <a:xfrm>
            <a:off x="8296443" y="3472127"/>
            <a:ext cx="62831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TPC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24A25B-D1F7-8645-BA73-011F16FE2EF2}"/>
              </a:ext>
            </a:extLst>
          </p:cNvPr>
          <p:cNvSpPr/>
          <p:nvPr/>
        </p:nvSpPr>
        <p:spPr>
          <a:xfrm>
            <a:off x="9422351" y="3030878"/>
            <a:ext cx="133564" cy="5753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BCEE9-69C5-6344-9F67-E50CA0A93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900D-90A6-6C42-BAA5-52B525452538}" type="datetime1">
              <a:rPr lang="en-US" smtClean="0"/>
              <a:t>6/17/19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F79045-83D5-3445-BC95-5549BBD2D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A23AE3-338D-A24D-9A1B-BD242DDB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33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0C4BC-9C6E-CA4C-BE4A-8E1B8EBF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4EED66-F0F0-FF48-BD02-7D5CE484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BEA3-D745-8D46-8AA8-F1A66B3E5248}" type="datetime1">
              <a:rPr lang="en-US" smtClean="0"/>
              <a:t>6/17/19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80C15-18FD-8C41-86B4-83AFC1D1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CE1F5-B452-5848-B2EB-196F95F8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80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877, angle – 30 </a:t>
            </a:r>
            <a:r>
              <a:rPr lang="en-US" dirty="0" err="1"/>
              <a:t>dgr</a:t>
            </a:r>
            <a:r>
              <a:rPr lang="en-US" dirty="0"/>
              <a:t>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838200" y="4946754"/>
            <a:ext cx="2686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Cluster Size = 2.7</a:t>
            </a:r>
          </a:p>
        </p:txBody>
      </p:sp>
      <p:pic>
        <p:nvPicPr>
          <p:cNvPr id="4098" name="Picture 2" descr="https://www.phenix.bnl.gov/WWW/publish/mxliu/sPHENIX/LDRD/Telescope/plots/Run-877-Phi-30-Hit-Map.jpg">
            <a:extLst>
              <a:ext uri="{FF2B5EF4-FFF2-40B4-BE49-F238E27FC236}">
                <a16:creationId xmlns:a16="http://schemas.microsoft.com/office/drawing/2014/main" id="{89128818-954F-F641-8E2E-7C895327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51408"/>
            <a:ext cx="5756223" cy="19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phenix.bnl.gov/WWW/publish/mxliu/sPHENIX/LDRD/Telescope/plots/Run-877-Phi-30-cluster-size-log.jpg">
            <a:extLst>
              <a:ext uri="{FF2B5EF4-FFF2-40B4-BE49-F238E27FC236}">
                <a16:creationId xmlns:a16="http://schemas.microsoft.com/office/drawing/2014/main" id="{9AE677AD-74AB-9C43-B9D3-C5407302E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223" y="1688533"/>
            <a:ext cx="6210925" cy="46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1E2BE9-CE13-6340-9F72-BD4B1E891DD4}"/>
              </a:ext>
            </a:extLst>
          </p:cNvPr>
          <p:cNvCxnSpPr>
            <a:cxnSpLocks/>
          </p:cNvCxnSpPr>
          <p:nvPr/>
        </p:nvCxnSpPr>
        <p:spPr>
          <a:xfrm flipH="1" flipV="1">
            <a:off x="1560576" y="1688533"/>
            <a:ext cx="3340608" cy="307853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AF061D-EA9D-AA4B-B72D-195E4E466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0C93-ED96-B44E-9A8E-8CC83944428B}" type="datetime1">
              <a:rPr lang="en-US" smtClean="0"/>
              <a:t>6/17/19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063AFD-300E-0E42-82FE-31D37D52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6DD83-5873-6142-A0AE-2B107231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62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33B11-0DFA-AD46-89B4-0CD3F004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38" y="485171"/>
            <a:ext cx="4859045" cy="1325563"/>
          </a:xfrm>
        </p:spPr>
        <p:txBody>
          <a:bodyPr/>
          <a:lstStyle/>
          <a:p>
            <a:r>
              <a:rPr lang="en-US" dirty="0"/>
              <a:t>More fun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BEF8E-4048-1E40-9DC5-ADA33E412C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6" y="2867487"/>
            <a:ext cx="5937135" cy="355106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1B8C2-76B5-A345-AA5D-4867BFA2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92EE-6FB5-4C42-B4FF-8B556DDBF0D7}" type="datetime1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02E8C-7B2A-5047-8746-14241138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D1DAF-6637-9F4E-BC65-6D444D26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2CE6B1-14D8-6049-8201-DAE67D5768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5783" y="0"/>
            <a:ext cx="7081421" cy="4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1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6B9E-4006-3945-9D11-DAC4B5B7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29" y="48390"/>
            <a:ext cx="10678272" cy="1325563"/>
          </a:xfrm>
        </p:spPr>
        <p:txBody>
          <a:bodyPr/>
          <a:lstStyle/>
          <a:p>
            <a:r>
              <a:rPr lang="en-US" dirty="0"/>
              <a:t>First Collision Signals: 4 sec beam every 60sec</a:t>
            </a:r>
            <a:br>
              <a:rPr lang="en-US" dirty="0"/>
            </a:br>
            <a:r>
              <a:rPr lang="en-US" dirty="0"/>
              <a:t>5/20/2019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DA228-6394-5745-A78C-1336C27326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3475"/>
            <a:ext cx="5559200" cy="416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4EE9B-4A90-404B-9674-AA7C665AB2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200" y="1690688"/>
            <a:ext cx="6534149" cy="490061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4F4AE2C-6CE2-B24C-9A22-3F5140FD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48DA-F2DA-A148-9BA4-9817F081AEE7}" type="datetime1">
              <a:rPr lang="en-US" smtClean="0"/>
              <a:t>6/17/19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1B2E31E-2A31-D149-91D0-93B2A0ED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CF4803-46F1-D244-B724-B9FE04B6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141CD-9F5C-4941-9DC0-7817615EA144}"/>
              </a:ext>
            </a:extLst>
          </p:cNvPr>
          <p:cNvSpPr txBox="1"/>
          <p:nvPr/>
        </p:nvSpPr>
        <p:spPr>
          <a:xfrm>
            <a:off x="2023192" y="1546228"/>
            <a:ext cx="2547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sPHENIX</a:t>
            </a:r>
            <a:r>
              <a:rPr lang="en-US" sz="3200" b="1" dirty="0">
                <a:solidFill>
                  <a:srgbClr val="FF0000"/>
                </a:solidFill>
              </a:rPr>
              <a:t> GTM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4587F9-D6BE-6C44-B71E-1EDCC841834C}"/>
              </a:ext>
            </a:extLst>
          </p:cNvPr>
          <p:cNvCxnSpPr>
            <a:cxnSpLocks/>
          </p:cNvCxnSpPr>
          <p:nvPr/>
        </p:nvCxnSpPr>
        <p:spPr>
          <a:xfrm>
            <a:off x="4485503" y="1971706"/>
            <a:ext cx="0" cy="216928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p Arrow 11">
            <a:extLst>
              <a:ext uri="{FF2B5EF4-FFF2-40B4-BE49-F238E27FC236}">
                <a16:creationId xmlns:a16="http://schemas.microsoft.com/office/drawing/2014/main" id="{3787BBDA-2184-A94C-BAC1-C4267C45919D}"/>
              </a:ext>
            </a:extLst>
          </p:cNvPr>
          <p:cNvSpPr/>
          <p:nvPr/>
        </p:nvSpPr>
        <p:spPr>
          <a:xfrm>
            <a:off x="9794552" y="5584037"/>
            <a:ext cx="824459" cy="989351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F3077-493C-F54A-A9FB-E6425F66C229}"/>
              </a:ext>
            </a:extLst>
          </p:cNvPr>
          <p:cNvSpPr txBox="1"/>
          <p:nvPr/>
        </p:nvSpPr>
        <p:spPr>
          <a:xfrm>
            <a:off x="10619011" y="612904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4015489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5A65-4070-784E-BB27-AC47CE40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98" y="0"/>
            <a:ext cx="10515600" cy="1325563"/>
          </a:xfrm>
        </p:spPr>
        <p:txBody>
          <a:bodyPr/>
          <a:lstStyle/>
          <a:p>
            <a:r>
              <a:rPr lang="en-US" dirty="0"/>
              <a:t>The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E98A8-4064-AB49-8764-09EC94FD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9763" y="2086252"/>
            <a:ext cx="7812237" cy="4771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D1023-89F0-C943-9F42-2628FE16585C}"/>
              </a:ext>
            </a:extLst>
          </p:cNvPr>
          <p:cNvSpPr txBox="1"/>
          <p:nvPr/>
        </p:nvSpPr>
        <p:spPr>
          <a:xfrm>
            <a:off x="117898" y="1478597"/>
            <a:ext cx="4337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Matt, Hubert, Cameron, Gerd, </a:t>
            </a:r>
            <a:r>
              <a:rPr lang="en-US" dirty="0" err="1"/>
              <a:t>Zongze</a:t>
            </a:r>
            <a:r>
              <a:rPr lang="en-US" dirty="0"/>
              <a:t>, </a:t>
            </a:r>
          </a:p>
          <a:p>
            <a:r>
              <a:rPr lang="en-US" dirty="0"/>
              <a:t>Xuan, </a:t>
            </a:r>
            <a:r>
              <a:rPr lang="en-US" dirty="0" err="1"/>
              <a:t>Xiaochun</a:t>
            </a:r>
            <a:r>
              <a:rPr lang="en-US" dirty="0"/>
              <a:t>, photo by Ming</a:t>
            </a:r>
          </a:p>
          <a:p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AlexT</a:t>
            </a:r>
            <a:endParaRPr lang="en-US" dirty="0"/>
          </a:p>
          <a:p>
            <a:r>
              <a:rPr lang="en-US" dirty="0"/>
              <a:t>Not shown: </a:t>
            </a:r>
            <a:r>
              <a:rPr lang="en-US" dirty="0" err="1"/>
              <a:t>Sanghoon</a:t>
            </a:r>
            <a:r>
              <a:rPr lang="en-US" dirty="0"/>
              <a:t>, Yasser, Martin, Walt, </a:t>
            </a:r>
          </a:p>
          <a:p>
            <a:r>
              <a:rPr lang="en-US" dirty="0" err="1"/>
              <a:t>Kun</a:t>
            </a:r>
            <a:r>
              <a:rPr lang="en-US" dirty="0"/>
              <a:t>, Abel. Molly, Xu, Chris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CEED8-00A4-CB4F-8FB8-2508AF0A97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74" y="3660189"/>
            <a:ext cx="4263749" cy="3197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DAEAB-67E9-9344-BBC7-F88C1F31874E}"/>
              </a:ext>
            </a:extLst>
          </p:cNvPr>
          <p:cNvSpPr txBox="1"/>
          <p:nvPr/>
        </p:nvSpPr>
        <p:spPr>
          <a:xfrm>
            <a:off x="5038467" y="662781"/>
            <a:ext cx="598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taking shift in the evenings: 7PM – 7AM</a:t>
            </a:r>
          </a:p>
          <a:p>
            <a:r>
              <a:rPr lang="en-US" dirty="0"/>
              <a:t>Beam: every other  Monday –Friday 8:00AM – 8AM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1A7FFE-C81D-3340-8272-0F74AD2D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A16-C9E0-0547-A99B-DB3C79E63838}" type="datetime1">
              <a:rPr lang="en-US" smtClean="0"/>
              <a:t>6/17/19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F9B1DB-5C98-444C-AB08-D4D0802B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94D381-FD01-8745-8FB9-16106AA1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89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BEA3-D745-8D46-8AA8-F1A66B3E5248}" type="datetime1">
              <a:rPr lang="en-US" smtClean="0"/>
              <a:t>6/17/19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10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7B43B-7E86-714B-80EC-A9F28D4F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10054"/>
            <a:ext cx="10515600" cy="720725"/>
          </a:xfrm>
        </p:spPr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F8574-0C27-2644-A1D8-903D75F45D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436014"/>
            <a:ext cx="5729416" cy="4297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9A028-9D5D-3146-B83A-ABC43D3C2F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186" y="2533136"/>
            <a:ext cx="5599921" cy="419994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D5C671-E340-6E41-ABA2-1DB153AE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E3E9-801F-684C-BDF4-60E190F6F0D7}" type="datetime1">
              <a:rPr lang="en-US" smtClean="0"/>
              <a:t>6/17/19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DCDE58-2375-994D-A066-21CAA325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F900D1-FD76-B143-962E-77C8FA0B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27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960528" y="2944214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4832399" y="3128880"/>
            <a:ext cx="1872867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694784" y="1086716"/>
            <a:ext cx="10673886" cy="390092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694784" y="4555310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958025" y="2336801"/>
            <a:ext cx="269715" cy="15679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5319270" y="3128880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42" y="113649"/>
            <a:ext cx="10515600" cy="887046"/>
          </a:xfrm>
        </p:spPr>
        <p:txBody>
          <a:bodyPr/>
          <a:lstStyle/>
          <a:p>
            <a:pPr algn="ctr"/>
            <a:r>
              <a:rPr lang="en-US" dirty="0"/>
              <a:t>2019 MVTX Test Setup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750-B4E0-8243-A846-027035B46DE5}" type="datetime1">
              <a:rPr lang="en-US" smtClean="0"/>
              <a:t>6/17/19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4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694784" y="5089645"/>
            <a:ext cx="10590758" cy="1499708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846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7183"/>
            <a:ext cx="10515600" cy="1325563"/>
          </a:xfrm>
        </p:spPr>
        <p:txBody>
          <a:bodyPr/>
          <a:lstStyle/>
          <a:p>
            <a:r>
              <a:rPr lang="en-US" dirty="0"/>
              <a:t>System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52" y="1224659"/>
            <a:ext cx="5631692" cy="4351338"/>
          </a:xfrm>
        </p:spPr>
        <p:txBody>
          <a:bodyPr/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5558319" y="1109609"/>
            <a:ext cx="1551398" cy="602313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6226139" y="1864716"/>
            <a:ext cx="0" cy="110960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4565844" y="2284043"/>
            <a:ext cx="1705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120GeV p-beam</a:t>
            </a:r>
          </a:p>
          <a:p>
            <a:r>
              <a:rPr lang="en-US" dirty="0"/>
              <a:t>10kHz (30kHz)</a:t>
            </a:r>
          </a:p>
          <a:p>
            <a:r>
              <a:rPr lang="en-US" dirty="0"/>
              <a:t>Beam intensity:</a:t>
            </a:r>
          </a:p>
          <a:p>
            <a:r>
              <a:rPr lang="en-US" dirty="0"/>
              <a:t>30k ~ 120k </a:t>
            </a:r>
            <a:r>
              <a:rPr lang="en-US" dirty="0" err="1"/>
              <a:t>ppp</a:t>
            </a:r>
            <a:r>
              <a:rPr lang="en-US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9761306" y="569845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9349483" y="1517333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9761306" y="3015464"/>
            <a:ext cx="1592494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7724128" y="3015464"/>
            <a:ext cx="1037690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7109716" y="824768"/>
            <a:ext cx="2651590" cy="509846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8109572" y="132203"/>
            <a:ext cx="165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SamTec</a:t>
            </a:r>
            <a:r>
              <a:rPr lang="en-US" dirty="0">
                <a:solidFill>
                  <a:srgbClr val="FF0000"/>
                </a:solidFill>
              </a:rPr>
              <a:t>: 11.4m </a:t>
            </a:r>
          </a:p>
          <a:p>
            <a:r>
              <a:rPr lang="en-US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109717" y="1155843"/>
            <a:ext cx="2239765" cy="46361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7118281" y="1678107"/>
            <a:ext cx="2231201" cy="271909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109716" y="1512374"/>
            <a:ext cx="2239767" cy="25988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7884717" y="1935648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11270751" y="1155842"/>
            <a:ext cx="0" cy="1859622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10929991" y="2027179"/>
            <a:ext cx="0" cy="1022946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10482490" y="2234855"/>
            <a:ext cx="157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6686438" y="3068874"/>
            <a:ext cx="10376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6573420" y="2699542"/>
            <a:ext cx="141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5427294" y="656749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8507002" y="2646132"/>
            <a:ext cx="17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8839141" y="3068875"/>
            <a:ext cx="87534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10206642" y="4421052"/>
            <a:ext cx="1064109" cy="101850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10730623" y="3842533"/>
            <a:ext cx="0" cy="57851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7471493" y="4276792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420" y="4635769"/>
            <a:ext cx="3129051" cy="19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9687960" y="5176722"/>
            <a:ext cx="51868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6FBD-7F2E-2D4E-9B2E-AE947B608360}" type="datetime1">
              <a:rPr lang="en-US" smtClean="0"/>
              <a:t>6/17/19</a:t>
            </a:fld>
            <a:endParaRPr lang="en-US"/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3172448" y="1026800"/>
            <a:ext cx="2136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dirty="0">
                <a:solidFill>
                  <a:srgbClr val="FF0000"/>
                </a:solidFill>
              </a:rPr>
              <a:t>  9-chip stave;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23666" y="5150711"/>
            <a:ext cx="63211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Multi-Stave + Multi-RU -&gt; FELIX readout demonstrated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0000"/>
                </a:solidFill>
              </a:rPr>
              <a:t>sPHENIX</a:t>
            </a:r>
            <a:r>
              <a:rPr lang="en-US" sz="2000" b="1" dirty="0">
                <a:solidFill>
                  <a:srgbClr val="FF0000"/>
                </a:solidFill>
              </a:rPr>
              <a:t> GTM integrated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Long readout </a:t>
            </a:r>
            <a:r>
              <a:rPr lang="en-US" b="1" dirty="0" err="1">
                <a:solidFill>
                  <a:srgbClr val="FF0000"/>
                </a:solidFill>
              </a:rPr>
              <a:t>SamTec</a:t>
            </a:r>
            <a:r>
              <a:rPr lang="en-US" b="1" dirty="0">
                <a:solidFill>
                  <a:srgbClr val="FF0000"/>
                </a:solidFill>
              </a:rPr>
              <a:t> cable certified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Cooling system demonstrated </a:t>
            </a:r>
          </a:p>
        </p:txBody>
      </p:sp>
    </p:spTree>
    <p:extLst>
      <p:ext uri="{BB962C8B-B14F-4D97-AF65-F5344CB8AC3E}">
        <p14:creationId xmlns:p14="http://schemas.microsoft.com/office/powerpoint/2010/main" val="10595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600C-1897-9641-8F98-06AF48F5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59" y="262334"/>
            <a:ext cx="11870682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New Long </a:t>
            </a:r>
            <a:r>
              <a:rPr lang="en-US" b="1" dirty="0" err="1"/>
              <a:t>SamTec</a:t>
            </a:r>
            <a:r>
              <a:rPr lang="en-US" b="1" dirty="0"/>
              <a:t> Readout Cable Certified!</a:t>
            </a:r>
            <a:br>
              <a:rPr lang="en-US" b="1" dirty="0"/>
            </a:br>
            <a:r>
              <a:rPr lang="en-US" dirty="0"/>
              <a:t> 8.8m + 2.6m = </a:t>
            </a:r>
            <a:r>
              <a:rPr lang="en-US" dirty="0">
                <a:solidFill>
                  <a:srgbClr val="FF0000"/>
                </a:solidFill>
              </a:rPr>
              <a:t>11.4m!</a:t>
            </a:r>
            <a:br>
              <a:rPr lang="en-US" dirty="0"/>
            </a:br>
            <a:r>
              <a:rPr lang="en-US" dirty="0"/>
              <a:t>(10m desired; ALICE 8m cables)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3BC4-406B-E247-A324-AB77E25B7A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75" y="1806766"/>
            <a:ext cx="3788425" cy="5051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4ACB1-ED81-9341-9E21-67E31CA89D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178" y="2639616"/>
            <a:ext cx="5624512" cy="4218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CFDCF-7467-F343-A7AF-54A97FFFC4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00" y="925116"/>
            <a:ext cx="3848100" cy="2886075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7C478A-327E-D14A-9A71-58FDA634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F3FF1-600D-B54C-AA49-BAEEF305F356}" type="datetime1">
              <a:rPr lang="en-US" smtClean="0"/>
              <a:t>6/17/19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9FDEB-DBA2-9941-B68F-6627A01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317D1-E83D-F743-8198-AC588E77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B2935A-8226-8049-8A86-1AEE1EAA49CC}"/>
              </a:ext>
            </a:extLst>
          </p:cNvPr>
          <p:cNvSpPr txBox="1"/>
          <p:nvPr/>
        </p:nvSpPr>
        <p:spPr>
          <a:xfrm>
            <a:off x="4572969" y="5855765"/>
            <a:ext cx="5160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Samples sent to MIT for mechanical integration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Mockup study </a:t>
            </a:r>
          </a:p>
        </p:txBody>
      </p:sp>
    </p:spTree>
    <p:extLst>
      <p:ext uri="{BB962C8B-B14F-4D97-AF65-F5344CB8AC3E}">
        <p14:creationId xmlns:p14="http://schemas.microsoft.com/office/powerpoint/2010/main" val="235911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henix.bnl.gov/WWW/publish/mxliu/sPHENIX/LDRD/Telescope/photos/Telescope-system-IMG_2017.jpg">
            <a:extLst>
              <a:ext uri="{FF2B5EF4-FFF2-40B4-BE49-F238E27FC236}">
                <a16:creationId xmlns:a16="http://schemas.microsoft.com/office/drawing/2014/main" id="{64C901C4-2DF8-194D-8E6D-3703475ED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A789A0FE-3BF7-4F41-88B0-A26C3CFE0D24}"/>
              </a:ext>
            </a:extLst>
          </p:cNvPr>
          <p:cNvSpPr/>
          <p:nvPr/>
        </p:nvSpPr>
        <p:spPr>
          <a:xfrm>
            <a:off x="6828676" y="2208944"/>
            <a:ext cx="2294776" cy="3390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B83C-1B88-3B49-AA3D-ADE557A1F40D}"/>
              </a:ext>
            </a:extLst>
          </p:cNvPr>
          <p:cNvSpPr txBox="1"/>
          <p:nvPr/>
        </p:nvSpPr>
        <p:spPr>
          <a:xfrm>
            <a:off x="9428038" y="2178659"/>
            <a:ext cx="189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- 120GeV p-beam;</a:t>
            </a:r>
          </a:p>
          <a:p>
            <a:r>
              <a:rPr lang="en-US" dirty="0">
                <a:solidFill>
                  <a:srgbClr val="FF0000"/>
                </a:solidFill>
              </a:rPr>
              <a:t>- 5GeV e- beam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7FFC7-FD26-004D-80D0-13563148B77D}"/>
              </a:ext>
            </a:extLst>
          </p:cNvPr>
          <p:cNvSpPr/>
          <p:nvPr/>
        </p:nvSpPr>
        <p:spPr>
          <a:xfrm>
            <a:off x="9123452" y="914400"/>
            <a:ext cx="1736332" cy="6061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4-stave Telescope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34D702-65C8-3640-974D-0C775F77C589}"/>
              </a:ext>
            </a:extLst>
          </p:cNvPr>
          <p:cNvCxnSpPr/>
          <p:nvPr/>
        </p:nvCxnSpPr>
        <p:spPr>
          <a:xfrm flipH="1">
            <a:off x="6411074" y="1151243"/>
            <a:ext cx="2599362" cy="10577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5CA4A65-77A4-444E-9219-6F632FF4269A}"/>
              </a:ext>
            </a:extLst>
          </p:cNvPr>
          <p:cNvSpPr/>
          <p:nvPr/>
        </p:nvSpPr>
        <p:spPr>
          <a:xfrm>
            <a:off x="9123451" y="3802147"/>
            <a:ext cx="2400513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Negative Pressure Cooling System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DCB3E-2E54-F545-BFDA-27F71B4C367B}"/>
              </a:ext>
            </a:extLst>
          </p:cNvPr>
          <p:cNvCxnSpPr>
            <a:cxnSpLocks/>
          </p:cNvCxnSpPr>
          <p:nvPr/>
        </p:nvCxnSpPr>
        <p:spPr>
          <a:xfrm flipH="1">
            <a:off x="7193825" y="3915700"/>
            <a:ext cx="1929627" cy="448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353355-BB6D-614A-8CC2-18CA7F963596}"/>
              </a:ext>
            </a:extLst>
          </p:cNvPr>
          <p:cNvSpPr/>
          <p:nvPr/>
        </p:nvSpPr>
        <p:spPr>
          <a:xfrm>
            <a:off x="668035" y="2418499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RUs, </a:t>
            </a:r>
          </a:p>
          <a:p>
            <a:pPr algn="ctr"/>
            <a:r>
              <a:rPr lang="en-US" dirty="0"/>
              <a:t>PU, PS,</a:t>
            </a:r>
          </a:p>
          <a:p>
            <a:pPr algn="ctr"/>
            <a:r>
              <a:rPr lang="en-US" dirty="0" err="1"/>
              <a:t>SamTec</a:t>
            </a:r>
            <a:r>
              <a:rPr lang="en-US" dirty="0"/>
              <a:t> cables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D898AB-587E-DF47-AF66-0DC01FDC4651}"/>
              </a:ext>
            </a:extLst>
          </p:cNvPr>
          <p:cNvCxnSpPr>
            <a:cxnSpLocks/>
          </p:cNvCxnSpPr>
          <p:nvPr/>
        </p:nvCxnSpPr>
        <p:spPr>
          <a:xfrm>
            <a:off x="2508422" y="3076832"/>
            <a:ext cx="17794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B430C26-931C-B546-AC8D-67C96BC83D71}"/>
              </a:ext>
            </a:extLst>
          </p:cNvPr>
          <p:cNvSpPr/>
          <p:nvPr/>
        </p:nvSpPr>
        <p:spPr>
          <a:xfrm>
            <a:off x="668035" y="4306715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Motion Table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X,Y,Phi</a:t>
            </a:r>
            <a:r>
              <a:rPr lang="en-US" dirty="0"/>
              <a:t>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C326E9-A7A5-7E40-8591-52E5E44522C0}"/>
              </a:ext>
            </a:extLst>
          </p:cNvPr>
          <p:cNvCxnSpPr>
            <a:cxnSpLocks/>
          </p:cNvCxnSpPr>
          <p:nvPr/>
        </p:nvCxnSpPr>
        <p:spPr>
          <a:xfrm flipV="1">
            <a:off x="2404367" y="3427635"/>
            <a:ext cx="2501265" cy="11114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27444467-F10B-0A42-95C9-A7B62047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AC458-290F-4943-A331-78ABDC039556}" type="datetime1">
              <a:rPr lang="en-US" smtClean="0"/>
              <a:t>6/17/19</a:t>
            </a:fld>
            <a:endParaRPr lang="en-US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64CC6662-5448-1844-B333-695B3E9B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CE3B771-DD14-9649-B698-FBA59EBB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6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EA386-5F90-8A49-AB77-27ACC3E00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1"/>
            <a:ext cx="10515600" cy="1325563"/>
          </a:xfrm>
        </p:spPr>
        <p:txBody>
          <a:bodyPr/>
          <a:lstStyle/>
          <a:p>
            <a:r>
              <a:rPr lang="en-US" dirty="0"/>
              <a:t>Online Display: 120 GeV proton beam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1A364-7FD3-E543-BA30-CB843AFDF2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684" y="1066435"/>
            <a:ext cx="8994099" cy="5661752"/>
          </a:xfrm>
          <a:prstGeom prst="rect">
            <a:avLst/>
          </a:prstGeom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B16EC7FA-7376-4848-B4E5-2EC68B048C99}"/>
              </a:ext>
            </a:extLst>
          </p:cNvPr>
          <p:cNvSpPr/>
          <p:nvPr/>
        </p:nvSpPr>
        <p:spPr>
          <a:xfrm>
            <a:off x="5906125" y="4847185"/>
            <a:ext cx="824459" cy="989351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24B975-F782-EF4A-9E55-993BE530A4FF}"/>
              </a:ext>
            </a:extLst>
          </p:cNvPr>
          <p:cNvSpPr txBox="1"/>
          <p:nvPr/>
        </p:nvSpPr>
        <p:spPr>
          <a:xfrm>
            <a:off x="6730584" y="5392192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BA59F-BC90-C94E-BF23-780A571A968C}"/>
              </a:ext>
            </a:extLst>
          </p:cNvPr>
          <p:cNvSpPr txBox="1"/>
          <p:nvPr/>
        </p:nvSpPr>
        <p:spPr>
          <a:xfrm>
            <a:off x="1112937" y="4025625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Delta_Row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8F393-D213-7D42-9B04-3B60FF970E04}"/>
              </a:ext>
            </a:extLst>
          </p:cNvPr>
          <p:cNvSpPr txBox="1"/>
          <p:nvPr/>
        </p:nvSpPr>
        <p:spPr>
          <a:xfrm>
            <a:off x="1112937" y="3091600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Delta_Col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29151D-1968-824E-9C75-205A24090208}"/>
              </a:ext>
            </a:extLst>
          </p:cNvPr>
          <p:cNvSpPr txBox="1"/>
          <p:nvPr/>
        </p:nvSpPr>
        <p:spPr>
          <a:xfrm>
            <a:off x="1645331" y="2499429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Hits/Chip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7B2BCBA-20A6-6742-A4C6-1C01A9D79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FBD-72B9-254F-827C-A9F7B2BDC8EA}" type="datetime1">
              <a:rPr lang="en-US" smtClean="0"/>
              <a:t>6/21/19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0749963-323D-AF4F-8430-3BD148492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E4C2FA5-189B-164E-9868-1F925B8D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2AF7C-0406-7C4C-9A4C-B7C18FD2D903}"/>
              </a:ext>
            </a:extLst>
          </p:cNvPr>
          <p:cNvSpPr txBox="1"/>
          <p:nvPr/>
        </p:nvSpPr>
        <p:spPr>
          <a:xfrm>
            <a:off x="7941827" y="421029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A105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033F60-8586-7E4A-8100-1045BE899557}"/>
              </a:ext>
            </a:extLst>
          </p:cNvPr>
          <p:cNvSpPr txBox="1"/>
          <p:nvPr/>
        </p:nvSpPr>
        <p:spPr>
          <a:xfrm>
            <a:off x="7941827" y="354354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4E1C1B-A2EC-414D-83F6-B53794704698}"/>
              </a:ext>
            </a:extLst>
          </p:cNvPr>
          <p:cNvSpPr txBox="1"/>
          <p:nvPr/>
        </p:nvSpPr>
        <p:spPr>
          <a:xfrm>
            <a:off x="8040414" y="289034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C105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8BBEE7-9528-4A46-BDE8-C20686242CD7}"/>
              </a:ext>
            </a:extLst>
          </p:cNvPr>
          <p:cNvSpPr txBox="1"/>
          <p:nvPr/>
        </p:nvSpPr>
        <p:spPr>
          <a:xfrm>
            <a:off x="7962666" y="226110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E103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1EC859-9310-B34D-AF4F-65CC5A6B6F9F}"/>
              </a:ext>
            </a:extLst>
          </p:cNvPr>
          <p:cNvSpPr txBox="1"/>
          <p:nvPr/>
        </p:nvSpPr>
        <p:spPr>
          <a:xfrm>
            <a:off x="1124606" y="210345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2E01E1-2814-9F48-8702-5994ED05160E}"/>
              </a:ext>
            </a:extLst>
          </p:cNvPr>
          <p:cNvSpPr txBox="1"/>
          <p:nvPr/>
        </p:nvSpPr>
        <p:spPr>
          <a:xfrm>
            <a:off x="1700861" y="205839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C105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77D5FC-BC4B-8C4C-8C04-BAE40DAFEAA8}"/>
              </a:ext>
            </a:extLst>
          </p:cNvPr>
          <p:cNvSpPr txBox="1"/>
          <p:nvPr/>
        </p:nvSpPr>
        <p:spPr>
          <a:xfrm>
            <a:off x="2759164" y="235926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A105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EC3246-32B9-5E41-9BAA-B836E436FFD7}"/>
              </a:ext>
            </a:extLst>
          </p:cNvPr>
          <p:cNvSpPr txBox="1"/>
          <p:nvPr/>
        </p:nvSpPr>
        <p:spPr>
          <a:xfrm>
            <a:off x="2238162" y="203335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C104</a:t>
            </a:r>
          </a:p>
        </p:txBody>
      </p:sp>
    </p:spTree>
    <p:extLst>
      <p:ext uri="{BB962C8B-B14F-4D97-AF65-F5344CB8AC3E}">
        <p14:creationId xmlns:p14="http://schemas.microsoft.com/office/powerpoint/2010/main" val="2090825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87CC-EE6E-404B-9EB8-FB52FE17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4" y="0"/>
            <a:ext cx="11418409" cy="1325563"/>
          </a:xfrm>
        </p:spPr>
        <p:txBody>
          <a:bodyPr/>
          <a:lstStyle/>
          <a:p>
            <a:r>
              <a:rPr lang="en-US" dirty="0"/>
              <a:t>First Rotation – also Confirmed the Geometry!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24987-C4EA-7A44-801C-F539695546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321" y="1918741"/>
            <a:ext cx="6585679" cy="4939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258105-6108-504C-A604-036EC9E858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37" y="3043004"/>
            <a:ext cx="5503384" cy="3575154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3D69BDB-44A4-854B-B78E-E39377110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6AEB4-038E-064B-9E9D-284EFC14FAB6}" type="datetime1">
              <a:rPr lang="en-US" smtClean="0"/>
              <a:t>6/17/19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66AA8DD-F81A-8749-A633-83A6B938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TB Report @sPHENX GenMeeting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0F5BB5F-9C12-654E-8810-F38706C61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9</a:t>
            </a:fld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C6ED62-45B0-CC41-AFE9-A1AB285CAD30}"/>
              </a:ext>
            </a:extLst>
          </p:cNvPr>
          <p:cNvCxnSpPr/>
          <p:nvPr/>
        </p:nvCxnSpPr>
        <p:spPr>
          <a:xfrm flipV="1">
            <a:off x="2940908" y="3546389"/>
            <a:ext cx="2075935" cy="186587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E178B49-2CE6-2849-956D-1FB828CF7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37" y="1134452"/>
            <a:ext cx="2400579" cy="180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01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7639</TotalTime>
  <Words>1323</Words>
  <Application>Microsoft Macintosh PowerPoint</Application>
  <PresentationFormat>Widescreen</PresentationFormat>
  <Paragraphs>307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MVTX Test Beam at Fermilab  - May 13-25, 2019, very successful runs - June 10-22, 2019, coming up now</vt:lpstr>
      <vt:lpstr>MVTX Setup @ Fermilab FTBF</vt:lpstr>
      <vt:lpstr>The Team</vt:lpstr>
      <vt:lpstr>2019 MVTX Test Setup</vt:lpstr>
      <vt:lpstr>System Setup</vt:lpstr>
      <vt:lpstr>MVTX New Long SamTec Readout Cable Certified!  8.8m + 2.6m = 11.4m! (10m desired; ALICE 8m cables)</vt:lpstr>
      <vt:lpstr>PowerPoint Presentation</vt:lpstr>
      <vt:lpstr>Online Display: 120 GeV proton beam</vt:lpstr>
      <vt:lpstr>First Rotation – also Confirmed the Geometry!</vt:lpstr>
      <vt:lpstr>“Eyeball Tracking”</vt:lpstr>
      <vt:lpstr>Offline Analysis: Cluster size vs Angle Run 968, normal angle   </vt:lpstr>
      <vt:lpstr>Offline Analysis: Cluster size vs Angle Run , angle = 40   </vt:lpstr>
      <vt:lpstr>Add a 8” Thick Lead Brick “Target” </vt:lpstr>
      <vt:lpstr>3-D event Display: high multiplicity p+Pb events  </vt:lpstr>
      <vt:lpstr>5GeV e- beam, trigger: 10~15 kHz - stave material budget scanning</vt:lpstr>
      <vt:lpstr>5GeV e- beam: much broad peak, ~10 pixels</vt:lpstr>
      <vt:lpstr>Multiple Scattering Effects</vt:lpstr>
      <vt:lpstr>Run Types – Details being documented in MVTX wiki </vt:lpstr>
      <vt:lpstr>Outlook – offline analysis</vt:lpstr>
      <vt:lpstr>High Intensity Runs: DAQ stretch test </vt:lpstr>
      <vt:lpstr>ALPIDE Sensor Study</vt:lpstr>
      <vt:lpstr>MVTX Goals – the 2nd TB, 6/17-22, 2019</vt:lpstr>
      <vt:lpstr>Study MAPS Performance with Pulsed Laser @LANL</vt:lpstr>
      <vt:lpstr>Laser Scan Data – Pixel Hit Efficiency vs Trigger Delay </vt:lpstr>
      <vt:lpstr>MVTX Telescope 2nd Test Beam Run @Fermilab 6/19-21, 2019</vt:lpstr>
      <vt:lpstr>PowerPoint Presentation</vt:lpstr>
      <vt:lpstr>Offline Analysis: Cluster size vs Angle Run 877, angle – 30 dgr   </vt:lpstr>
      <vt:lpstr>More fun …</vt:lpstr>
      <vt:lpstr>First Collision Signals: 4 sec beam every 60sec 5/20/2019</vt:lpstr>
      <vt:lpstr>PowerPoint Presentation</vt:lpstr>
      <vt:lpstr>Installation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Test Beam at Fermilab May 13-25, 2019</dc:title>
  <dc:creator>Ming Liu</dc:creator>
  <cp:lastModifiedBy>Ming Liu</cp:lastModifiedBy>
  <cp:revision>167</cp:revision>
  <dcterms:created xsi:type="dcterms:W3CDTF">2019-06-10T17:26:22Z</dcterms:created>
  <dcterms:modified xsi:type="dcterms:W3CDTF">2019-06-21T17:47:08Z</dcterms:modified>
</cp:coreProperties>
</file>