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83" r:id="rId3"/>
    <p:sldId id="290" r:id="rId4"/>
    <p:sldId id="291" r:id="rId5"/>
    <p:sldId id="292" r:id="rId6"/>
    <p:sldId id="264" r:id="rId7"/>
    <p:sldId id="294" r:id="rId8"/>
    <p:sldId id="295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71" d="100"/>
          <a:sy n="71" d="100"/>
        </p:scale>
        <p:origin x="1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1258F-2311-EA4B-A487-CB15431335A0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49740-CF8F-7B4E-8877-2A9FFA3D4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1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6364-F65B-4F49-9D34-492087FDA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723DB-510D-2644-B934-6B41B71C4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BDCD4-383D-9A45-A6FB-D7F8F43AC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F7E-4AE4-8B42-B338-42615319E5E9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EB737-999C-1546-96A7-A28AE573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7CDBD-8257-4B48-8C0F-5AE7AE7D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6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9CA2-A865-0545-A6E5-CD2DC57E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FB757-2C88-A04B-A2FA-42521595B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2030A-6499-5140-9F6D-CDE4362C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A264-3380-2E4B-88B5-059C308B4ABB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F1174-BE09-3847-8D9E-6A3DC51F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5C18D-4980-CE40-86A7-08903FAF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9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75F5F7-EC94-0241-8191-EDAC4A746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96903-1FEA-C242-980E-424DF9AC9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6664A-908F-4342-91DD-63B0CADE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9ED9-3C55-F547-AB2E-7DD07BB885D1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961D-F228-9943-B82B-B8392A59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EAD20-3FA1-D94F-95E9-B84CF0A7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3B43C-0B23-844C-B752-AA316FF3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ED508-1BFE-794C-A92E-51D989994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46755-D9F8-8146-A97F-61BFFDF3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C565-BA4E-EF44-9756-D88E028EB108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99C53-7179-1543-A382-623D4FED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5B72B-D212-C845-9924-2A8773B9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3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156C-E650-C74D-93F0-8CC88519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000DE-F500-1544-8411-A4AF798DB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72C3E-4C77-0643-8275-2A9EFE7D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8CDD-F793-B94C-9BB2-E1AD4C2AD1A1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DDA3B-5BE7-824F-A595-39092680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E4F8D-5801-BB42-A746-166B5254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9AB3-1EAE-0543-90B1-1B1664F3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17DB9-5D25-BD4F-94C7-85984FD15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60D30-C6F0-C64C-82DD-53A83752C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B9FAC-A57B-8043-91D6-06068E06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87229-24EB-7342-8C1A-129B708E2F4A}" type="datetime1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D7D63-3887-7045-95AC-AE49F3A0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ACAA8-640A-9448-8190-EC5D9604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5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EC43-BF6F-DA48-BDC7-F916165E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43228-A170-F64A-8AFC-DA004A5AD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6CED0-84E3-6944-9809-9652E4407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B94592-2B21-B042-A57A-65F01CAA8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D5A91D-6E2F-EA42-92C7-F8F20061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CA0BF3-7EFA-C547-A87C-E93427F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ADD9-D5AF-3045-BAF5-14B642F70813}" type="datetime1">
              <a:rPr lang="en-US" smtClean="0"/>
              <a:t>6/24/19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81869-E60D-D04B-B7D7-DACA6514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D0C602-B4DE-DF45-A460-15D8C5A1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282C-1FB9-294A-AFF3-BB7D40B2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36B814-FB08-4540-BF2E-BA3FED50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AFEB-BE3B-D94F-963A-CD7F0F328957}" type="datetime1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5430A-0714-0540-BF31-0CA1497C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E33B1-F46D-F443-8FBD-6611DCE9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2781A-27D7-064D-9F60-BA641291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236A-AA23-0245-8B0A-7DA58CF9EA25}" type="datetime1">
              <a:rPr lang="en-US" smtClean="0"/>
              <a:t>6/24/19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5C479-902D-4C48-81B2-6BF85EE4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A8F70-020E-CD44-99F5-EDDC9E20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3D89-41EC-BF49-B8D1-6F6893C6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5005A-E19D-3C4A-8FFC-660FA0EA0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EDF9E-7E9D-0340-909E-52E1F9A37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7587E-F3E1-4940-9251-DE0ED621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7BA2-41DC-034A-9C61-05A369949F34}" type="datetime1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576A4-BED9-6546-B4D3-375B2664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99147-020E-A743-9473-3957B025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6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00BF3-2C78-AA46-9E81-94876266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A9E1B-9B74-9C4F-9B12-79E334A3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239A8-6769-F647-B9F4-5F13C5918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5EA42-1743-DC40-87A6-FCD7DF35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A80B-4566-1847-90A7-3BD4B67FB146}" type="datetime1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B347A-C078-3745-9847-CC426CB2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16221-38C4-064F-8AD6-52F221BC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397A3A-5A6B-FC4B-AC33-B69E31A5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62746-251C-DA44-B1F1-716974F14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E6C68-9087-3D44-A29E-B12108122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327B0-59C3-B24C-A887-0AB4A7DCA253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183E8-89AE-6145-B391-11C509BDC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2578D-2023-FA43-BA34-C85AD66FE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2480-1F74-2B49-A04D-B2D6FC84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9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8D77-BD2D-4744-B00B-0FDD8063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95297"/>
          </a:xfrm>
        </p:spPr>
        <p:txBody>
          <a:bodyPr/>
          <a:lstStyle/>
          <a:p>
            <a:r>
              <a:rPr lang="en-US" dirty="0"/>
              <a:t>MVTX Goals – the 2</a:t>
            </a:r>
            <a:r>
              <a:rPr lang="en-US" baseline="30000" dirty="0"/>
              <a:t>nd</a:t>
            </a:r>
            <a:r>
              <a:rPr lang="en-US" dirty="0"/>
              <a:t> TB, 6/17-22,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64C5-97CA-CF44-BBBE-1F610CEC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63" y="1189582"/>
            <a:ext cx="10515600" cy="48839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Test and confirm optimal MVTX operation parameters for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Threshold scan, analogy shaping time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Study chip hit efficiency vs trigger(strobe) latency </a:t>
            </a:r>
          </a:p>
          <a:p>
            <a:pPr lvl="2"/>
            <a:r>
              <a:rPr lang="en-US" dirty="0"/>
              <a:t>dT =  1 ~ 10 </a:t>
            </a:r>
            <a:r>
              <a:rPr lang="en-US" dirty="0" err="1"/>
              <a:t>uS</a:t>
            </a:r>
            <a:endParaRPr lang="en-US" dirty="0"/>
          </a:p>
          <a:p>
            <a:pPr lvl="1"/>
            <a:r>
              <a:rPr lang="en-US" dirty="0"/>
              <a:t>Parameters predetermined from laser scan at LANL, in good progress</a:t>
            </a:r>
          </a:p>
          <a:p>
            <a:pPr lvl="2"/>
            <a:r>
              <a:rPr lang="en-US" dirty="0"/>
              <a:t>Single chip readout with MOSAIC with pulsed laser (~MIP)</a:t>
            </a:r>
          </a:p>
          <a:p>
            <a:pPr lvl="2"/>
            <a:r>
              <a:rPr lang="en-US" dirty="0"/>
              <a:t>Threshold and noise </a:t>
            </a:r>
          </a:p>
          <a:p>
            <a:pPr lvl="2"/>
            <a:r>
              <a:rPr lang="en-US" dirty="0"/>
              <a:t>Analogy shaping time</a:t>
            </a:r>
          </a:p>
          <a:p>
            <a:pPr lvl="2"/>
            <a:r>
              <a:rPr lang="en-US" dirty="0"/>
              <a:t>Strobe delay and length   </a:t>
            </a:r>
          </a:p>
          <a:p>
            <a:pPr lvl="2"/>
            <a:endParaRPr lang="en-US" dirty="0"/>
          </a:p>
          <a:p>
            <a:r>
              <a:rPr lang="en-US" dirty="0"/>
              <a:t>Schedule &amp; activities:</a:t>
            </a:r>
          </a:p>
          <a:p>
            <a:pPr lvl="1"/>
            <a:r>
              <a:rPr lang="en-US" dirty="0"/>
              <a:t>Installation done, ORC reviewed 6/10</a:t>
            </a:r>
          </a:p>
          <a:p>
            <a:pPr lvl="1"/>
            <a:r>
              <a:rPr lang="en-US" dirty="0"/>
              <a:t>Data taking, 6/19-22</a:t>
            </a:r>
          </a:p>
          <a:p>
            <a:pPr lvl="1"/>
            <a:r>
              <a:rPr lang="en-US" dirty="0"/>
              <a:t>Decommissioning &amp; send back to LANL, 6/22 (Sat)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F33A-E4C0-644A-B47B-6D02E6FF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BD92-4AD2-3F40-8B20-89096E54DEAA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E79A-DF28-C544-AB24-0E5F714A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F3090-762D-C149-9113-718BB5D9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551C0-FA7B-CA47-BC97-8CA2A052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59" y="3312718"/>
            <a:ext cx="6209941" cy="29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2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8ADA-D1D1-2E47-A902-CE53CF01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ALPIDE Sensor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B146C-A613-5E43-A5CE-248A4193BD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181177"/>
            <a:ext cx="6301946" cy="428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646C5-C504-8447-8656-8A5704CCA5C8}"/>
              </a:ext>
            </a:extLst>
          </p:cNvPr>
          <p:cNvSpPr txBox="1"/>
          <p:nvPr/>
        </p:nvSpPr>
        <p:spPr>
          <a:xfrm>
            <a:off x="498141" y="1822946"/>
            <a:ext cx="18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“Default Settings”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4F6D-9AA9-7E4B-96B9-C8254EF15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892" y="2083128"/>
            <a:ext cx="6446108" cy="438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8D0CE-3EB6-2448-A531-D922B5F7648E}"/>
              </a:ext>
            </a:extLst>
          </p:cNvPr>
          <p:cNvSpPr txBox="1"/>
          <p:nvPr/>
        </p:nvSpPr>
        <p:spPr>
          <a:xfrm>
            <a:off x="7548765" y="916953"/>
            <a:ext cx="412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“Stretched Settings” for </a:t>
            </a:r>
            <a:r>
              <a:rPr lang="en-US" dirty="0" err="1"/>
              <a:t>sPHENIX</a:t>
            </a:r>
            <a:r>
              <a:rPr lang="en-US" dirty="0"/>
              <a:t> trigger</a:t>
            </a:r>
          </a:p>
          <a:p>
            <a:endParaRPr lang="en-US" dirty="0"/>
          </a:p>
          <a:p>
            <a:r>
              <a:rPr lang="en-US" dirty="0"/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F6D7D-73A1-2D4E-A15C-5E30F2C4938D}"/>
              </a:ext>
            </a:extLst>
          </p:cNvPr>
          <p:cNvCxnSpPr>
            <a:cxnSpLocks/>
          </p:cNvCxnSpPr>
          <p:nvPr/>
        </p:nvCxnSpPr>
        <p:spPr>
          <a:xfrm flipV="1">
            <a:off x="3929445" y="2594919"/>
            <a:ext cx="0" cy="3435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F043C3-391A-A140-835B-4510EA91E7BC}"/>
              </a:ext>
            </a:extLst>
          </p:cNvPr>
          <p:cNvCxnSpPr>
            <a:cxnSpLocks/>
          </p:cNvCxnSpPr>
          <p:nvPr/>
        </p:nvCxnSpPr>
        <p:spPr>
          <a:xfrm flipV="1">
            <a:off x="8857734" y="2496065"/>
            <a:ext cx="0" cy="3534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C49F90-FAEF-CC4D-8BA4-B9DAF964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C1CD-A606-4440-88C8-5339065CBA3C}" type="datetime1">
              <a:rPr lang="en-US" smtClean="0"/>
              <a:t>6/24/19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99AE60-6A33-5D46-8DE1-AD48F27F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BF3F7-B42C-E74C-B496-7A43B94D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39FA4-7754-C04F-84EE-D7472FF0B80D}"/>
              </a:ext>
            </a:extLst>
          </p:cNvPr>
          <p:cNvSpPr txBox="1"/>
          <p:nvPr/>
        </p:nvSpPr>
        <p:spPr>
          <a:xfrm>
            <a:off x="383600" y="1016364"/>
            <a:ext cx="617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detailed study during the 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TB next week: 6/19-22, 2019</a:t>
            </a:r>
          </a:p>
          <a:p>
            <a:r>
              <a:rPr lang="en-US" dirty="0">
                <a:solidFill>
                  <a:srgbClr val="FF0000"/>
                </a:solidFill>
              </a:rPr>
              <a:t>- Many MAPS parameters to tune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5EAD4-B10E-8C4F-A532-EEA108B32BB1}"/>
              </a:ext>
            </a:extLst>
          </p:cNvPr>
          <p:cNvSpPr txBox="1"/>
          <p:nvPr/>
        </p:nvSpPr>
        <p:spPr>
          <a:xfrm>
            <a:off x="2313886" y="5097458"/>
            <a:ext cx="167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4.7 us</a:t>
            </a:r>
          </a:p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</p:txBody>
      </p:sp>
    </p:spTree>
    <p:extLst>
      <p:ext uri="{BB962C8B-B14F-4D97-AF65-F5344CB8AC3E}">
        <p14:creationId xmlns:p14="http://schemas.microsoft.com/office/powerpoint/2010/main" val="4210653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02D-33C3-544B-9CDF-FE08D8CC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822"/>
            <a:ext cx="6210300" cy="1015718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MAPS Performance with Pulsed Laser @LANL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7542-76C0-9143-90F5-31083884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7" y="1145106"/>
            <a:ext cx="6654703" cy="12556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Inject  “MIP” signal</a:t>
            </a:r>
          </a:p>
          <a:p>
            <a:pPr lvl="1"/>
            <a:r>
              <a:rPr lang="en-US" dirty="0"/>
              <a:t>850 nm laser, 4ns wide pulse, ~1 MIP</a:t>
            </a:r>
          </a:p>
          <a:p>
            <a:pPr lvl="1"/>
            <a:r>
              <a:rPr lang="en-US" dirty="0"/>
              <a:t>50kHz trigger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Find optimal MAPS operating parameters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8FD72-AD65-0A42-844F-C952CB92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EEB-B4D0-6848-B878-54B7D5705282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58F2-7569-8B48-9165-F5DB794B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E943-1AF3-2845-B3F8-89F91CAB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11FFC-AF0A-C643-9558-8C3BC59C5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7" y="2379633"/>
            <a:ext cx="5616605" cy="4212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A13C7-CA03-1F44-85F2-769E4CDA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18255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39861-3B11-984D-9F3B-D1413B4859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92" y="4946197"/>
            <a:ext cx="4090026" cy="16702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8859E7-372F-3B4F-9DE2-3C8639D8F0E8}"/>
              </a:ext>
            </a:extLst>
          </p:cNvPr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Pixel hits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4954E6-597F-B047-AC82-4C05CF7AFC94}"/>
              </a:ext>
            </a:extLst>
          </p:cNvPr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C8E41D-F384-EF48-BD47-2BA9242EA588}"/>
              </a:ext>
            </a:extLst>
          </p:cNvPr>
          <p:cNvCxnSpPr>
            <a:stCxn id="14" idx="0"/>
          </p:cNvCxnSpPr>
          <p:nvPr/>
        </p:nvCxnSpPr>
        <p:spPr>
          <a:xfrm flipV="1">
            <a:off x="4633644" y="18255"/>
            <a:ext cx="2414856" cy="3410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DA37DA-15EA-A041-AE30-E0FD6357C1A6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633644" y="4389120"/>
            <a:ext cx="2414856" cy="23323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D04F53-D4AC-E741-87EA-8BFCC879FF88}"/>
              </a:ext>
            </a:extLst>
          </p:cNvPr>
          <p:cNvSpPr txBox="1"/>
          <p:nvPr/>
        </p:nvSpPr>
        <p:spPr>
          <a:xfrm rot="21093281">
            <a:off x="1394460" y="43931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Laser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0D458-23AC-BC4E-8F13-85CDFD1C3CFD}"/>
              </a:ext>
            </a:extLst>
          </p:cNvPr>
          <p:cNvSpPr txBox="1"/>
          <p:nvPr/>
        </p:nvSpPr>
        <p:spPr>
          <a:xfrm rot="20958410">
            <a:off x="1218022" y="5596668"/>
            <a:ext cx="198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MOSAIC Testbench</a:t>
            </a:r>
          </a:p>
        </p:txBody>
      </p:sp>
    </p:spTree>
    <p:extLst>
      <p:ext uri="{BB962C8B-B14F-4D97-AF65-F5344CB8AC3E}">
        <p14:creationId xmlns:p14="http://schemas.microsoft.com/office/powerpoint/2010/main" val="220442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3F5A-EF94-2844-95D8-150AADE0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47" y="-12950"/>
            <a:ext cx="11303306" cy="898698"/>
          </a:xfrm>
        </p:spPr>
        <p:txBody>
          <a:bodyPr>
            <a:normAutofit fontScale="90000"/>
          </a:bodyPr>
          <a:lstStyle/>
          <a:p>
            <a:r>
              <a:rPr lang="en-US" dirty="0"/>
              <a:t>Laser Scan Data – Pixel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6CAA-A43F-F348-9937-46782471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7F34-7F9B-7149-B1CD-CA03F9B4DDB7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03EB-2529-0D4A-8EAD-D220F90B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D624-D48C-7E40-BD1D-49B915C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D64ED-3790-D146-9C03-01B12C92BA9A}"/>
              </a:ext>
            </a:extLst>
          </p:cNvPr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of “Stretched Settings” for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  <a:p>
            <a:r>
              <a:rPr lang="en-US" dirty="0">
                <a:solidFill>
                  <a:srgbClr val="FF0000"/>
                </a:solidFill>
              </a:rPr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D49655-E32E-C24D-826E-FB3BA5A67887}"/>
              </a:ext>
            </a:extLst>
          </p:cNvPr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7AD441-707C-9D4A-B81B-C5F4F7A23876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5629F2D-167C-9E48-8DA7-00F0CE271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CAC58AD-0CF4-F241-8F25-1E70D7776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DEE9F6-9CCE-6F48-9D9C-02E87EECB4DA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195716-13EC-EC43-985B-452C5E2664C2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FC4DE1-5B78-AC40-9803-8253D3960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15" y="776459"/>
            <a:ext cx="3082685" cy="20966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C04DE95-4FF5-A443-9926-8A79DAD6E7A2}"/>
              </a:ext>
            </a:extLst>
          </p:cNvPr>
          <p:cNvGrpSpPr/>
          <p:nvPr/>
        </p:nvGrpSpPr>
        <p:grpSpPr>
          <a:xfrm>
            <a:off x="50494" y="2217529"/>
            <a:ext cx="12141506" cy="4640471"/>
            <a:chOff x="50494" y="2262657"/>
            <a:chExt cx="12141506" cy="46404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37A7DD-7AA1-B74F-A50D-110E4F23AB87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5AB004A-FCFA-9240-8E08-883818921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EE83FAF-4D22-B841-BBE2-154F3E086D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B60876-8103-D344-A8BB-42023F58070D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C14DB-02AD-6D46-AE24-7685969E652A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15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A4A20-8FA1-3149-A6F0-F8B30741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13"/>
            <a:ext cx="10515600" cy="1130643"/>
          </a:xfrm>
        </p:spPr>
        <p:txBody>
          <a:bodyPr>
            <a:normAutofit fontScale="90000"/>
          </a:bodyPr>
          <a:lstStyle/>
          <a:p>
            <a:r>
              <a:rPr lang="en-US" dirty="0"/>
              <a:t>MVTX Telescope 2nd Test Beam Run @Fermilab 6/19-21,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15439-344C-7A43-8990-7537FA5EBB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4" y="1289224"/>
            <a:ext cx="11513906" cy="5568775"/>
          </a:xfrm>
          <a:prstGeom prst="rect">
            <a:avLst/>
          </a:prstGeom>
        </p:spPr>
      </p:pic>
      <p:sp>
        <p:nvSpPr>
          <p:cNvPr id="7" name="Line Callout 1 6">
            <a:extLst>
              <a:ext uri="{FF2B5EF4-FFF2-40B4-BE49-F238E27FC236}">
                <a16:creationId xmlns:a16="http://schemas.microsoft.com/office/drawing/2014/main" id="{DFD87844-3F64-4B4E-9C9B-B595BD0C41DF}"/>
              </a:ext>
            </a:extLst>
          </p:cNvPr>
          <p:cNvSpPr/>
          <p:nvPr/>
        </p:nvSpPr>
        <p:spPr>
          <a:xfrm>
            <a:off x="9859767" y="1586429"/>
            <a:ext cx="1777429" cy="1027421"/>
          </a:xfrm>
          <a:prstGeom prst="borderCallout1">
            <a:avLst>
              <a:gd name="adj1" fmla="val 18750"/>
              <a:gd name="adj2" fmla="val -8333"/>
              <a:gd name="adj3" fmla="val 157833"/>
              <a:gd name="adj4" fmla="val -23527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MVTX telescope</a:t>
            </a:r>
          </a:p>
          <a:p>
            <a:pPr algn="ctr"/>
            <a:r>
              <a:rPr lang="en-US" dirty="0"/>
              <a:t>installed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C3C0A-FC78-DF41-9DDC-8CA5BE19C0FE}"/>
              </a:ext>
            </a:extLst>
          </p:cNvPr>
          <p:cNvSpPr txBox="1"/>
          <p:nvPr/>
        </p:nvSpPr>
        <p:spPr>
          <a:xfrm>
            <a:off x="7500135" y="3459824"/>
            <a:ext cx="6283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04839-2033-4541-8656-A421F2103BDD}"/>
              </a:ext>
            </a:extLst>
          </p:cNvPr>
          <p:cNvSpPr txBox="1"/>
          <p:nvPr/>
        </p:nvSpPr>
        <p:spPr>
          <a:xfrm>
            <a:off x="8296443" y="3472127"/>
            <a:ext cx="6283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24A25B-D1F7-8645-BA73-011F16FE2EF2}"/>
              </a:ext>
            </a:extLst>
          </p:cNvPr>
          <p:cNvSpPr/>
          <p:nvPr/>
        </p:nvSpPr>
        <p:spPr>
          <a:xfrm>
            <a:off x="9422351" y="3030878"/>
            <a:ext cx="133564" cy="5753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BCEE9-69C5-6344-9F67-E50CA0A9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C1B8-AA73-9F41-B08F-033202AA09AD}" type="datetime1">
              <a:rPr lang="en-US" smtClean="0"/>
              <a:t>6/24/19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79045-83D5-3445-BC95-5549BBD2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A23AE3-338D-A24D-9A1B-BD242DDB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3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7183"/>
            <a:ext cx="10515600" cy="1325563"/>
          </a:xfrm>
        </p:spPr>
        <p:txBody>
          <a:bodyPr/>
          <a:lstStyle/>
          <a:p>
            <a:r>
              <a:rPr lang="en-US" dirty="0"/>
              <a:t>System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52" y="1224659"/>
            <a:ext cx="5631692" cy="4351338"/>
          </a:xfrm>
        </p:spPr>
        <p:txBody>
          <a:bodyPr/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09"/>
            <a:ext cx="1551398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6"/>
            <a:ext cx="0" cy="110960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565844" y="2284043"/>
            <a:ext cx="1705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120GeV p-beam</a:t>
            </a:r>
          </a:p>
          <a:p>
            <a:r>
              <a:rPr lang="en-US" dirty="0"/>
              <a:t>10kHz (30kHz)</a:t>
            </a:r>
          </a:p>
          <a:p>
            <a:r>
              <a:rPr lang="en-US" dirty="0"/>
              <a:t>Beam intensity:</a:t>
            </a:r>
          </a:p>
          <a:p>
            <a:r>
              <a:rPr lang="en-US" dirty="0"/>
              <a:t>30k ~ 120k </a:t>
            </a:r>
            <a:r>
              <a:rPr lang="en-US" dirty="0" err="1"/>
              <a:t>ppp</a:t>
            </a:r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6" y="569845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3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4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0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6" y="824768"/>
            <a:ext cx="2651590" cy="509846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109572" y="132203"/>
            <a:ext cx="165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: 11.4m </a:t>
            </a:r>
          </a:p>
          <a:p>
            <a:r>
              <a:rPr lang="en-US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7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1" y="1678107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6" y="1512374"/>
            <a:ext cx="2239767" cy="25988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8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482490" y="2234855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8" y="3068874"/>
            <a:ext cx="10376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73420" y="2699542"/>
            <a:ext cx="141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4" y="656749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2" y="2646132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1" y="3068875"/>
            <a:ext cx="87534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2" y="4421052"/>
            <a:ext cx="1064109" cy="101850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3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7471493" y="4276792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0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2"/>
            <a:ext cx="51868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90EB-BF4A-A34E-8BBB-1B265ABD5E05}" type="datetime1">
              <a:rPr lang="en-US" smtClean="0"/>
              <a:t>6/24/19</a:t>
            </a:fld>
            <a:endParaRPr lang="en-US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2136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dirty="0">
                <a:solidFill>
                  <a:srgbClr val="FF0000"/>
                </a:solidFill>
              </a:rPr>
              <a:t>  9-chip stave;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3666" y="5150711"/>
            <a:ext cx="63211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Multi-Stave + Multi-RU -&gt; FELIX readout 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0000"/>
                </a:solidFill>
              </a:rPr>
              <a:t>sPHENIX</a:t>
            </a:r>
            <a:r>
              <a:rPr lang="en-US" sz="2000" b="1" dirty="0">
                <a:solidFill>
                  <a:srgbClr val="FF0000"/>
                </a:solidFill>
              </a:rPr>
              <a:t> GTM integrated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Long readout </a:t>
            </a:r>
            <a:r>
              <a:rPr lang="en-US" b="1" dirty="0" err="1">
                <a:solidFill>
                  <a:srgbClr val="FF0000"/>
                </a:solidFill>
              </a:rPr>
              <a:t>SamTec</a:t>
            </a:r>
            <a:r>
              <a:rPr lang="en-US" b="1" dirty="0">
                <a:solidFill>
                  <a:srgbClr val="FF0000"/>
                </a:solidFill>
              </a:rPr>
              <a:t> cable certified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Cooling system demonstrated </a:t>
            </a:r>
          </a:p>
        </p:txBody>
      </p:sp>
    </p:spTree>
    <p:extLst>
      <p:ext uri="{BB962C8B-B14F-4D97-AF65-F5344CB8AC3E}">
        <p14:creationId xmlns:p14="http://schemas.microsoft.com/office/powerpoint/2010/main" val="2324097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E7EC-2D08-2D4A-B115-7E2E3B68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9D2C-1039-B249-8744-75F7F2EF98D5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5240-68F7-EC42-B853-600B9E72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ADC26-1791-9340-85CF-A5C64460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3F5B1-E648-A440-A97A-D1B6D92F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8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05513-232B-984C-B2CD-556AA20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B694-62F9-4F43-94F5-833973E3AB40}" type="datetime1">
              <a:rPr lang="en-US" smtClean="0"/>
              <a:t>6/24/19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DCB9E-0D7A-284E-9FB7-1E9BA36F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FE464-A1E1-1342-9E8B-C7AAE023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7DA17-0878-2D41-987F-26B2C882D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9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30FB-5FCF-0D4D-B319-2D0D0665E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Do’s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A49D0-269F-584E-8F6B-8A7DF3EF4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Ship them back to LANL, and also to Alex T.</a:t>
            </a:r>
          </a:p>
          <a:p>
            <a:r>
              <a:rPr lang="en-US" dirty="0"/>
              <a:t>Offline analysis </a:t>
            </a:r>
          </a:p>
          <a:p>
            <a:pPr lvl="1"/>
            <a:r>
              <a:rPr lang="en-US" dirty="0"/>
              <a:t>Alignment </a:t>
            </a:r>
          </a:p>
          <a:p>
            <a:pPr lvl="1"/>
            <a:r>
              <a:rPr lang="en-US" dirty="0"/>
              <a:t>Efficiency, resolution </a:t>
            </a:r>
          </a:p>
          <a:p>
            <a:pPr lvl="1"/>
            <a:r>
              <a:rPr lang="en-US" dirty="0"/>
              <a:t>Calibrate laser data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2C734-F28E-2548-A354-35B2509E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C41F-3AF6-3249-A899-0739AD0925F8}" type="datetime1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50780-CA61-284C-BD1E-5C0EC98DE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@TeamMeeting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9CA0B-F0D7-7944-81BA-7FAC1EB9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01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434</Words>
  <Application>Microsoft Macintosh PowerPoint</Application>
  <PresentationFormat>Widescreen</PresentationFormat>
  <Paragraphs>114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MVTX Goals – the 2nd TB, 6/17-22, 2019</vt:lpstr>
      <vt:lpstr>ALPIDE Sensor Study</vt:lpstr>
      <vt:lpstr>Study MAPS Performance with Pulsed Laser @LANL</vt:lpstr>
      <vt:lpstr>Laser Scan Data – Pixel Hit Efficiency vs Trigger Delay </vt:lpstr>
      <vt:lpstr>MVTX Telescope 2nd Test Beam Run @Fermilab 6/19-21, 2019</vt:lpstr>
      <vt:lpstr>System Setup</vt:lpstr>
      <vt:lpstr>PowerPoint Presentation</vt:lpstr>
      <vt:lpstr>PowerPoint Presentation</vt:lpstr>
      <vt:lpstr>To Do’s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Fermilab Test Beam – 2nd Round  6/19-22, 2019</dc:title>
  <dc:creator>Ming Liu</dc:creator>
  <cp:lastModifiedBy>Ming Liu</cp:lastModifiedBy>
  <cp:revision>10</cp:revision>
  <dcterms:created xsi:type="dcterms:W3CDTF">2019-06-24T15:43:30Z</dcterms:created>
  <dcterms:modified xsi:type="dcterms:W3CDTF">2019-06-24T19:51:10Z</dcterms:modified>
</cp:coreProperties>
</file>