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874" r:id="rId4"/>
    <p:sldId id="866" r:id="rId5"/>
    <p:sldId id="258" r:id="rId6"/>
    <p:sldId id="259" r:id="rId7"/>
    <p:sldId id="260" r:id="rId8"/>
    <p:sldId id="336" r:id="rId9"/>
    <p:sldId id="878" r:id="rId10"/>
    <p:sldId id="873" r:id="rId11"/>
    <p:sldId id="877" r:id="rId12"/>
    <p:sldId id="875" r:id="rId13"/>
    <p:sldId id="876" r:id="rId14"/>
    <p:sldId id="868" r:id="rId15"/>
    <p:sldId id="264" r:id="rId16"/>
    <p:sldId id="601" r:id="rId17"/>
    <p:sldId id="869" r:id="rId18"/>
    <p:sldId id="870" r:id="rId19"/>
    <p:sldId id="871" r:id="rId20"/>
    <p:sldId id="872" r:id="rId21"/>
    <p:sldId id="867" r:id="rId22"/>
    <p:sldId id="285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/>
    <p:restoredTop sz="94590"/>
  </p:normalViewPr>
  <p:slideViewPr>
    <p:cSldViewPr snapToGrid="0" snapToObjects="1">
      <p:cViewPr varScale="1">
        <p:scale>
          <a:sx n="110" d="100"/>
          <a:sy n="110" d="100"/>
        </p:scale>
        <p:origin x="20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AC3B1-AB2B-184F-97F8-8657A2920DD2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A4B8C-2876-F447-A1D9-3048F667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6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D8DA-45A1-494C-9F43-B9FF1C3BA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0DEFC-E787-544D-BC12-47F40D929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2F60-52E1-C144-96FC-25316710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0909-A2A5-F843-BF13-CAD6D502C61A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E422-6A0C-144C-AA83-C6E48611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020E3-327A-7043-8F2C-AAA092B0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0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5E62-1849-744F-8483-31DEFBF2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B5A9B-73D2-E043-B84B-3B370B8EB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5CDD-9AFB-6340-941E-097B931B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520D-18A8-AC49-89AE-D4A793F99941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6FFA-B17B-3D4B-9254-453E0F9F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761FC-0ABA-B842-8A78-F30C1AB6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37ED5-B4E5-964A-AADB-91ABB3E6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50F2C-E116-6848-85EB-68C56C1A0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647BD-FC41-4849-927F-09718BEA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AC4F-3B7C-6A43-B07D-BCC0334B9CF1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139FA-A99C-8242-9B1A-CA9A6067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6289D-B673-264D-946E-69A41E8B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3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344D-8E79-DA4B-B5AD-C96B5658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9B1DD-1CB7-0F47-AF46-C2F74BE7C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CA23A-4480-8E40-8338-4B57C128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B626-7E14-C641-A9E4-12C2F98D5C62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A0EB-648E-3D43-ABC2-85AD2F25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8783B-5235-0443-9C8F-9F00CFAF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1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1628-1227-F743-A481-101E3BA84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DCF9E-CDD0-3D48-AF39-295F4C7B7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5CEC7-8604-BA4A-B60D-398F9573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DFBF-D7AA-EA47-BD67-C70770A26AAF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BC12-BB8C-7640-87C9-EE3B0BD9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DACF-84A3-C94D-BFC1-C3909AE5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5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BBB5-6BE3-5A45-A4F2-3299C288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4B785-D498-C34B-BE1E-57AA9B43E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6ECFB-8CA9-524D-BDBB-F90613811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E05B-5530-3148-B74D-66DE7180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BE97-7185-8049-A173-27D56B1525D0}" type="datetime1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FCBA1-6CF3-1440-B7DE-D148AA64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60FBC-7198-1E43-B4BA-6C00660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0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2B92-6B1A-D744-A8FA-D5F77A34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BF77E-B9F1-0342-BDA3-1B936DF4D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DE747-B59C-3B4C-A13E-E1AE49146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DE51C-80BD-6040-8997-9E79CFE8B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29311-C5E5-0943-B7B3-3BD3A9F60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B922AE-E66B-C944-BFBA-37544705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3616-4473-E847-8A1C-0189E4BC611F}" type="datetime1">
              <a:rPr lang="en-US" smtClean="0"/>
              <a:t>8/8/19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31415-C3E8-FD43-9F77-46DD2600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423CA-10AE-754C-860B-A9575B6D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0300-3BE8-1443-8F42-F5EFCACF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891A4-65BD-C242-8F96-A516C790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FE37-42D1-9244-8AA1-299AD176A326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97251-F1D0-D54C-AA60-20F92CAE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C570C-D0F1-794E-86EF-066C6CBE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1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7604C-ABF2-9748-A771-D3A59337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0436-7EC2-B542-9E92-0511594C1B93}" type="datetime1">
              <a:rPr lang="en-US" smtClean="0"/>
              <a:t>8/8/19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F6C7D7-0741-254B-AF76-D9A406F3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CA550-C5D6-4749-B5C9-33E16C38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28F5-E336-9440-9B57-45994F36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B9DDE-3CC3-3B49-8D98-4C56402A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9453A-991C-2E47-9F3C-92A08A446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0FE0-B36E-944A-AB76-752AC0BF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FB4-C739-724F-BDB3-8AA227BCC565}" type="datetime1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8564E-E718-BD4E-B194-F95AAB07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9D910-A6A3-124A-900D-25E422DC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3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860D-893A-CF4E-BA32-D9595D10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52EBFD-A14A-E745-B600-D9BFFDDCB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6C2D3-6377-7546-AA15-B80BAD1EA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5934A-CB16-004F-A76D-40AED3C9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8B11-2B71-D94A-BC4C-C21B8E251478}" type="datetime1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5B269-CE77-FF40-ACC4-CDBD2F32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A56B4-A0B9-324E-8E6B-9F8A9D6E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3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5E0BC-FAF2-214D-AF43-E99F609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E7EA4-29AF-5A42-8DAF-7C2C3FFBF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936BA-55C5-E14B-B0C3-DF2CD9DA3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82F5-DA75-1649-B396-928F3892085B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E7016-EAC4-FC48-B6B8-1B56A49C6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4CFA2-339F-AE41-B071-698F9AD41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1F30-B380-1D46-947D-B2836609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4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15F1-A084-C549-A1C1-36BA9A97F3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&amp;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5F0D2-9EAF-7740-A565-83F406447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 err="1"/>
              <a:t>sPHENIX</a:t>
            </a:r>
            <a:r>
              <a:rPr lang="en-US" dirty="0"/>
              <a:t> General Meeting</a:t>
            </a:r>
          </a:p>
          <a:p>
            <a:r>
              <a:rPr lang="en-US" dirty="0"/>
              <a:t>8/9/2019</a:t>
            </a:r>
          </a:p>
        </p:txBody>
      </p:sp>
    </p:spTree>
    <p:extLst>
      <p:ext uri="{BB962C8B-B14F-4D97-AF65-F5344CB8AC3E}">
        <p14:creationId xmlns:p14="http://schemas.microsoft.com/office/powerpoint/2010/main" val="289525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20E4-2C5E-B24E-9F62-6CA068DB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3239"/>
          </a:xfrm>
        </p:spPr>
        <p:txBody>
          <a:bodyPr>
            <a:normAutofit/>
          </a:bodyPr>
          <a:lstStyle/>
          <a:p>
            <a:r>
              <a:rPr lang="en-US" sz="4000" dirty="0"/>
              <a:t>Excellent Progress with Mechanical System Design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7812C-734B-954C-9764-4C9FDE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82B0-F7D9-394A-93FD-A69C3F33A845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EF8C0-67DF-7949-9B24-291D7190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B93E9-C238-694E-BE15-70916FA3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7B299D-3B18-F546-BF29-555CE762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6" y="1252083"/>
            <a:ext cx="10917494" cy="4989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9085EF-ED70-A54C-9BD2-A58AC4C9C042}"/>
              </a:ext>
            </a:extLst>
          </p:cNvPr>
          <p:cNvSpPr txBox="1"/>
          <p:nvPr/>
        </p:nvSpPr>
        <p:spPr>
          <a:xfrm>
            <a:off x="557873" y="1002591"/>
            <a:ext cx="3303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Advanced 3-D Model developed: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integration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0771E-D8D4-8E44-BC45-A64CB6918742}"/>
              </a:ext>
            </a:extLst>
          </p:cNvPr>
          <p:cNvSpPr txBox="1"/>
          <p:nvPr/>
        </p:nvSpPr>
        <p:spPr>
          <a:xfrm>
            <a:off x="8509000" y="5658014"/>
            <a:ext cx="134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PP-1: signals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5431A8-A8E6-FA42-8CBD-71D408B00C36}"/>
              </a:ext>
            </a:extLst>
          </p:cNvPr>
          <p:cNvSpPr txBox="1"/>
          <p:nvPr/>
        </p:nvSpPr>
        <p:spPr>
          <a:xfrm>
            <a:off x="5906654" y="5236585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PP-2: Power and Cooling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036F0-5E33-1849-83F2-5482E90E4390}"/>
              </a:ext>
            </a:extLst>
          </p:cNvPr>
          <p:cNvSpPr txBox="1"/>
          <p:nvPr/>
        </p:nvSpPr>
        <p:spPr>
          <a:xfrm>
            <a:off x="702865" y="6121564"/>
            <a:ext cx="20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PP-3: External world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5EBD18-0C69-3B4A-B938-C1F93D89B079}"/>
              </a:ext>
            </a:extLst>
          </p:cNvPr>
          <p:cNvCxnSpPr/>
          <p:nvPr/>
        </p:nvCxnSpPr>
        <p:spPr>
          <a:xfrm flipV="1">
            <a:off x="8610600" y="4572000"/>
            <a:ext cx="0" cy="1033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65B453-F9D3-AC48-A4B4-279BBE2C2A9A}"/>
              </a:ext>
            </a:extLst>
          </p:cNvPr>
          <p:cNvCxnSpPr>
            <a:cxnSpLocks/>
          </p:cNvCxnSpPr>
          <p:nvPr/>
        </p:nvCxnSpPr>
        <p:spPr>
          <a:xfrm flipV="1">
            <a:off x="6668655" y="4572000"/>
            <a:ext cx="782782" cy="748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0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976B-372B-9E42-8E89-909ADCDB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CDD42-7F9D-0C4B-A9B6-F24EE456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30B6-75DA-374E-9500-A265E0E46393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91E0E-C5B0-0E40-8565-CCD449A6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53516-3136-8F4E-9AC8-5CE8B853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18A0F-92D0-B84F-B6FE-33D9E315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7"/>
            <a:ext cx="12192000" cy="6851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E261FE-9E7F-C04A-AB57-41EF7FD450B3}"/>
              </a:ext>
            </a:extLst>
          </p:cNvPr>
          <p:cNvSpPr txBox="1"/>
          <p:nvPr/>
        </p:nvSpPr>
        <p:spPr>
          <a:xfrm>
            <a:off x="332509" y="1027906"/>
            <a:ext cx="208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Walt’s talk @Review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0C3D1-5154-264D-93B4-51BC7428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8672" y="2192052"/>
            <a:ext cx="2629561" cy="1932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FABC2F-D9D4-6D4F-8C5F-D46104C7C5B0}"/>
              </a:ext>
            </a:extLst>
          </p:cNvPr>
          <p:cNvSpPr txBox="1"/>
          <p:nvPr/>
        </p:nvSpPr>
        <p:spPr>
          <a:xfrm>
            <a:off x="0" y="4445149"/>
            <a:ext cx="1916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View of MVTX</a:t>
            </a:r>
          </a:p>
          <a:p>
            <a:r>
              <a:rPr lang="en-US" dirty="0"/>
              <a:t>Detectors/staves</a:t>
            </a:r>
          </a:p>
        </p:txBody>
      </p:sp>
    </p:spTree>
    <p:extLst>
      <p:ext uri="{BB962C8B-B14F-4D97-AF65-F5344CB8AC3E}">
        <p14:creationId xmlns:p14="http://schemas.microsoft.com/office/powerpoint/2010/main" val="2499236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FCE1D-8341-3B49-B489-7BF1D0F0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5C9B9-7975-2849-8CB0-B169686A5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55E3-A1F2-3C4A-A631-B649628590BF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E7B8D-76F7-E847-9A63-02254EC3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2F01A-214C-7E40-96FE-B83B10A2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992A4-1660-4F46-A698-540BA74C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"/>
            <a:ext cx="12192000" cy="6852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67529-7698-C14D-9872-67AB708E3F27}"/>
              </a:ext>
            </a:extLst>
          </p:cNvPr>
          <p:cNvSpPr txBox="1"/>
          <p:nvPr/>
        </p:nvSpPr>
        <p:spPr>
          <a:xfrm>
            <a:off x="8153400" y="203200"/>
            <a:ext cx="239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Camelia’s talk @Review</a:t>
            </a:r>
          </a:p>
        </p:txBody>
      </p:sp>
    </p:spTree>
    <p:extLst>
      <p:ext uri="{BB962C8B-B14F-4D97-AF65-F5344CB8AC3E}">
        <p14:creationId xmlns:p14="http://schemas.microsoft.com/office/powerpoint/2010/main" val="213799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E72A-9478-4C4D-BC14-1F902903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FF94D-E1E4-844A-8F0D-3CE3DDE2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EAA1-DD7B-6842-9A34-7D3E6A56BA4C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A1064-D71F-F24D-8B3B-D26386BE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4B8A2-D381-2740-97D2-DB6C83FA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71103-41A8-EB4B-92B3-BE87A554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"/>
            <a:ext cx="12192000" cy="6852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AE019-8757-2448-8865-36B0ECA64E99}"/>
              </a:ext>
            </a:extLst>
          </p:cNvPr>
          <p:cNvSpPr txBox="1"/>
          <p:nvPr/>
        </p:nvSpPr>
        <p:spPr>
          <a:xfrm>
            <a:off x="9378527" y="1388319"/>
            <a:ext cx="239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Camelia’s talk @Review</a:t>
            </a:r>
          </a:p>
        </p:txBody>
      </p:sp>
    </p:spTree>
    <p:extLst>
      <p:ext uri="{BB962C8B-B14F-4D97-AF65-F5344CB8AC3E}">
        <p14:creationId xmlns:p14="http://schemas.microsoft.com/office/powerpoint/2010/main" val="516536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1EBE-CDC3-2042-A62B-D9373DBB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Test Beam Data Analysis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1B02C-F01F-4540-949E-801D8B51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5494-BE61-C940-B46C-E744E2306F0B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94003-6C18-3347-978E-C0B7FD37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53ED7-9137-F14E-AC30-910CD43A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21670-CE90-5849-B021-24BA8F7DDFEE}"/>
              </a:ext>
            </a:extLst>
          </p:cNvPr>
          <p:cNvSpPr txBox="1"/>
          <p:nvPr/>
        </p:nvSpPr>
        <p:spPr>
          <a:xfrm>
            <a:off x="538419" y="2039903"/>
            <a:ext cx="10156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Offline analysis in progress: all TB data in RCF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wiki.bnl.gov</a:t>
            </a:r>
            <a:r>
              <a:rPr lang="en-US" sz="2400" dirty="0"/>
              <a:t>/</a:t>
            </a:r>
            <a:r>
              <a:rPr lang="en-US" sz="2400" dirty="0" err="1"/>
              <a:t>sPHENIX</a:t>
            </a:r>
            <a:r>
              <a:rPr lang="en-US" sz="2400" dirty="0"/>
              <a:t>/</a:t>
            </a:r>
            <a:r>
              <a:rPr lang="en-US" sz="2400" dirty="0" err="1"/>
              <a:t>index.php</a:t>
            </a:r>
            <a:r>
              <a:rPr lang="en-US" sz="2400" dirty="0"/>
              <a:t>/MAPS-</a:t>
            </a:r>
            <a:r>
              <a:rPr lang="en-US" sz="2400" dirty="0" err="1"/>
              <a:t>based_Vertex_Detector</a:t>
            </a:r>
            <a:r>
              <a:rPr lang="en-US" sz="2400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384023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98" y="-27588"/>
            <a:ext cx="7822255" cy="1387160"/>
          </a:xfrm>
        </p:spPr>
        <p:txBody>
          <a:bodyPr>
            <a:noAutofit/>
          </a:bodyPr>
          <a:lstStyle/>
          <a:p>
            <a:r>
              <a:rPr lang="en-US" sz="3733" b="1" dirty="0"/>
              <a:t>Very Successful Test Beam @Fermilab</a:t>
            </a:r>
            <a:br>
              <a:rPr lang="en-US" sz="3733" b="1" dirty="0"/>
            </a:br>
            <a:r>
              <a:rPr lang="en-US" sz="2133" b="1" dirty="0"/>
              <a:t>5/20-25, 6/17-22, 2019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4"/>
            <a:ext cx="5528819" cy="30201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10"/>
            <a:ext cx="1551399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7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1" y="2155212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7" y="569846"/>
            <a:ext cx="1582220" cy="50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4"/>
            <a:ext cx="1582220" cy="50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5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1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7" y="824769"/>
            <a:ext cx="2651591" cy="509847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2"/>
            <a:ext cx="170707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>
                <a:solidFill>
                  <a:srgbClr val="FF0000"/>
                </a:solidFill>
              </a:rPr>
              <a:t>SamTec</a:t>
            </a:r>
            <a:r>
              <a:rPr lang="en-US" sz="1867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867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8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2" y="1678108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8" y="1512373"/>
            <a:ext cx="2239767" cy="259883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9"/>
            <a:ext cx="159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5m </a:t>
            </a:r>
            <a:r>
              <a:rPr lang="en-US" sz="2400" dirty="0" err="1"/>
              <a:t>SamTec</a:t>
            </a:r>
            <a:endParaRPr lang="en-US" sz="24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3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352295" y="2274800"/>
            <a:ext cx="183248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7" y="3068875"/>
            <a:ext cx="103769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19937" y="2652529"/>
            <a:ext cx="16427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5" y="656750"/>
            <a:ext cx="235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3" y="2646132"/>
            <a:ext cx="17778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2" y="3068875"/>
            <a:ext cx="87534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3" y="4421052"/>
            <a:ext cx="1064109" cy="101850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/>
              <a:t>sPHENIX</a:t>
            </a:r>
            <a:endParaRPr lang="en-US" sz="1867" dirty="0"/>
          </a:p>
          <a:p>
            <a:pPr algn="ctr"/>
            <a:r>
              <a:rPr lang="en-US" sz="1867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4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6636258" y="4208461"/>
            <a:ext cx="24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1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3"/>
            <a:ext cx="51868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7D0D-A686-9044-9961-33A6C9F12580}" type="datetime1">
              <a:rPr lang="en-US" smtClean="0"/>
              <a:t>8/8/19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3030221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867" dirty="0">
                <a:solidFill>
                  <a:srgbClr val="FF0000"/>
                </a:solidFill>
              </a:rPr>
              <a:t>  9-chip stave;</a:t>
            </a:r>
            <a:endParaRPr lang="en-US" sz="1867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36938" y="3969955"/>
            <a:ext cx="62062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/>
              <a:t>Long readout </a:t>
            </a:r>
            <a:r>
              <a:rPr lang="en-US" sz="2400" dirty="0" err="1"/>
              <a:t>SamTec</a:t>
            </a:r>
            <a:r>
              <a:rPr lang="en-US" sz="2400" dirty="0"/>
              <a:t> cable certified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/>
              <a:t>Cooling system demonstrated </a:t>
            </a:r>
          </a:p>
          <a:p>
            <a:r>
              <a:rPr lang="en-US" sz="2400" dirty="0"/>
              <a:t>*  </a:t>
            </a:r>
            <a:r>
              <a:rPr lang="en-US" sz="1200" dirty="0"/>
              <a:t>RUv1.1 identical to the final RUv2 electrically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844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9B32-A037-6540-8089-069FEDB05BC9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8"/>
            <a:ext cx="6604883" cy="4953663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6" y="816611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6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403089" y="569530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400307" y="3820402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477079" y="1455492"/>
            <a:ext cx="380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252012" y="39352"/>
            <a:ext cx="10156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Very Rich Set of TB Data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wiki.bnl.gov</a:t>
            </a:r>
            <a:r>
              <a:rPr lang="en-US" sz="2400" dirty="0"/>
              <a:t>/</a:t>
            </a:r>
            <a:r>
              <a:rPr lang="en-US" sz="2400" dirty="0" err="1"/>
              <a:t>sPHENIX</a:t>
            </a:r>
            <a:r>
              <a:rPr lang="en-US" sz="2400" dirty="0"/>
              <a:t>/</a:t>
            </a:r>
            <a:r>
              <a:rPr lang="en-US" sz="2400" dirty="0" err="1"/>
              <a:t>index.php</a:t>
            </a:r>
            <a:r>
              <a:rPr lang="en-US" sz="2400" dirty="0"/>
              <a:t>/MAPS-</a:t>
            </a:r>
            <a:r>
              <a:rPr lang="en-US" sz="2400" dirty="0" err="1"/>
              <a:t>based_Vertex_Detector</a:t>
            </a:r>
            <a:r>
              <a:rPr lang="en-US" sz="2400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1407391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F582-BC75-3A46-8315-106A0F73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3" y="97831"/>
            <a:ext cx="1118311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Offline Analysis: A simple straight line fit</a:t>
            </a:r>
            <a:br>
              <a:rPr lang="en-US" dirty="0"/>
            </a:br>
            <a:r>
              <a:rPr lang="en-US" dirty="0"/>
              <a:t>Track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137AA-1C0D-0847-9A3D-B6D78662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53C-895A-2E43-B238-C1568568C483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551B-589B-854E-8E8B-3D4B25E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7B7C-FADF-C04E-A989-6B2E6A2C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7829E-4E31-0147-A53B-6BC12F49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28" y="1286118"/>
            <a:ext cx="8328060" cy="53323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8424E0-5A02-974F-8726-9BBEC7ECA380}"/>
              </a:ext>
            </a:extLst>
          </p:cNvPr>
          <p:cNvGrpSpPr/>
          <p:nvPr/>
        </p:nvGrpSpPr>
        <p:grpSpPr>
          <a:xfrm>
            <a:off x="410967" y="3436706"/>
            <a:ext cx="2280862" cy="788451"/>
            <a:chOff x="5794624" y="1109609"/>
            <a:chExt cx="1551398" cy="6023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46190-22C5-584B-BD7D-3039B1CE033D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9E649B-F5CB-7B4C-B3D8-84D4CAEDFDF1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011823-17B0-CB41-8F1D-3B049C2CDFC8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4FDE70-0588-1D46-BEBC-B4949C0D746F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C0AEF3-73CD-CA49-AAB2-6663E62286F5}"/>
              </a:ext>
            </a:extLst>
          </p:cNvPr>
          <p:cNvCxnSpPr>
            <a:cxnSpLocks/>
          </p:cNvCxnSpPr>
          <p:nvPr/>
        </p:nvCxnSpPr>
        <p:spPr>
          <a:xfrm flipV="1">
            <a:off x="1479479" y="2961439"/>
            <a:ext cx="0" cy="2031804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42B4EA9-7CB5-A749-8BC4-7DC4C971C41E}"/>
              </a:ext>
            </a:extLst>
          </p:cNvPr>
          <p:cNvSpPr txBox="1"/>
          <p:nvPr/>
        </p:nvSpPr>
        <p:spPr>
          <a:xfrm>
            <a:off x="3799814" y="2896028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Hit_Eff_Stave3 &gt; 99.5%;</a:t>
            </a:r>
          </a:p>
          <a:p>
            <a:endParaRPr lang="en-US" sz="2000" dirty="0"/>
          </a:p>
          <a:p>
            <a:r>
              <a:rPr lang="en-US" sz="1600" dirty="0"/>
              <a:t>Eff = stave3_hits/(tracks, at least 3hits 1/2/4)</a:t>
            </a:r>
          </a:p>
          <a:p>
            <a:endParaRPr lang="en-US" dirty="0"/>
          </a:p>
          <a:p>
            <a:r>
              <a:rPr lang="en-US" b="1" dirty="0"/>
              <a:t>June TB Data analysis in progress</a:t>
            </a:r>
          </a:p>
          <a:p>
            <a:r>
              <a:rPr lang="en-US" dirty="0"/>
              <a:t>For various ALPIDE operation points, shaping time, threshold, trigger delay 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A4E8E-2970-8E46-862F-1DEFBCA2639E}"/>
              </a:ext>
            </a:extLst>
          </p:cNvPr>
          <p:cNvSpPr txBox="1"/>
          <p:nvPr/>
        </p:nvSpPr>
        <p:spPr>
          <a:xfrm>
            <a:off x="82631" y="3296138"/>
            <a:ext cx="288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  <a:p>
            <a:r>
              <a:rPr lang="en-US" sz="1600" dirty="0"/>
              <a:t>2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A1380D-4F0F-7B47-B55C-46569B0C9FBC}"/>
              </a:ext>
            </a:extLst>
          </p:cNvPr>
          <p:cNvSpPr/>
          <p:nvPr/>
        </p:nvSpPr>
        <p:spPr>
          <a:xfrm>
            <a:off x="3886466" y="1904987"/>
            <a:ext cx="2966279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1057B-8482-614E-B121-644F54B0A787}"/>
              </a:ext>
            </a:extLst>
          </p:cNvPr>
          <p:cNvSpPr txBox="1"/>
          <p:nvPr/>
        </p:nvSpPr>
        <p:spPr>
          <a:xfrm>
            <a:off x="8404220" y="2242349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Yasser</a:t>
            </a:r>
          </a:p>
        </p:txBody>
      </p:sp>
    </p:spTree>
    <p:extLst>
      <p:ext uri="{BB962C8B-B14F-4D97-AF65-F5344CB8AC3E}">
        <p14:creationId xmlns:p14="http://schemas.microsoft.com/office/powerpoint/2010/main" val="2647380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F582-BC75-3A46-8315-106A0F73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9" y="1"/>
            <a:ext cx="11167858" cy="1153932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A simple straight line fit </a:t>
            </a:r>
            <a:br>
              <a:rPr lang="en-US" dirty="0"/>
            </a:br>
            <a:r>
              <a:rPr lang="en-US" dirty="0"/>
              <a:t>Stave-3 Track hit resolution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137AA-1C0D-0847-9A3D-B6D78662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9150-149C-0C4C-AC9B-4CC7D0687419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551B-589B-854E-8E8B-3D4B25E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7B7C-FADF-C04E-A989-6B2E6A2C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424E0-5A02-974F-8726-9BBEC7ECA380}"/>
              </a:ext>
            </a:extLst>
          </p:cNvPr>
          <p:cNvGrpSpPr/>
          <p:nvPr/>
        </p:nvGrpSpPr>
        <p:grpSpPr>
          <a:xfrm>
            <a:off x="610657" y="3436706"/>
            <a:ext cx="2280862" cy="788451"/>
            <a:chOff x="5794624" y="1109609"/>
            <a:chExt cx="1551398" cy="6023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46190-22C5-584B-BD7D-3039B1CE033D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9E649B-F5CB-7B4C-B3D8-84D4CAEDFDF1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011823-17B0-CB41-8F1D-3B049C2CDFC8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4FDE70-0588-1D46-BEBC-B4949C0D746F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C0AEF3-73CD-CA49-AAB2-6663E62286F5}"/>
              </a:ext>
            </a:extLst>
          </p:cNvPr>
          <p:cNvCxnSpPr>
            <a:cxnSpLocks/>
          </p:cNvCxnSpPr>
          <p:nvPr/>
        </p:nvCxnSpPr>
        <p:spPr>
          <a:xfrm flipV="1">
            <a:off x="1794789" y="2963470"/>
            <a:ext cx="0" cy="2031804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68B3D0-A54A-C544-9818-764FDF96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151" y="1153932"/>
            <a:ext cx="8410249" cy="53849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67F19-C51D-3046-854B-7AA7C2C62E64}"/>
              </a:ext>
            </a:extLst>
          </p:cNvPr>
          <p:cNvSpPr txBox="1"/>
          <p:nvPr/>
        </p:nvSpPr>
        <p:spPr>
          <a:xfrm>
            <a:off x="4664465" y="4995274"/>
            <a:ext cx="210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dX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dZ</a:t>
            </a:r>
            <a:r>
              <a:rPr lang="en-US" dirty="0">
                <a:solidFill>
                  <a:srgbClr val="FF0000"/>
                </a:solidFill>
              </a:rPr>
              <a:t> &lt; 5um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68793-DDBE-384F-B8C5-CB771797A0A9}"/>
              </a:ext>
            </a:extLst>
          </p:cNvPr>
          <p:cNvSpPr txBox="1"/>
          <p:nvPr/>
        </p:nvSpPr>
        <p:spPr>
          <a:xfrm>
            <a:off x="219261" y="3296138"/>
            <a:ext cx="288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  <a:p>
            <a:r>
              <a:rPr lang="en-US" sz="1600" dirty="0"/>
              <a:t>2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79F5CA-6371-244A-81F7-E0FD1E87D5DC}"/>
              </a:ext>
            </a:extLst>
          </p:cNvPr>
          <p:cNvSpPr/>
          <p:nvPr/>
        </p:nvSpPr>
        <p:spPr>
          <a:xfrm>
            <a:off x="4075649" y="2630200"/>
            <a:ext cx="3344654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B12140-737B-8843-8D5B-CCA341B5F9AB}"/>
              </a:ext>
            </a:extLst>
          </p:cNvPr>
          <p:cNvSpPr/>
          <p:nvPr/>
        </p:nvSpPr>
        <p:spPr>
          <a:xfrm>
            <a:off x="4032621" y="4455099"/>
            <a:ext cx="3344654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C271F1-DCCA-B74F-906F-4013ECB0F02A}"/>
              </a:ext>
            </a:extLst>
          </p:cNvPr>
          <p:cNvSpPr txBox="1"/>
          <p:nvPr/>
        </p:nvSpPr>
        <p:spPr>
          <a:xfrm>
            <a:off x="8610600" y="2054671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Yasser</a:t>
            </a:r>
          </a:p>
        </p:txBody>
      </p:sp>
    </p:spTree>
    <p:extLst>
      <p:ext uri="{BB962C8B-B14F-4D97-AF65-F5344CB8AC3E}">
        <p14:creationId xmlns:p14="http://schemas.microsoft.com/office/powerpoint/2010/main" val="212523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417A-7BB0-BF42-9AB0-D2C7A36C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B6A3-BD18-BA44-870A-8185D0CE8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69" y="1253331"/>
            <a:ext cx="10515600" cy="4351338"/>
          </a:xfrm>
        </p:spPr>
        <p:txBody>
          <a:bodyPr/>
          <a:lstStyle/>
          <a:p>
            <a:r>
              <a:rPr lang="en-US" dirty="0"/>
              <a:t>Efficiency and resolution study for large incident angles</a:t>
            </a:r>
          </a:p>
          <a:p>
            <a:r>
              <a:rPr lang="en-US" dirty="0"/>
              <a:t>Optimize MAPS operation points, June data</a:t>
            </a:r>
          </a:p>
          <a:p>
            <a:r>
              <a:rPr lang="en-US" dirty="0"/>
              <a:t>Tune MC for better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2EE14-6DB9-C646-BBB5-D1D319DD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49D-A489-BD44-B059-30570FCFC97D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1787-F46F-BB46-A331-84DBB38F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F4B7A-4E1C-464B-B753-75F46F3B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4" descr="File:Run0893.png">
            <a:extLst>
              <a:ext uri="{FF2B5EF4-FFF2-40B4-BE49-F238E27FC236}">
                <a16:creationId xmlns:a16="http://schemas.microsoft.com/office/drawing/2014/main" id="{5D7C0C93-CCBF-EF46-90E7-619A7BDB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01" y="3459042"/>
            <a:ext cx="7152597" cy="27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029AA-A1A1-3347-9E1C-2F1BC2ED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80" y="1830990"/>
            <a:ext cx="33655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AFF6-631C-FF44-9FAF-4C943F1C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Very Successful MVTX Cost &amp; Schedule Review </a:t>
            </a:r>
            <a:br>
              <a:rPr lang="en-US" dirty="0"/>
            </a:br>
            <a:r>
              <a:rPr lang="en-US" dirty="0"/>
              <a:t>July 29-30, 2019 @BNL</a:t>
            </a:r>
            <a:br>
              <a:rPr lang="en-US" dirty="0"/>
            </a:br>
            <a:r>
              <a:rPr lang="en-US" sz="2200" dirty="0"/>
              <a:t>https://</a:t>
            </a:r>
            <a:r>
              <a:rPr lang="en-US" sz="2200" dirty="0" err="1"/>
              <a:t>indico.bnl.gov</a:t>
            </a:r>
            <a:r>
              <a:rPr lang="en-US" sz="2200" dirty="0"/>
              <a:t>/event/6544/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5FBDA-8E0B-DE49-8C65-6F90D422A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25" y="1541124"/>
            <a:ext cx="10083229" cy="481522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Review presentations</a:t>
            </a:r>
          </a:p>
          <a:p>
            <a:pPr lvl="1"/>
            <a:r>
              <a:rPr lang="en-US" dirty="0"/>
              <a:t>Cost, Schedule, risks</a:t>
            </a:r>
          </a:p>
          <a:p>
            <a:pPr lvl="1"/>
            <a:r>
              <a:rPr lang="en-US" dirty="0"/>
              <a:t>Technical details on mechanical and electrical systems</a:t>
            </a:r>
          </a:p>
          <a:p>
            <a:pPr lvl="1"/>
            <a:r>
              <a:rPr lang="en-US" dirty="0"/>
              <a:t>All supporting documents</a:t>
            </a:r>
          </a:p>
          <a:p>
            <a:r>
              <a:rPr lang="en-US" dirty="0"/>
              <a:t>Received very positive review report</a:t>
            </a:r>
          </a:p>
          <a:p>
            <a:pPr lvl="1"/>
            <a:r>
              <a:rPr lang="en-US" dirty="0"/>
              <a:t>A few action items being addressed, complete by Aug. </a:t>
            </a:r>
          </a:p>
          <a:p>
            <a:pPr lvl="1"/>
            <a:r>
              <a:rPr lang="en-US" dirty="0"/>
              <a:t>Expect BNL/DOE approval in 4~6 weeks</a:t>
            </a:r>
          </a:p>
          <a:p>
            <a:endParaRPr lang="en-US" dirty="0"/>
          </a:p>
          <a:p>
            <a:r>
              <a:rPr lang="en-US" dirty="0"/>
              <a:t>MIT received fund from BNL for mechanical design R&amp;D</a:t>
            </a:r>
          </a:p>
          <a:p>
            <a:r>
              <a:rPr lang="en-US" dirty="0"/>
              <a:t>LBNL R&amp;D fund transfer for carbon structure cost estimate in progress</a:t>
            </a:r>
          </a:p>
          <a:p>
            <a:endParaRPr lang="en-US" dirty="0"/>
          </a:p>
          <a:p>
            <a:r>
              <a:rPr lang="en-US" dirty="0"/>
              <a:t>Targeted project start date ~ September  2019</a:t>
            </a:r>
          </a:p>
          <a:p>
            <a:pPr lvl="1"/>
            <a:r>
              <a:rPr lang="en-US" dirty="0"/>
              <a:t>RU acceptance test/QA @UTA  </a:t>
            </a:r>
          </a:p>
          <a:p>
            <a:pPr lvl="1"/>
            <a:r>
              <a:rPr lang="en-US" dirty="0"/>
              <a:t>Carbon structure design and production    </a:t>
            </a:r>
          </a:p>
          <a:p>
            <a:pPr lvl="1"/>
            <a:r>
              <a:rPr lang="en-US" dirty="0"/>
              <a:t>Stave acceptance test/QA @LBNL</a:t>
            </a:r>
          </a:p>
          <a:p>
            <a:pPr lvl="1"/>
            <a:r>
              <a:rPr lang="en-US" dirty="0"/>
              <a:t>Electronics production </a:t>
            </a:r>
          </a:p>
          <a:p>
            <a:pPr lvl="1"/>
            <a:endParaRPr lang="en-US" dirty="0"/>
          </a:p>
          <a:p>
            <a:r>
              <a:rPr lang="en-US" dirty="0"/>
              <a:t>Parallel effort (off-project)</a:t>
            </a:r>
          </a:p>
          <a:p>
            <a:pPr lvl="1"/>
            <a:r>
              <a:rPr lang="en-US" dirty="0"/>
              <a:t>Stave &amp; RU production at CERN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051DF-1344-C249-AC29-34A96083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0470-7C74-6A49-B969-0BBBFBF127AC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BBE04-B97D-E348-ABBE-6B0AAFAD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CD60A-4D53-A44C-B938-B7A65D5A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2770D9-0383-144E-82F8-444106C0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8"/>
          <a:stretch/>
        </p:blipFill>
        <p:spPr>
          <a:xfrm>
            <a:off x="7407885" y="1809417"/>
            <a:ext cx="4356847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5C5-5F11-A040-AC2A-3775B417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6" y="36003"/>
            <a:ext cx="11825555" cy="1325563"/>
          </a:xfrm>
        </p:spPr>
        <p:txBody>
          <a:bodyPr/>
          <a:lstStyle/>
          <a:p>
            <a:r>
              <a:rPr lang="en-US" dirty="0"/>
              <a:t>A full readout unit system test under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E392-F85A-A440-BE2C-FCF02835B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39" y="143777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– readout in 6-subgroup   </a:t>
            </a:r>
          </a:p>
          <a:p>
            <a:pPr lvl="1"/>
            <a:r>
              <a:rPr lang="en-US" dirty="0"/>
              <a:t>48 staves + 48 RUs + 6 FELIXs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A </a:t>
            </a:r>
            <a:r>
              <a:rPr lang="en-US" dirty="0" err="1"/>
              <a:t>complte</a:t>
            </a:r>
            <a:r>
              <a:rPr lang="en-US" dirty="0"/>
              <a:t> readout chain:</a:t>
            </a:r>
          </a:p>
          <a:p>
            <a:pPr marL="457200" lvl="1" indent="0">
              <a:buNone/>
            </a:pPr>
            <a:r>
              <a:rPr lang="en-US" dirty="0"/>
              <a:t>8 staves + 8 RUs + 1 Felix + 1 Server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Hardware in hand at LANL</a:t>
            </a:r>
          </a:p>
          <a:p>
            <a:pPr lvl="1"/>
            <a:r>
              <a:rPr lang="en-US" dirty="0"/>
              <a:t>6 staves + 4 HICs(w/o carbon frame)</a:t>
            </a:r>
          </a:p>
          <a:p>
            <a:pPr lvl="1"/>
            <a:r>
              <a:rPr lang="en-US" dirty="0"/>
              <a:t>10 RUv2.1 produced at CERN, to be shipped to LANL soon</a:t>
            </a:r>
          </a:p>
          <a:p>
            <a:pPr lvl="1"/>
            <a:r>
              <a:rPr lang="en-US" dirty="0"/>
              <a:t>2 FELIX v2.0</a:t>
            </a:r>
          </a:p>
          <a:p>
            <a:pPr lvl="1"/>
            <a:r>
              <a:rPr lang="en-US" dirty="0"/>
              <a:t>1 PU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CA82-233E-CF48-8C54-BB905A9B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8FC4-F2B9-A945-8BD7-1AE798A7A401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6E56-C4C7-4A45-9B53-EEE43131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4D999-040E-F54B-8141-25DFA857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7A79C-B88B-EC4B-846A-02C06C1B9B52}"/>
              </a:ext>
            </a:extLst>
          </p:cNvPr>
          <p:cNvSpPr txBox="1"/>
          <p:nvPr/>
        </p:nvSpPr>
        <p:spPr>
          <a:xfrm>
            <a:off x="8476304" y="3217029"/>
            <a:ext cx="3599426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Building a telescope of:</a:t>
            </a:r>
          </a:p>
          <a:p>
            <a:pPr marL="285750" indent="-285750">
              <a:buFontTx/>
              <a:buChar char="-"/>
            </a:pPr>
            <a:r>
              <a:rPr lang="en-US" dirty="0"/>
              <a:t>6 staves + 2 HICs</a:t>
            </a:r>
          </a:p>
          <a:p>
            <a:pPr marL="285750" indent="-285750">
              <a:buFontTx/>
              <a:buChar char="-"/>
            </a:pPr>
            <a:r>
              <a:rPr lang="en-US" dirty="0"/>
              <a:t>8 RUv2.1</a:t>
            </a:r>
          </a:p>
          <a:p>
            <a:pPr marL="285750" indent="-285750">
              <a:buFontTx/>
              <a:buChar char="-"/>
            </a:pPr>
            <a:r>
              <a:rPr lang="en-US" dirty="0"/>
              <a:t>2 FELIX</a:t>
            </a:r>
          </a:p>
          <a:p>
            <a:pPr marL="285750" indent="-285750">
              <a:buFontTx/>
              <a:buChar char="-"/>
            </a:pPr>
            <a:r>
              <a:rPr lang="en-US" dirty="0"/>
              <a:t>1 PU</a:t>
            </a:r>
          </a:p>
          <a:p>
            <a:pPr marL="285750" indent="-285750">
              <a:buFontTx/>
              <a:buChar char="-"/>
            </a:pPr>
            <a:r>
              <a:rPr lang="en-US" dirty="0"/>
              <a:t>1 GTM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A test beam later this year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LBNL, 50MeV p-beam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LANL, 800MeV p-beam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Fermilab? </a:t>
            </a:r>
          </a:p>
        </p:txBody>
      </p:sp>
    </p:spTree>
    <p:extLst>
      <p:ext uri="{BB962C8B-B14F-4D97-AF65-F5344CB8AC3E}">
        <p14:creationId xmlns:p14="http://schemas.microsoft.com/office/powerpoint/2010/main" val="1833553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BC6D-00D9-154E-86C3-D9EA8453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9B71B-96E1-104D-B0A4-FFF1B2F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350A-15F3-DD4E-9A65-C92450BD6FDC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1C4C9-0CF8-1E4C-ADD5-0EC2AEB8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6501F-F581-5747-9240-309036A9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2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6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400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5" y="1086717"/>
            <a:ext cx="10673887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2"/>
            <a:ext cx="269715" cy="1567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1" y="312888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13651"/>
            <a:ext cx="10879143" cy="647419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38C2-7F2D-EC42-9303-9EF36A8C7D32}" type="datetime1">
              <a:rPr lang="en-US" smtClean="0"/>
              <a:t>8/8/19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22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5" y="5089645"/>
            <a:ext cx="10590759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36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95" y="38381"/>
            <a:ext cx="11180584" cy="75481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Detector Misalignment &amp; Hit Spatial Resolution Study- Online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50" y="1277926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1" y="3652395"/>
            <a:ext cx="7187121" cy="3173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5" y="1018477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 staves offset by,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1BE-1BAA-7D49-AEF5-CA0144D7A6BF}" type="datetime1">
              <a:rPr lang="en-US" smtClean="0"/>
              <a:t>8/8/19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54406" y="2290204"/>
            <a:ext cx="4439805" cy="1282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Hit spatial resolution: (w/o clustering) </a:t>
            </a:r>
          </a:p>
          <a:p>
            <a:r>
              <a:rPr lang="en-US" sz="1867" dirty="0" err="1"/>
              <a:t>Peak_sigma_core</a:t>
            </a:r>
            <a:r>
              <a:rPr lang="en-US" sz="1867" dirty="0"/>
              <a:t> = 0.55 (pixel size ) =15 um</a:t>
            </a:r>
          </a:p>
          <a:p>
            <a:r>
              <a:rPr lang="en-US" sz="1867" dirty="0"/>
              <a:t>Chip spatial resolution = 15/sqrt(2) = 11 um</a:t>
            </a:r>
          </a:p>
          <a:p>
            <a:r>
              <a:rPr lang="en-US" sz="1867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8"/>
            <a:ext cx="2558375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5" y="5651213"/>
            <a:ext cx="2558375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5"/>
            <a:ext cx="2558375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5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7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7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531813" y="5920358"/>
            <a:ext cx="140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608853" y="5344789"/>
            <a:ext cx="142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Delta_X</a:t>
            </a:r>
            <a:r>
              <a:rPr lang="en-US" sz="2400" dirty="0"/>
              <a:t>/Z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9114919" y="4358849"/>
            <a:ext cx="22752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254751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C57C3F-FFFC-8343-91E7-2F4501E8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4897-2035-6346-BC51-536148AA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DECE-EDC7-1B43-8267-B33076009EC5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8C895-5172-3047-8C00-0CEC8DA4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95FA-E910-1441-85A6-7208BFBF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2BE06-2E1D-E74A-9013-979E2E51C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5" y="365125"/>
            <a:ext cx="5911001" cy="6492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3AFE47-41DA-FD47-A623-0B1E547A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01" y="365125"/>
            <a:ext cx="5845744" cy="6492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6DBED5-882C-6A45-A2EF-E95919DE53B0}"/>
              </a:ext>
            </a:extLst>
          </p:cNvPr>
          <p:cNvSpPr txBox="1"/>
          <p:nvPr/>
        </p:nvSpPr>
        <p:spPr>
          <a:xfrm>
            <a:off x="3020755" y="3221973"/>
            <a:ext cx="22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cost, </a:t>
            </a:r>
          </a:p>
          <a:p>
            <a:r>
              <a:rPr lang="en-US" dirty="0"/>
              <a:t>schedule &amp; risks in P6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EB66D-5F4B-454D-B223-1749E390B5AC}"/>
              </a:ext>
            </a:extLst>
          </p:cNvPr>
          <p:cNvSpPr txBox="1"/>
          <p:nvPr/>
        </p:nvSpPr>
        <p:spPr>
          <a:xfrm>
            <a:off x="3192728" y="5217141"/>
            <a:ext cx="1957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 progress,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Mechanics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B7C88-81CF-E741-BF7A-F1B72F2F9606}"/>
              </a:ext>
            </a:extLst>
          </p:cNvPr>
          <p:cNvSpPr txBox="1"/>
          <p:nvPr/>
        </p:nvSpPr>
        <p:spPr>
          <a:xfrm>
            <a:off x="9442580" y="2778576"/>
            <a:ext cx="156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R&amp;D highlights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31432-7B0A-7D49-A833-6FED23BDB22B}"/>
              </a:ext>
            </a:extLst>
          </p:cNvPr>
          <p:cNvSpPr txBox="1"/>
          <p:nvPr/>
        </p:nvSpPr>
        <p:spPr>
          <a:xfrm>
            <a:off x="9268796" y="795003"/>
            <a:ext cx="1957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 progress,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Det. assembly 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1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53"/>
            <a:ext cx="10515600" cy="740897"/>
          </a:xfrm>
        </p:spPr>
        <p:txBody>
          <a:bodyPr/>
          <a:lstStyle/>
          <a:p>
            <a:r>
              <a:rPr lang="en-US" dirty="0"/>
              <a:t>Plan: 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7F8FC-566E-094A-900C-10E891BE6A5B}" type="datetime1">
              <a:rPr lang="en-US" altLang="en-US" smtClean="0"/>
              <a:t>8/8/19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Status - sPHENIX Gen.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48054" y="1608835"/>
            <a:ext cx="3611147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Schedule drivers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sz="2133" dirty="0"/>
              <a:t>Day-1 physics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sz="2133" dirty="0"/>
              <a:t>CERN production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sz="2133" dirty="0"/>
              <a:t>Carbon structures</a:t>
            </a:r>
          </a:p>
          <a:p>
            <a:endParaRPr lang="en-US" sz="2133" dirty="0"/>
          </a:p>
          <a:p>
            <a:r>
              <a:rPr lang="en-US" sz="2133" dirty="0"/>
              <a:t>Early R&amp;D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dirty="0"/>
              <a:t>LANL LDRD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33" dirty="0"/>
              <a:t>Readout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33" dirty="0"/>
              <a:t>Mechanics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dirty="0"/>
              <a:t>BNL R&amp;D fund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33" dirty="0"/>
              <a:t>MIT carbon structure design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33" dirty="0"/>
              <a:t>LBNL carbon structure cost estimate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4815946" y="1116292"/>
            <a:ext cx="6026714" cy="40610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Fully aligned with sPHENIX via  external milestones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E5D2E-51B2-AC4E-B0C7-2CC28F4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1" y="1608835"/>
            <a:ext cx="8284745" cy="47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7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397D-B7DE-F040-8F88-425A481F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8" y="77449"/>
            <a:ext cx="5911921" cy="806130"/>
          </a:xfrm>
        </p:spPr>
        <p:txBody>
          <a:bodyPr/>
          <a:lstStyle/>
          <a:p>
            <a:r>
              <a:rPr lang="en-US" dirty="0"/>
              <a:t>Review Report &amp;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37BC3-B394-814F-A1F2-C251E70D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8" y="1163548"/>
            <a:ext cx="5141360" cy="555792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Recommendations - Mechanics</a:t>
            </a:r>
          </a:p>
          <a:p>
            <a:pPr lvl="1"/>
            <a:r>
              <a:rPr lang="en-US" dirty="0"/>
              <a:t>Increase contingency 40% -&gt; 60% for carbon structures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Under engineering discussions </a:t>
            </a:r>
          </a:p>
          <a:p>
            <a:pPr lvl="1"/>
            <a:r>
              <a:rPr lang="en-US" dirty="0"/>
              <a:t>In parallel to LBNL effort, obtain quotations from commercial vendors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Obtained a preliminary one, will update vendor with the latest design by the end of Aug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Plan to visit CERN/Vendor in September for prototyping  </a:t>
            </a:r>
          </a:p>
          <a:p>
            <a:pPr lvl="1"/>
            <a:r>
              <a:rPr lang="en-US" dirty="0"/>
              <a:t>Add the full scale insertion mockup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MIT plans to work on it (WBS 2.X)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Recommendations – PMP</a:t>
            </a:r>
          </a:p>
          <a:p>
            <a:pPr lvl="1"/>
            <a:r>
              <a:rPr lang="en-US" dirty="0"/>
              <a:t>Include an appendix for each KPP and UPP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PMP being updated, to complete in ~1 week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 recommendations, good</a:t>
            </a:r>
          </a:p>
          <a:p>
            <a:pPr lvl="1"/>
            <a:r>
              <a:rPr lang="en-US" dirty="0"/>
              <a:t>Cost &amp; Schedule, Risk, Electronics, stave/Ru acceptance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1CA46-DEFA-734C-A65B-324F4D4B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01" y="77449"/>
            <a:ext cx="4983278" cy="6356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D90D8D-0DFC-8445-B6E3-D49281EB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3D25-4FFB-D044-92B8-61911CED1A6E}" type="datetime1">
              <a:rPr lang="en-US" smtClean="0"/>
              <a:t>8/8/19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BB9849-796C-0E41-AD28-34117D4F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C43D55-5982-8048-A234-3ABE0640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FEA4E-B638-594F-8BCA-EA604554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87" y="0"/>
            <a:ext cx="52980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207C2-DBA8-144A-847E-A9900DADF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515" y="0"/>
            <a:ext cx="5298074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21918D-C823-9F49-9E0D-6655C6D1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66A5-E609-7147-957C-FB38FFC9C93E}" type="datetime1">
              <a:rPr lang="en-US" smtClean="0"/>
              <a:t>8/8/19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0AF045-BD9D-5D49-A322-C731D2BD1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D44F0D-462B-1744-A208-D4D31F4B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D979A-E57A-9046-87DA-46122D99AB54}"/>
              </a:ext>
            </a:extLst>
          </p:cNvPr>
          <p:cNvSpPr txBox="1"/>
          <p:nvPr/>
        </p:nvSpPr>
        <p:spPr>
          <a:xfrm>
            <a:off x="4487658" y="136525"/>
            <a:ext cx="243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Report – Cont. 1</a:t>
            </a:r>
          </a:p>
        </p:txBody>
      </p:sp>
    </p:spTree>
    <p:extLst>
      <p:ext uri="{BB962C8B-B14F-4D97-AF65-F5344CB8AC3E}">
        <p14:creationId xmlns:p14="http://schemas.microsoft.com/office/powerpoint/2010/main" val="201192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52AC5-8016-114E-8331-BF84819B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7" y="0"/>
            <a:ext cx="55076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3FA55-4CAE-9948-A264-79724830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856" y="0"/>
            <a:ext cx="529807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7BA61-E5FA-8945-A2AE-D70567AA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2F57-7E6C-6342-92A5-6B869EC6D018}" type="datetime1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65ECC-33E7-DA46-8F40-A09E80E9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42240-C944-7241-84D9-E718DA54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DA87E-3146-D24D-ADCB-B9C629A61449}"/>
              </a:ext>
            </a:extLst>
          </p:cNvPr>
          <p:cNvSpPr txBox="1"/>
          <p:nvPr/>
        </p:nvSpPr>
        <p:spPr>
          <a:xfrm>
            <a:off x="4685872" y="23509"/>
            <a:ext cx="243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Report – Cont. 2</a:t>
            </a:r>
          </a:p>
        </p:txBody>
      </p:sp>
    </p:spTree>
    <p:extLst>
      <p:ext uri="{BB962C8B-B14F-4D97-AF65-F5344CB8AC3E}">
        <p14:creationId xmlns:p14="http://schemas.microsoft.com/office/powerpoint/2010/main" val="267057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3866"/>
            <a:ext cx="10972800" cy="728663"/>
          </a:xfrm>
        </p:spPr>
        <p:txBody>
          <a:bodyPr>
            <a:noAutofit/>
          </a:bodyPr>
          <a:lstStyle/>
          <a:p>
            <a:r>
              <a:rPr lang="en-US" sz="3733" dirty="0"/>
              <a:t>Updated (08/09/2019): KPPs &amp; UPPs in PMP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F454D-E183-3246-872B-A6197560490B}" type="datetime1">
              <a:rPr lang="en-US" altLang="en-US" smtClean="0"/>
              <a:t>8/8/19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Status - sPHENIX Gen.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304800" y="4850419"/>
            <a:ext cx="127470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UPPs from </a:t>
            </a:r>
          </a:p>
          <a:p>
            <a:r>
              <a:rPr lang="en-US" sz="1867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304800" y="1376180"/>
            <a:ext cx="127470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KPPs from </a:t>
            </a:r>
          </a:p>
          <a:p>
            <a:r>
              <a:rPr lang="en-US" sz="1867" dirty="0"/>
              <a:t>MVTX PMP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33" y="4672543"/>
            <a:ext cx="7603067" cy="14656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49E6B-19E6-C643-893D-8A0D47B19D01}"/>
              </a:ext>
            </a:extLst>
          </p:cNvPr>
          <p:cNvGrpSpPr/>
          <p:nvPr/>
        </p:nvGrpSpPr>
        <p:grpSpPr>
          <a:xfrm>
            <a:off x="2353733" y="1376180"/>
            <a:ext cx="6895706" cy="3094227"/>
            <a:chOff x="2648147" y="1214417"/>
            <a:chExt cx="6895706" cy="30942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C74AF9-C62F-5247-9EC6-EE66E900D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147" y="1214417"/>
              <a:ext cx="6895706" cy="3094227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0655DB-F906-6549-AC6A-FD36E2D760FE}"/>
                </a:ext>
              </a:extLst>
            </p:cNvPr>
            <p:cNvCxnSpPr/>
            <p:nvPr/>
          </p:nvCxnSpPr>
          <p:spPr>
            <a:xfrm>
              <a:off x="2648147" y="1214417"/>
              <a:ext cx="0" cy="2760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EC82D6E-DCD3-7E4D-8881-8868626340F4}"/>
              </a:ext>
            </a:extLst>
          </p:cNvPr>
          <p:cNvSpPr/>
          <p:nvPr/>
        </p:nvSpPr>
        <p:spPr>
          <a:xfrm>
            <a:off x="536449" y="647517"/>
            <a:ext cx="10972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www.phenix.bnl.gov</a:t>
            </a:r>
            <a:r>
              <a:rPr lang="en-US" sz="1400" dirty="0"/>
              <a:t>/WWW/publish/</a:t>
            </a:r>
            <a:r>
              <a:rPr lang="en-US" sz="1400" dirty="0" err="1"/>
              <a:t>mxliu</a:t>
            </a:r>
            <a:r>
              <a:rPr lang="en-US" sz="1400" dirty="0"/>
              <a:t>/</a:t>
            </a:r>
            <a:r>
              <a:rPr lang="en-US" sz="1400" dirty="0" err="1"/>
              <a:t>sPHENIX</a:t>
            </a:r>
            <a:r>
              <a:rPr lang="en-US" sz="1400" dirty="0"/>
              <a:t>/Reviews/BNL-072019/MVTX-ManagementPlan-BNL-Format-version-v10-080919.docx</a:t>
            </a:r>
          </a:p>
        </p:txBody>
      </p:sp>
    </p:spTree>
    <p:extLst>
      <p:ext uri="{BB962C8B-B14F-4D97-AF65-F5344CB8AC3E}">
        <p14:creationId xmlns:p14="http://schemas.microsoft.com/office/powerpoint/2010/main" val="1880300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341026-A366-B148-9245-9EDA0DED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297-CB5D-8045-91AC-413FFDD1C856}" type="datetime1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3D8C8-56D5-2E4A-8596-C37A9ACC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- sPHENIX Gen.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1D825-0D63-814A-A117-96340A62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228FE-706A-7447-BD4F-15DA85CF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26" y="0"/>
            <a:ext cx="535954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97521-8F58-B345-A974-319EB364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73" y="0"/>
            <a:ext cx="530435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8A163-C996-9148-8C4A-DDB302B41E84}"/>
              </a:ext>
            </a:extLst>
          </p:cNvPr>
          <p:cNvSpPr txBox="1"/>
          <p:nvPr/>
        </p:nvSpPr>
        <p:spPr>
          <a:xfrm>
            <a:off x="3279648" y="136525"/>
            <a:ext cx="4430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new appendix 2 in PMP</a:t>
            </a:r>
          </a:p>
        </p:txBody>
      </p:sp>
    </p:spTree>
    <p:extLst>
      <p:ext uri="{BB962C8B-B14F-4D97-AF65-F5344CB8AC3E}">
        <p14:creationId xmlns:p14="http://schemas.microsoft.com/office/powerpoint/2010/main" val="3477128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1177</Words>
  <Application>Microsoft Macintosh PowerPoint</Application>
  <PresentationFormat>Widescreen</PresentationFormat>
  <Paragraphs>258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MVTX Status &amp; Plan</vt:lpstr>
      <vt:lpstr>Very Successful MVTX Cost &amp; Schedule Review  July 29-30, 2019 @BNL https://indico.bnl.gov/event/6544/</vt:lpstr>
      <vt:lpstr>PowerPoint Presentation</vt:lpstr>
      <vt:lpstr>Plan: Schedules &amp; Milestones </vt:lpstr>
      <vt:lpstr>Review Report &amp; Actions</vt:lpstr>
      <vt:lpstr>PowerPoint Presentation</vt:lpstr>
      <vt:lpstr>PowerPoint Presentation</vt:lpstr>
      <vt:lpstr>Updated (08/09/2019): KPPs &amp; UPPs in PMP</vt:lpstr>
      <vt:lpstr>PowerPoint Presentation</vt:lpstr>
      <vt:lpstr>Excellent Progress with Mechanical System Design </vt:lpstr>
      <vt:lpstr>PowerPoint Presentation</vt:lpstr>
      <vt:lpstr>PowerPoint Presentation</vt:lpstr>
      <vt:lpstr>PowerPoint Presentation</vt:lpstr>
      <vt:lpstr>2019 Test Beam Data Analysis </vt:lpstr>
      <vt:lpstr>Very Successful Test Beam @Fermilab 5/20-25, 6/17-22, 2019</vt:lpstr>
      <vt:lpstr>PowerPoint Presentation</vt:lpstr>
      <vt:lpstr>Preliminary Offline Analysis: A simple straight line fit Track hit efficiency vs Trigger Delay </vt:lpstr>
      <vt:lpstr>Offline Analysis: A simple straight line fit  Stave-3 Track hit resolution vs Trigger Delay </vt:lpstr>
      <vt:lpstr>Next step</vt:lpstr>
      <vt:lpstr>A full readout unit system test under development </vt:lpstr>
      <vt:lpstr>backup</vt:lpstr>
      <vt:lpstr>2019 MVTX Test Beam Setup @Fermilab</vt:lpstr>
      <vt:lpstr>Detector Misalignment &amp; Hit Spatial Resolution Study- Online Plots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93</cp:revision>
  <dcterms:created xsi:type="dcterms:W3CDTF">2019-08-07T22:35:05Z</dcterms:created>
  <dcterms:modified xsi:type="dcterms:W3CDTF">2019-08-09T05:55:52Z</dcterms:modified>
</cp:coreProperties>
</file>