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872" r:id="rId4"/>
    <p:sldId id="873" r:id="rId5"/>
    <p:sldId id="258" r:id="rId6"/>
    <p:sldId id="266" r:id="rId7"/>
    <p:sldId id="874" r:id="rId8"/>
    <p:sldId id="261" r:id="rId9"/>
    <p:sldId id="259" r:id="rId10"/>
    <p:sldId id="260" r:id="rId11"/>
    <p:sldId id="263" r:id="rId12"/>
    <p:sldId id="264" r:id="rId13"/>
    <p:sldId id="265" r:id="rId14"/>
    <p:sldId id="87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90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4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1F0C8-352B-FB4A-ABCE-F6A623716955}" type="datetimeFigureOut">
              <a:rPr lang="en-US" smtClean="0"/>
              <a:t>9/26/19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CC2160-48AC-304C-95BE-B8F45AD78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65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4863F-1884-1546-8DE8-08DB03DC1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318D9B-1C06-0F46-A87E-6D558DD875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33794-411B-A14F-B90D-4DBC613A7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6A651-1F89-6E4A-BEC5-A597F76C4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&amp;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B6A4F-BFE7-724D-8165-F13576B13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205B-5E54-E24D-ADC8-6A1AFE908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54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AA3F0-2C08-0242-9D01-B2EEDC61E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DB323C-361F-1C4C-A556-293099D2D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A6F8A-0DDB-8145-9793-BA61B3047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86058-A996-5B45-9A91-8BF646923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&amp;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D7EC6-C6F4-BE42-95A9-B4503454E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205B-5E54-E24D-ADC8-6A1AFE908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746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289114-DC5F-C64E-86FB-03D2948718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139565-516D-954F-8C34-92BF804F7A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E66C16-7FA4-5241-83C0-E2B5D00CD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DFBE3-AA95-CA46-9250-0BC016612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&amp;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D3834-A98C-094E-ABE1-B53306999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205B-5E54-E24D-ADC8-6A1AFE908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039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D3F1E-A66B-B04C-992C-4A989807F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33427B-6037-E741-94A5-3AB908BAAE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D1C56-D387-3549-A562-4AC0B2220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7687F-C1CD-C94B-8AAA-A2698B6E8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&amp;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89C3F-6480-0F47-8304-1CCBCFCE1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205B-5E54-E24D-ADC8-6A1AFE908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566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8416C-3999-4C49-A665-CCE22005F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7DACDA-9EEE-7543-A04B-E6B082EEC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1E7BE-A599-8848-9AF5-B0F458978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801038-AA67-D14E-A975-17AED669F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&amp;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F16985-9469-3A43-B3D7-3AEE45C97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205B-5E54-E24D-ADC8-6A1AFE908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13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9BCA6-65DD-A24A-BFC1-4BBEE3AD5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0AA90-1FB2-194F-8E42-CF6734EB4D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7DFCF9-1E09-6B47-AB46-31E1352E66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8B252-0BF6-4342-BBF9-84C9C309C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8FEE3E-C991-7C40-B909-79D4C76D6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&amp; Plan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1F6AC2-3001-2A4E-9D43-8EE661A96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205B-5E54-E24D-ADC8-6A1AFE908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609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8B2C4-DB61-B24C-822E-38F604FFF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2DD10B-87EA-FB4F-9FDD-1608C5C0A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345851-0B32-904B-B0EC-3DC567C10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D3D81D-AB69-D843-B829-175DF0F338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BA385F-EF43-554C-8DBF-DD7DE96EB7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FED236-9661-1A49-B5EC-AF25B27B1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F04189-3207-9347-A1C0-56B4EBEF8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&amp; Plan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AEDF25-8A59-3E47-9413-16B6F58DA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205B-5E54-E24D-ADC8-6A1AFE908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90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684F4-2199-1048-9F56-2A53F5D43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59588D-DFE0-CA45-B958-CA5DEC6B1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83E0AE-B439-1A4C-AD55-8EAD90BAF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&amp; Plan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625895-F694-F94B-B7E9-5957DF17A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205B-5E54-E24D-ADC8-6A1AFE908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1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2B0308-399A-084A-A5C2-3C7DFC4F5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42D67D-C7D3-B243-B7CA-B1E10D65B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&amp;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53A0FA-8F4A-5144-9018-01FB99304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205B-5E54-E24D-ADC8-6A1AFE908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8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E9FE7-0B94-6F4F-BBEC-6C06F8029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BA542-F646-634A-BF16-219554CE5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6378FA-4318-3F48-969A-C405032B6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786519-7E3A-924F-959D-FE45CAE8B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ACF031-9637-C147-8B39-81871CAD9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&amp; Plan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504A-7F29-3C40-A6D4-8CE21C850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205B-5E54-E24D-ADC8-6A1AFE908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489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D6B48-0C3A-C94F-84F1-2030AB697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ACE424-9D30-A548-AD93-95EB43F9F1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4FCD7B-CEF6-B544-85B5-4B6EBE674F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288C8D-467A-9441-93A1-8C5790D9B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A5CABE-DD7D-0A49-BF9C-2D0617888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&amp; Plan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F562F1-183D-4D4E-B340-07F84B784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205B-5E54-E24D-ADC8-6A1AFE908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05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0B6F15-4203-E047-8A98-522E46A43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672BE-F735-6343-BB63-2FAB6AF70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D593D-BB76-374F-BD72-C22D422F5D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9/27/19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138C1-B492-0A4C-9BC8-100025AF86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MVTX Status &amp;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F7C77-85F2-4C4A-8557-4CF5A74B1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7205B-5E54-E24D-ADC8-6A1AFE908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3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3A22B2-1D0F-3849-9302-2DED9DB9C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10448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MVTX Project Status &amp; Plan</a:t>
            </a:r>
            <a:br>
              <a:rPr lang="en-US" dirty="0"/>
            </a:br>
            <a:r>
              <a:rPr lang="en-US" dirty="0"/>
              <a:t>09/27/2019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EAECA7-14FF-B34D-89E9-65A1339F8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505698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MVTX Review response – received feedback on Thursday </a:t>
            </a:r>
          </a:p>
          <a:p>
            <a:pPr lvl="1"/>
            <a:r>
              <a:rPr lang="en-US" dirty="0"/>
              <a:t>On-going discussions with </a:t>
            </a:r>
            <a:r>
              <a:rPr lang="en-US" dirty="0" err="1"/>
              <a:t>sPHENIX</a:t>
            </a:r>
            <a:r>
              <a:rPr lang="en-US" dirty="0"/>
              <a:t> project office, some edits and revision of PMP doc  </a:t>
            </a:r>
          </a:p>
          <a:p>
            <a:pPr lvl="1"/>
            <a:r>
              <a:rPr lang="en-US" dirty="0"/>
              <a:t>Produce a formal review response report, to ALD and BNL Project Office </a:t>
            </a:r>
          </a:p>
          <a:p>
            <a:pPr lvl="1"/>
            <a:r>
              <a:rPr lang="en-US" dirty="0"/>
              <a:t>Smooth funding profile for FY20, plan-B  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Full mechanical insertion mockup, MVTX/INTT/TPC</a:t>
            </a:r>
          </a:p>
          <a:p>
            <a:pPr lvl="1"/>
            <a:r>
              <a:rPr lang="en-US" dirty="0"/>
              <a:t>cost &amp; schedule in WBS2.x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Plan to start the MVTX production activities as soon as funds available </a:t>
            </a:r>
          </a:p>
          <a:p>
            <a:pPr lvl="1"/>
            <a:r>
              <a:rPr lang="en-US" dirty="0"/>
              <a:t>Preparation for Stave and RU acceptance test &amp; QA in US, LBNL and UT-A</a:t>
            </a:r>
          </a:p>
          <a:p>
            <a:pPr lvl="1"/>
            <a:r>
              <a:rPr lang="en-US" dirty="0"/>
              <a:t>Carbon structure prototype production, site selection  </a:t>
            </a:r>
            <a:r>
              <a:rPr lang="en-US" dirty="0" err="1"/>
              <a:t>etc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Updates from recent CERN Visit, 9/16-20, 2019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6D1BB3-EBA9-FD4D-A285-22602E2D9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3667FF-A093-1844-B279-DE1666E7F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&amp;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4271A-2751-4549-836D-931B69553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205B-5E54-E24D-ADC8-6A1AFE908C2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752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14B11-B60F-5947-9AFB-6C3434329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824226"/>
          </a:xfrm>
        </p:spPr>
        <p:txBody>
          <a:bodyPr/>
          <a:lstStyle/>
          <a:p>
            <a:r>
              <a:rPr lang="en-US" dirty="0"/>
              <a:t>ITS Surface Commissioning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8E6FB-D94E-654B-BCB2-6D1C7E6E8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24" y="1034514"/>
            <a:ext cx="7930330" cy="237103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 lot of activities </a:t>
            </a:r>
          </a:p>
          <a:p>
            <a:r>
              <a:rPr lang="en-US" dirty="0"/>
              <a:t>Also require a lot of shifts, and EXPERTS!</a:t>
            </a:r>
          </a:p>
          <a:p>
            <a:endParaRPr lang="en-US" dirty="0"/>
          </a:p>
          <a:p>
            <a:r>
              <a:rPr lang="en-US" dirty="0"/>
              <a:t>Current status:</a:t>
            </a:r>
          </a:p>
          <a:p>
            <a:pPr lvl="1"/>
            <a:r>
              <a:rPr lang="en-US" dirty="0"/>
              <a:t>Turn on layers, stave-be-stave, checking V,I,T</a:t>
            </a:r>
          </a:p>
          <a:p>
            <a:pPr lvl="1"/>
            <a:r>
              <a:rPr lang="en-US" dirty="0"/>
              <a:t>Safety interlock important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8C9F93-E62A-C047-B64A-85450B4D4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52455"/>
            <a:ext cx="12192000" cy="33872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C90448-CECB-FF45-9554-5730B07BD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2794" y="-23455"/>
            <a:ext cx="3187266" cy="417421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6AE1F-CA8E-C94A-A807-E35122740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7D5CF-BAD4-D14B-83C4-3159BB846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&amp;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474E7-AD43-0E45-B36C-7C6013D57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205B-5E54-E24D-ADC8-6A1AFE908C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011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5F5E2A-CBCF-5249-B5B9-3D9BA236A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AD9A65-04E3-1C45-827A-7C980312B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293" y="0"/>
            <a:ext cx="51435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29169C-D2B7-3A45-8A8B-9A19FA95E92E}"/>
              </a:ext>
            </a:extLst>
          </p:cNvPr>
          <p:cNvSpPr txBox="1"/>
          <p:nvPr/>
        </p:nvSpPr>
        <p:spPr>
          <a:xfrm>
            <a:off x="844546" y="5688008"/>
            <a:ext cx="3557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ITS/IB : top half barrel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1DAB40-C99F-9843-BC35-4B4E86492151}"/>
              </a:ext>
            </a:extLst>
          </p:cNvPr>
          <p:cNvSpPr txBox="1"/>
          <p:nvPr/>
        </p:nvSpPr>
        <p:spPr>
          <a:xfrm>
            <a:off x="7440537" y="6334780"/>
            <a:ext cx="4162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ITS/IB : bottom half barrel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354B61-51AB-6A4C-AF60-C62F37759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554881-EC09-9E41-936C-4705BF555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&amp; Plan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57D834-6AE6-6C47-84F0-F0280D5FA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205B-5E54-E24D-ADC8-6A1AFE908C2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57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8CCDD4-361F-674C-9998-41F16D55D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4972050" cy="6629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5B408E-1E9B-6F4F-948A-471C7EA7F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0" y="1570383"/>
            <a:ext cx="7050156" cy="52876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7ECB1C-4769-8C4B-A153-A49876F1B28A}"/>
              </a:ext>
            </a:extLst>
          </p:cNvPr>
          <p:cNvSpPr txBox="1"/>
          <p:nvPr/>
        </p:nvSpPr>
        <p:spPr>
          <a:xfrm>
            <a:off x="5572700" y="460836"/>
            <a:ext cx="5342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ITS/IB RU and PU, w </a:t>
            </a:r>
            <a:r>
              <a:rPr lang="en-US" sz="3600" b="1" dirty="0" err="1"/>
              <a:t>cabels</a:t>
            </a:r>
            <a:endParaRPr lang="en-US" sz="3600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9368D1-C539-2548-9803-F6D3C1F32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A80C9B-2FC7-2B46-9B4D-86E1B5253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&amp; Plan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047105-A9C4-6449-AD64-3D0FFAE6D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205B-5E54-E24D-ADC8-6A1AFE908C2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89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FEA2D3-2EF9-014E-9BB5-3E7CD9237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3555" y="0"/>
            <a:ext cx="51435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917401-A59E-4B49-B676-8B1E4786B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9104"/>
            <a:ext cx="6771861" cy="50788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88658D-B5CF-4940-A940-4465EE54CB34}"/>
              </a:ext>
            </a:extLst>
          </p:cNvPr>
          <p:cNvSpPr txBox="1"/>
          <p:nvPr/>
        </p:nvSpPr>
        <p:spPr>
          <a:xfrm>
            <a:off x="854765" y="556591"/>
            <a:ext cx="2836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PU &amp; CAEN PS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B86011-71A2-1743-B749-2943F6525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8B24D-B180-8D42-8186-9E492A6F1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&amp; Plan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450FB3-E2A7-A540-BE22-1D717A742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205B-5E54-E24D-ADC8-6A1AFE908C2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314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36CA2-ED60-AF45-9A2F-6B36FB59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7930" y="-3017"/>
            <a:ext cx="8077200" cy="907420"/>
          </a:xfrm>
        </p:spPr>
        <p:txBody>
          <a:bodyPr>
            <a:normAutofit/>
          </a:bodyPr>
          <a:lstStyle/>
          <a:p>
            <a:r>
              <a:rPr lang="en-US" dirty="0"/>
              <a:t>Summary: Near Term TO-DO List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516878-12ED-B348-B199-0FB884414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72" y="768155"/>
            <a:ext cx="5178336" cy="5953597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Review response </a:t>
            </a:r>
          </a:p>
          <a:p>
            <a:pPr lvl="1"/>
            <a:r>
              <a:rPr lang="en-US" dirty="0"/>
              <a:t>PMP document update </a:t>
            </a:r>
          </a:p>
          <a:p>
            <a:pPr lvl="1"/>
            <a:r>
              <a:rPr lang="en-US" dirty="0"/>
              <a:t>Funding profile smoothing </a:t>
            </a:r>
          </a:p>
          <a:p>
            <a:pPr lvl="1"/>
            <a:r>
              <a:rPr lang="en-US" dirty="0"/>
              <a:t>Response report document</a:t>
            </a:r>
          </a:p>
          <a:p>
            <a:r>
              <a:rPr lang="en-US" dirty="0"/>
              <a:t>Carbon structure cost estimate </a:t>
            </a:r>
          </a:p>
          <a:p>
            <a:pPr lvl="1"/>
            <a:r>
              <a:rPr lang="en-US" dirty="0"/>
              <a:t>LBNL CF update </a:t>
            </a:r>
          </a:p>
          <a:p>
            <a:pPr lvl="1"/>
            <a:r>
              <a:rPr lang="en-US" dirty="0"/>
              <a:t>Follow up with  US vendors for quotes, Sept/Oct.</a:t>
            </a:r>
          </a:p>
          <a:p>
            <a:pPr lvl="1"/>
            <a:r>
              <a:rPr lang="en-US" dirty="0"/>
              <a:t>Prototypes, select vendor(s) </a:t>
            </a:r>
          </a:p>
          <a:p>
            <a:r>
              <a:rPr lang="en-US" dirty="0"/>
              <a:t>Continue mechanical system design  </a:t>
            </a:r>
          </a:p>
          <a:p>
            <a:pPr lvl="1"/>
            <a:r>
              <a:rPr lang="en-US" dirty="0"/>
              <a:t>CYSS, EW, SB</a:t>
            </a:r>
          </a:p>
          <a:p>
            <a:pPr lvl="1"/>
            <a:r>
              <a:rPr lang="en-US" dirty="0"/>
              <a:t>Global insertion system design and full mockup </a:t>
            </a:r>
          </a:p>
          <a:p>
            <a:r>
              <a:rPr lang="en-US" dirty="0"/>
              <a:t>A full “8-stave + 8-RU + 1-FELIX + 1-PU + 1 GTM” chain test</a:t>
            </a:r>
          </a:p>
          <a:p>
            <a:pPr lvl="1"/>
            <a:r>
              <a:rPr lang="en-US" dirty="0"/>
              <a:t>10 RU available</a:t>
            </a:r>
          </a:p>
          <a:p>
            <a:pPr lvl="1"/>
            <a:r>
              <a:rPr lang="en-US" dirty="0"/>
              <a:t>1 PU arrived at LANL from LBNL (thank Leo, Alberto!)</a:t>
            </a:r>
          </a:p>
          <a:p>
            <a:pPr lvl="1"/>
            <a:r>
              <a:rPr lang="en-US" dirty="0"/>
              <a:t>8-stave/HICs telescope frame being designed</a:t>
            </a:r>
          </a:p>
          <a:p>
            <a:pPr lvl="1"/>
            <a:r>
              <a:rPr lang="en-US" dirty="0"/>
              <a:t>RU &amp; FELIX Firmware in progress</a:t>
            </a:r>
          </a:p>
          <a:p>
            <a:pPr lvl="1"/>
            <a:r>
              <a:rPr lang="en-US" dirty="0"/>
              <a:t>Slow control software &amp; GUI</a:t>
            </a:r>
          </a:p>
          <a:p>
            <a:pPr lvl="1"/>
            <a:r>
              <a:rPr lang="en-US" dirty="0"/>
              <a:t>A possible test beam run later this year</a:t>
            </a:r>
          </a:p>
          <a:p>
            <a:r>
              <a:rPr lang="en-US" dirty="0"/>
              <a:t>RU acceptance QA at UTA</a:t>
            </a:r>
          </a:p>
          <a:p>
            <a:pPr lvl="1"/>
            <a:r>
              <a:rPr lang="en-US" dirty="0"/>
              <a:t>Initial test in October </a:t>
            </a:r>
          </a:p>
          <a:p>
            <a:r>
              <a:rPr lang="en-US" dirty="0"/>
              <a:t>Prepare for stave acceptance QA at LBNL</a:t>
            </a:r>
          </a:p>
          <a:p>
            <a:r>
              <a:rPr lang="en-US" dirty="0"/>
              <a:t>FELIX production and test </a:t>
            </a:r>
          </a:p>
          <a:p>
            <a:pPr lvl="1"/>
            <a:r>
              <a:rPr lang="en-US" dirty="0"/>
              <a:t>Jointly with </a:t>
            </a:r>
            <a:r>
              <a:rPr lang="en-US" dirty="0" err="1"/>
              <a:t>sPHENIX</a:t>
            </a:r>
            <a:r>
              <a:rPr lang="en-US" dirty="0"/>
              <a:t> TPC, at BNL? Or LANL?</a:t>
            </a:r>
          </a:p>
          <a:p>
            <a:r>
              <a:rPr lang="en-US" dirty="0"/>
              <a:t>2019 test beam data analysis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8A4BC0-3D13-1044-B9C2-1DFCEB498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8BB1E8-BCD8-C54B-959A-62B559FC5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&amp; Plan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A7788-768D-F342-B396-83850973E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5EA1A-CD69-6D45-8D50-BB11777E63B9}" type="slidenum">
              <a:rPr lang="en-US" smtClean="0"/>
              <a:t>14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3213CE-8E0F-494B-ADCC-0441EEB2BCF7}"/>
              </a:ext>
            </a:extLst>
          </p:cNvPr>
          <p:cNvSpPr txBox="1"/>
          <p:nvPr/>
        </p:nvSpPr>
        <p:spPr>
          <a:xfrm>
            <a:off x="5616388" y="1369836"/>
            <a:ext cx="6575612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sPHENIX</a:t>
            </a:r>
            <a:r>
              <a:rPr lang="en-US" b="1" dirty="0">
                <a:solidFill>
                  <a:srgbClr val="FF0000"/>
                </a:solidFill>
              </a:rPr>
              <a:t> Stave production at CERN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/>
          </a:p>
          <a:p>
            <a:r>
              <a:rPr lang="en-US" sz="1600" b="1" dirty="0"/>
              <a:t>We will follow up the progress closely, production, Test &amp; QA</a:t>
            </a:r>
          </a:p>
          <a:p>
            <a:r>
              <a:rPr lang="en-US" sz="1600" b="1" dirty="0"/>
              <a:t>- bi-weekly meetings with CERN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ITS system surface commissioning at CERN</a:t>
            </a:r>
            <a:endParaRPr lang="en-US" dirty="0"/>
          </a:p>
          <a:p>
            <a:r>
              <a:rPr lang="en-US" sz="1600" dirty="0"/>
              <a:t>Now --- May 2020</a:t>
            </a:r>
          </a:p>
          <a:p>
            <a:endParaRPr lang="en-US" sz="1600" dirty="0"/>
          </a:p>
          <a:p>
            <a:r>
              <a:rPr lang="en-US" sz="1600" dirty="0"/>
              <a:t>A good opportunity to learn about the </a:t>
            </a:r>
          </a:p>
          <a:p>
            <a:r>
              <a:rPr lang="en-US" sz="1600" dirty="0"/>
              <a:t>system operation and controls;</a:t>
            </a:r>
          </a:p>
          <a:p>
            <a:r>
              <a:rPr lang="en-US" sz="1600" dirty="0"/>
              <a:t>Working on a coordinated effort within MVTX/</a:t>
            </a:r>
            <a:r>
              <a:rPr lang="en-US" sz="1600" dirty="0" err="1"/>
              <a:t>sPHENIX</a:t>
            </a:r>
            <a:r>
              <a:rPr lang="en-US" sz="1600" dirty="0"/>
              <a:t>,</a:t>
            </a:r>
          </a:p>
          <a:p>
            <a:endParaRPr lang="en-US" sz="1600" dirty="0"/>
          </a:p>
          <a:p>
            <a:r>
              <a:rPr lang="en-US" sz="1600" dirty="0"/>
              <a:t>Signup page,</a:t>
            </a:r>
          </a:p>
          <a:p>
            <a:r>
              <a:rPr lang="en-US" sz="1100" dirty="0"/>
              <a:t>https://</a:t>
            </a:r>
            <a:r>
              <a:rPr lang="en-US" sz="1100" dirty="0" err="1"/>
              <a:t>docs.google.com</a:t>
            </a:r>
            <a:r>
              <a:rPr lang="en-US" sz="1100" dirty="0"/>
              <a:t>/spreadsheets/d/1YBAyouW8geJHUPpzRyLlzN4ePW4YzI8glI5xI66N3ww/</a:t>
            </a:r>
            <a:r>
              <a:rPr lang="en-US" sz="1100" dirty="0" err="1"/>
              <a:t>edit#gid</a:t>
            </a:r>
            <a:r>
              <a:rPr lang="en-US" sz="1100" dirty="0"/>
              <a:t>=0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178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4D766-4FC0-2347-B211-2D36D2477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746"/>
            <a:ext cx="10515600" cy="1325563"/>
          </a:xfrm>
        </p:spPr>
        <p:txBody>
          <a:bodyPr/>
          <a:lstStyle/>
          <a:p>
            <a:r>
              <a:rPr lang="en-US" dirty="0"/>
              <a:t>Smooth Funding Profile (FY19+20, 21,22)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3C0991A-C2A1-8A47-9AC7-4E12E35DE8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336553"/>
              </p:ext>
            </p:extLst>
          </p:nvPr>
        </p:nvGraphicFramePr>
        <p:xfrm>
          <a:off x="5322346" y="2268637"/>
          <a:ext cx="6643869" cy="30209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63625">
                  <a:extLst>
                    <a:ext uri="{9D8B030D-6E8A-4147-A177-3AD203B41FA5}">
                      <a16:colId xmlns:a16="http://schemas.microsoft.com/office/drawing/2014/main" val="1611365722"/>
                    </a:ext>
                  </a:extLst>
                </a:gridCol>
                <a:gridCol w="930513">
                  <a:extLst>
                    <a:ext uri="{9D8B030D-6E8A-4147-A177-3AD203B41FA5}">
                      <a16:colId xmlns:a16="http://schemas.microsoft.com/office/drawing/2014/main" val="2171251887"/>
                    </a:ext>
                  </a:extLst>
                </a:gridCol>
                <a:gridCol w="921210">
                  <a:extLst>
                    <a:ext uri="{9D8B030D-6E8A-4147-A177-3AD203B41FA5}">
                      <a16:colId xmlns:a16="http://schemas.microsoft.com/office/drawing/2014/main" val="676969837"/>
                    </a:ext>
                  </a:extLst>
                </a:gridCol>
                <a:gridCol w="921210">
                  <a:extLst>
                    <a:ext uri="{9D8B030D-6E8A-4147-A177-3AD203B41FA5}">
                      <a16:colId xmlns:a16="http://schemas.microsoft.com/office/drawing/2014/main" val="961348738"/>
                    </a:ext>
                  </a:extLst>
                </a:gridCol>
                <a:gridCol w="1107311">
                  <a:extLst>
                    <a:ext uri="{9D8B030D-6E8A-4147-A177-3AD203B41FA5}">
                      <a16:colId xmlns:a16="http://schemas.microsoft.com/office/drawing/2014/main" val="1158731350"/>
                    </a:ext>
                  </a:extLst>
                </a:gridCol>
              </a:tblGrid>
              <a:tr h="335666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err="1">
                          <a:effectLst/>
                        </a:rPr>
                        <a:t>sPHENIX</a:t>
                      </a:r>
                      <a:r>
                        <a:rPr lang="en-US" sz="1400" u="none" strike="noStrike" dirty="0">
                          <a:effectLst/>
                        </a:rPr>
                        <a:t> MVTX Budget Profile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491148"/>
                  </a:ext>
                </a:extLst>
              </a:tr>
              <a:tr h="335666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FY20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FY21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FY22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Total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79073234"/>
                  </a:ext>
                </a:extLst>
              </a:tr>
              <a:tr h="33566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3.02.01 Management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$233,668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$209,596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$101,338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$544,602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26360997"/>
                  </a:ext>
                </a:extLst>
              </a:tr>
              <a:tr h="33566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3.02.02 Electronics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$569,582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$569,582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09992960"/>
                  </a:ext>
                </a:extLst>
              </a:tr>
              <a:tr h="33566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3.02.03 Mechanics and Assembly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$1,370,727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$307,183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$113,468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$1,791,378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10131894"/>
                  </a:ext>
                </a:extLst>
              </a:tr>
              <a:tr h="33566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3.02.04 Integration and Infrastructure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$368,185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$399,262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$15,491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$782,938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82657703"/>
                  </a:ext>
                </a:extLst>
              </a:tr>
              <a:tr h="33566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Performance Measure Baseline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$2,542,162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$916,041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$230,297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$3,688,500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83377239"/>
                  </a:ext>
                </a:extLst>
              </a:tr>
              <a:tr h="33566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Contingency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$762,649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$274,812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$69,089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$1,106,550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89003177"/>
                  </a:ext>
                </a:extLst>
              </a:tr>
              <a:tr h="33566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Total Project Cost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$3,304,811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$1,190,853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$299,386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$4,795,050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48309448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05998712-CA4A-5343-A03C-86FA862A9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8637"/>
            <a:ext cx="5059986" cy="36918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BED770-D025-9041-AC92-19D7F63C6B32}"/>
              </a:ext>
            </a:extLst>
          </p:cNvPr>
          <p:cNvSpPr txBox="1"/>
          <p:nvPr/>
        </p:nvSpPr>
        <p:spPr>
          <a:xfrm>
            <a:off x="1284790" y="1817225"/>
            <a:ext cx="2532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July MVTX Review: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1E5D5A-B145-4D4D-93C4-5CCC3F192E52}"/>
              </a:ext>
            </a:extLst>
          </p:cNvPr>
          <p:cNvSpPr txBox="1"/>
          <p:nvPr/>
        </p:nvSpPr>
        <p:spPr>
          <a:xfrm>
            <a:off x="7384648" y="1817225"/>
            <a:ext cx="31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MVTX funding profile: FY20 -22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0FBAA1-BC7C-5141-9D0D-C70CB0CA3C8A}"/>
              </a:ext>
            </a:extLst>
          </p:cNvPr>
          <p:cNvSpPr txBox="1"/>
          <p:nvPr/>
        </p:nvSpPr>
        <p:spPr>
          <a:xfrm>
            <a:off x="5489246" y="5674793"/>
            <a:ext cx="5864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we move some FY20 ($3.3M) activities to FY21 ($1.2M), </a:t>
            </a:r>
          </a:p>
          <a:p>
            <a:r>
              <a:rPr lang="en-US" dirty="0"/>
              <a:t>with minimal impact to the project?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A6D0801-04A6-CD49-BE68-E0E141927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53B37B7-7404-814B-98FB-464B59C2D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&amp; Plan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BDB314-7711-AA49-AC36-6A8ECD119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205B-5E54-E24D-ADC8-6A1AFE908C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978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39CE-AED5-244E-81D5-21718B97D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42" y="136525"/>
            <a:ext cx="11130116" cy="740897"/>
          </a:xfrm>
        </p:spPr>
        <p:txBody>
          <a:bodyPr>
            <a:normAutofit/>
          </a:bodyPr>
          <a:lstStyle/>
          <a:p>
            <a:r>
              <a:rPr lang="en-US" dirty="0"/>
              <a:t>Schedules – Smooth Funding Profile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FE141A-DD97-5644-97E9-9D0124684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9/27/19</a:t>
            </a:r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E3C380-AE73-4D4A-990B-FACE7DB71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Status &amp; Plan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4D073C-4F2E-4F43-BFBA-1C65BF2E1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3</a:t>
            </a:fld>
            <a:endParaRPr lang="en-US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A590B6-4A68-704C-9CB0-756038FA9E4E}"/>
              </a:ext>
            </a:extLst>
          </p:cNvPr>
          <p:cNvSpPr txBox="1"/>
          <p:nvPr/>
        </p:nvSpPr>
        <p:spPr>
          <a:xfrm>
            <a:off x="109333" y="1634197"/>
            <a:ext cx="3611147" cy="4226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Candidates for possible delays, from FY20 to FY21:</a:t>
            </a:r>
          </a:p>
          <a:p>
            <a:pPr marL="533375" indent="-380990">
              <a:buFont typeface="Arial" panose="020B0604020202020204" pitchFamily="34" charset="0"/>
              <a:buChar char="•"/>
            </a:pPr>
            <a:r>
              <a:rPr lang="en-US" dirty="0"/>
              <a:t>Carbon Structure production </a:t>
            </a:r>
          </a:p>
          <a:p>
            <a:pPr marL="533375" indent="-380990">
              <a:buFont typeface="Arial" panose="020B0604020202020204" pitchFamily="34" charset="0"/>
              <a:buChar char="•"/>
            </a:pPr>
            <a:r>
              <a:rPr lang="en-US" dirty="0"/>
              <a:t>PU and CAEN PS</a:t>
            </a:r>
          </a:p>
          <a:p>
            <a:pPr marL="533375" indent="-380990">
              <a:buFont typeface="Arial" panose="020B0604020202020204" pitchFamily="34" charset="0"/>
              <a:buChar char="•"/>
            </a:pPr>
            <a:r>
              <a:rPr lang="en-US" dirty="0"/>
              <a:t>Cooling system </a:t>
            </a:r>
          </a:p>
          <a:p>
            <a:pPr marL="533375" indent="-380990">
              <a:buFont typeface="Arial" panose="020B0604020202020204" pitchFamily="34" charset="0"/>
              <a:buChar char="•"/>
            </a:pPr>
            <a:r>
              <a:rPr lang="en-US" dirty="0"/>
              <a:t>Delay stave test and detector assembly work at LBNL</a:t>
            </a:r>
          </a:p>
          <a:p>
            <a:pPr marL="533375" indent="-380990">
              <a:buFont typeface="Arial" panose="020B0604020202020204" pitchFamily="34" charset="0"/>
              <a:buChar char="•"/>
            </a:pPr>
            <a:endParaRPr lang="en-US" sz="2133" dirty="0"/>
          </a:p>
          <a:p>
            <a:r>
              <a:rPr lang="en-US" sz="2133" dirty="0"/>
              <a:t>Recent new quotes for carbon structures:</a:t>
            </a:r>
          </a:p>
          <a:p>
            <a:pPr marL="342900" indent="-342900">
              <a:buFontTx/>
              <a:buChar char="-"/>
            </a:pPr>
            <a:r>
              <a:rPr lang="en-US" dirty="0"/>
              <a:t>Possible cost saving through commercial companies </a:t>
            </a:r>
          </a:p>
          <a:p>
            <a:pPr marL="342900" indent="-342900">
              <a:buFontTx/>
              <a:buChar char="-"/>
            </a:pPr>
            <a:r>
              <a:rPr lang="en-US" dirty="0"/>
              <a:t>Carbon structure full production possible in FY20  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1E9E8A1A-E21F-1247-AE95-E77CCDD9C7B1}"/>
              </a:ext>
            </a:extLst>
          </p:cNvPr>
          <p:cNvSpPr txBox="1">
            <a:spLocks/>
          </p:cNvSpPr>
          <p:nvPr/>
        </p:nvSpPr>
        <p:spPr>
          <a:xfrm>
            <a:off x="4815946" y="1116292"/>
            <a:ext cx="6026714" cy="40610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/>
              <a:t>Fully aligned with sPHENIX via  external milestones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EE5D2E-51B2-AC4E-B0C7-2CC28F44E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9560" y="1608835"/>
            <a:ext cx="8284745" cy="47665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363B27-2B5F-9040-B3B9-571C9D4BF28E}"/>
              </a:ext>
            </a:extLst>
          </p:cNvPr>
          <p:cNvSpPr txBox="1"/>
          <p:nvPr/>
        </p:nvSpPr>
        <p:spPr>
          <a:xfrm>
            <a:off x="301084" y="1017028"/>
            <a:ext cx="3208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Plan-B: ~by next week?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7782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EA619-E26D-D943-A3D7-65AFC2135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1019" y="517584"/>
            <a:ext cx="9144000" cy="1277762"/>
          </a:xfrm>
        </p:spPr>
        <p:txBody>
          <a:bodyPr>
            <a:normAutofit/>
          </a:bodyPr>
          <a:lstStyle/>
          <a:p>
            <a:r>
              <a:rPr lang="en-US" dirty="0"/>
              <a:t>Very Productive Visit to CERN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8D70B6-8FF0-E84A-8945-76C171B8C2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1019" y="2185639"/>
            <a:ext cx="9144000" cy="3657600"/>
          </a:xfrm>
        </p:spPr>
        <p:txBody>
          <a:bodyPr>
            <a:normAutofit/>
          </a:bodyPr>
          <a:lstStyle/>
          <a:p>
            <a:r>
              <a:rPr lang="en-US" dirty="0"/>
              <a:t>Walt Sondheim &amp; Ming Liu </a:t>
            </a:r>
          </a:p>
          <a:p>
            <a:r>
              <a:rPr lang="en-US" dirty="0"/>
              <a:t>09/16-20, 2019</a:t>
            </a:r>
          </a:p>
          <a:p>
            <a:endParaRPr lang="en-US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err="1"/>
              <a:t>sPHENIX</a:t>
            </a:r>
            <a:r>
              <a:rPr lang="en-US" dirty="0"/>
              <a:t> 84 Staves production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err="1"/>
              <a:t>sPHENIX</a:t>
            </a:r>
            <a:r>
              <a:rPr lang="en-US" dirty="0"/>
              <a:t> 60 RUs test plan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err="1"/>
              <a:t>sPHENIX</a:t>
            </a:r>
            <a:r>
              <a:rPr lang="en-US" dirty="0"/>
              <a:t> </a:t>
            </a:r>
            <a:r>
              <a:rPr lang="en-US" dirty="0" err="1"/>
              <a:t>SamTec</a:t>
            </a:r>
            <a:r>
              <a:rPr lang="en-US" dirty="0"/>
              <a:t> cable test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Carbon structure facility visit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ITS Commissioning activities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218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0DA27-47CF-8540-9A2D-C5C1E0AA6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26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sPHENIX</a:t>
            </a:r>
            <a:r>
              <a:rPr lang="en-US" dirty="0"/>
              <a:t> Stave Production Started!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DF10A-46B8-A642-ADED-65984E3D5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327" y="1537948"/>
            <a:ext cx="5241074" cy="4351338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sPHENIX</a:t>
            </a:r>
            <a:r>
              <a:rPr lang="en-US" dirty="0"/>
              <a:t> Production from this week, 9/23/2019</a:t>
            </a:r>
          </a:p>
          <a:p>
            <a:pPr lvl="1"/>
            <a:r>
              <a:rPr lang="en-US" dirty="0"/>
              <a:t>Bi-weekly meeting on Thursday 5PM/CERN (9AM/LANL)</a:t>
            </a:r>
          </a:p>
          <a:p>
            <a:pPr lvl="1"/>
            <a:endParaRPr lang="en-US" dirty="0"/>
          </a:p>
          <a:p>
            <a:r>
              <a:rPr lang="en-US" dirty="0"/>
              <a:t>~10 staves/month</a:t>
            </a:r>
          </a:p>
          <a:p>
            <a:pPr lvl="1"/>
            <a:r>
              <a:rPr lang="en-US" dirty="0"/>
              <a:t>Limited by </a:t>
            </a:r>
            <a:r>
              <a:rPr lang="en-US" dirty="0" err="1"/>
              <a:t>Wirebonding</a:t>
            </a:r>
            <a:r>
              <a:rPr lang="en-US" dirty="0"/>
              <a:t> , 2~3 staves/week</a:t>
            </a:r>
          </a:p>
          <a:p>
            <a:endParaRPr lang="en-US" dirty="0"/>
          </a:p>
          <a:p>
            <a:r>
              <a:rPr lang="en-US" dirty="0"/>
              <a:t>Production period: ~9 months</a:t>
            </a:r>
          </a:p>
          <a:p>
            <a:pPr lvl="1"/>
            <a:r>
              <a:rPr lang="en-US" dirty="0"/>
              <a:t>10/2019 – 6/2020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0ED353-7F2A-5B40-9743-A1DD23017E6B}"/>
              </a:ext>
            </a:extLst>
          </p:cNvPr>
          <p:cNvSpPr/>
          <p:nvPr/>
        </p:nvSpPr>
        <p:spPr>
          <a:xfrm>
            <a:off x="5749227" y="2061544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CERN status:</a:t>
            </a:r>
          </a:p>
          <a:p>
            <a:r>
              <a:rPr lang="en-US" dirty="0"/>
              <a:t>- “The FPC production is well advanced, we have already the first batch of 24 pieces available.”</a:t>
            </a:r>
          </a:p>
          <a:p>
            <a:r>
              <a:rPr lang="en-US" dirty="0"/>
              <a:t>- ~200 golden chips available  </a:t>
            </a:r>
          </a:p>
          <a:p>
            <a:endParaRPr lang="en-US" dirty="0"/>
          </a:p>
          <a:p>
            <a:r>
              <a:rPr lang="en-US" dirty="0"/>
              <a:t>- “The orders for the power extension cables and for the transport plates have been sent out.“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Discussed the work-package for the wire bonding last Friday 9/20/2019, 2~3 staves/week or ~10/month, 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CCD566-3C98-3A40-8F4F-1C91882B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FA064F-4A8D-6A4A-A243-8ABCD5366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&amp; Plan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46EA2E-7356-DB42-AC17-1C8488F5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205B-5E54-E24D-ADC8-6A1AFE908C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72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8739A4-264C-5140-A008-78B872203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713"/>
            <a:ext cx="10515600" cy="1325563"/>
          </a:xfrm>
        </p:spPr>
        <p:txBody>
          <a:bodyPr/>
          <a:lstStyle/>
          <a:p>
            <a:r>
              <a:rPr lang="en-US" dirty="0"/>
              <a:t>Final RU Board Test at UT-A in October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785E636-8D96-F945-BD39-8E391C65E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7997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60 </a:t>
            </a:r>
            <a:r>
              <a:rPr lang="en-US" dirty="0" err="1"/>
              <a:t>sPHENIX</a:t>
            </a:r>
            <a:r>
              <a:rPr lang="en-US" dirty="0"/>
              <a:t> RUs produced at CERN </a:t>
            </a:r>
          </a:p>
          <a:p>
            <a:r>
              <a:rPr lang="en-US" dirty="0"/>
              <a:t>10 RUs produced for LANL R&amp;D</a:t>
            </a:r>
          </a:p>
          <a:p>
            <a:endParaRPr lang="en-US" dirty="0"/>
          </a:p>
          <a:p>
            <a:r>
              <a:rPr lang="en-US" dirty="0"/>
              <a:t>Visit UT-A, 10/14-18, 2019 </a:t>
            </a:r>
          </a:p>
          <a:p>
            <a:r>
              <a:rPr lang="en-US" dirty="0"/>
              <a:t>Jo is available for the full week</a:t>
            </a:r>
          </a:p>
          <a:p>
            <a:pPr lvl="1"/>
            <a:r>
              <a:rPr lang="en-US" dirty="0"/>
              <a:t>Alex T. plan to join for one day  </a:t>
            </a:r>
          </a:p>
          <a:p>
            <a:pPr lvl="1"/>
            <a:r>
              <a:rPr lang="en-US" dirty="0"/>
              <a:t>Bring 10 RUs from LANL</a:t>
            </a:r>
          </a:p>
          <a:p>
            <a:endParaRPr lang="en-US" dirty="0"/>
          </a:p>
          <a:p>
            <a:r>
              <a:rPr lang="en-US" dirty="0"/>
              <a:t>Develop a plan for testing 60 </a:t>
            </a:r>
            <a:r>
              <a:rPr lang="en-US" dirty="0" err="1"/>
              <a:t>sPHENIX</a:t>
            </a:r>
            <a:r>
              <a:rPr lang="en-US" dirty="0"/>
              <a:t> RUs 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EEC560-C88D-9240-B16F-5E18C20FA26F}"/>
              </a:ext>
            </a:extLst>
          </p:cNvPr>
          <p:cNvSpPr txBox="1"/>
          <p:nvPr/>
        </p:nvSpPr>
        <p:spPr>
          <a:xfrm>
            <a:off x="7011965" y="3059668"/>
            <a:ext cx="2282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Gerd, Yasser, Cameron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FC56A7-DFE6-CC45-A5FD-FD7C9C1B3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737980-51C5-3F45-ABB6-ECCFDBAE1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&amp; Plan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59C4C6-0894-E545-AA3D-71E6A402F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205B-5E54-E24D-ADC8-6A1AFE908C2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912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7C24-0A98-4247-930F-B0804133F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245"/>
            <a:ext cx="10515600" cy="1325563"/>
          </a:xfrm>
        </p:spPr>
        <p:txBody>
          <a:bodyPr/>
          <a:lstStyle/>
          <a:p>
            <a:r>
              <a:rPr lang="en-US" b="1" dirty="0"/>
              <a:t>11.4m </a:t>
            </a:r>
            <a:r>
              <a:rPr lang="en-US" b="1" dirty="0" err="1"/>
              <a:t>SamTec</a:t>
            </a:r>
            <a:r>
              <a:rPr lang="en-US" b="1" dirty="0"/>
              <a:t> Readout Cable Test @CERN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87730-C5E5-3C46-BDDB-081BB0E69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270" y="1438266"/>
            <a:ext cx="4392020" cy="4351338"/>
          </a:xfrm>
        </p:spPr>
        <p:txBody>
          <a:bodyPr/>
          <a:lstStyle/>
          <a:p>
            <a:r>
              <a:rPr lang="en-US" dirty="0"/>
              <a:t>Double looped readout cables: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Effective length = 2 x 11.4 m = 22.8m</a:t>
            </a:r>
          </a:p>
          <a:p>
            <a:pPr lvl="1"/>
            <a:r>
              <a:rPr lang="en-US" dirty="0"/>
              <a:t>Data rate: 1.2Gbps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One overnight run, ~10hrs</a:t>
            </a:r>
          </a:p>
          <a:p>
            <a:pPr lvl="1"/>
            <a:r>
              <a:rPr lang="en-US" dirty="0"/>
              <a:t>Error rate &lt; 1.4 x10</a:t>
            </a:r>
            <a:r>
              <a:rPr lang="en-US" baseline="30000" dirty="0"/>
              <a:t>-14</a:t>
            </a:r>
          </a:p>
          <a:p>
            <a:pPr lvl="1"/>
            <a:endParaRPr lang="en-US" baseline="30000" dirty="0"/>
          </a:p>
          <a:p>
            <a:r>
              <a:rPr lang="en-US" sz="3600" b="1" baseline="30000" dirty="0"/>
              <a:t>Production cable: 11m (&gt;10m)</a:t>
            </a:r>
            <a:endParaRPr lang="en-US" b="1" baseline="30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98B3E1-0F58-D747-A3F2-EAD7BC90C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982" y="1511001"/>
            <a:ext cx="7096018" cy="403624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13C91-DC1F-BB44-AF3A-2F6354B31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C3319-E32B-604E-A81A-08D4782A6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&amp; Plan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0B91D9-E2A5-344A-8331-1B224E6F1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205B-5E54-E24D-ADC8-6A1AFE908C2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12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933F44-F673-F742-B78E-9E4867B279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60" t="-1530" r="25301" b="1530"/>
          <a:stretch/>
        </p:blipFill>
        <p:spPr>
          <a:xfrm>
            <a:off x="141626" y="0"/>
            <a:ext cx="693576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1D4266-2892-7648-BEC7-278A23ADF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6749" y="0"/>
            <a:ext cx="4855251" cy="3641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160154-8BD3-224E-A4CD-E208D63F8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374" y="3429000"/>
            <a:ext cx="4572000" cy="342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361F5F-A5A3-DC4A-B301-57B192B199C4}"/>
              </a:ext>
            </a:extLst>
          </p:cNvPr>
          <p:cNvSpPr txBox="1"/>
          <p:nvPr/>
        </p:nvSpPr>
        <p:spPr>
          <a:xfrm>
            <a:off x="141626" y="5820936"/>
            <a:ext cx="51485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Jo is testing the </a:t>
            </a:r>
            <a:r>
              <a:rPr lang="en-US" sz="2400" dirty="0" err="1">
                <a:solidFill>
                  <a:srgbClr val="FFFF00"/>
                </a:solidFill>
              </a:rPr>
              <a:t>sPHENIX</a:t>
            </a:r>
            <a:r>
              <a:rPr lang="en-US" sz="2400" dirty="0">
                <a:solidFill>
                  <a:srgbClr val="FFFF00"/>
                </a:solidFill>
              </a:rPr>
              <a:t> readout cables</a:t>
            </a:r>
          </a:p>
          <a:p>
            <a:r>
              <a:rPr lang="en-US" sz="2400" dirty="0">
                <a:solidFill>
                  <a:srgbClr val="FFFF00"/>
                </a:solidFill>
              </a:rPr>
              <a:t>Nice job!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064F9C-D9E7-BD4E-ACC3-EE27BBC6E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A4AE39-8109-A34B-87E2-94BB621DE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&amp;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2D37-52A4-E842-BE33-37E6933F2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205B-5E54-E24D-ADC8-6A1AFE908C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40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534DB-B49D-FC4A-A0D4-CC8496DFB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932" y="0"/>
            <a:ext cx="6066263" cy="1325563"/>
          </a:xfrm>
        </p:spPr>
        <p:txBody>
          <a:bodyPr/>
          <a:lstStyle/>
          <a:p>
            <a:r>
              <a:rPr lang="en-US" dirty="0"/>
              <a:t>Carbon Structure Production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DEF7E-3C99-FA40-B77C-EE76C96B3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932" y="1743130"/>
            <a:ext cx="5230758" cy="438334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Visited </a:t>
            </a:r>
            <a:r>
              <a:rPr lang="en-US" dirty="0" err="1"/>
              <a:t>WorkShape</a:t>
            </a:r>
            <a:r>
              <a:rPr lang="en-US" dirty="0"/>
              <a:t> 9/19/2019</a:t>
            </a:r>
          </a:p>
          <a:p>
            <a:pPr lvl="1"/>
            <a:r>
              <a:rPr lang="en-US" dirty="0"/>
              <a:t>Walt and Ming, Simon</a:t>
            </a:r>
          </a:p>
          <a:p>
            <a:r>
              <a:rPr lang="en-US" dirty="0" err="1"/>
              <a:t>WorkShape</a:t>
            </a:r>
            <a:r>
              <a:rPr lang="en-US" dirty="0"/>
              <a:t> well prepared</a:t>
            </a:r>
          </a:p>
          <a:p>
            <a:pPr lvl="1"/>
            <a:r>
              <a:rPr lang="en-US" dirty="0"/>
              <a:t>Updated the design files  </a:t>
            </a:r>
          </a:p>
          <a:p>
            <a:r>
              <a:rPr lang="en-US" dirty="0"/>
              <a:t>MIT design work good progress, well ahead of time</a:t>
            </a:r>
          </a:p>
          <a:p>
            <a:pPr lvl="1"/>
            <a:r>
              <a:rPr lang="en-US" dirty="0"/>
              <a:t>Early Carbon structure review for pre-production,  Nov/Dec 2019?  </a:t>
            </a:r>
          </a:p>
          <a:p>
            <a:r>
              <a:rPr lang="en-US" dirty="0"/>
              <a:t>Other companies, CA..</a:t>
            </a:r>
          </a:p>
          <a:p>
            <a:r>
              <a:rPr lang="en-US" dirty="0"/>
              <a:t>LBNL in progress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0D77B-007E-B845-87F0-13887EDFF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357" y="-37961"/>
            <a:ext cx="5065643" cy="3799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3EF148-3956-B64C-93FF-4E14AD426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3200400"/>
            <a:ext cx="4876800" cy="36576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E255C-7C86-8A4C-A591-19DE58BCE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E31B4-AA30-E34A-8957-436C721FC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Status &amp; Plan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7A2811-73D9-6B4B-8EEE-58910FDE0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7205B-5E54-E24D-ADC8-6A1AFE908C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3015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938</Words>
  <Application>Microsoft Macintosh PowerPoint</Application>
  <PresentationFormat>Widescreen</PresentationFormat>
  <Paragraphs>214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MVTX Project Status &amp; Plan 09/27/2019</vt:lpstr>
      <vt:lpstr>Smooth Funding Profile (FY19+20, 21,22)</vt:lpstr>
      <vt:lpstr>Schedules – Smooth Funding Profile </vt:lpstr>
      <vt:lpstr>Very Productive Visit to CERN</vt:lpstr>
      <vt:lpstr> sPHENIX Stave Production Started!</vt:lpstr>
      <vt:lpstr>Final RU Board Test at UT-A in October</vt:lpstr>
      <vt:lpstr>11.4m SamTec Readout Cable Test @CERN</vt:lpstr>
      <vt:lpstr>PowerPoint Presentation</vt:lpstr>
      <vt:lpstr>Carbon Structure Production </vt:lpstr>
      <vt:lpstr>ITS Surface Commissioning</vt:lpstr>
      <vt:lpstr>PowerPoint Presentation</vt:lpstr>
      <vt:lpstr>PowerPoint Presentation</vt:lpstr>
      <vt:lpstr>PowerPoint Presentation</vt:lpstr>
      <vt:lpstr>Summary: Near Term TO-DO List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Project Status &amp; Plan 09/27/2019</dc:title>
  <dc:creator>Ming Liu</dc:creator>
  <cp:lastModifiedBy>Ming Liu</cp:lastModifiedBy>
  <cp:revision>31</cp:revision>
  <dcterms:created xsi:type="dcterms:W3CDTF">2019-09-27T02:16:29Z</dcterms:created>
  <dcterms:modified xsi:type="dcterms:W3CDTF">2019-09-27T05:03:20Z</dcterms:modified>
</cp:coreProperties>
</file>