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18" r:id="rId3"/>
    <p:sldId id="519" r:id="rId4"/>
    <p:sldId id="520" r:id="rId5"/>
    <p:sldId id="521" r:id="rId6"/>
    <p:sldId id="517" r:id="rId7"/>
    <p:sldId id="5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5"/>
    <p:restoredTop sz="94674"/>
  </p:normalViewPr>
  <p:slideViewPr>
    <p:cSldViewPr snapToGrid="0" snapToObjects="1">
      <p:cViewPr varScale="1">
        <p:scale>
          <a:sx n="163" d="100"/>
          <a:sy n="163" d="100"/>
        </p:scale>
        <p:origin x="192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3F45-17F9-E44A-A934-7FAB1C7B193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56ED-5CE7-1E4F-941D-C2D0190ED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8C8F-B185-CD41-BA9B-CD5331865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49AB3-DA3A-8D49-BC2A-C707D5C7E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EA2D-C7B1-DE4C-9FB5-A88FA6CA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4538-FE97-BE44-A043-A89861E9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3A676-760A-9947-B979-8393BCA3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806B-9DB8-6649-BC6C-1DACB736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2F93B-71C4-EC49-AFF7-F76F52B55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7615-DE76-B442-A1B0-A0C1B243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FFE1-C3CB-B943-8AF7-E128A68F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946FD-32FE-CC48-AA2D-CCD8DC37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4E55E-D176-F546-AB4F-3A4287462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B2EC-7E2D-3B40-95C8-C9B4844D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2C058-E5AB-224C-B1BB-7B4BAA3C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282B0-9B4D-724E-89E4-74EF7E44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D3D42-CEB1-CF49-82F7-CAA95AAD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83E5-C84C-D247-B18D-F173BE0B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19EE7-0480-EC4D-AFAF-DD922145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C1210-7741-8149-BC1D-89598597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2382C-F291-1844-A489-FC16F8FE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A3D5-7000-B248-B429-4F2D2DB4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A47E-9FB1-C644-9B5F-59E42C25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2DDB1-11C6-5744-BBF2-0EF59B81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5D6E-0D32-9D45-AB18-1E65E76A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6B50-C189-9840-9383-3384D9D0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10512-D8BE-0149-967A-AF6C0453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6A88-F0BA-244B-B2E4-59C17EF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3E0F-EDEC-F14E-8F7F-EC0BB8EB0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48E9-3306-CD46-B40D-F2888A934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1AC28-E182-1544-AD64-0F8A21D4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6206-49B4-C44F-932B-1A898753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A3348-79F1-7C4C-9AB3-1D400F9D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5DC-1674-E349-A4D0-602728D7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6E05-B00E-2D4F-ADDB-0E4D17C0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0794C-9EA5-1842-8B0B-04F9D6C2E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E3ABC-A20A-7242-B474-17CFBFDF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03B86-B46A-834F-83E2-EF966E7B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99B3E-D6C4-A44F-8609-1984B3F2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F0442-81EB-5C44-AF9A-C1FC372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09450-2170-A54B-9A2D-E09935BC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C064-667B-2C42-BC77-F1B6D367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C45D-B45A-1D4D-842D-0CA031A0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5E449-4D5E-3949-BC05-AD525BC3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ACB89-E4D9-424D-91FD-422997DB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EB1F7-F206-4F41-ADF3-E8AA72BB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893A4-743F-334E-A1D9-91D33B16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6A35B-4EF0-AF41-A259-656692D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14AE-D4E2-BD40-9724-F8EC4E1B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70FE-CA17-F540-BD19-660FF6AF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4FB3C-1CFD-614F-ADB3-3C73FD81E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D7DDB-253E-A043-A5D9-D5D5FEE8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3C18-451D-1E4D-AC2D-917AD2B2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F7D5-244A-6E4C-BBAD-939D1A7C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FEC3-1F3E-D947-8C77-012CA8B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18B18-7180-9A41-A85C-2171643A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D8A8A-9DAA-8943-AF86-86887F84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66DA8-0088-FE48-A8A4-AB798DD0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9CC4A-B497-D648-8113-593E370E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E10F4-883F-DB48-9CAC-4BD631DF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E6071-DBDB-4642-9774-0E9A3A2D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84FF-152F-1E40-8355-34657AD7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712E-BDD8-FA44-B8C6-2D84DE568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EC83-A6A4-0A44-8766-48A27EB0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D4E21-81BB-5743-A210-05F598AB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384D-19CC-DD4B-B6F9-E3FEB23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47F8-6538-F947-8C28-90269A87A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4074"/>
            <a:ext cx="9144000" cy="2387600"/>
          </a:xfrm>
        </p:spPr>
        <p:txBody>
          <a:bodyPr/>
          <a:lstStyle/>
          <a:p>
            <a:r>
              <a:rPr lang="en-US" dirty="0"/>
              <a:t>MVTX Project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667AD-13B2-2C44-B38C-751DD6A84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Dave, Ming, Ross, Grazyna, Yuan et al</a:t>
            </a:r>
          </a:p>
          <a:p>
            <a:r>
              <a:rPr lang="en-US" sz="3200" dirty="0"/>
              <a:t>3/15/2019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A38A4-C8B9-F44E-95A1-8CDDC4A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5BD5-2D5C-1F42-8B05-9E184153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5058-C632-8A47-BD99-259A82FD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71A9-45BE-CF44-8924-30BC11AC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LBNL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F5CC-D032-9C41-AF02-714C27AD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structure cost </a:t>
            </a:r>
          </a:p>
          <a:p>
            <a:r>
              <a:rPr lang="en-US" dirty="0"/>
              <a:t>Mechanical design effort by LANL &amp; MIT </a:t>
            </a:r>
          </a:p>
          <a:p>
            <a:r>
              <a:rPr lang="en-US" dirty="0"/>
              <a:t>Power system </a:t>
            </a:r>
          </a:p>
          <a:p>
            <a:r>
              <a:rPr lang="en-US" dirty="0"/>
              <a:t>Electrical integration project engineer </a:t>
            </a:r>
            <a:r>
              <a:rPr lang="en-US" dirty="0">
                <a:sym typeface="Wingdings" pitchFamily="2" charset="2"/>
              </a:rPr>
              <a:t> move to “</a:t>
            </a:r>
            <a:r>
              <a:rPr lang="en-US" dirty="0" err="1">
                <a:sym typeface="Wingdings" pitchFamily="2" charset="2"/>
              </a:rPr>
              <a:t>sPHENIX</a:t>
            </a:r>
            <a:r>
              <a:rPr lang="en-US" dirty="0">
                <a:sym typeface="Wingdings" pitchFamily="2" charset="2"/>
              </a:rPr>
              <a:t>” infrastructure </a:t>
            </a:r>
            <a:endParaRPr lang="en-US" dirty="0"/>
          </a:p>
          <a:p>
            <a:pPr lvl="1"/>
            <a:r>
              <a:rPr lang="en-US" dirty="0"/>
              <a:t>Electrical project management </a:t>
            </a:r>
          </a:p>
          <a:p>
            <a:pPr lvl="1"/>
            <a:r>
              <a:rPr lang="en-US" dirty="0"/>
              <a:t>Commissioning effort (+ MVTX staff)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510E5-52C5-6746-B14B-493DD01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A16E1-62F2-604B-B37E-49C67A29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5115-1DF1-3E4C-952C-A3215F4C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0214-0F3D-5F4F-B1AA-299C1EB5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80624"/>
          </a:xfrm>
        </p:spPr>
        <p:txBody>
          <a:bodyPr/>
          <a:lstStyle/>
          <a:p>
            <a:r>
              <a:rPr lang="en-US" dirty="0"/>
              <a:t>Carbon Structures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3E75-9207-E34F-B8AF-0D5F0155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7753"/>
            <a:ext cx="10515600" cy="9175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Conical sectors are expensive!</a:t>
            </a:r>
          </a:p>
          <a:p>
            <a:r>
              <a:rPr lang="en-US" dirty="0"/>
              <a:t>A new design under development to avoid the conical structures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251DF-B7CF-074A-B7CF-38590E27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BD6C-E258-F14F-99DE-E0F69A56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FD868-F766-3E4D-8FF0-EE2A1DD4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ABCD4-DAE8-B148-B5B3-753F3F84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28" y="1854200"/>
            <a:ext cx="9410700" cy="500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9D40E-8282-1A41-9B09-CB1B08C38480}"/>
              </a:ext>
            </a:extLst>
          </p:cNvPr>
          <p:cNvSpPr txBox="1"/>
          <p:nvPr/>
        </p:nvSpPr>
        <p:spPr>
          <a:xfrm>
            <a:off x="7406740" y="1937857"/>
            <a:ext cx="33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Walt: BNL </a:t>
            </a:r>
            <a:r>
              <a:rPr lang="en-US" dirty="0" err="1"/>
              <a:t>workfest</a:t>
            </a:r>
            <a:r>
              <a:rPr lang="en-US" dirty="0"/>
              <a:t> 3/12-13</a:t>
            </a:r>
          </a:p>
        </p:txBody>
      </p:sp>
    </p:spTree>
    <p:extLst>
      <p:ext uri="{BB962C8B-B14F-4D97-AF65-F5344CB8AC3E}">
        <p14:creationId xmlns:p14="http://schemas.microsoft.com/office/powerpoint/2010/main" val="12968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A87E-57BC-AD43-91F3-DD23EA75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Notes on Budget Update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A33ED6-8554-9E40-B040-8770D3E85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cost is $3,699K, and if we add BNL’s global contingency of 30%, the project total cost would be $3.7M x 1.3 = $4.81M</a:t>
            </a:r>
          </a:p>
          <a:p>
            <a:endParaRPr lang="en-US" dirty="0"/>
          </a:p>
          <a:p>
            <a:r>
              <a:rPr lang="en-US" dirty="0"/>
              <a:t>If we go with the detailed contingencies discussed at LBNL (some less but some are higher than 30%), the total project cost is $4.91M</a:t>
            </a:r>
          </a:p>
          <a:p>
            <a:endParaRPr lang="en-US" dirty="0"/>
          </a:p>
          <a:p>
            <a:r>
              <a:rPr lang="en-US" dirty="0"/>
              <a:t>We moved the Electrical Integration Project management (~$100K) and Commissioning effort (~$155K) from MVTX to </a:t>
            </a:r>
            <a:r>
              <a:rPr lang="en-US" dirty="0" err="1"/>
              <a:t>sPHENIX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Need to double check all the numbers and update the budget in the P6 SOON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C214-5211-DF4A-8E50-24A261BB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B6BB-7F36-4041-B756-DE8E2AD9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1435-4369-454F-B122-16DEED24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8C37-9D22-1545-8763-8C833E75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E6ED-C7EF-0844-B2CE-CC8E89CB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A3BE-3669-E848-B43D-3395D1EA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384D-19CC-DD4B-B6F9-E3FEB23D95C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13422-BF6F-9247-902F-9DC84922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21"/>
            <a:ext cx="10515600" cy="6801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7F834E-0E3A-264F-8FB1-C47360E1258F}"/>
              </a:ext>
            </a:extLst>
          </p:cNvPr>
          <p:cNvSpPr/>
          <p:nvPr/>
        </p:nvSpPr>
        <p:spPr>
          <a:xfrm>
            <a:off x="6756400" y="1758462"/>
            <a:ext cx="570523" cy="4923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0DA90D-EE01-A04C-8354-B4A95E01DF0D}"/>
              </a:ext>
            </a:extLst>
          </p:cNvPr>
          <p:cNvSpPr/>
          <p:nvPr/>
        </p:nvSpPr>
        <p:spPr>
          <a:xfrm>
            <a:off x="5752123" y="1758462"/>
            <a:ext cx="570523" cy="4923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5216D-5E89-B14C-BC31-FB009CAEA2D1}"/>
              </a:ext>
            </a:extLst>
          </p:cNvPr>
          <p:cNvSpPr/>
          <p:nvPr/>
        </p:nvSpPr>
        <p:spPr>
          <a:xfrm>
            <a:off x="1258277" y="2453682"/>
            <a:ext cx="2016369" cy="4923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044CE-9226-C841-B12B-304C5E56B982}"/>
              </a:ext>
            </a:extLst>
          </p:cNvPr>
          <p:cNvSpPr/>
          <p:nvPr/>
        </p:nvSpPr>
        <p:spPr>
          <a:xfrm>
            <a:off x="1371600" y="5028852"/>
            <a:ext cx="2016369" cy="1559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972800" cy="976922"/>
          </a:xfrm>
        </p:spPr>
        <p:txBody>
          <a:bodyPr/>
          <a:lstStyle/>
          <a:p>
            <a:pPr algn="ctr"/>
            <a:r>
              <a:rPr lang="en-US" dirty="0"/>
              <a:t>Upcoming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31875"/>
            <a:ext cx="11988800" cy="5324475"/>
          </a:xfrm>
        </p:spPr>
        <p:txBody>
          <a:bodyPr/>
          <a:lstStyle/>
          <a:p>
            <a:r>
              <a:rPr lang="en-US" sz="2667" dirty="0"/>
              <a:t>Director’s Review April 9-11</a:t>
            </a:r>
          </a:p>
          <a:p>
            <a:pPr lvl="1"/>
            <a:r>
              <a:rPr lang="en-US" dirty="0"/>
              <a:t>Covers 1.X (MIE), 2.X (Infrastructure &amp;Facility Upgrade), </a:t>
            </a:r>
            <a:r>
              <a:rPr lang="en-US" dirty="0">
                <a:solidFill>
                  <a:srgbClr val="FF0000"/>
                </a:solidFill>
              </a:rPr>
              <a:t>3.X (INTT and MVTX)</a:t>
            </a:r>
          </a:p>
          <a:p>
            <a:pPr lvl="1"/>
            <a:r>
              <a:rPr lang="en-US" dirty="0"/>
              <a:t>Chaired by Jim </a:t>
            </a:r>
            <a:r>
              <a:rPr lang="en-US" dirty="0" err="1"/>
              <a:t>Yeck</a:t>
            </a:r>
            <a:endParaRPr lang="en-US" dirty="0"/>
          </a:p>
          <a:p>
            <a:pPr lvl="1"/>
            <a:r>
              <a:rPr lang="en-US" dirty="0"/>
              <a:t>1.X and 2.X will be reviewed as pre-baseline pre PD-2/3 review. </a:t>
            </a:r>
            <a:r>
              <a:rPr lang="en-US" dirty="0">
                <a:solidFill>
                  <a:srgbClr val="FF0000"/>
                </a:solidFill>
              </a:rPr>
              <a:t>3.X will be a technical review only of MVTX and INTT. </a:t>
            </a:r>
          </a:p>
          <a:p>
            <a:pPr lvl="1"/>
            <a:r>
              <a:rPr lang="en-US" dirty="0"/>
              <a:t>Expanded committee from Mar 2018 Director’s review. Mix of BNL and outside committee members but most local.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Dominated by parallel session</a:t>
            </a:r>
          </a:p>
          <a:p>
            <a:pPr lvl="1"/>
            <a:r>
              <a:rPr lang="en-US" dirty="0"/>
              <a:t>The Infrastructure  topics will be covered by Mickey Chiu</a:t>
            </a:r>
          </a:p>
          <a:p>
            <a:pPr lvl="1"/>
            <a:r>
              <a:rPr lang="en-US" dirty="0"/>
              <a:t>The Installation/Integration topics  will be covered by Glenn Young</a:t>
            </a:r>
          </a:p>
          <a:p>
            <a:pPr lvl="1"/>
            <a:r>
              <a:rPr lang="en-US" dirty="0"/>
              <a:t>The talk organization will be very similar to the CD-1/3A talks for both 1.X and 2.X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talk organization for 3.X will adhere to the 1.X, 2.X slide format </a:t>
            </a:r>
            <a:r>
              <a:rPr lang="en-US" u="sng" dirty="0">
                <a:solidFill>
                  <a:srgbClr val="FF0000"/>
                </a:solidFill>
              </a:rPr>
              <a:t>without the cost and schedule slides.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3/15/19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AFAB2-964F-2345-BBCA-D033E16F7AB0}"/>
              </a:ext>
            </a:extLst>
          </p:cNvPr>
          <p:cNvSpPr txBox="1"/>
          <p:nvPr/>
        </p:nvSpPr>
        <p:spPr>
          <a:xfrm>
            <a:off x="10245969" y="450401"/>
            <a:ext cx="95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Ed</a:t>
            </a:r>
          </a:p>
        </p:txBody>
      </p:sp>
    </p:spTree>
    <p:extLst>
      <p:ext uri="{BB962C8B-B14F-4D97-AF65-F5344CB8AC3E}">
        <p14:creationId xmlns:p14="http://schemas.microsoft.com/office/powerpoint/2010/main" val="331126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1"/>
            <a:ext cx="10972800" cy="728663"/>
          </a:xfrm>
        </p:spPr>
        <p:txBody>
          <a:bodyPr/>
          <a:lstStyle/>
          <a:p>
            <a:r>
              <a:rPr lang="en-US" dirty="0"/>
              <a:t>Draft Director’s Review 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L2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Screen Shot 2019-03-07 at 12.46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r="2975"/>
          <a:stretch/>
        </p:blipFill>
        <p:spPr>
          <a:xfrm>
            <a:off x="812800" y="808752"/>
            <a:ext cx="10464800" cy="60492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B6C22-A128-7D40-847F-5649C4EA4B29}"/>
              </a:ext>
            </a:extLst>
          </p:cNvPr>
          <p:cNvSpPr/>
          <p:nvPr/>
        </p:nvSpPr>
        <p:spPr>
          <a:xfrm>
            <a:off x="6383215" y="3859823"/>
            <a:ext cx="4589585" cy="129246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2FCFE-D5DA-2145-B31F-193738909274}"/>
              </a:ext>
            </a:extLst>
          </p:cNvPr>
          <p:cNvSpPr txBox="1"/>
          <p:nvPr/>
        </p:nvSpPr>
        <p:spPr>
          <a:xfrm>
            <a:off x="9798756" y="361244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Ed, 3/13/19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93A9-8878-1341-BDFF-0D0DD61B56AD}"/>
              </a:ext>
            </a:extLst>
          </p:cNvPr>
          <p:cNvSpPr txBox="1"/>
          <p:nvPr/>
        </p:nvSpPr>
        <p:spPr>
          <a:xfrm>
            <a:off x="9089968" y="4506057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85075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374</Words>
  <Application>Microsoft Macintosh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MVTX Project Update </vt:lpstr>
      <vt:lpstr>Updates from LBNL Workshop</vt:lpstr>
      <vt:lpstr>Carbon Structures </vt:lpstr>
      <vt:lpstr>Some Notes on Budget Update</vt:lpstr>
      <vt:lpstr>PowerPoint Presentation</vt:lpstr>
      <vt:lpstr>Upcoming Reviews</vt:lpstr>
      <vt:lpstr>Draft Director’s Review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Project Update </dc:title>
  <dc:creator>Ming Liu</dc:creator>
  <cp:lastModifiedBy>Ming Liu</cp:lastModifiedBy>
  <cp:revision>23</cp:revision>
  <dcterms:created xsi:type="dcterms:W3CDTF">2019-03-12T22:07:17Z</dcterms:created>
  <dcterms:modified xsi:type="dcterms:W3CDTF">2019-03-15T14:13:25Z</dcterms:modified>
</cp:coreProperties>
</file>