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56" r:id="rId3"/>
    <p:sldId id="257" r:id="rId4"/>
    <p:sldId id="260" r:id="rId5"/>
    <p:sldId id="263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2"/>
    <p:restoredTop sz="94764"/>
  </p:normalViewPr>
  <p:slideViewPr>
    <p:cSldViewPr snapToGrid="0" snapToObjects="1">
      <p:cViewPr varScale="1">
        <p:scale>
          <a:sx n="154" d="100"/>
          <a:sy n="154" d="100"/>
        </p:scale>
        <p:origin x="24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1FD40-20FD-A449-9A79-E054D7CB3040}" type="datetimeFigureOut">
              <a:rPr lang="en-US" smtClean="0"/>
              <a:t>1/18/19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E5E43-B438-B44F-9114-685154CB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C53F-3AB1-9344-A787-27D6555EF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BCF96-6637-B740-B8AE-B91953C6F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66EA9-E479-1F48-912F-F5986ED7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31CB3-EE4A-534C-9EAE-6451DD90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897C6-3948-FF45-8480-671776B7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550C-2FE8-DC4E-A86C-ED43573C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C482-25F7-7D45-BF01-111AC880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00E2E-BB48-B946-9D56-8964F2E5C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82F9-B31A-BD4B-9DDD-9E8C1459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614FC-0159-8441-AEA8-B8D113AC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CAF97-6E7A-A64C-A1E8-7CD5B792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550C-2FE8-DC4E-A86C-ED43573C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2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8F096-0107-6640-880E-4FC82D279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9BA39-6F4A-7C48-B3F6-612B338B8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C2B24-757D-914A-9E0D-E8D8D6E8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3BB3E-029A-2948-919A-9248EE2B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9FF6B-2480-1049-85BE-87575B99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550C-2FE8-DC4E-A86C-ED43573C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ECFC-55A5-4A4B-9A26-818831F7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7579B-D286-0D41-B8E4-36D6CB7F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F952F-42BE-5B47-96AA-069B69D3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0832B-72A6-C447-9AF8-A20D17C5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79EC1-2105-F843-B9A8-DA07264E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550C-2FE8-DC4E-A86C-ED43573C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8218-242C-B541-9000-492C89F7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A52A5-62CB-FA4D-9163-9EAEBE4D1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8CD13-94EB-9442-8A67-DF5C6714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9272F-B64E-2F41-B982-2AD7474D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2F270-8CE0-2E4D-B975-A0F0C3A7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550C-2FE8-DC4E-A86C-ED43573C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7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FC78-95DC-744D-9BC5-54C3A9FD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5088-070A-3342-A2E5-4929E4E0A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6A7E3-B540-F04B-BF75-A0209DD21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38EA0-7DA2-7F4C-BF46-6C5168FC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6A17E-A8AB-D142-9717-6380855D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905D3-9135-1A49-BEFA-9EA5B678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550C-2FE8-DC4E-A86C-ED43573C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2360-B4CF-7A4A-97F7-16D7CDF1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89496-8FD6-B043-A65E-D08995EFF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C0CAD-132F-A348-A34C-332A0183D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6E8A3-5824-E54E-B744-6653B2A58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E454F9-0ECC-4D45-9905-82A62ABB8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B0B99-75F9-8544-A5C8-5EDFE7E8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40589-7BDD-6646-8398-E33CE713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634FE-0AE0-8444-A2E0-2F96C0DB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550C-2FE8-DC4E-A86C-ED43573C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4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9FB5-C673-824C-B02C-F3E583CD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77BB9-3796-3D4C-AE23-50AA4F55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E55C7-753F-9545-B3FD-6CDB9760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7845A-D6B0-3A4A-8C78-F8CD3491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550C-2FE8-DC4E-A86C-ED43573C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AB14A-1DF5-D14F-9E01-FDC7F9F2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5A731-A188-2C47-AF85-659D9543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7E119-0E9D-F24E-AC0C-4DAE9FA4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550C-2FE8-DC4E-A86C-ED43573C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1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0B9A-E410-0D44-B46C-63F743F6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C805-CB50-D44F-BF58-A47573B2C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64EE0-F8FD-0E4A-B028-7F1AD2D75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990CE-387D-C244-B279-1337701B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D6504-2E76-3542-A4A5-A978B984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13DE1-79C9-3744-8B51-E3E50CD7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550C-2FE8-DC4E-A86C-ED43573C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1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E8FD-1F9A-4C45-AA12-E033184E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11619D-1762-494D-ACEE-DCA6276E5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E3856-C51C-684C-BC64-08263ACA7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3CEEC-104E-4142-9F79-A2FA042C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08DF5-A865-4F42-81AA-7AB77C6B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DC6A6-10AA-C144-9EAE-D42185D9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550C-2FE8-DC4E-A86C-ED43573C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4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C466E-010B-1D41-B39C-F60826DF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9B271-A0A3-7A46-AFC7-CA7F8E68A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F840E-D62B-DD4A-9EEA-5E9D6EEFB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1/18/19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68FBD-FA76-AF4F-8F96-598383672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04D78-D6DC-BE45-AFC5-B716690CD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550C-2FE8-DC4E-A86C-ED43573C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lbl.gov/hfmvtxlbnl2019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FA5B-CE29-1342-8EBF-FFD8D720C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MVTX Status WBS 3.2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EF68D-572E-044D-AEB2-BE0ED25FB9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Ming, Grazyna, Ross</a:t>
            </a:r>
          </a:p>
          <a:p>
            <a:r>
              <a:rPr lang="en-US" dirty="0"/>
              <a:t>MVTX bi-Weekly Meeting</a:t>
            </a:r>
          </a:p>
          <a:p>
            <a:r>
              <a:rPr lang="en-US" dirty="0"/>
              <a:t>1/18/2019</a:t>
            </a:r>
          </a:p>
        </p:txBody>
      </p:sp>
    </p:spTree>
    <p:extLst>
      <p:ext uri="{BB962C8B-B14F-4D97-AF65-F5344CB8AC3E}">
        <p14:creationId xmlns:p14="http://schemas.microsoft.com/office/powerpoint/2010/main" val="293155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B66A4-EA12-F543-9504-35AE4AD2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MVTX Stave and RU Procurement Status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21ABF3-B5B7-484B-B46F-AAAA103E9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7"/>
            <a:ext cx="10515600" cy="509807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Fund transfer for RU and Stave production at CERN </a:t>
            </a:r>
          </a:p>
          <a:p>
            <a:pPr lvl="1"/>
            <a:r>
              <a:rPr lang="en-US" dirty="0"/>
              <a:t>Tom Cormier updated (1/15/2019) the proposal was received at DOE. </a:t>
            </a:r>
          </a:p>
          <a:p>
            <a:pPr marL="457200" lvl="1" indent="0">
              <a:buNone/>
            </a:pPr>
            <a:r>
              <a:rPr lang="en-US" dirty="0"/>
              <a:t>    “Elizabeth is working on her internal approval document”</a:t>
            </a:r>
          </a:p>
          <a:p>
            <a:pPr lvl="1"/>
            <a:r>
              <a:rPr lang="en-US" dirty="0"/>
              <a:t>84 staves and 60 </a:t>
            </a:r>
            <a:r>
              <a:rPr lang="en-US" dirty="0" err="1"/>
              <a:t>RUs.</a:t>
            </a:r>
            <a:endParaRPr lang="en-US" dirty="0"/>
          </a:p>
          <a:p>
            <a:r>
              <a:rPr lang="en-US" dirty="0"/>
              <a:t>Ed sent a pledge letter to Luciano (12/14/2018) to proceed with the RU production, Luciano agreed and formally included 60 additional RUs for MVTX. </a:t>
            </a:r>
          </a:p>
          <a:p>
            <a:endParaRPr lang="en-US" dirty="0"/>
          </a:p>
          <a:p>
            <a:r>
              <a:rPr lang="en-US" dirty="0"/>
              <a:t>CERN/ALICE visit planned, Jan 28-Feb 1, 2019 </a:t>
            </a:r>
          </a:p>
          <a:p>
            <a:pPr lvl="1"/>
            <a:r>
              <a:rPr lang="en-US" dirty="0"/>
              <a:t>LANL/Walt, Ming, and MIT/</a:t>
            </a:r>
            <a:r>
              <a:rPr lang="en-US" dirty="0" err="1"/>
              <a:t>Bolek</a:t>
            </a:r>
            <a:r>
              <a:rPr lang="en-US" dirty="0"/>
              <a:t>, Gunther, Jim, Ross et al, LBNL/Eric et al</a:t>
            </a:r>
          </a:p>
          <a:p>
            <a:pPr lvl="1"/>
            <a:r>
              <a:rPr lang="en-US" dirty="0"/>
              <a:t>Mechanical design and integration discussion with CERN engineers on Wed. 1/30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participation in ITS and MVTX stave production/QA, Mon. 1/28</a:t>
            </a:r>
          </a:p>
          <a:p>
            <a:pPr lvl="1"/>
            <a:r>
              <a:rPr lang="en-US" dirty="0"/>
              <a:t>Produce 5 staves for MVTX telescope, to be ready for </a:t>
            </a:r>
            <a:r>
              <a:rPr lang="en-US" dirty="0" err="1"/>
              <a:t>Fermilab</a:t>
            </a:r>
            <a:r>
              <a:rPr lang="en-US" dirty="0"/>
              <a:t> test beam in May</a:t>
            </a:r>
          </a:p>
          <a:p>
            <a:pPr marL="457200" lvl="1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CERN recognized experiment - </a:t>
            </a:r>
            <a:r>
              <a:rPr lang="en-US" dirty="0" err="1"/>
              <a:t>sPHENIX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Synergy between ALICE/ITS and </a:t>
            </a:r>
            <a:r>
              <a:rPr lang="en-US" dirty="0" err="1"/>
              <a:t>sPHENIX</a:t>
            </a:r>
            <a:r>
              <a:rPr lang="en-US" dirty="0"/>
              <a:t>/MVTX effort, mutually benefit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F3AB89-F387-664D-A29D-D22DCD0E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B3AFD5-7195-1B40-A62F-F2C703E8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3B4D6F-4E4B-D842-AACB-EDFBCBAA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550C-2FE8-DC4E-A86C-ED43573C62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445D-BE69-0043-A474-137F0D36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1192838" cy="1023365"/>
          </a:xfrm>
        </p:spPr>
        <p:txBody>
          <a:bodyPr/>
          <a:lstStyle/>
          <a:p>
            <a:r>
              <a:rPr lang="en-US" dirty="0"/>
              <a:t>R&amp;D Progress and Near Term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86A02-2F18-5647-94EF-16C880DA5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842"/>
            <a:ext cx="10515600" cy="529556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Mechanical System Integration – dealing with thicker (</a:t>
            </a:r>
            <a:r>
              <a:rPr lang="en-US" dirty="0" err="1"/>
              <a:t>dR</a:t>
            </a:r>
            <a:r>
              <a:rPr lang="en-US" dirty="0"/>
              <a:t> = 0.84mm) Al beam pipe</a:t>
            </a:r>
          </a:p>
          <a:p>
            <a:pPr lvl="1"/>
            <a:r>
              <a:rPr lang="en-US" dirty="0"/>
              <a:t>Reconfigured the three layers of MVTX staves to give 2.0 mm of  </a:t>
            </a:r>
            <a:br>
              <a:rPr lang="en-US" dirty="0"/>
            </a:br>
            <a:r>
              <a:rPr lang="en-US" dirty="0"/>
              <a:t>clearance from the </a:t>
            </a:r>
            <a:r>
              <a:rPr lang="en-US" dirty="0" err="1"/>
              <a:t>sPHENIX</a:t>
            </a:r>
            <a:r>
              <a:rPr lang="en-US" dirty="0"/>
              <a:t> aluminum beam-pipe extensions</a:t>
            </a:r>
          </a:p>
          <a:p>
            <a:pPr lvl="1"/>
            <a:endParaRPr lang="en-US" dirty="0"/>
          </a:p>
          <a:p>
            <a:r>
              <a:rPr lang="en-US" dirty="0"/>
              <a:t>A 3-day MVTX/HF Workshop at LBNL, 2/28 -3/2, 2019, </a:t>
            </a:r>
            <a:r>
              <a:rPr lang="en-US" dirty="0">
                <a:hlinkClick r:id="rId2"/>
              </a:rPr>
              <a:t>https://sites.google.com/lbl.gov/hfmvtxlbnl2019/</a:t>
            </a:r>
            <a:endParaRPr lang="en-US" dirty="0"/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day: HF physics 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day: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Dedicated engineering session to discuss the mechanical system integration and the cost of carbon structure, </a:t>
            </a:r>
          </a:p>
          <a:p>
            <a:pPr lvl="3"/>
            <a:r>
              <a:rPr lang="en-US" dirty="0"/>
              <a:t>with LANL, MIT, LBNL engineers, also INTT representatives, update cost &amp; schedules  </a:t>
            </a:r>
          </a:p>
          <a:p>
            <a:pPr lvl="3"/>
            <a:r>
              <a:rPr lang="en-US" dirty="0"/>
              <a:t>visit LBNL’s carbon factory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Physics and detector simulation &amp; tracking discussion session 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day:  summary of physics simulation and project update  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Update carbon structure cost &amp; schedule, to transfer project fund for MVTX design and R&amp;D work    </a:t>
            </a:r>
          </a:p>
          <a:p>
            <a:endParaRPr lang="en-US" dirty="0"/>
          </a:p>
          <a:p>
            <a:r>
              <a:rPr lang="en-US" dirty="0"/>
              <a:t>Upcoming Reviews – tentative schedule 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BNL Directors Review (MIE 1.x, Facility 2.x and </a:t>
            </a:r>
            <a:r>
              <a:rPr lang="en-US" dirty="0" err="1"/>
              <a:t>Silicons</a:t>
            </a:r>
            <a:r>
              <a:rPr lang="en-US" dirty="0"/>
              <a:t> 3.x):  week of April 8 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PD2/3 Review (MIE only):  week of May 27 </a:t>
            </a:r>
          </a:p>
          <a:p>
            <a:pPr lvl="1"/>
            <a:endParaRPr lang="en-US" dirty="0"/>
          </a:p>
          <a:p>
            <a:r>
              <a:rPr lang="en-US" dirty="0" err="1"/>
              <a:t>Fermilab</a:t>
            </a:r>
            <a:r>
              <a:rPr lang="en-US" dirty="0"/>
              <a:t> Test Beam in May 2019: MVTX + INTT (+ other </a:t>
            </a:r>
            <a:r>
              <a:rPr lang="en-US" dirty="0" err="1"/>
              <a:t>subsys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A joint MVTX + INTT test beam proposal being developed </a:t>
            </a:r>
          </a:p>
          <a:p>
            <a:pPr lvl="1"/>
            <a:r>
              <a:rPr lang="en-US" dirty="0"/>
              <a:t>2 weeks, starting in the mid of May 2019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76847-4F91-FF41-96AC-8A9251DB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0FB4-DC59-7B47-A4F0-A67A6919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1603-96E9-0C4A-A823-14435E51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550C-2FE8-DC4E-A86C-ED43573C62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4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23" y="546847"/>
            <a:ext cx="9753600" cy="631115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9F86-A28B-4577-BF3A-8641A793A1D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780" y="78658"/>
            <a:ext cx="1137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configuration for the inner layer of the MVTX detector, 2.835 mm gap between surface mount components and aluminum extension radius of the </a:t>
            </a:r>
            <a:r>
              <a:rPr lang="en-US" dirty="0" err="1"/>
              <a:t>sPHENIX</a:t>
            </a:r>
            <a:r>
              <a:rPr lang="en-US" dirty="0"/>
              <a:t> beam-pipe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BD8CF-8A71-5A49-85C3-95CD7CBFE1C0}"/>
              </a:ext>
            </a:extLst>
          </p:cNvPr>
          <p:cNvSpPr txBox="1"/>
          <p:nvPr/>
        </p:nvSpPr>
        <p:spPr>
          <a:xfrm>
            <a:off x="10494740" y="977420"/>
            <a:ext cx="11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Walt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2638E-28E0-B048-B6A9-1CCF55F84580}"/>
              </a:ext>
            </a:extLst>
          </p:cNvPr>
          <p:cNvSpPr txBox="1"/>
          <p:nvPr/>
        </p:nvSpPr>
        <p:spPr>
          <a:xfrm>
            <a:off x="609863" y="2337847"/>
            <a:ext cx="1919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Delta_R</a:t>
            </a:r>
            <a:r>
              <a:rPr lang="en-US" dirty="0"/>
              <a:t> = 0.84mm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B73F3-1690-9C4C-A4FD-6668C190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</p:spTree>
    <p:extLst>
      <p:ext uri="{BB962C8B-B14F-4D97-AF65-F5344CB8AC3E}">
        <p14:creationId xmlns:p14="http://schemas.microsoft.com/office/powerpoint/2010/main" val="379903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9F86-A28B-4577-BF3A-8641A793A1D0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9" t="916" r="12064" b="1793"/>
          <a:stretch/>
        </p:blipFill>
        <p:spPr>
          <a:xfrm>
            <a:off x="1100232" y="496332"/>
            <a:ext cx="9388740" cy="6225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3294" y="127000"/>
            <a:ext cx="92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MVTX stave configuration showing all three layers of staves: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6C403-61F2-8449-9A66-0D419050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</p:spTree>
    <p:extLst>
      <p:ext uri="{BB962C8B-B14F-4D97-AF65-F5344CB8AC3E}">
        <p14:creationId xmlns:p14="http://schemas.microsoft.com/office/powerpoint/2010/main" val="359451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9F86-A28B-4577-BF3A-8641A793A1D0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5" t="7454" r="14779" b="5142"/>
          <a:stretch/>
        </p:blipFill>
        <p:spPr>
          <a:xfrm>
            <a:off x="109660" y="818458"/>
            <a:ext cx="9088674" cy="6051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540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configuration for the MVTX staves in all three layers giving the  reference points for the sensors, similar to the ALICE configuration drawing: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C337FC-CE03-C747-B4DF-200DAABC3BBA}"/>
              </a:ext>
            </a:extLst>
          </p:cNvPr>
          <p:cNvSpPr/>
          <p:nvPr/>
        </p:nvSpPr>
        <p:spPr>
          <a:xfrm>
            <a:off x="5393259" y="1063186"/>
            <a:ext cx="3877961" cy="13517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6F927-8F6F-2249-BF1A-65F2027AF164}"/>
              </a:ext>
            </a:extLst>
          </p:cNvPr>
          <p:cNvSpPr txBox="1"/>
          <p:nvPr/>
        </p:nvSpPr>
        <p:spPr>
          <a:xfrm>
            <a:off x="6204669" y="2610092"/>
            <a:ext cx="55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Yasser &amp; Darren will update MVTX geometry soon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88005-9FCE-3B41-9ECE-0AC567B2C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87"/>
          <a:stretch/>
        </p:blipFill>
        <p:spPr>
          <a:xfrm>
            <a:off x="5777950" y="3116662"/>
            <a:ext cx="6361409" cy="3029696"/>
          </a:xfrm>
          <a:prstGeom prst="rect">
            <a:avLst/>
          </a:prstGeom>
          <a:ln w="25400">
            <a:solidFill>
              <a:srgbClr val="0432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1D948-2C94-3F40-9595-76EDD5ABD9D2}"/>
              </a:ext>
            </a:extLst>
          </p:cNvPr>
          <p:cNvSpPr txBox="1"/>
          <p:nvPr/>
        </p:nvSpPr>
        <p:spPr>
          <a:xfrm>
            <a:off x="9119107" y="3277925"/>
            <a:ext cx="2524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MVTX geometry </a:t>
            </a:r>
          </a:p>
          <a:p>
            <a:r>
              <a:rPr lang="en-US" dirty="0"/>
              <a:t>parameters in GEANT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E895CA-C79C-3647-B5E5-68A12D2D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</p:spTree>
    <p:extLst>
      <p:ext uri="{BB962C8B-B14F-4D97-AF65-F5344CB8AC3E}">
        <p14:creationId xmlns:p14="http://schemas.microsoft.com/office/powerpoint/2010/main" val="283240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9F86-A28B-4577-BF3A-8641A793A1D0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1552" r="12229" b="2590"/>
          <a:stretch/>
        </p:blipFill>
        <p:spPr>
          <a:xfrm>
            <a:off x="1400042" y="782297"/>
            <a:ext cx="9052058" cy="593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00" y="203200"/>
            <a:ext cx="1088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MVTX stave configuration with end caps and bigger outer shroud, </a:t>
            </a:r>
          </a:p>
          <a:p>
            <a:r>
              <a:rPr lang="en-US" dirty="0">
                <a:solidFill>
                  <a:srgbClr val="FF0000"/>
                </a:solidFill>
              </a:rPr>
              <a:t>the delta on the outer shroud went from 50.0 mm to 52.7 mm: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CB7851-20B1-AF43-BEE4-6AA6DAF26CBE}"/>
              </a:ext>
            </a:extLst>
          </p:cNvPr>
          <p:cNvSpPr/>
          <p:nvPr/>
        </p:nvSpPr>
        <p:spPr>
          <a:xfrm>
            <a:off x="3466770" y="5484112"/>
            <a:ext cx="1311964" cy="4316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6F7B07-54F9-5F45-BEAF-E9FE5A5D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</p:spTree>
    <p:extLst>
      <p:ext uri="{BB962C8B-B14F-4D97-AF65-F5344CB8AC3E}">
        <p14:creationId xmlns:p14="http://schemas.microsoft.com/office/powerpoint/2010/main" val="215457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BB38-7BD9-B44A-BD24-455F40A2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sPHENIX</a:t>
            </a:r>
            <a:r>
              <a:rPr lang="en-US" dirty="0"/>
              <a:t> Asia Meeting – Mar 25-29</a:t>
            </a:r>
            <a:br>
              <a:rPr lang="en-US" dirty="0"/>
            </a:br>
            <a:r>
              <a:rPr lang="en-US" sz="3200" dirty="0"/>
              <a:t>https://</a:t>
            </a:r>
            <a:r>
              <a:rPr lang="en-US" sz="3200" dirty="0" err="1"/>
              <a:t>indico.bnl.gov</a:t>
            </a:r>
            <a:r>
              <a:rPr lang="en-US" sz="3200" dirty="0"/>
              <a:t>/event/5521/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F853E-A748-984E-89E0-99678909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MVTX/HF physics and simulation</a:t>
            </a:r>
          </a:p>
          <a:p>
            <a:r>
              <a:rPr lang="en-US" dirty="0"/>
              <a:t>MVTX hardware and software tasks and plan</a:t>
            </a:r>
          </a:p>
          <a:p>
            <a:pPr lvl="1"/>
            <a:r>
              <a:rPr lang="en-US" dirty="0"/>
              <a:t>Asian institutions’ role &amp; plan on MVTX </a:t>
            </a:r>
          </a:p>
          <a:p>
            <a:pPr lvl="2"/>
            <a:r>
              <a:rPr lang="en-US" dirty="0"/>
              <a:t>CCNU, Sun </a:t>
            </a:r>
            <a:r>
              <a:rPr lang="en-US" dirty="0" err="1"/>
              <a:t>Yat</a:t>
            </a:r>
            <a:r>
              <a:rPr lang="en-US" dirty="0"/>
              <a:t>-Sen, USTC et al</a:t>
            </a:r>
          </a:p>
          <a:p>
            <a:pPr lvl="2"/>
            <a:r>
              <a:rPr lang="en-US" dirty="0"/>
              <a:t>Yonsei, and possible Korean consortium </a:t>
            </a:r>
          </a:p>
          <a:p>
            <a:r>
              <a:rPr lang="en-US" dirty="0"/>
              <a:t>Possible open HF trigger development  </a:t>
            </a:r>
          </a:p>
          <a:p>
            <a:pPr lvl="1"/>
            <a:r>
              <a:rPr lang="en-US" dirty="0"/>
              <a:t>MVTX + INTT -&gt; dedicated “high level trigger” boards </a:t>
            </a:r>
          </a:p>
          <a:p>
            <a:pPr lvl="2"/>
            <a:r>
              <a:rPr lang="en-US" dirty="0"/>
              <a:t>fast event selection in continuous readout mode</a:t>
            </a:r>
          </a:p>
          <a:p>
            <a:pPr lvl="1"/>
            <a:r>
              <a:rPr lang="en-US" dirty="0"/>
              <a:t>Yonsei/Korean Consortium, LANL, BNL ...</a:t>
            </a:r>
          </a:p>
          <a:p>
            <a:r>
              <a:rPr lang="en-US" dirty="0"/>
              <a:t>Other topics - TBD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19CAC-09F6-B742-AA04-066F3122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1/18/19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27CC6-0872-604D-B582-F9E82ADC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52F49-69F0-304F-B52B-6508B111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550C-2FE8-DC4E-A86C-ED43573C62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52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</TotalTime>
  <Words>438</Words>
  <Application>Microsoft Macintosh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MVTX Status WBS 3.2</vt:lpstr>
      <vt:lpstr>MVTX Stave and RU Procurement Status</vt:lpstr>
      <vt:lpstr>R&amp;D Progress and Near Term Plan</vt:lpstr>
      <vt:lpstr>PowerPoint Presentation</vt:lpstr>
      <vt:lpstr>PowerPoint Presentation</vt:lpstr>
      <vt:lpstr>PowerPoint Presentation</vt:lpstr>
      <vt:lpstr>PowerPoint Presentation</vt:lpstr>
      <vt:lpstr>sPHENIX Asia Meeting – Mar 25-29 https://indico.bnl.gov/event/5521/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Update - WBS 3.2</dc:title>
  <dc:creator>Microsoft Office User</dc:creator>
  <cp:lastModifiedBy>Microsoft Office User</cp:lastModifiedBy>
  <cp:revision>65</cp:revision>
  <dcterms:created xsi:type="dcterms:W3CDTF">2019-01-15T20:21:47Z</dcterms:created>
  <dcterms:modified xsi:type="dcterms:W3CDTF">2019-01-18T16:52:06Z</dcterms:modified>
</cp:coreProperties>
</file>