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65"/>
  </p:notesMasterIdLst>
  <p:sldIdLst>
    <p:sldId id="262" r:id="rId2"/>
    <p:sldId id="316" r:id="rId3"/>
    <p:sldId id="785" r:id="rId4"/>
    <p:sldId id="526" r:id="rId5"/>
    <p:sldId id="869" r:id="rId6"/>
    <p:sldId id="642" r:id="rId7"/>
    <p:sldId id="308" r:id="rId8"/>
    <p:sldId id="317" r:id="rId9"/>
    <p:sldId id="595" r:id="rId10"/>
    <p:sldId id="599" r:id="rId11"/>
    <p:sldId id="427" r:id="rId12"/>
    <p:sldId id="868" r:id="rId13"/>
    <p:sldId id="644" r:id="rId14"/>
    <p:sldId id="625" r:id="rId15"/>
    <p:sldId id="627" r:id="rId16"/>
    <p:sldId id="634" r:id="rId17"/>
    <p:sldId id="637" r:id="rId18"/>
    <p:sldId id="635" r:id="rId19"/>
    <p:sldId id="645" r:id="rId20"/>
    <p:sldId id="314" r:id="rId21"/>
    <p:sldId id="353" r:id="rId22"/>
    <p:sldId id="568" r:id="rId23"/>
    <p:sldId id="633" r:id="rId24"/>
    <p:sldId id="864" r:id="rId25"/>
    <p:sldId id="867" r:id="rId26"/>
    <p:sldId id="862" r:id="rId27"/>
    <p:sldId id="519" r:id="rId28"/>
    <p:sldId id="521" r:id="rId29"/>
    <p:sldId id="520" r:id="rId30"/>
    <p:sldId id="863" r:id="rId31"/>
    <p:sldId id="861" r:id="rId32"/>
    <p:sldId id="859" r:id="rId33"/>
    <p:sldId id="841" r:id="rId34"/>
    <p:sldId id="265" r:id="rId35"/>
    <p:sldId id="856" r:id="rId36"/>
    <p:sldId id="263" r:id="rId37"/>
    <p:sldId id="261" r:id="rId38"/>
    <p:sldId id="581" r:id="rId39"/>
    <p:sldId id="580" r:id="rId40"/>
    <p:sldId id="847" r:id="rId41"/>
    <p:sldId id="844" r:id="rId42"/>
    <p:sldId id="260" r:id="rId43"/>
    <p:sldId id="586" r:id="rId44"/>
    <p:sldId id="286" r:id="rId45"/>
    <p:sldId id="380" r:id="rId46"/>
    <p:sldId id="420" r:id="rId47"/>
    <p:sldId id="589" r:id="rId48"/>
    <p:sldId id="359" r:id="rId49"/>
    <p:sldId id="641" r:id="rId50"/>
    <p:sldId id="590" r:id="rId51"/>
    <p:sldId id="636" r:id="rId52"/>
    <p:sldId id="344" r:id="rId53"/>
    <p:sldId id="278" r:id="rId54"/>
    <p:sldId id="799" r:id="rId55"/>
    <p:sldId id="626" r:id="rId56"/>
    <p:sldId id="320" r:id="rId57"/>
    <p:sldId id="638" r:id="rId58"/>
    <p:sldId id="631" r:id="rId59"/>
    <p:sldId id="639" r:id="rId60"/>
    <p:sldId id="259" r:id="rId61"/>
    <p:sldId id="630" r:id="rId62"/>
    <p:sldId id="267" r:id="rId63"/>
    <p:sldId id="851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32"/>
    <p:restoredTop sz="94674"/>
  </p:normalViewPr>
  <p:slideViewPr>
    <p:cSldViewPr snapToGrid="0" snapToObjects="1">
      <p:cViewPr varScale="1">
        <p:scale>
          <a:sx n="102" d="100"/>
          <a:sy n="102" d="100"/>
        </p:scale>
        <p:origin x="208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image" Target="../media/image71.wmf"/><Relationship Id="rId1" Type="http://schemas.openxmlformats.org/officeDocument/2006/relationships/image" Target="../media/image70.wmf"/><Relationship Id="rId4" Type="http://schemas.openxmlformats.org/officeDocument/2006/relationships/image" Target="../media/image7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E90B01-0110-EB4F-9141-C5C886B87C5D}" type="datetimeFigureOut">
              <a:rPr lang="en-US" smtClean="0"/>
              <a:t>3/23/19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7AFDB4-487E-984A-A22B-FF614E1A3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740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15kHz matched to collision rate.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4578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4eeecd4026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g4eeecd4026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36713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0354B-7771-4630-B454-53C09215E4B9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6711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4eeecd4026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g4eeecd4026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620540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4eeecd4026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g4eeecd4026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0980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4eeecd4026_3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g4eeecd4026_3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021065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4eeecd4026_2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g4eeecd4026_2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619374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Arial" charset="0"/>
              <a:ea typeface="宋体" charset="-122"/>
            </a:endParaRP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 defTabSz="99060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fld id="{6F3C4098-B04F-604D-A13E-9FAAD4C46AAD}" type="slidenum">
              <a:rPr lang="en-US" altLang="zh-CN" sz="1300"/>
              <a:pPr/>
              <a:t>44</a:t>
            </a:fld>
            <a:endParaRPr lang="en-US" altLang="zh-CN" sz="1300"/>
          </a:p>
        </p:txBody>
      </p:sp>
    </p:spTree>
    <p:extLst>
      <p:ext uri="{BB962C8B-B14F-4D97-AF65-F5344CB8AC3E}">
        <p14:creationId xmlns:p14="http://schemas.microsoft.com/office/powerpoint/2010/main" val="14851248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eeecd4026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g4eeecd4026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39612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572A8-267B-44F6-8997-63E6AEBFFDB5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2791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B5B74-27C1-A040-B29E-6FE48743E7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0D1220-15C8-2F41-9E40-18EA8A202F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9DA3B-6336-CE4B-AAC2-A4EB39691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3/25/19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847175-CD5D-1045-AB39-9F885E52E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NCU sPHENIX Collaboration Mtg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00B8DD-7C7A-F245-926B-5B8C15BA9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‹#›</a:t>
            </a:fld>
            <a:endParaRPr lang="en-US"/>
          </a:p>
        </p:txBody>
      </p:sp>
      <p:pic>
        <p:nvPicPr>
          <p:cNvPr id="5122" name="Picture 2" descr="7th sPHENIX Collaboration Meeting">
            <a:extLst>
              <a:ext uri="{FF2B5EF4-FFF2-40B4-BE49-F238E27FC236}">
                <a16:creationId xmlns:a16="http://schemas.microsoft.com/office/drawing/2014/main" id="{B68FDE1F-E32F-884D-B854-527736542FD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68"/>
            <a:ext cx="1254637" cy="73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0192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775FD-22C7-A94A-9CE4-DDE666CF7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A63458-E905-4448-A465-449A0A7361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1E9843-0672-6B4C-B638-096E1C741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3/25/19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BE84DB-9D0F-4642-9399-C604CCB2D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NCU sPHENIX Collaboration Mtg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365F52-0AEB-8C48-B7A8-C21B7C6EC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980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26435C-AEC5-DC44-AD64-9A52F23519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0DB6F4-71A0-CE48-A3FA-7F3FC75176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4A0F0A-55A9-0940-800B-09496CDB0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3/25/19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FD1C1-56C6-504D-9966-57CA460B1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NCU sPHENIX Collaboration Mtg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98CA74-1B0C-2141-B9AF-0645857E9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0362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r>
              <a:rPr lang="en-US"/>
              <a:t>3/25/19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r>
              <a:rPr lang="en-US"/>
              <a:t>MVTX Overview, NCU sPHENIX Collaboration Mtg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fld id="{B7F62631-D247-0E44-B808-5D23CBBA66F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2012-Jul-04-01_4_Color_Logo_small_CB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5741" y="107960"/>
            <a:ext cx="520603" cy="696091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 flipH="1">
            <a:off x="317357" y="668377"/>
            <a:ext cx="10817543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9953237" y="456001"/>
            <a:ext cx="9428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ALICE ITS Upgrade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344" y="362061"/>
            <a:ext cx="10515600" cy="303251"/>
          </a:xfrm>
        </p:spPr>
        <p:txBody>
          <a:bodyPr>
            <a:noAutofit/>
          </a:bodyPr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69615" y="1266825"/>
            <a:ext cx="10944965" cy="4340155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47264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N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985093"/>
            <a:ext cx="12192000" cy="550778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"/>
            <a:ext cx="10972800" cy="985093"/>
          </a:xfrm>
          <a:prstGeom prst="rect">
            <a:avLst/>
          </a:prstGeom>
        </p:spPr>
        <p:txBody>
          <a:bodyPr anchor="ctr"/>
          <a:lstStyle/>
          <a:p>
            <a:r>
              <a:rPr lang="en-US" dirty="0"/>
              <a:t>Click to edit title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3/25/19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NCU sPHENIX Collaboration Mtg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131636"/>
            <a:ext cx="10972800" cy="5194128"/>
          </a:xfrm>
          <a:prstGeom prst="rect">
            <a:avLst/>
          </a:prstGeom>
        </p:spPr>
        <p:txBody>
          <a:bodyPr/>
          <a:lstStyle>
            <a:lvl1pPr>
              <a:defRPr sz="2400" b="0"/>
            </a:lvl1pPr>
            <a:lvl2pPr marL="415290" indent="-205740">
              <a:defRPr sz="2160"/>
            </a:lvl2pPr>
            <a:lvl3pPr marL="619126" indent="-207646">
              <a:defRPr sz="1920"/>
            </a:lvl3pPr>
            <a:lvl4pPr marL="822960" indent="-207646">
              <a:defRPr sz="1680"/>
            </a:lvl4pPr>
            <a:lvl5pPr marL="1026796" indent="-209550">
              <a:defRPr/>
            </a:lvl5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77F9696-39D5-F34C-B642-02B8BAAB1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3F7B69E-DA8B-F343-BD35-3A41FE690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5895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NL 1">
  <p:cSld name="1_LANL 1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"/>
          <p:cNvSpPr/>
          <p:nvPr/>
        </p:nvSpPr>
        <p:spPr>
          <a:xfrm>
            <a:off x="0" y="985093"/>
            <a:ext cx="12192000" cy="550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 txBox="1">
            <a:spLocks noGrp="1"/>
          </p:cNvSpPr>
          <p:nvPr>
            <p:ph type="title"/>
          </p:nvPr>
        </p:nvSpPr>
        <p:spPr>
          <a:xfrm>
            <a:off x="609600" y="1"/>
            <a:ext cx="109728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dt" idx="10"/>
          </p:nvPr>
        </p:nvSpPr>
        <p:spPr>
          <a:xfrm>
            <a:off x="609600" y="6393222"/>
            <a:ext cx="28448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3/25/19</a:t>
            </a:r>
          </a:p>
        </p:txBody>
      </p:sp>
      <p:sp>
        <p:nvSpPr>
          <p:cNvPr id="24" name="Google Shape;24;p2"/>
          <p:cNvSpPr txBox="1">
            <a:spLocks noGrp="1"/>
          </p:cNvSpPr>
          <p:nvPr>
            <p:ph type="ftr" idx="11"/>
          </p:nvPr>
        </p:nvSpPr>
        <p:spPr>
          <a:xfrm>
            <a:off x="4396634" y="6495335"/>
            <a:ext cx="44140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MVTX Overview, NCU sPHENIX Collaboration Mtg</a:t>
            </a:r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body" idx="1"/>
          </p:nvPr>
        </p:nvSpPr>
        <p:spPr>
          <a:xfrm>
            <a:off x="609600" y="1131636"/>
            <a:ext cx="10972800" cy="51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609585" marR="0" lvl="0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423323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40639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6541AD1-920D-644E-BB23-C099268D9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39200" y="6456565"/>
            <a:ext cx="2743200" cy="365125"/>
          </a:xfrm>
        </p:spPr>
        <p:txBody>
          <a:bodyPr/>
          <a:lstStyle/>
          <a:p>
            <a:fld id="{D3F7B69E-DA8B-F343-BD35-3A41FE690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6391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664180"/>
            <a:ext cx="10972800" cy="985093"/>
          </a:xfrm>
          <a:prstGeom prst="rect">
            <a:avLst/>
          </a:prstGeom>
        </p:spPr>
        <p:txBody>
          <a:bodyPr anchor="ctr"/>
          <a:lstStyle>
            <a:lvl1pPr algn="ctr">
              <a:defRPr b="0"/>
            </a:lvl1pPr>
          </a:lstStyle>
          <a:p>
            <a:r>
              <a:rPr lang="en-US" dirty="0"/>
              <a:t>Click to edit section title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3/25/19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NCU sPHENIX Collaboration Mtg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DCC2168-D4F0-CE48-9412-E70BDCA01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3F7B69E-DA8B-F343-BD35-3A41FE690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844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CF21F-E4A9-5442-A481-24D00ED58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F01FD6-7A26-0A44-80C1-92911F01A4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CA88C8-2A75-5E4E-B108-D057501E1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3/25/19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A4C1C-F15E-F147-A026-96F653832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NCU sPHENIX Collaboration Mtg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D5FDF-E4A6-A543-9497-2D96EBC8D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7th sPHENIX Collaboration Meeting">
            <a:extLst>
              <a:ext uri="{FF2B5EF4-FFF2-40B4-BE49-F238E27FC236}">
                <a16:creationId xmlns:a16="http://schemas.microsoft.com/office/drawing/2014/main" id="{C8D24B50-A2D4-BE4A-BBB7-7D59CD4D1C4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68"/>
            <a:ext cx="1254637" cy="73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951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39657-DE26-DA4B-B4F7-95EFBB7A8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737764-8891-1940-A5F3-4E4992FCE6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5BB1F3-47FD-2444-ABD8-59C0C8781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3/25/19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ED873D-BFFE-F946-B4FC-8C70D533D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NCU sPHENIX Collaboration Mtg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09DE4D-5574-6A4C-A01C-C3F3DC4B5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794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D31EE-FF1D-7842-8812-BDFE6794C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A86280-689B-5549-AACC-9CF18DB604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FF1B24-5D25-7C49-A531-24F92D12CC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B1F275-2775-3D41-A357-3A73CD7F0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3/25/19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8DE69B-7DA5-884E-9C93-44ECEA049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NCU sPHENIX Collaboration Mtg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CDF0F7-5E9A-F748-800A-81034AF99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83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E29E0-0F3A-AC48-AD64-CA960DEDA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DDDA26-D726-D24F-8FAA-AB6FC4AE64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E8085D-DBD3-C64F-8396-218787A9C5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8FAC81-731E-5944-A71C-EC7A455F3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C7A0BA-7BBB-2D40-98ED-639FEE7E1B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022378-6BEE-4747-A1EC-954E4C461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3/25/19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54D295-A20A-3F4A-B4EA-E4087B0D8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NCU sPHENIX Collaboration Mtg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4FA0BE-66AA-1E42-A2C5-F60651291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951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5571D-E5A6-1349-A10C-A42E1875B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4073F0-ACB7-034D-A56C-33523AAB7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3/25/19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6F78D1-D6FA-CA43-A623-A04D3F232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NCU sPHENIX Collaboration Mtg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BDFB72-FD4F-1D4A-A33D-8153974D9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2" descr="7th sPHENIX Collaboration Meeting">
            <a:extLst>
              <a:ext uri="{FF2B5EF4-FFF2-40B4-BE49-F238E27FC236}">
                <a16:creationId xmlns:a16="http://schemas.microsoft.com/office/drawing/2014/main" id="{806F0DC2-F9C7-2248-B978-87AB0F3DDB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68"/>
            <a:ext cx="1254637" cy="73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755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453FF1-0924-BC4C-8DA4-3365372CC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3/25/19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C9D837-22AD-4E43-B1EA-80272173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NCU sPHENIX Collaboration Mtg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B43A43-1A8B-EE43-94D8-AAD4E05B2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2" descr="7th sPHENIX Collaboration Meeting">
            <a:extLst>
              <a:ext uri="{FF2B5EF4-FFF2-40B4-BE49-F238E27FC236}">
                <a16:creationId xmlns:a16="http://schemas.microsoft.com/office/drawing/2014/main" id="{552E058E-23F5-9F44-AB65-573609187A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68"/>
            <a:ext cx="1254637" cy="73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765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13107-8D4C-3044-BCD3-050FCC493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2F6BA-3005-EA4A-A7AD-F1D2F712D3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9EEB9A-DFA1-1D4E-A0B4-D20848B0B1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102390-954E-284A-A575-BAE48C37E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3/25/19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9F7FFE-F8B0-884D-AF4E-1A2780A72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NCU sPHENIX Collaboration Mtg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E5EE2E-6E83-4C40-90A1-0A3A45A4B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24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2A37B-5284-0548-8C9B-10FCEB294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413496-EB2C-214A-8F5F-5F924E2B48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432107-0810-7447-9983-C21E4463C9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8484BC-DA72-9848-BEE4-C062E87DB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3/25/19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1ACCC8-F859-BD45-AF79-FA2EF38D4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NCU sPHENIX Collaboration Mtg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178AA1-514C-CE48-8424-4978E772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277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FE2B12-5980-354C-A1F1-B7F168622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FE0761-28D9-814F-B455-126471DDBC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36E14-C581-ED42-81F3-C45774AEE3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3/25/19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3D6865-987F-D447-85CF-4FF48A2366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MVTX Overview, NCU sPHENIX Collaboration Mtg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3E1374-25C9-F74F-A6AE-F8041EC100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7B69E-DA8B-F343-BD35-3A41FE690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576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  <p:sldLayoutId id="2147483664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microsoft.com/office/2007/relationships/hdphoto" Target="../media/hdphoto1.wdp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oleObject" Target="../embeddings/oleObject4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71.wmf"/><Relationship Id="rId12" Type="http://schemas.openxmlformats.org/officeDocument/2006/relationships/image" Target="../media/image72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3.bin"/><Relationship Id="rId5" Type="http://schemas.openxmlformats.org/officeDocument/2006/relationships/image" Target="../media/image70.wmf"/><Relationship Id="rId10" Type="http://schemas.openxmlformats.org/officeDocument/2006/relationships/image" Target="../media/image76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75.png"/><Relationship Id="rId14" Type="http://schemas.openxmlformats.org/officeDocument/2006/relationships/image" Target="../media/image73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f"/><Relationship Id="rId2" Type="http://schemas.openxmlformats.org/officeDocument/2006/relationships/image" Target="../media/image78.tiff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iff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microsoft.com/office/2007/relationships/hdphoto" Target="../media/hdphoto2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tiff"/><Relationship Id="rId2" Type="http://schemas.openxmlformats.org/officeDocument/2006/relationships/image" Target="../media/image85.tif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tiff"/><Relationship Id="rId2" Type="http://schemas.openxmlformats.org/officeDocument/2006/relationships/image" Target="../media/image87.tif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tiff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0.tiff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image" Target="../media/image112.emf"/><Relationship Id="rId7" Type="http://schemas.openxmlformats.org/officeDocument/2006/relationships/image" Target="../media/image116.jpeg"/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5.jpg"/><Relationship Id="rId5" Type="http://schemas.openxmlformats.org/officeDocument/2006/relationships/image" Target="../media/image114.jpg"/><Relationship Id="rId4" Type="http://schemas.openxmlformats.org/officeDocument/2006/relationships/image" Target="../media/image113.jpeg"/><Relationship Id="rId9" Type="http://schemas.openxmlformats.org/officeDocument/2006/relationships/image" Target="../media/image1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6C947-C5EB-284B-8A01-3AC6F9833A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85940"/>
            <a:ext cx="9144000" cy="2670023"/>
          </a:xfrm>
        </p:spPr>
        <p:txBody>
          <a:bodyPr/>
          <a:lstStyle/>
          <a:p>
            <a:r>
              <a:rPr lang="en-US" dirty="0"/>
              <a:t>MVTX Overview</a:t>
            </a:r>
            <a:br>
              <a:rPr lang="en-US" dirty="0"/>
            </a:br>
            <a:r>
              <a:rPr lang="en-US" dirty="0"/>
              <a:t>(WBS 3.2)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BD0556-AF02-3140-9E50-B91004C7A2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924023"/>
          </a:xfrm>
        </p:spPr>
        <p:txBody>
          <a:bodyPr>
            <a:normAutofit/>
          </a:bodyPr>
          <a:lstStyle/>
          <a:p>
            <a:r>
              <a:rPr lang="en-US" sz="2800" dirty="0"/>
              <a:t>Ming X. Liu</a:t>
            </a:r>
          </a:p>
          <a:p>
            <a:r>
              <a:rPr lang="en-US" sz="2800" dirty="0"/>
              <a:t>Los Alamos National Laboratory</a:t>
            </a:r>
          </a:p>
          <a:p>
            <a:r>
              <a:rPr lang="en-US" sz="2800" dirty="0" err="1"/>
              <a:t>sPHENIX</a:t>
            </a:r>
            <a:r>
              <a:rPr lang="en-US" sz="2800" dirty="0"/>
              <a:t> Collaboration Meeting @NCU</a:t>
            </a:r>
          </a:p>
          <a:p>
            <a:r>
              <a:rPr lang="en-US" sz="2800" dirty="0"/>
              <a:t>03/25-27,2019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229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9267" y="12487"/>
            <a:ext cx="9899705" cy="763639"/>
          </a:xfrm>
        </p:spPr>
        <p:txBody>
          <a:bodyPr>
            <a:noAutofit/>
          </a:bodyPr>
          <a:lstStyle/>
          <a:p>
            <a:r>
              <a:rPr lang="en-US" sz="4000" dirty="0"/>
              <a:t>MVTX Readout, Power and Controls</a:t>
            </a:r>
            <a:endParaRPr lang="en-US" sz="2800" dirty="0">
              <a:solidFill>
                <a:srgbClr val="1D41FF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95510" y="810008"/>
            <a:ext cx="8836299" cy="4309465"/>
            <a:chOff x="121974" y="1428455"/>
            <a:chExt cx="8836298" cy="430946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hq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18511" y="2969405"/>
              <a:ext cx="1765856" cy="432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4833131" y="2348405"/>
              <a:ext cx="1324800" cy="1242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8956" y="3795551"/>
              <a:ext cx="1281674" cy="13026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1980" y="2751917"/>
              <a:ext cx="2977721" cy="98740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4867263" y="3739317"/>
              <a:ext cx="972370" cy="1296000"/>
              <a:chOff x="5500016" y="4578180"/>
              <a:chExt cx="1296493" cy="1296000"/>
            </a:xfrm>
            <a:solidFill>
              <a:schemeClr val="bg2"/>
            </a:solidFill>
          </p:grpSpPr>
          <p:sp>
            <p:nvSpPr>
              <p:cNvPr id="55" name="Rectangle 54"/>
              <p:cNvSpPr/>
              <p:nvPr/>
            </p:nvSpPr>
            <p:spPr>
              <a:xfrm>
                <a:off x="5500016" y="4578180"/>
                <a:ext cx="1296493" cy="1296000"/>
              </a:xfrm>
              <a:prstGeom prst="rect">
                <a:avLst/>
              </a:prstGeom>
              <a:grpFill/>
              <a:ln w="19050">
                <a:solidFill>
                  <a:schemeClr val="tx2"/>
                </a:solidFill>
                <a:prstDash val="sysDot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800"/>
              </a:p>
            </p:txBody>
          </p:sp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1" name="Picture 60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6" name="Picture 65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7" name="Picture 66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8" name="Picture 67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9" name="Picture 68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70" name="Picture 69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71" name="Picture 70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5563271"/>
                <a:ext cx="242059" cy="242059"/>
              </a:xfrm>
              <a:prstGeom prst="rect">
                <a:avLst/>
              </a:prstGeom>
              <a:grpFill/>
            </p:spPr>
          </p:pic>
        </p:grpSp>
        <p:sp>
          <p:nvSpPr>
            <p:cNvPr id="10" name="TextBox 123"/>
            <p:cNvSpPr txBox="1"/>
            <p:nvPr/>
          </p:nvSpPr>
          <p:spPr>
            <a:xfrm>
              <a:off x="5005583" y="4958327"/>
              <a:ext cx="8340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Power Board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387172" y="4233371"/>
              <a:ext cx="987827" cy="559330"/>
            </a:xfrm>
            <a:prstGeom prst="rect">
              <a:avLst/>
            </a:prstGeom>
            <a:noFill/>
            <a:ln>
              <a:solidFill>
                <a:srgbClr val="2445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51" dirty="0">
                  <a:solidFill>
                    <a:schemeClr val="tx1"/>
                  </a:solidFill>
                </a:rPr>
                <a:t>Flex PCB Filtering Capacitors</a:t>
              </a:r>
            </a:p>
          </p:txBody>
        </p:sp>
        <p:sp>
          <p:nvSpPr>
            <p:cNvPr id="12" name="TextBox 126"/>
            <p:cNvSpPr txBox="1"/>
            <p:nvPr/>
          </p:nvSpPr>
          <p:spPr>
            <a:xfrm>
              <a:off x="3604682" y="3405298"/>
              <a:ext cx="12868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err="1"/>
                <a:t>Samtec</a:t>
              </a:r>
              <a:r>
                <a:rPr lang="en-US" sz="1200" dirty="0"/>
                <a:t> </a:t>
              </a:r>
              <a:r>
                <a:rPr lang="en-US" sz="1200" dirty="0" err="1"/>
                <a:t>Twinax</a:t>
              </a:r>
              <a:r>
                <a:rPr lang="en-US" sz="1200" dirty="0"/>
                <a:t> “</a:t>
              </a:r>
              <a:r>
                <a:rPr lang="en-US" sz="1200" dirty="0" err="1"/>
                <a:t>FireFly</a:t>
              </a:r>
              <a:r>
                <a:rPr lang="en-US" sz="1200" dirty="0"/>
                <a:t>”</a:t>
              </a:r>
            </a:p>
          </p:txBody>
        </p:sp>
        <p:sp>
          <p:nvSpPr>
            <p:cNvPr id="13" name="TextBox 127"/>
            <p:cNvSpPr txBox="1"/>
            <p:nvPr/>
          </p:nvSpPr>
          <p:spPr>
            <a:xfrm>
              <a:off x="2993810" y="2586559"/>
              <a:ext cx="179613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/>
                <a:t>9 Data    (1.2Gbps)</a:t>
              </a:r>
            </a:p>
            <a:p>
              <a:r>
                <a:rPr lang="en-US" sz="1100" dirty="0"/>
                <a:t>1 Clock,  1 Control/Trigger</a:t>
              </a:r>
            </a:p>
          </p:txBody>
        </p:sp>
        <p:sp>
          <p:nvSpPr>
            <p:cNvPr id="14" name="Right Arrow 13"/>
            <p:cNvSpPr/>
            <p:nvPr/>
          </p:nvSpPr>
          <p:spPr>
            <a:xfrm rot="10800000">
              <a:off x="3409480" y="4284961"/>
              <a:ext cx="1405166" cy="215908"/>
            </a:xfrm>
            <a:prstGeom prst="rightArrow">
              <a:avLst/>
            </a:prstGeom>
            <a:solidFill>
              <a:srgbClr val="2445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5" name="TextBox 129"/>
            <p:cNvSpPr txBox="1"/>
            <p:nvPr/>
          </p:nvSpPr>
          <p:spPr>
            <a:xfrm>
              <a:off x="4874531" y="1982934"/>
              <a:ext cx="114421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/>
                <a:t>Readout Unit</a:t>
              </a:r>
            </a:p>
            <a:p>
              <a:r>
                <a:rPr lang="en-US" sz="1100" dirty="0"/>
                <a:t>Front End</a:t>
              </a:r>
            </a:p>
          </p:txBody>
        </p:sp>
        <p:sp>
          <p:nvSpPr>
            <p:cNvPr id="16" name="TextBox 130"/>
            <p:cNvSpPr txBox="1"/>
            <p:nvPr/>
          </p:nvSpPr>
          <p:spPr>
            <a:xfrm>
              <a:off x="3620383" y="4442161"/>
              <a:ext cx="10728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/>
                <a:t>Regulated Power</a:t>
              </a:r>
            </a:p>
          </p:txBody>
        </p:sp>
        <p:sp>
          <p:nvSpPr>
            <p:cNvPr id="17" name="TextBox 131"/>
            <p:cNvSpPr txBox="1"/>
            <p:nvPr/>
          </p:nvSpPr>
          <p:spPr>
            <a:xfrm>
              <a:off x="7793949" y="3417382"/>
              <a:ext cx="11133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/>
                <a:t>FELIX</a:t>
              </a:r>
            </a:p>
            <a:p>
              <a:pPr algn="ctr"/>
              <a:r>
                <a:rPr lang="en-US" sz="1200" dirty="0"/>
                <a:t>Back End</a:t>
              </a:r>
            </a:p>
          </p:txBody>
        </p:sp>
        <p:sp>
          <p:nvSpPr>
            <p:cNvPr id="18" name="Right Arrow 17"/>
            <p:cNvSpPr/>
            <p:nvPr/>
          </p:nvSpPr>
          <p:spPr>
            <a:xfrm>
              <a:off x="6265217" y="2899069"/>
              <a:ext cx="1320971" cy="432000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Data   (9.6 Gb/s max)</a:t>
              </a:r>
            </a:p>
          </p:txBody>
        </p:sp>
        <p:sp>
          <p:nvSpPr>
            <p:cNvPr id="19" name="Left-Right Arrow 18"/>
            <p:cNvSpPr/>
            <p:nvPr/>
          </p:nvSpPr>
          <p:spPr>
            <a:xfrm>
              <a:off x="6265217" y="2467069"/>
              <a:ext cx="1320970" cy="432000"/>
            </a:xfrm>
            <a:prstGeom prst="leftRightArrow">
              <a:avLst/>
            </a:prstGeom>
            <a:solidFill>
              <a:srgbClr val="F296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b="1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Control</a:t>
              </a:r>
            </a:p>
          </p:txBody>
        </p:sp>
        <p:sp>
          <p:nvSpPr>
            <p:cNvPr id="20" name="Left Arrow 19"/>
            <p:cNvSpPr/>
            <p:nvPr/>
          </p:nvSpPr>
          <p:spPr>
            <a:xfrm>
              <a:off x="6265218" y="3201381"/>
              <a:ext cx="1305253" cy="432000"/>
            </a:xfrm>
            <a:prstGeom prst="lef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Trigger</a:t>
              </a:r>
            </a:p>
          </p:txBody>
        </p:sp>
        <p:sp>
          <p:nvSpPr>
            <p:cNvPr id="21" name="TextBox 142"/>
            <p:cNvSpPr txBox="1"/>
            <p:nvPr/>
          </p:nvSpPr>
          <p:spPr>
            <a:xfrm>
              <a:off x="121974" y="4007965"/>
              <a:ext cx="8408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err="1"/>
                <a:t>Alpide</a:t>
              </a:r>
              <a:r>
                <a:rPr lang="en-US" sz="1200" dirty="0"/>
                <a:t> Sensors</a:t>
              </a:r>
            </a:p>
          </p:txBody>
        </p:sp>
        <p:cxnSp>
          <p:nvCxnSpPr>
            <p:cNvPr id="22" name="Straight Arrow Connector 21"/>
            <p:cNvCxnSpPr>
              <a:stCxn id="21" idx="0"/>
            </p:cNvCxnSpPr>
            <p:nvPr/>
          </p:nvCxnSpPr>
          <p:spPr>
            <a:xfrm flipH="1" flipV="1">
              <a:off x="343013" y="3272498"/>
              <a:ext cx="199383" cy="735467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21" idx="0"/>
            </p:cNvCxnSpPr>
            <p:nvPr/>
          </p:nvCxnSpPr>
          <p:spPr>
            <a:xfrm flipV="1">
              <a:off x="542396" y="3272498"/>
              <a:ext cx="16904" cy="735467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21" idx="2"/>
            </p:cNvCxnSpPr>
            <p:nvPr/>
          </p:nvCxnSpPr>
          <p:spPr>
            <a:xfrm flipV="1">
              <a:off x="542396" y="4390395"/>
              <a:ext cx="591277" cy="79235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149"/>
            <p:cNvSpPr txBox="1"/>
            <p:nvPr/>
          </p:nvSpPr>
          <p:spPr>
            <a:xfrm>
              <a:off x="1079982" y="3825353"/>
              <a:ext cx="6318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FPC</a:t>
              </a:r>
            </a:p>
          </p:txBody>
        </p:sp>
        <p:sp>
          <p:nvSpPr>
            <p:cNvPr id="26" name="TextBox 152"/>
            <p:cNvSpPr txBox="1"/>
            <p:nvPr/>
          </p:nvSpPr>
          <p:spPr>
            <a:xfrm>
              <a:off x="1441622" y="4500873"/>
              <a:ext cx="7234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Cold Plate</a:t>
              </a:r>
            </a:p>
          </p:txBody>
        </p:sp>
        <p:cxnSp>
          <p:nvCxnSpPr>
            <p:cNvPr id="27" name="Elbow Connector 26"/>
            <p:cNvCxnSpPr>
              <a:cxnSpLocks/>
              <a:stCxn id="11" idx="0"/>
            </p:cNvCxnSpPr>
            <p:nvPr/>
          </p:nvCxnSpPr>
          <p:spPr>
            <a:xfrm rot="16200000" flipV="1">
              <a:off x="2331421" y="3683706"/>
              <a:ext cx="373078" cy="726252"/>
            </a:xfrm>
            <a:prstGeom prst="bentConnector2">
              <a:avLst/>
            </a:prstGeom>
            <a:ln w="28575"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157"/>
            <p:cNvSpPr txBox="1"/>
            <p:nvPr/>
          </p:nvSpPr>
          <p:spPr>
            <a:xfrm>
              <a:off x="4867263" y="4274331"/>
              <a:ext cx="9723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regulators</a:t>
              </a:r>
            </a:p>
          </p:txBody>
        </p:sp>
        <p:cxnSp>
          <p:nvCxnSpPr>
            <p:cNvPr id="29" name="Straight Arrow Connector 28"/>
            <p:cNvCxnSpPr>
              <a:endCxn id="55" idx="0"/>
            </p:cNvCxnSpPr>
            <p:nvPr/>
          </p:nvCxnSpPr>
          <p:spPr>
            <a:xfrm>
              <a:off x="5353449" y="3543794"/>
              <a:ext cx="1" cy="195527"/>
            </a:xfrm>
            <a:prstGeom prst="straightConnector1">
              <a:avLst/>
            </a:prstGeom>
            <a:ln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161"/>
            <p:cNvSpPr txBox="1"/>
            <p:nvPr/>
          </p:nvSpPr>
          <p:spPr>
            <a:xfrm>
              <a:off x="2170635" y="3808712"/>
              <a:ext cx="7666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Power</a:t>
              </a:r>
            </a:p>
          </p:txBody>
        </p:sp>
        <p:sp>
          <p:nvSpPr>
            <p:cNvPr id="33" name="TextBox 166"/>
            <p:cNvSpPr txBox="1"/>
            <p:nvPr/>
          </p:nvSpPr>
          <p:spPr>
            <a:xfrm>
              <a:off x="6371382" y="2211228"/>
              <a:ext cx="1263369" cy="254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1" dirty="0"/>
                <a:t>GBT Optical Links</a:t>
              </a:r>
            </a:p>
          </p:txBody>
        </p:sp>
        <p:sp>
          <p:nvSpPr>
            <p:cNvPr id="34" name="TextBox 167"/>
            <p:cNvSpPr txBox="1"/>
            <p:nvPr/>
          </p:nvSpPr>
          <p:spPr>
            <a:xfrm>
              <a:off x="871519" y="3537340"/>
              <a:ext cx="13575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9-sensor Stave</a:t>
              </a:r>
            </a:p>
          </p:txBody>
        </p:sp>
        <p:sp>
          <p:nvSpPr>
            <p:cNvPr id="36" name="Rectangle 35"/>
            <p:cNvSpPr/>
            <p:nvPr/>
          </p:nvSpPr>
          <p:spPr>
            <a:xfrm rot="16200000">
              <a:off x="7979118" y="1806666"/>
              <a:ext cx="576081" cy="432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Calibri Light" panose="020F0302020204030204" pitchFamily="34" charset="0"/>
                </a:rPr>
                <a:t>DCS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5852178" y="2022668"/>
              <a:ext cx="0" cy="335595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endCxn id="36" idx="0"/>
            </p:cNvCxnSpPr>
            <p:nvPr/>
          </p:nvCxnSpPr>
          <p:spPr>
            <a:xfrm flipV="1">
              <a:off x="5852178" y="2022666"/>
              <a:ext cx="2198980" cy="5122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66"/>
            <p:cNvSpPr txBox="1"/>
            <p:nvPr/>
          </p:nvSpPr>
          <p:spPr>
            <a:xfrm>
              <a:off x="6986121" y="1811759"/>
              <a:ext cx="792109" cy="210909"/>
            </a:xfrm>
            <a:prstGeom prst="rect">
              <a:avLst/>
            </a:prstGeom>
            <a:noFill/>
          </p:spPr>
          <p:txBody>
            <a:bodyPr wrap="none" tIns="36000" bIns="36000" rtlCol="0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2"/>
                  </a:solidFill>
                  <a:latin typeface="Calibri Light" panose="020F0302020204030204" pitchFamily="34" charset="0"/>
                </a:rPr>
                <a:t>CAN bus</a:t>
              </a: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8289586" y="2298349"/>
              <a:ext cx="0" cy="337711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05220" y="2620379"/>
              <a:ext cx="1353052" cy="834980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 rot="16200000">
              <a:off x="5647100" y="4321463"/>
              <a:ext cx="1728000" cy="241396"/>
            </a:xfrm>
            <a:prstGeom prst="rect">
              <a:avLst/>
            </a:prstGeom>
            <a:noFill/>
            <a:ln w="1905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Calibri Light" panose="020F0302020204030204" pitchFamily="34" charset="0"/>
                </a:rPr>
                <a:t>CAEN Power supplies</a:t>
              </a:r>
            </a:p>
          </p:txBody>
        </p:sp>
        <p:sp>
          <p:nvSpPr>
            <p:cNvPr id="43" name="Left Arrow 42"/>
            <p:cNvSpPr/>
            <p:nvPr/>
          </p:nvSpPr>
          <p:spPr>
            <a:xfrm>
              <a:off x="5820016" y="4159026"/>
              <a:ext cx="562063" cy="432000"/>
            </a:xfrm>
            <a:prstGeom prst="leftArrow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00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Power</a:t>
              </a:r>
            </a:p>
          </p:txBody>
        </p:sp>
        <p:sp>
          <p:nvSpPr>
            <p:cNvPr id="44" name="Left Arrow 43"/>
            <p:cNvSpPr/>
            <p:nvPr/>
          </p:nvSpPr>
          <p:spPr>
            <a:xfrm rot="16200000">
              <a:off x="8212104" y="1843454"/>
              <a:ext cx="1146878" cy="345457"/>
            </a:xfrm>
            <a:prstGeom prst="lef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Trigger &amp; Clock</a:t>
              </a:r>
            </a:p>
          </p:txBody>
        </p:sp>
        <p:cxnSp>
          <p:nvCxnSpPr>
            <p:cNvPr id="45" name="Straight Connector 44"/>
            <p:cNvCxnSpPr/>
            <p:nvPr/>
          </p:nvCxnSpPr>
          <p:spPr bwMode="auto">
            <a:xfrm>
              <a:off x="3570744" y="1442743"/>
              <a:ext cx="16933" cy="427830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32A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Straight Connector 45"/>
            <p:cNvCxnSpPr/>
            <p:nvPr/>
          </p:nvCxnSpPr>
          <p:spPr bwMode="auto">
            <a:xfrm flipH="1">
              <a:off x="6711616" y="1428455"/>
              <a:ext cx="18479" cy="427830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32A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7" name="TextBox 64"/>
            <p:cNvSpPr txBox="1"/>
            <p:nvPr/>
          </p:nvSpPr>
          <p:spPr>
            <a:xfrm>
              <a:off x="1563411" y="5368520"/>
              <a:ext cx="1881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rgbClr val="032AFF"/>
                  </a:solidFill>
                  <a:latin typeface="+mj-lt"/>
                </a:rPr>
                <a:t>Interaction Region</a:t>
              </a:r>
            </a:p>
          </p:txBody>
        </p:sp>
        <p:sp>
          <p:nvSpPr>
            <p:cNvPr id="48" name="TextBox 65"/>
            <p:cNvSpPr txBox="1"/>
            <p:nvPr/>
          </p:nvSpPr>
          <p:spPr>
            <a:xfrm>
              <a:off x="4381858" y="5368520"/>
              <a:ext cx="1812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rgbClr val="032AFF"/>
                  </a:solidFill>
                  <a:latin typeface="+mj-lt"/>
                </a:rPr>
                <a:t>Experimental Hall</a:t>
              </a:r>
            </a:p>
          </p:txBody>
        </p:sp>
        <p:sp>
          <p:nvSpPr>
            <p:cNvPr id="49" name="TextBox 66"/>
            <p:cNvSpPr txBox="1"/>
            <p:nvPr/>
          </p:nvSpPr>
          <p:spPr>
            <a:xfrm>
              <a:off x="6847988" y="5368586"/>
              <a:ext cx="16619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rgbClr val="032AFF"/>
                  </a:solidFill>
                  <a:latin typeface="+mj-lt"/>
                </a:rPr>
                <a:t>Counting House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534400" y="6492876"/>
            <a:ext cx="2133600" cy="365125"/>
          </a:xfrm>
        </p:spPr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73" name="Content Placeholder 2"/>
          <p:cNvSpPr txBox="1">
            <a:spLocks/>
          </p:cNvSpPr>
          <p:nvPr/>
        </p:nvSpPr>
        <p:spPr bwMode="auto">
          <a:xfrm>
            <a:off x="1631229" y="5444133"/>
            <a:ext cx="9036771" cy="931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MVTX Detector Electronics consists of three parts</a:t>
            </a:r>
          </a:p>
          <a:p>
            <a:pPr marL="0" indent="0">
              <a:buNone/>
            </a:pPr>
            <a:r>
              <a:rPr lang="en-US" sz="1600" b="1" dirty="0">
                <a:solidFill>
                  <a:srgbClr val="FF0000"/>
                </a:solidFill>
              </a:rPr>
              <a:t>   Sensor</a:t>
            </a:r>
            <a:r>
              <a:rPr lang="en-US" sz="1600" dirty="0"/>
              <a:t>-Stave (9 ALPIDE chips)       |    </a:t>
            </a:r>
            <a:r>
              <a:rPr lang="en-US" sz="1600" b="1" dirty="0">
                <a:solidFill>
                  <a:srgbClr val="FF0000"/>
                </a:solidFill>
              </a:rPr>
              <a:t>Front End</a:t>
            </a:r>
            <a:r>
              <a:rPr lang="en-US" sz="1600" dirty="0"/>
              <a:t>-Readout Unit         | </a:t>
            </a:r>
            <a:r>
              <a:rPr lang="en-US" sz="1600" b="1" dirty="0">
                <a:solidFill>
                  <a:srgbClr val="FF0000"/>
                </a:solidFill>
              </a:rPr>
              <a:t>Back End</a:t>
            </a:r>
            <a:r>
              <a:rPr lang="en-US" sz="1600" dirty="0"/>
              <a:t>-FELIX/DAM</a:t>
            </a:r>
            <a:endParaRPr lang="en-US" sz="1600" b="1" dirty="0"/>
          </a:p>
        </p:txBody>
      </p:sp>
      <p:sp>
        <p:nvSpPr>
          <p:cNvPr id="35" name="Date Placeholder 34">
            <a:extLst>
              <a:ext uri="{FF2B5EF4-FFF2-40B4-BE49-F238E27FC236}">
                <a16:creationId xmlns:a16="http://schemas.microsoft.com/office/drawing/2014/main" id="{06B51309-4058-B84C-80E2-204B710FB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3/25/19</a:t>
            </a:r>
          </a:p>
        </p:txBody>
      </p:sp>
      <p:sp>
        <p:nvSpPr>
          <p:cNvPr id="50" name="Footer Placeholder 49">
            <a:extLst>
              <a:ext uri="{FF2B5EF4-FFF2-40B4-BE49-F238E27FC236}">
                <a16:creationId xmlns:a16="http://schemas.microsoft.com/office/drawing/2014/main" id="{6EC466A8-50F9-8B49-A113-A9EFC40FA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NCU sPHENIX Collaboration Mtg</a:t>
            </a:r>
          </a:p>
        </p:txBody>
      </p:sp>
      <p:pic>
        <p:nvPicPr>
          <p:cNvPr id="72" name="Picture 71" descr="Screen Clipping">
            <a:extLst>
              <a:ext uri="{FF2B5EF4-FFF2-40B4-BE49-F238E27FC236}">
                <a16:creationId xmlns:a16="http://schemas.microsoft.com/office/drawing/2014/main" id="{6AFD646D-1484-6E42-8C13-3E0F7BF6A07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549" y="904881"/>
            <a:ext cx="3601793" cy="927080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C14D06C5-1495-AD4A-9001-108FB872AD6F}"/>
              </a:ext>
            </a:extLst>
          </p:cNvPr>
          <p:cNvCxnSpPr>
            <a:cxnSpLocks/>
          </p:cNvCxnSpPr>
          <p:nvPr/>
        </p:nvCxnSpPr>
        <p:spPr>
          <a:xfrm flipH="1" flipV="1">
            <a:off x="332548" y="1841481"/>
            <a:ext cx="1464253" cy="7183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1DC861B2-161A-F644-A424-9584C4E2944F}"/>
              </a:ext>
            </a:extLst>
          </p:cNvPr>
          <p:cNvCxnSpPr>
            <a:cxnSpLocks/>
          </p:cNvCxnSpPr>
          <p:nvPr/>
        </p:nvCxnSpPr>
        <p:spPr>
          <a:xfrm flipV="1">
            <a:off x="1807802" y="1831573"/>
            <a:ext cx="2139253" cy="7228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3D5FED09-5939-7F45-B79F-F76E3436259B}"/>
              </a:ext>
            </a:extLst>
          </p:cNvPr>
          <p:cNvSpPr/>
          <p:nvPr/>
        </p:nvSpPr>
        <p:spPr>
          <a:xfrm>
            <a:off x="1727200" y="2514601"/>
            <a:ext cx="88571" cy="9249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9FDED8B-98FC-0845-8802-09F76B111FC3}"/>
              </a:ext>
            </a:extLst>
          </p:cNvPr>
          <p:cNvSpPr txBox="1"/>
          <p:nvPr/>
        </p:nvSpPr>
        <p:spPr>
          <a:xfrm>
            <a:off x="1263982" y="1885004"/>
            <a:ext cx="808555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" dirty="0">
                <a:solidFill>
                  <a:srgbClr val="FF0000"/>
                </a:solidFill>
              </a:rPr>
              <a:t>one pixel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D011D0D-1860-DB48-A097-77042B6976DD}"/>
              </a:ext>
            </a:extLst>
          </p:cNvPr>
          <p:cNvSpPr txBox="1"/>
          <p:nvPr/>
        </p:nvSpPr>
        <p:spPr>
          <a:xfrm>
            <a:off x="123254" y="4052837"/>
            <a:ext cx="2235484" cy="1939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>
                <a:solidFill>
                  <a:srgbClr val="FF0000"/>
                </a:solidFill>
              </a:rPr>
              <a:t>ALPIDE pixel:</a:t>
            </a:r>
          </a:p>
          <a:p>
            <a:pPr marL="380990" indent="-380990">
              <a:buFontTx/>
              <a:buChar char="-"/>
            </a:pPr>
            <a:r>
              <a:rPr lang="en-US" sz="1867" dirty="0"/>
              <a:t>Shaping</a:t>
            </a:r>
          </a:p>
          <a:p>
            <a:pPr marL="380990" indent="-380990">
              <a:buFontTx/>
              <a:buChar char="-"/>
            </a:pPr>
            <a:r>
              <a:rPr lang="en-US" sz="1867" dirty="0"/>
              <a:t>Digitization</a:t>
            </a:r>
          </a:p>
          <a:p>
            <a:pPr marL="380990" indent="-380990">
              <a:buFontTx/>
              <a:buChar char="-"/>
            </a:pPr>
            <a:r>
              <a:rPr lang="en-US" sz="1867" dirty="0"/>
              <a:t>Zero-suppression</a:t>
            </a:r>
          </a:p>
          <a:p>
            <a:pPr marL="380990" indent="-380990">
              <a:buFontTx/>
              <a:buChar char="-"/>
            </a:pPr>
            <a:r>
              <a:rPr lang="en-US" sz="1867" dirty="0"/>
              <a:t>3x buffer </a:t>
            </a:r>
          </a:p>
          <a:p>
            <a:pPr marL="380990" indent="-380990">
              <a:buFontTx/>
              <a:buChar char="-"/>
            </a:pPr>
            <a:endParaRPr lang="en-US" sz="2400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AC89B8E-A150-FF4A-B616-5A1C02B5814F}"/>
              </a:ext>
            </a:extLst>
          </p:cNvPr>
          <p:cNvSpPr txBox="1"/>
          <p:nvPr/>
        </p:nvSpPr>
        <p:spPr>
          <a:xfrm>
            <a:off x="9560414" y="3257550"/>
            <a:ext cx="2539993" cy="1385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ATLAS Front-End Link </a:t>
            </a:r>
            <a:r>
              <a:rPr lang="en-US" sz="1400" dirty="0" err="1">
                <a:solidFill>
                  <a:srgbClr val="FF0000"/>
                </a:solidFill>
              </a:rPr>
              <a:t>eXchange</a:t>
            </a:r>
            <a:r>
              <a:rPr lang="en-US" sz="1400" dirty="0">
                <a:solidFill>
                  <a:srgbClr val="FF0000"/>
                </a:solidFill>
              </a:rPr>
              <a:t> (FELIX): </a:t>
            </a:r>
            <a:endParaRPr lang="en-US" sz="2133" dirty="0">
              <a:solidFill>
                <a:srgbClr val="FF0000"/>
              </a:solidFill>
            </a:endParaRPr>
          </a:p>
          <a:p>
            <a:pPr marL="380990" indent="-380990">
              <a:buFontTx/>
              <a:buChar char="-"/>
            </a:pPr>
            <a:r>
              <a:rPr lang="en-US" sz="1867" dirty="0"/>
              <a:t>sPHENIX Data Aggregation Module(DAM)</a:t>
            </a:r>
            <a:endParaRPr lang="en-US" sz="2133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ACDE57A-66AE-BA48-B318-8FBEDA9F9160}"/>
              </a:ext>
            </a:extLst>
          </p:cNvPr>
          <p:cNvSpPr txBox="1"/>
          <p:nvPr/>
        </p:nvSpPr>
        <p:spPr>
          <a:xfrm>
            <a:off x="10477992" y="1079694"/>
            <a:ext cx="16892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Slow control </a:t>
            </a:r>
          </a:p>
          <a:p>
            <a:r>
              <a:rPr lang="en-US" dirty="0"/>
              <a:t>Mike’s talk</a:t>
            </a:r>
          </a:p>
        </p:txBody>
      </p:sp>
    </p:spTree>
    <p:extLst>
      <p:ext uri="{BB962C8B-B14F-4D97-AF65-F5344CB8AC3E}">
        <p14:creationId xmlns:p14="http://schemas.microsoft.com/office/powerpoint/2010/main" val="39927406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280160" y="167309"/>
            <a:ext cx="10332719" cy="731759"/>
          </a:xfrm>
        </p:spPr>
        <p:txBody>
          <a:bodyPr>
            <a:noAutofit/>
          </a:bodyPr>
          <a:lstStyle/>
          <a:p>
            <a:r>
              <a:rPr lang="en-US" sz="4000" dirty="0"/>
              <a:t>MVTX Full Readout Chain Demonstrated (3/2018)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4400" y="1624488"/>
            <a:ext cx="4572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9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34400" y="6492876"/>
            <a:ext cx="2133600" cy="365125"/>
          </a:xfrm>
        </p:spPr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3276600" y="1597968"/>
            <a:ext cx="3810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900" dirty="0"/>
          </a:p>
        </p:txBody>
      </p:sp>
      <p:sp>
        <p:nvSpPr>
          <p:cNvPr id="36" name="TextBox 35"/>
          <p:cNvSpPr txBox="1"/>
          <p:nvPr/>
        </p:nvSpPr>
        <p:spPr>
          <a:xfrm>
            <a:off x="5638800" y="1613357"/>
            <a:ext cx="3810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9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D39A84-C114-3846-BF3F-9B5DFD0E9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3/25/19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7BF99D-15F6-444D-850A-0D65B3CC7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NCU sPHENIX Collaboration Mtg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4AC833-5519-6246-A179-F0D5F17BF64E}"/>
              </a:ext>
            </a:extLst>
          </p:cNvPr>
          <p:cNvGrpSpPr/>
          <p:nvPr/>
        </p:nvGrpSpPr>
        <p:grpSpPr>
          <a:xfrm>
            <a:off x="7823200" y="4400445"/>
            <a:ext cx="3517484" cy="1669166"/>
            <a:chOff x="1022537" y="790670"/>
            <a:chExt cx="3848502" cy="1335419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9CB4563-E52D-504E-8229-05877509E222}"/>
                </a:ext>
              </a:extLst>
            </p:cNvPr>
            <p:cNvSpPr txBox="1"/>
            <p:nvPr/>
          </p:nvSpPr>
          <p:spPr>
            <a:xfrm>
              <a:off x="3687958" y="847198"/>
              <a:ext cx="1183081" cy="2708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432FF"/>
                  </a:solidFill>
                </a:rPr>
                <a:t>4-hit track 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C16982A-1711-9448-AA60-F253C1376E37}"/>
                </a:ext>
              </a:extLst>
            </p:cNvPr>
            <p:cNvGrpSpPr/>
            <p:nvPr/>
          </p:nvGrpSpPr>
          <p:grpSpPr>
            <a:xfrm>
              <a:off x="2286160" y="790670"/>
              <a:ext cx="1928815" cy="824060"/>
              <a:chOff x="1859418" y="808144"/>
              <a:chExt cx="1928815" cy="824060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55DB2203-4BF5-5A4C-81B9-864C39796D36}"/>
                  </a:ext>
                </a:extLst>
              </p:cNvPr>
              <p:cNvGrpSpPr/>
              <p:nvPr/>
            </p:nvGrpSpPr>
            <p:grpSpPr>
              <a:xfrm>
                <a:off x="2336292" y="808144"/>
                <a:ext cx="637794" cy="824060"/>
                <a:chOff x="950976" y="1179576"/>
                <a:chExt cx="502919" cy="804672"/>
              </a:xfrm>
            </p:grpSpPr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E63E56CB-B756-994B-BFC4-2B758B3880C0}"/>
                    </a:ext>
                  </a:extLst>
                </p:cNvPr>
                <p:cNvSpPr/>
                <p:nvPr/>
              </p:nvSpPr>
              <p:spPr>
                <a:xfrm>
                  <a:off x="950976" y="1179576"/>
                  <a:ext cx="45719" cy="80467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42B330AE-65E4-3040-B6D9-29CD98D82FCB}"/>
                    </a:ext>
                  </a:extLst>
                </p:cNvPr>
                <p:cNvSpPr/>
                <p:nvPr/>
              </p:nvSpPr>
              <p:spPr>
                <a:xfrm>
                  <a:off x="1103376" y="1179576"/>
                  <a:ext cx="45719" cy="80467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76E03FBC-CCDC-DE4C-9421-8787E5B34E55}"/>
                    </a:ext>
                  </a:extLst>
                </p:cNvPr>
                <p:cNvSpPr/>
                <p:nvPr/>
              </p:nvSpPr>
              <p:spPr>
                <a:xfrm>
                  <a:off x="1273302" y="1179576"/>
                  <a:ext cx="45719" cy="80467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53423774-F803-4746-9934-1E7B58B418BC}"/>
                    </a:ext>
                  </a:extLst>
                </p:cNvPr>
                <p:cNvSpPr/>
                <p:nvPr/>
              </p:nvSpPr>
              <p:spPr>
                <a:xfrm>
                  <a:off x="1408176" y="1179576"/>
                  <a:ext cx="45719" cy="80467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6693F698-840B-3F40-90F6-DD08DD43D9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59418" y="1216686"/>
                <a:ext cx="1928815" cy="1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82711CF-EE73-A244-A8D5-261C03D67385}"/>
                </a:ext>
              </a:extLst>
            </p:cNvPr>
            <p:cNvSpPr txBox="1"/>
            <p:nvPr/>
          </p:nvSpPr>
          <p:spPr>
            <a:xfrm>
              <a:off x="1906153" y="1789616"/>
              <a:ext cx="2447120" cy="336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33" b="1" dirty="0">
                  <a:solidFill>
                    <a:srgbClr val="FF0000"/>
                  </a:solidFill>
                </a:rPr>
                <a:t>4-MAPS telescope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A3C31FE-67FC-9744-9C85-17A093C75799}"/>
                </a:ext>
              </a:extLst>
            </p:cNvPr>
            <p:cNvSpPr txBox="1"/>
            <p:nvPr/>
          </p:nvSpPr>
          <p:spPr>
            <a:xfrm>
              <a:off x="1022537" y="888600"/>
              <a:ext cx="1701030" cy="4678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432FF"/>
                  </a:solidFill>
                </a:rPr>
                <a:t>120 GeV proton </a:t>
              </a:r>
            </a:p>
            <a:p>
              <a:r>
                <a:rPr lang="en-US" sz="1600" dirty="0">
                  <a:solidFill>
                    <a:srgbClr val="0432FF"/>
                  </a:solidFill>
                </a:rPr>
                <a:t>beam</a:t>
              </a: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F6E989F7-785E-0E48-B070-A2478C176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8965" y="875641"/>
            <a:ext cx="2659020" cy="2541367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FB4D6A3C-8B10-B743-8C41-EC3DC6ACE4BC}"/>
              </a:ext>
            </a:extLst>
          </p:cNvPr>
          <p:cNvSpPr txBox="1"/>
          <p:nvPr/>
        </p:nvSpPr>
        <p:spPr>
          <a:xfrm>
            <a:off x="8087241" y="3314101"/>
            <a:ext cx="23961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Tracking spatial resolution </a:t>
            </a:r>
          </a:p>
          <a:p>
            <a:r>
              <a:rPr lang="en-US" sz="1600" dirty="0">
                <a:solidFill>
                  <a:srgbClr val="FF0000"/>
                </a:solidFill>
              </a:rPr>
              <a:t>achieved:  &lt;5 um 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D29FC8EB-C43F-D748-BA4D-7D3E89FB6AA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679" y="3955058"/>
            <a:ext cx="7316471" cy="219591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9A4CDCB-B811-E641-8B17-D32291B8A529}"/>
              </a:ext>
            </a:extLst>
          </p:cNvPr>
          <p:cNvGrpSpPr/>
          <p:nvPr/>
        </p:nvGrpSpPr>
        <p:grpSpPr>
          <a:xfrm>
            <a:off x="438685" y="914413"/>
            <a:ext cx="7181316" cy="2796584"/>
            <a:chOff x="329013" y="626712"/>
            <a:chExt cx="5157387" cy="1974209"/>
          </a:xfrm>
        </p:grpSpPr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013" y="626712"/>
              <a:ext cx="5157387" cy="1974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661ADA1-02DF-E34E-82AC-E629DFF59823}"/>
                </a:ext>
              </a:extLst>
            </p:cNvPr>
            <p:cNvSpPr/>
            <p:nvPr/>
          </p:nvSpPr>
          <p:spPr>
            <a:xfrm>
              <a:off x="449446" y="1285605"/>
              <a:ext cx="304800" cy="1643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34A90550-5FA7-9E44-BB32-9B77E265FA08}"/>
              </a:ext>
            </a:extLst>
          </p:cNvPr>
          <p:cNvSpPr txBox="1"/>
          <p:nvPr/>
        </p:nvSpPr>
        <p:spPr>
          <a:xfrm>
            <a:off x="438685" y="1581424"/>
            <a:ext cx="104068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b="1" dirty="0">
                <a:solidFill>
                  <a:srgbClr val="FF0000"/>
                </a:solidFill>
              </a:rPr>
              <a:t>4-MAPS</a:t>
            </a:r>
          </a:p>
          <a:p>
            <a:r>
              <a:rPr lang="en-US" sz="1067" b="1" dirty="0">
                <a:solidFill>
                  <a:srgbClr val="FF0000"/>
                </a:solidFill>
              </a:rPr>
              <a:t>telescope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55E59C6-0042-0B4C-B132-082895A4B2C4}"/>
              </a:ext>
            </a:extLst>
          </p:cNvPr>
          <p:cNvSpPr txBox="1"/>
          <p:nvPr/>
        </p:nvSpPr>
        <p:spPr>
          <a:xfrm>
            <a:off x="3134919" y="3444413"/>
            <a:ext cx="4665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Fermilab</a:t>
            </a:r>
            <a:r>
              <a:rPr lang="en-US" sz="2400" b="1" dirty="0">
                <a:solidFill>
                  <a:srgbClr val="FF0000"/>
                </a:solidFill>
              </a:rPr>
              <a:t> Test Beam: Feb-Mar, 2018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C0D39E9-B432-094E-94BD-ED22B9033D9A}"/>
              </a:ext>
            </a:extLst>
          </p:cNvPr>
          <p:cNvSpPr/>
          <p:nvPr/>
        </p:nvSpPr>
        <p:spPr>
          <a:xfrm>
            <a:off x="5283200" y="4241800"/>
            <a:ext cx="609600" cy="16256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1606810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57B6B-6D38-DF45-9FCA-F9C444302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290" y="500062"/>
            <a:ext cx="10784910" cy="1325563"/>
          </a:xfrm>
        </p:spPr>
        <p:txBody>
          <a:bodyPr/>
          <a:lstStyle/>
          <a:p>
            <a:r>
              <a:rPr lang="en-US" dirty="0"/>
              <a:t>Highlights from Recent Reviews and R&amp;D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624C4-255C-4E4A-B1FB-95673C3159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92263"/>
            <a:ext cx="10515600" cy="3884700"/>
          </a:xfrm>
        </p:spPr>
        <p:txBody>
          <a:bodyPr/>
          <a:lstStyle/>
          <a:p>
            <a:r>
              <a:rPr lang="en-US" dirty="0"/>
              <a:t>July 2018 Stave and RU Production Readiness Review</a:t>
            </a:r>
          </a:p>
          <a:p>
            <a:endParaRPr lang="en-US" dirty="0"/>
          </a:p>
          <a:p>
            <a:r>
              <a:rPr lang="en-US" dirty="0"/>
              <a:t>November 2018 mechanical system integration review </a:t>
            </a:r>
          </a:p>
          <a:p>
            <a:endParaRPr lang="en-US" dirty="0"/>
          </a:p>
          <a:p>
            <a:r>
              <a:rPr lang="en-US" dirty="0"/>
              <a:t>April 2019 Review : “CD-1 equivalent” 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195F27-575F-4746-8CD7-7955D89D7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3/25/19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D90816-EFDF-104B-B3A2-827EE8508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NCU sPHENIX Collaboration Mtg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410A77-3630-9741-8A95-2795D4DBB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533569-2A5B-3045-8814-14CBF84DE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319" y="5032376"/>
            <a:ext cx="10515601" cy="93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182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6AB8A-EFFF-F948-9985-96B6A781E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40" y="136525"/>
            <a:ext cx="9890760" cy="1216787"/>
          </a:xfrm>
        </p:spPr>
        <p:txBody>
          <a:bodyPr>
            <a:normAutofit fontScale="90000"/>
          </a:bodyPr>
          <a:lstStyle/>
          <a:p>
            <a:r>
              <a:rPr lang="en-US" dirty="0"/>
              <a:t>Stave and RU Procurement Readiness</a:t>
            </a:r>
            <a:br>
              <a:rPr lang="en-US" dirty="0"/>
            </a:br>
            <a:r>
              <a:rPr lang="en-US" dirty="0"/>
              <a:t>BNL Director’s Review, 7/19-20, 2018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F3C28-E89E-4A46-B02B-9F02882249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647" y="2472626"/>
            <a:ext cx="4959096" cy="298057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To produce RU and staves as part of ALICE production</a:t>
            </a:r>
          </a:p>
          <a:p>
            <a:pPr lvl="1"/>
            <a:r>
              <a:rPr lang="en-US" dirty="0"/>
              <a:t>Reduce technical risks </a:t>
            </a:r>
          </a:p>
          <a:p>
            <a:pPr lvl="1"/>
            <a:r>
              <a:rPr lang="en-US" dirty="0"/>
              <a:t>Cost saving</a:t>
            </a:r>
          </a:p>
          <a:p>
            <a:r>
              <a:rPr lang="en-US" dirty="0"/>
              <a:t>To meet </a:t>
            </a:r>
            <a:r>
              <a:rPr lang="en-US" dirty="0" err="1"/>
              <a:t>sPHENIX</a:t>
            </a:r>
            <a:r>
              <a:rPr lang="en-US" dirty="0"/>
              <a:t> installation &amp; run schedule. </a:t>
            </a:r>
          </a:p>
          <a:p>
            <a:pPr marL="0" indent="0">
              <a:buNone/>
            </a:pPr>
            <a:r>
              <a:rPr lang="en-US" dirty="0"/>
              <a:t>   DAY-1 PHYSICS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95E96-167A-3240-8786-07706AAF1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3/25/19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6FBEF0-1B41-5D42-920A-75B076628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NCU sPHENIX Collaboration Mtg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B5877-9DF8-5D40-BE02-6918F8F2B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13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146A04-7B67-D64B-8E55-1A639F2686F4}"/>
              </a:ext>
            </a:extLst>
          </p:cNvPr>
          <p:cNvSpPr txBox="1"/>
          <p:nvPr/>
        </p:nvSpPr>
        <p:spPr>
          <a:xfrm>
            <a:off x="5799550" y="2387859"/>
            <a:ext cx="6252241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/>
              <a:t>Recommendations:</a:t>
            </a:r>
          </a:p>
          <a:p>
            <a:pPr marL="342900" indent="-342900">
              <a:buAutoNum type="arabicParenR"/>
            </a:pPr>
            <a:r>
              <a:rPr lang="en-US" sz="2400" dirty="0"/>
              <a:t>RU, proceed with production</a:t>
            </a:r>
          </a:p>
          <a:p>
            <a:pPr marL="342900" indent="-342900">
              <a:buAutoNum type="arabicParenR"/>
            </a:pPr>
            <a:r>
              <a:rPr lang="en-US" sz="2400" dirty="0"/>
              <a:t>Resolve MVTX/INTT space conflict</a:t>
            </a:r>
          </a:p>
          <a:p>
            <a:pPr marL="800100" lvl="1" indent="-342900">
              <a:buAutoNum type="arabicParenR"/>
            </a:pPr>
            <a:r>
              <a:rPr lang="en-US" sz="2400" dirty="0"/>
              <a:t>modify stave design, longer power cables </a:t>
            </a:r>
          </a:p>
          <a:p>
            <a:pPr marL="800100" lvl="1" indent="-342900">
              <a:buAutoNum type="arabicParenR"/>
            </a:pPr>
            <a:r>
              <a:rPr lang="en-US" sz="2400" dirty="0"/>
              <a:t>build a 3-D model </a:t>
            </a:r>
          </a:p>
          <a:p>
            <a:pPr marL="800100" lvl="1" indent="-342900">
              <a:buAutoNum type="arabicParenR"/>
            </a:pPr>
            <a:r>
              <a:rPr lang="en-US" sz="2400" dirty="0"/>
              <a:t>Simulation TF to optimize INTT layers</a:t>
            </a:r>
          </a:p>
          <a:p>
            <a:pPr marL="342900" indent="-342900">
              <a:buAutoNum type="arabicParenR"/>
            </a:pPr>
            <a:r>
              <a:rPr lang="en-US" sz="2400" dirty="0"/>
              <a:t>Stave radiation hardness</a:t>
            </a:r>
          </a:p>
          <a:p>
            <a:pPr marL="800100" lvl="1" indent="-342900">
              <a:buAutoNum type="arabicParenR"/>
            </a:pPr>
            <a:endParaRPr lang="en-US" dirty="0"/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B2D5F3F-44BD-644A-A85A-7EACD599498E}"/>
              </a:ext>
            </a:extLst>
          </p:cNvPr>
          <p:cNvSpPr/>
          <p:nvPr/>
        </p:nvSpPr>
        <p:spPr>
          <a:xfrm>
            <a:off x="3760137" y="1404802"/>
            <a:ext cx="34830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indico.bnl.gov</a:t>
            </a:r>
            <a:r>
              <a:rPr lang="en-US" dirty="0"/>
              <a:t>/event/4729/</a:t>
            </a:r>
          </a:p>
        </p:txBody>
      </p:sp>
    </p:spTree>
    <p:extLst>
      <p:ext uri="{BB962C8B-B14F-4D97-AF65-F5344CB8AC3E}">
        <p14:creationId xmlns:p14="http://schemas.microsoft.com/office/powerpoint/2010/main" val="33538496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1459" y="1175669"/>
            <a:ext cx="9153348" cy="49558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2768" y="74982"/>
            <a:ext cx="10067544" cy="1052512"/>
          </a:xfrm>
        </p:spPr>
        <p:txBody>
          <a:bodyPr>
            <a:normAutofit fontScale="90000"/>
          </a:bodyPr>
          <a:lstStyle/>
          <a:p>
            <a:r>
              <a:rPr lang="en-US" sz="3733" dirty="0"/>
              <a:t>MVTX/INTT Mechanical Integration – Stave Modification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3/25/19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B1D92-C8C8-4185-82DC-074BC411105D}" type="slidenum">
              <a:rPr lang="en-US" smtClean="0"/>
              <a:t>14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4800" y="1695316"/>
            <a:ext cx="4850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This MVTX model shown with 40cm flat power extension cables 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219201" y="2753667"/>
            <a:ext cx="776748" cy="108154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7FF016-DB73-7144-8E07-16B03303B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Overview, NCU sPHENIX Collaboration Mtg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FF0F04-77A3-2D48-94CF-7F9D707512AB}"/>
              </a:ext>
            </a:extLst>
          </p:cNvPr>
          <p:cNvSpPr txBox="1"/>
          <p:nvPr/>
        </p:nvSpPr>
        <p:spPr>
          <a:xfrm>
            <a:off x="10702729" y="1127494"/>
            <a:ext cx="1349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Ross’ talk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AA156C-00F6-CC43-A032-C3C61FFE7930}"/>
              </a:ext>
            </a:extLst>
          </p:cNvPr>
          <p:cNvSpPr txBox="1"/>
          <p:nvPr/>
        </p:nvSpPr>
        <p:spPr>
          <a:xfrm>
            <a:off x="5329443" y="5589525"/>
            <a:ext cx="26062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32AFF"/>
                </a:solidFill>
              </a:rPr>
              <a:t>PP-1a: signal cables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59734D-9618-2749-B587-EDCE23D19137}"/>
              </a:ext>
            </a:extLst>
          </p:cNvPr>
          <p:cNvSpPr txBox="1"/>
          <p:nvPr/>
        </p:nvSpPr>
        <p:spPr>
          <a:xfrm>
            <a:off x="1751561" y="6032456"/>
            <a:ext cx="2706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32AFF"/>
                </a:solidFill>
              </a:rPr>
              <a:t>PP-1b: power cables</a:t>
            </a:r>
          </a:p>
        </p:txBody>
      </p:sp>
    </p:spTree>
    <p:extLst>
      <p:ext uri="{BB962C8B-B14F-4D97-AF65-F5344CB8AC3E}">
        <p14:creationId xmlns:p14="http://schemas.microsoft.com/office/powerpoint/2010/main" val="57559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83D90-5ED1-F349-8301-349156DE4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017" y="0"/>
            <a:ext cx="10515600" cy="886771"/>
          </a:xfrm>
        </p:spPr>
        <p:txBody>
          <a:bodyPr>
            <a:normAutofit fontScale="90000"/>
          </a:bodyPr>
          <a:lstStyle/>
          <a:p>
            <a:r>
              <a:rPr lang="en-US" sz="4267" dirty="0"/>
              <a:t>Confirmed HIC with Extended 40(60)cm Power FPC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C8FEF3-3258-D049-AFED-293CB0C94F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150" y="1220246"/>
            <a:ext cx="8888657" cy="516323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Built and tested two HICs at CERN in the week of 9/17/2018</a:t>
            </a:r>
          </a:p>
          <a:p>
            <a:pPr lvl="1"/>
            <a:r>
              <a:rPr lang="en-US" dirty="0"/>
              <a:t>No change in sensor performance (noise, threshold) observed, as expected;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Details presented by Dr. </a:t>
            </a:r>
            <a:r>
              <a:rPr lang="en-US" dirty="0" err="1"/>
              <a:t>Sho</a:t>
            </a:r>
            <a:r>
              <a:rPr lang="en-US" dirty="0"/>
              <a:t> </a:t>
            </a:r>
            <a:r>
              <a:rPr lang="en-US" dirty="0" err="1"/>
              <a:t>Uemura</a:t>
            </a:r>
            <a:r>
              <a:rPr lang="en-US" dirty="0"/>
              <a:t> at the </a:t>
            </a:r>
            <a:r>
              <a:rPr lang="en-US" dirty="0" err="1"/>
              <a:t>sPHENIX</a:t>
            </a:r>
            <a:r>
              <a:rPr lang="en-US" dirty="0"/>
              <a:t> general meeting on 9/23/2018</a:t>
            </a:r>
          </a:p>
        </p:txBody>
      </p:sp>
      <p:pic>
        <p:nvPicPr>
          <p:cNvPr id="7" name="Picture 1" descr="page5image1257884928">
            <a:extLst>
              <a:ext uri="{FF2B5EF4-FFF2-40B4-BE49-F238E27FC236}">
                <a16:creationId xmlns:a16="http://schemas.microsoft.com/office/drawing/2014/main" id="{9CD5805F-332B-B741-8DE0-E09B6832A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77807" y="1249262"/>
            <a:ext cx="3114195" cy="381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C6FDD81-32C3-304B-BFAE-E14F27355BA6}"/>
              </a:ext>
            </a:extLst>
          </p:cNvPr>
          <p:cNvGrpSpPr/>
          <p:nvPr/>
        </p:nvGrpSpPr>
        <p:grpSpPr>
          <a:xfrm>
            <a:off x="228799" y="2226366"/>
            <a:ext cx="8716685" cy="2839311"/>
            <a:chOff x="228798" y="2226365"/>
            <a:chExt cx="8716685" cy="283931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857F18F-14AD-6B4D-B24C-6652EC11ECDB}"/>
                </a:ext>
              </a:extLst>
            </p:cNvPr>
            <p:cNvGrpSpPr/>
            <p:nvPr/>
          </p:nvGrpSpPr>
          <p:grpSpPr>
            <a:xfrm>
              <a:off x="228798" y="2226365"/>
              <a:ext cx="8716685" cy="2839311"/>
              <a:chOff x="228798" y="2226365"/>
              <a:chExt cx="8716685" cy="2839311"/>
            </a:xfrm>
          </p:grpSpPr>
          <p:pic>
            <p:nvPicPr>
              <p:cNvPr id="1025" name="Picture 1" descr="page5image1361016112">
                <a:extLst>
                  <a:ext uri="{FF2B5EF4-FFF2-40B4-BE49-F238E27FC236}">
                    <a16:creationId xmlns:a16="http://schemas.microsoft.com/office/drawing/2014/main" id="{E84D66DE-FE65-E447-A831-E32A67CCF1F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798" y="2226365"/>
                <a:ext cx="8716685" cy="28393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1F48A78-0FEE-1447-820A-365D5E4376EB}"/>
                  </a:ext>
                </a:extLst>
              </p:cNvPr>
              <p:cNvSpPr txBox="1"/>
              <p:nvPr/>
            </p:nvSpPr>
            <p:spPr>
              <a:xfrm>
                <a:off x="1169577" y="3452157"/>
                <a:ext cx="270939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60cm PWR FPC</a:t>
                </a:r>
                <a:endParaRPr lang="en-US" sz="2400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5AAECB5-FABC-3348-AE31-466D96D44301}"/>
                  </a:ext>
                </a:extLst>
              </p:cNvPr>
              <p:cNvSpPr txBox="1"/>
              <p:nvPr/>
            </p:nvSpPr>
            <p:spPr>
              <a:xfrm>
                <a:off x="3126633" y="2602222"/>
                <a:ext cx="270939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40cm PWR FPC</a:t>
                </a:r>
                <a:endParaRPr lang="en-US" sz="2400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E0B7C55-0AF8-484B-9433-AD94E48B7505}"/>
                </a:ext>
              </a:extLst>
            </p:cNvPr>
            <p:cNvSpPr txBox="1"/>
            <p:nvPr/>
          </p:nvSpPr>
          <p:spPr>
            <a:xfrm>
              <a:off x="4887075" y="4246963"/>
              <a:ext cx="29209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</a:rPr>
                <a:t>ALICE: 15cm PWR FPC</a:t>
              </a:r>
              <a:endParaRPr lang="en-US" sz="1400" dirty="0">
                <a:solidFill>
                  <a:srgbClr val="FFFF00"/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8710C7C-1842-9B45-8E84-C3F9FB4530B2}"/>
              </a:ext>
            </a:extLst>
          </p:cNvPr>
          <p:cNvSpPr txBox="1"/>
          <p:nvPr/>
        </p:nvSpPr>
        <p:spPr>
          <a:xfrm>
            <a:off x="8945484" y="5340687"/>
            <a:ext cx="30601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Followed identical </a:t>
            </a:r>
          </a:p>
          <a:p>
            <a:r>
              <a:rPr lang="en-US" sz="2000" dirty="0"/>
              <a:t>ALICE IB QA test procedure,</a:t>
            </a:r>
          </a:p>
          <a:p>
            <a:r>
              <a:rPr lang="en-US" sz="2000" dirty="0"/>
              <a:t>with a 8m </a:t>
            </a:r>
            <a:r>
              <a:rPr lang="en-US" sz="2000" dirty="0" err="1"/>
              <a:t>SamTec</a:t>
            </a:r>
            <a:r>
              <a:rPr lang="en-US" sz="2000" dirty="0"/>
              <a:t> cable!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C28A9E75-0251-AD47-B80F-0A0860D84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3/25/19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31AFFFA-BBFF-E14C-BB6A-17B04CC26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NCU sPHENIX Collaboration Mtg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5753A77-F9D3-2B48-BD86-1D3B38431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5E598-65C4-9A49-9A52-D2BD2AEFE634}" type="slidenum">
              <a:rPr lang="en-US" smtClean="0"/>
              <a:t>15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1F5DA1-F9D3-F74F-9891-B901165B2F70}"/>
              </a:ext>
            </a:extLst>
          </p:cNvPr>
          <p:cNvSpPr txBox="1"/>
          <p:nvPr/>
        </p:nvSpPr>
        <p:spPr>
          <a:xfrm>
            <a:off x="5836030" y="5849079"/>
            <a:ext cx="2856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Nice work by Alex and </a:t>
            </a:r>
            <a:r>
              <a:rPr lang="en-US" sz="1600" dirty="0" err="1">
                <a:solidFill>
                  <a:srgbClr val="FF0000"/>
                </a:solidFill>
              </a:rPr>
              <a:t>Sho</a:t>
            </a:r>
            <a:r>
              <a:rPr lang="en-US" sz="1600" dirty="0">
                <a:solidFill>
                  <a:srgbClr val="FF0000"/>
                </a:solidFill>
              </a:rPr>
              <a:t> et al!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5430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66089-5260-204B-BD69-AD7DAEBC3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5615" y="15293"/>
            <a:ext cx="10515600" cy="850534"/>
          </a:xfrm>
        </p:spPr>
        <p:txBody>
          <a:bodyPr>
            <a:normAutofit fontScale="90000"/>
          </a:bodyPr>
          <a:lstStyle/>
          <a:p>
            <a:r>
              <a:rPr lang="en-US" dirty="0"/>
              <a:t>MVTX + </a:t>
            </a:r>
            <a:r>
              <a:rPr lang="en-US" dirty="0">
                <a:solidFill>
                  <a:srgbClr val="FF0000"/>
                </a:solidFill>
              </a:rPr>
              <a:t>4-layer</a:t>
            </a:r>
            <a:r>
              <a:rPr lang="en-US" dirty="0"/>
              <a:t> INTT 3-D Mockup Demonstrated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0EB7B7-9159-7344-93FF-C20698B14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3/25/19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A2D245-C717-ED41-80F6-5DD9D8F70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Overview, NCU sPHENIX Collaboration Mtg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848D15-C520-BC4A-AFC0-A537CE168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16</a:t>
            </a:fld>
            <a:endParaRPr lang="en-US" altLang="en-US"/>
          </a:p>
        </p:txBody>
      </p:sp>
      <p:pic>
        <p:nvPicPr>
          <p:cNvPr id="7" name="image9.png">
            <a:extLst>
              <a:ext uri="{FF2B5EF4-FFF2-40B4-BE49-F238E27FC236}">
                <a16:creationId xmlns:a16="http://schemas.microsoft.com/office/drawing/2014/main" id="{5EFE916F-43F1-6A45-BB41-8A958153138F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758552" y="850534"/>
            <a:ext cx="7471048" cy="5638189"/>
          </a:xfrm>
          <a:prstGeom prst="rect">
            <a:avLst/>
          </a:prstGeom>
          <a:ln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AB971A4-26FA-4F41-97AE-A0AE84090C26}"/>
              </a:ext>
            </a:extLst>
          </p:cNvPr>
          <p:cNvSpPr txBox="1"/>
          <p:nvPr/>
        </p:nvSpPr>
        <p:spPr>
          <a:xfrm>
            <a:off x="8677728" y="2598003"/>
            <a:ext cx="31372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432FF"/>
                </a:solidFill>
              </a:rPr>
              <a:t>MVTX and INTT</a:t>
            </a:r>
          </a:p>
          <a:p>
            <a:r>
              <a:rPr lang="en-US" sz="2400" dirty="0">
                <a:solidFill>
                  <a:srgbClr val="0432FF"/>
                </a:solidFill>
              </a:rPr>
              <a:t>Space conflict resolved!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584C91-C23B-7349-A963-11EF37901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9248" y="3742248"/>
            <a:ext cx="3661967" cy="27464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4BCB8C-1C2A-3C48-81F5-2E4C71FF5272}"/>
              </a:ext>
            </a:extLst>
          </p:cNvPr>
          <p:cNvSpPr txBox="1"/>
          <p:nvPr/>
        </p:nvSpPr>
        <p:spPr>
          <a:xfrm>
            <a:off x="8547499" y="1262604"/>
            <a:ext cx="33976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Office of System Integration </a:t>
            </a:r>
          </a:p>
          <a:p>
            <a:r>
              <a:rPr lang="en-US" dirty="0"/>
              <a:t>– led by Mickey &amp; Bob, </a:t>
            </a:r>
          </a:p>
          <a:p>
            <a:r>
              <a:rPr lang="en-US" dirty="0"/>
              <a:t>a team of engineers and physicists</a:t>
            </a:r>
          </a:p>
        </p:txBody>
      </p:sp>
    </p:spTree>
    <p:extLst>
      <p:ext uri="{BB962C8B-B14F-4D97-AF65-F5344CB8AC3E}">
        <p14:creationId xmlns:p14="http://schemas.microsoft.com/office/powerpoint/2010/main" val="14765849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DAD04-321C-F644-A78C-4BB281617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98" y="63258"/>
            <a:ext cx="10515600" cy="766211"/>
          </a:xfrm>
        </p:spPr>
        <p:txBody>
          <a:bodyPr/>
          <a:lstStyle/>
          <a:p>
            <a:r>
              <a:rPr lang="en-US" dirty="0"/>
              <a:t>Sensor Irradiation Test – OK at 2.7MRad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CEE733-7EEF-534A-B792-D5B22587B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963" y="1243267"/>
            <a:ext cx="5360232" cy="1948549"/>
          </a:xfrm>
        </p:spPr>
        <p:txBody>
          <a:bodyPr>
            <a:normAutofit/>
          </a:bodyPr>
          <a:lstStyle/>
          <a:p>
            <a:r>
              <a:rPr lang="en-US" dirty="0"/>
              <a:t>Continuous effort by ALICE (@NPI, Czech)</a:t>
            </a:r>
          </a:p>
          <a:p>
            <a:r>
              <a:rPr lang="en-US" dirty="0"/>
              <a:t>BNL review recommendation: test sensor up to 1MRad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F4B687-E876-9F45-AD70-03C4A9C899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744"/>
          <a:stretch/>
        </p:blipFill>
        <p:spPr>
          <a:xfrm>
            <a:off x="5907079" y="657618"/>
            <a:ext cx="6195843" cy="58986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19FFD5-7CE0-E241-8C6A-0054E522C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816703"/>
            <a:ext cx="6051507" cy="25909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DF6FEF-E33D-0441-A1E0-8777C84327EA}"/>
              </a:ext>
            </a:extLst>
          </p:cNvPr>
          <p:cNvSpPr txBox="1"/>
          <p:nvPr/>
        </p:nvSpPr>
        <p:spPr>
          <a:xfrm>
            <a:off x="364549" y="3274113"/>
            <a:ext cx="4884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https://</a:t>
            </a:r>
            <a:r>
              <a:rPr lang="en-US" sz="2400" dirty="0" err="1"/>
              <a:t>indico.cern.ch</a:t>
            </a:r>
            <a:r>
              <a:rPr lang="en-US" sz="2400" dirty="0"/>
              <a:t>/event/758048/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B21DFE-DA39-FE4E-8063-383809E3D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3/25/19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027B14-A3C7-ED4C-848D-3BC2F3F43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Overview, NCU sPHENIX Collaboration Mtg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69EBD7-2B7C-2C4F-96DB-81BEFFB29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22952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AD16D-DC03-A74D-9E8E-4CF1D5011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997" y="14694"/>
            <a:ext cx="10663003" cy="806082"/>
          </a:xfrm>
        </p:spPr>
        <p:txBody>
          <a:bodyPr>
            <a:normAutofit/>
          </a:bodyPr>
          <a:lstStyle/>
          <a:p>
            <a:r>
              <a:rPr lang="en-US" dirty="0"/>
              <a:t>Address July 2018 Review Recommendations</a:t>
            </a:r>
            <a:endParaRPr lang="en-US" sz="3100" dirty="0">
              <a:solidFill>
                <a:srgbClr val="0432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74097-0F6D-9242-A885-F7B055B0D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89556"/>
            <a:ext cx="11089710" cy="554935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/>
              <a:t>Stave and RU procurement readiness</a:t>
            </a:r>
            <a:endParaRPr lang="en-US" dirty="0"/>
          </a:p>
          <a:p>
            <a:r>
              <a:rPr lang="en-US" dirty="0"/>
              <a:t>Completed sensor/HIC/stave evaluations at CERN </a:t>
            </a:r>
          </a:p>
          <a:p>
            <a:pPr lvl="1"/>
            <a:r>
              <a:rPr lang="en-US" dirty="0"/>
              <a:t>Built, tested and confirmed two HICs with 40cm and 60cm long power FPC</a:t>
            </a:r>
          </a:p>
          <a:p>
            <a:pPr lvl="1"/>
            <a:r>
              <a:rPr lang="en-US" dirty="0"/>
              <a:t>Sensors irradiated up to 2.7MRad, no issues (updated 9/18/2018). </a:t>
            </a:r>
          </a:p>
          <a:p>
            <a:r>
              <a:rPr lang="en-US" b="1" dirty="0"/>
              <a:t>Addressed all recommendations on stave/sensor R&amp;D</a:t>
            </a:r>
          </a:p>
          <a:p>
            <a:pPr lvl="1"/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Cost are set for staves &amp; RUs, procurement through US-ALICE/UTK!</a:t>
            </a:r>
          </a:p>
          <a:p>
            <a:pPr lvl="1"/>
            <a:r>
              <a:rPr lang="en-US" dirty="0"/>
              <a:t>Technical specs document completed for production, BNL/DOE agreed</a:t>
            </a:r>
          </a:p>
          <a:p>
            <a:pPr lvl="1"/>
            <a:r>
              <a:rPr lang="en-US" dirty="0" err="1"/>
              <a:t>sPHENIX</a:t>
            </a:r>
            <a:r>
              <a:rPr lang="en-US" dirty="0"/>
              <a:t> RU and stave production starts ~April 2019, practically already in progress</a:t>
            </a:r>
          </a:p>
          <a:p>
            <a:r>
              <a:rPr lang="en-US" dirty="0"/>
              <a:t>MVTX/INTT mechanical integration </a:t>
            </a:r>
          </a:p>
          <a:p>
            <a:pPr lvl="1"/>
            <a:r>
              <a:rPr lang="en-US" dirty="0"/>
              <a:t>Mechanical design being updated and 3-D mockup demonstrated</a:t>
            </a:r>
          </a:p>
          <a:p>
            <a:pPr lvl="1"/>
            <a:r>
              <a:rPr lang="en-US" dirty="0"/>
              <a:t>Inner tracking task force completed evaluation, preferred INTT-layers =2   </a:t>
            </a:r>
          </a:p>
          <a:p>
            <a:r>
              <a:rPr lang="en-US" dirty="0"/>
              <a:t>Readout cables </a:t>
            </a:r>
          </a:p>
          <a:p>
            <a:pPr lvl="1"/>
            <a:r>
              <a:rPr lang="en-US" dirty="0"/>
              <a:t>BNL approved the use of </a:t>
            </a:r>
            <a:r>
              <a:rPr lang="en-US" dirty="0" err="1"/>
              <a:t>SamTec</a:t>
            </a:r>
            <a:r>
              <a:rPr lang="en-US" dirty="0"/>
              <a:t> blue cables </a:t>
            </a:r>
          </a:p>
          <a:p>
            <a:pPr lvl="2"/>
            <a:r>
              <a:rPr lang="en-US" dirty="0"/>
              <a:t>Electrically better &amp; mechanically compact</a:t>
            </a:r>
          </a:p>
          <a:p>
            <a:pPr lvl="2"/>
            <a:r>
              <a:rPr lang="en-US" dirty="0"/>
              <a:t>ALICE confirmed signal performance with 8m long readout cables. For MVTX, 10m very likely works (30AWG/</a:t>
            </a:r>
            <a:r>
              <a:rPr lang="en-US" dirty="0" err="1"/>
              <a:t>sPHENIX</a:t>
            </a:r>
            <a:r>
              <a:rPr lang="en-US" dirty="0"/>
              <a:t> vs 32AWG/ALICE), to be confirmed by on-going R&amp;D at LANL</a:t>
            </a:r>
          </a:p>
          <a:p>
            <a:pPr lvl="1"/>
            <a:r>
              <a:rPr lang="en-US" dirty="0"/>
              <a:t>Samples ordered for system integration mockup and test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8D4335-19EA-BD47-A71A-060DE2299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3/25/19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844D56-1C66-AB48-B7B6-722A33A34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Overview, NCU sPHENIX Collaboration Mtg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2DAF2B-5067-B442-A34F-1E7893185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18</a:t>
            </a:fld>
            <a:endParaRPr lang="en-US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DDD1D7-596B-6449-93BF-B3EE6717D451}"/>
              </a:ext>
            </a:extLst>
          </p:cNvPr>
          <p:cNvSpPr txBox="1"/>
          <p:nvPr/>
        </p:nvSpPr>
        <p:spPr>
          <a:xfrm>
            <a:off x="1361162" y="2627410"/>
            <a:ext cx="82670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docs.google.com</a:t>
            </a:r>
            <a:r>
              <a:rPr lang="en-US" sz="1400" dirty="0"/>
              <a:t>/document/d/1vsm_G7ZLgqv-kBZqK0jF69T_Nx2Uwk0Zxv86jRVxybw/</a:t>
            </a:r>
            <a:r>
              <a:rPr lang="en-US" sz="1400" dirty="0" err="1"/>
              <a:t>edit?usp</a:t>
            </a:r>
            <a:r>
              <a:rPr lang="en-US" sz="1400" dirty="0"/>
              <a:t>=sharing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193880-D013-2745-B33A-1F981F66DCF4}"/>
              </a:ext>
            </a:extLst>
          </p:cNvPr>
          <p:cNvSpPr txBox="1"/>
          <p:nvPr/>
        </p:nvSpPr>
        <p:spPr>
          <a:xfrm>
            <a:off x="9420168" y="4291417"/>
            <a:ext cx="2519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Christof, Rachid, </a:t>
            </a:r>
            <a:r>
              <a:rPr lang="en-US" sz="1600" dirty="0" err="1"/>
              <a:t>Itaru’s</a:t>
            </a:r>
            <a:r>
              <a:rPr lang="en-US" sz="1600" dirty="0"/>
              <a:t> talks</a:t>
            </a:r>
          </a:p>
        </p:txBody>
      </p:sp>
    </p:spTree>
    <p:extLst>
      <p:ext uri="{BB962C8B-B14F-4D97-AF65-F5344CB8AC3E}">
        <p14:creationId xmlns:p14="http://schemas.microsoft.com/office/powerpoint/2010/main" val="29092438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974D9D3-F8FE-8A41-ADF1-46C673DBB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0856" y="84634"/>
            <a:ext cx="4911143" cy="48701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96EF8F-7C99-F24E-9A9E-E75E9C193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428" y="253326"/>
            <a:ext cx="6751342" cy="1325563"/>
          </a:xfrm>
        </p:spPr>
        <p:txBody>
          <a:bodyPr/>
          <a:lstStyle/>
          <a:p>
            <a:r>
              <a:rPr lang="en-US" sz="4000" dirty="0"/>
              <a:t>MVTX Design Interim Review</a:t>
            </a:r>
            <a:br>
              <a:rPr lang="en-US" dirty="0"/>
            </a:br>
            <a:r>
              <a:rPr lang="en-US" sz="2800" dirty="0"/>
              <a:t>11/19/2019, led by John Haggerty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CF4FB-CB27-D44E-AF16-B6CCA350F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612" y="2162612"/>
            <a:ext cx="6513576" cy="71323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Detector assembly &amp; installation in </a:t>
            </a:r>
            <a:r>
              <a:rPr lang="en-US" dirty="0" err="1"/>
              <a:t>sPHENIX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   </a:t>
            </a:r>
            <a:r>
              <a:rPr lang="en-US" b="1" dirty="0">
                <a:solidFill>
                  <a:srgbClr val="FF0000"/>
                </a:solidFill>
              </a:rPr>
              <a:t>No evident showstoppers  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FEE6FC-1EFC-8C43-A31B-8AD73C22C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3/25/19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E6665F-4AF5-7C4B-99DE-E8D688E38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NCU sPHENIX Collaboration Mtg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70063E-0212-5C49-BF8A-EA336285F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19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3B59C7-E1DB-884C-B5A3-81757317B6A2}"/>
              </a:ext>
            </a:extLst>
          </p:cNvPr>
          <p:cNvSpPr/>
          <p:nvPr/>
        </p:nvSpPr>
        <p:spPr>
          <a:xfrm>
            <a:off x="1597152" y="1516282"/>
            <a:ext cx="34830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indico.bnl.gov</a:t>
            </a:r>
            <a:r>
              <a:rPr lang="en-US" dirty="0"/>
              <a:t>/event/5351/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EC2648-3715-0E4F-9010-196DD3D21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428" y="5265201"/>
            <a:ext cx="10447367" cy="115852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EFD946-F3AB-A746-A879-A74564C7D9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428" y="3248029"/>
            <a:ext cx="5296452" cy="19012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F635EE7-67D3-0D4D-BA51-A34463B52867}"/>
              </a:ext>
            </a:extLst>
          </p:cNvPr>
          <p:cNvSpPr txBox="1"/>
          <p:nvPr/>
        </p:nvSpPr>
        <p:spPr>
          <a:xfrm>
            <a:off x="2439377" y="2963904"/>
            <a:ext cx="3424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Interim design review report, draft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E05607-1632-C048-9D55-EE5D103EAD69}"/>
              </a:ext>
            </a:extLst>
          </p:cNvPr>
          <p:cNvSpPr txBox="1"/>
          <p:nvPr/>
        </p:nvSpPr>
        <p:spPr>
          <a:xfrm>
            <a:off x="5863904" y="4598115"/>
            <a:ext cx="1058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Ross’ talk</a:t>
            </a:r>
          </a:p>
        </p:txBody>
      </p:sp>
    </p:spTree>
    <p:extLst>
      <p:ext uri="{BB962C8B-B14F-4D97-AF65-F5344CB8AC3E}">
        <p14:creationId xmlns:p14="http://schemas.microsoft.com/office/powerpoint/2010/main" val="3182440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6E4AE-C74B-344D-B177-BA8A13A8B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928" y="275932"/>
            <a:ext cx="9872472" cy="754060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63F86A-403D-3D43-B38D-4E89433F4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151" y="1309418"/>
            <a:ext cx="6255744" cy="4737607"/>
          </a:xfrm>
        </p:spPr>
        <p:txBody>
          <a:bodyPr>
            <a:normAutofit/>
          </a:bodyPr>
          <a:lstStyle/>
          <a:p>
            <a:r>
              <a:rPr lang="en-US" dirty="0"/>
              <a:t>MVTX science &amp; technology</a:t>
            </a:r>
          </a:p>
          <a:p>
            <a:endParaRPr lang="en-US" dirty="0"/>
          </a:p>
          <a:p>
            <a:r>
              <a:rPr lang="en-US" dirty="0"/>
              <a:t>Recent reviews and R&amp;D progress</a:t>
            </a:r>
          </a:p>
          <a:p>
            <a:endParaRPr lang="en-US" dirty="0"/>
          </a:p>
          <a:p>
            <a:pPr lvl="1"/>
            <a:r>
              <a:rPr lang="en-US" dirty="0"/>
              <a:t>LBNL MVTX/HF workshop highlights</a:t>
            </a:r>
          </a:p>
          <a:p>
            <a:endParaRPr lang="en-US" dirty="0"/>
          </a:p>
          <a:p>
            <a:r>
              <a:rPr lang="en-US" dirty="0"/>
              <a:t>MVTX project status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Near term plan and to-do list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CE03C1-B43A-B644-804E-E6946FC31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3/25/19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88CE0-3A76-7545-9C18-614466344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Overview, NCU sPHENIX Collaboration Mtg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03358-2517-CC43-9D49-223D1E948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2</a:t>
            </a:fld>
            <a:endParaRPr lang="en-US" alt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539F275-1E46-DF44-BB61-B6400906ADEA}"/>
              </a:ext>
            </a:extLst>
          </p:cNvPr>
          <p:cNvGrpSpPr/>
          <p:nvPr/>
        </p:nvGrpSpPr>
        <p:grpSpPr>
          <a:xfrm>
            <a:off x="6851403" y="849225"/>
            <a:ext cx="4984467" cy="5643652"/>
            <a:chOff x="5127348" y="1158411"/>
            <a:chExt cx="3945002" cy="452419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1A1F93C-679C-4541-9C94-CAB985162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38382" y="1169908"/>
              <a:ext cx="3933968" cy="451269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01A8993-F162-8042-A1C6-8EBD47A706FA}"/>
                </a:ext>
              </a:extLst>
            </p:cNvPr>
            <p:cNvSpPr txBox="1"/>
            <p:nvPr/>
          </p:nvSpPr>
          <p:spPr>
            <a:xfrm>
              <a:off x="5127348" y="1158411"/>
              <a:ext cx="2457494" cy="4687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FF00"/>
                  </a:solidFill>
                </a:rPr>
                <a:t>Document: sPH-HF-2018-001</a:t>
              </a:r>
            </a:p>
            <a:p>
              <a:r>
                <a:rPr lang="en-US" sz="1600" dirty="0">
                  <a:solidFill>
                    <a:srgbClr val="FFFF00"/>
                  </a:solidFill>
                </a:rPr>
                <a:t>https://</a:t>
              </a:r>
              <a:r>
                <a:rPr lang="en-US" sz="1600" dirty="0" err="1">
                  <a:solidFill>
                    <a:srgbClr val="FFFF00"/>
                  </a:solidFill>
                </a:rPr>
                <a:t>indico.bnl.gov</a:t>
              </a:r>
              <a:r>
                <a:rPr lang="en-US" sz="1600" dirty="0">
                  <a:solidFill>
                    <a:srgbClr val="FFFF00"/>
                  </a:solidFill>
                </a:rPr>
                <a:t>/event/4072/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39887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6735" y="84098"/>
            <a:ext cx="8920441" cy="792168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Detector Assembly &amp; QA Plan at LBNL </a:t>
            </a:r>
          </a:p>
        </p:txBody>
      </p:sp>
      <p:sp>
        <p:nvSpPr>
          <p:cNvPr id="8" name="Rectangle 7"/>
          <p:cNvSpPr/>
          <p:nvPr/>
        </p:nvSpPr>
        <p:spPr>
          <a:xfrm>
            <a:off x="6686717" y="1453134"/>
            <a:ext cx="47821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>
                <a:solidFill>
                  <a:srgbClr val="032AFF"/>
                </a:solidFill>
              </a:rPr>
              <a:t>Precision positioning and installation of staves on end-wheels</a:t>
            </a: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729225" y="2419347"/>
            <a:ext cx="6930295" cy="3782847"/>
            <a:chOff x="0" y="513807"/>
            <a:chExt cx="8238049" cy="449667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13807"/>
              <a:ext cx="7968564" cy="449667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613813" y="4031317"/>
              <a:ext cx="854752" cy="310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IB CYSS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331436" y="1103956"/>
              <a:ext cx="906613" cy="310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Layer 0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734518" y="1787472"/>
              <a:ext cx="911864" cy="310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Layer 1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797059" y="2597137"/>
              <a:ext cx="917489" cy="310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Layer 2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83293" y="3633823"/>
            <a:ext cx="4999907" cy="25079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133" dirty="0"/>
              <a:t>Follow ALICE IB assembly procedures to build half-detectors for MVTX</a:t>
            </a:r>
          </a:p>
          <a:p>
            <a:pPr marL="285744" indent="-285744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133" dirty="0"/>
              <a:t>QA records in DB, travelers</a:t>
            </a:r>
          </a:p>
          <a:p>
            <a:pPr marL="285744" indent="-285744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133" dirty="0"/>
              <a:t>Modified jigs for MVTX</a:t>
            </a:r>
          </a:p>
          <a:p>
            <a:pPr marL="285744" indent="-285744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133" dirty="0"/>
              <a:t>Build two full half-barrel detector with the service structures </a:t>
            </a:r>
          </a:p>
          <a:p>
            <a:pPr marL="285744" indent="-285744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9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3/25/19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NCU sPHENIX Collaboration Mtg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20</a:t>
            </a:fld>
            <a:endParaRPr lang="en-US"/>
          </a:p>
        </p:txBody>
      </p:sp>
      <p:pic>
        <p:nvPicPr>
          <p:cNvPr id="20" name="Content Placeholder 1">
            <a:extLst>
              <a:ext uri="{FF2B5EF4-FFF2-40B4-BE49-F238E27FC236}">
                <a16:creationId xmlns:a16="http://schemas.microsoft.com/office/drawing/2014/main" id="{23AC90E9-CDE1-A44F-AD5D-E1F3623597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5527" y="1153288"/>
            <a:ext cx="5687080" cy="2055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4341E5B-9DAC-364D-A178-87FB860E5196}"/>
              </a:ext>
            </a:extLst>
          </p:cNvPr>
          <p:cNvSpPr txBox="1"/>
          <p:nvPr/>
        </p:nvSpPr>
        <p:spPr>
          <a:xfrm>
            <a:off x="1219200" y="2568217"/>
            <a:ext cx="4311630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b="1" dirty="0">
                <a:solidFill>
                  <a:srgbClr val="FFFF00"/>
                </a:solidFill>
              </a:rPr>
              <a:t>ALICE 1</a:t>
            </a:r>
            <a:r>
              <a:rPr lang="en-US" sz="1867" b="1" baseline="30000" dirty="0">
                <a:solidFill>
                  <a:srgbClr val="FFFF00"/>
                </a:solidFill>
              </a:rPr>
              <a:t>st</a:t>
            </a:r>
            <a:r>
              <a:rPr lang="en-US" sz="1867" b="1" dirty="0">
                <a:solidFill>
                  <a:srgbClr val="FFFF00"/>
                </a:solidFill>
              </a:rPr>
              <a:t> half inner layer being assembled</a:t>
            </a:r>
          </a:p>
          <a:p>
            <a:r>
              <a:rPr lang="en-US" sz="1867" b="1" dirty="0">
                <a:solidFill>
                  <a:srgbClr val="FFFF00"/>
                </a:solidFill>
              </a:rPr>
              <a:t>6/2018@CERN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EBFB778-3187-C442-A286-636BC3795CC5}"/>
              </a:ext>
            </a:extLst>
          </p:cNvPr>
          <p:cNvSpPr txBox="1"/>
          <p:nvPr/>
        </p:nvSpPr>
        <p:spPr>
          <a:xfrm>
            <a:off x="3657600" y="1406968"/>
            <a:ext cx="953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staves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05B471-5245-3846-A5CE-11EE7C1DC8AF}"/>
              </a:ext>
            </a:extLst>
          </p:cNvPr>
          <p:cNvSpPr txBox="1"/>
          <p:nvPr/>
        </p:nvSpPr>
        <p:spPr>
          <a:xfrm>
            <a:off x="426099" y="6049029"/>
            <a:ext cx="11370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432FF"/>
                </a:solidFill>
              </a:rPr>
              <a:t>Install </a:t>
            </a:r>
            <a:r>
              <a:rPr lang="en-US" sz="2000" dirty="0" err="1">
                <a:solidFill>
                  <a:srgbClr val="0432FF"/>
                </a:solidFill>
              </a:rPr>
              <a:t>SamTec</a:t>
            </a:r>
            <a:r>
              <a:rPr lang="en-US" sz="2000" dirty="0">
                <a:solidFill>
                  <a:srgbClr val="0432FF"/>
                </a:solidFill>
              </a:rPr>
              <a:t> &amp; power cables during half-barrel assembly with the service barrel at LBNL (under discussion)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420C0F-8E24-554D-92EA-FF7BA5035A0F}"/>
              </a:ext>
            </a:extLst>
          </p:cNvPr>
          <p:cNvSpPr txBox="1"/>
          <p:nvPr/>
        </p:nvSpPr>
        <p:spPr>
          <a:xfrm>
            <a:off x="4138367" y="2158738"/>
            <a:ext cx="105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dummies</a:t>
            </a:r>
          </a:p>
        </p:txBody>
      </p:sp>
    </p:spTree>
    <p:extLst>
      <p:ext uri="{BB962C8B-B14F-4D97-AF65-F5344CB8AC3E}">
        <p14:creationId xmlns:p14="http://schemas.microsoft.com/office/powerpoint/2010/main" val="7402558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ALICE jig assembly steps;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3/25/19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21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802269"/>
            <a:ext cx="10405547" cy="5827132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54A221-4FB4-BA4A-927D-D87FB19B0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NCU sPHENIX Collaboration Mtg</a:t>
            </a:r>
          </a:p>
        </p:txBody>
      </p:sp>
    </p:spTree>
    <p:extLst>
      <p:ext uri="{BB962C8B-B14F-4D97-AF65-F5344CB8AC3E}">
        <p14:creationId xmlns:p14="http://schemas.microsoft.com/office/powerpoint/2010/main" val="34573326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B7BB29C8-9798-8C46-92C0-49337ADA7AE4}"/>
              </a:ext>
            </a:extLst>
          </p:cNvPr>
          <p:cNvGrpSpPr/>
          <p:nvPr/>
        </p:nvGrpSpPr>
        <p:grpSpPr>
          <a:xfrm>
            <a:off x="6759692" y="1697323"/>
            <a:ext cx="4856051" cy="5101264"/>
            <a:chOff x="5049650" y="1106491"/>
            <a:chExt cx="3642038" cy="382594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387C7E3-4B69-F940-93FD-857F7E7233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86"/>
            <a:stretch/>
          </p:blipFill>
          <p:spPr>
            <a:xfrm>
              <a:off x="5049650" y="1106491"/>
              <a:ext cx="3642038" cy="3323492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97FE7CD-4329-724F-B8EE-803D4FA5F434}"/>
                </a:ext>
              </a:extLst>
            </p:cNvPr>
            <p:cNvCxnSpPr/>
            <p:nvPr/>
          </p:nvCxnSpPr>
          <p:spPr>
            <a:xfrm>
              <a:off x="6931029" y="3210050"/>
              <a:ext cx="19783" cy="147710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824E63E-D0AC-F145-976B-2D261B35822F}"/>
                </a:ext>
              </a:extLst>
            </p:cNvPr>
            <p:cNvCxnSpPr/>
            <p:nvPr/>
          </p:nvCxnSpPr>
          <p:spPr>
            <a:xfrm flipH="1">
              <a:off x="5671531" y="4212373"/>
              <a:ext cx="6594" cy="474785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902F7ED-7893-284C-A77C-A434F030C900}"/>
                </a:ext>
              </a:extLst>
            </p:cNvPr>
            <p:cNvSpPr txBox="1"/>
            <p:nvPr/>
          </p:nvSpPr>
          <p:spPr>
            <a:xfrm>
              <a:off x="5678125" y="4617016"/>
              <a:ext cx="1290775" cy="31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33" dirty="0"/>
                <a:t>L = 350.0 cm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D99A1C2-2F3D-6249-A1FD-397FF8FB95FA}"/>
                </a:ext>
              </a:extLst>
            </p:cNvPr>
            <p:cNvCxnSpPr/>
            <p:nvPr/>
          </p:nvCxnSpPr>
          <p:spPr>
            <a:xfrm flipH="1">
              <a:off x="5671531" y="4583282"/>
              <a:ext cx="37587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1A5A1EF-8ECC-F042-89FF-66080EC801C2}"/>
                </a:ext>
              </a:extLst>
            </p:cNvPr>
            <p:cNvCxnSpPr/>
            <p:nvPr/>
          </p:nvCxnSpPr>
          <p:spPr>
            <a:xfrm>
              <a:off x="6588129" y="4583282"/>
              <a:ext cx="3680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177BE255-684C-E54A-9A47-EF7C12322D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339" y="2547403"/>
            <a:ext cx="6638941" cy="37936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7209CF-DDA5-424C-89CC-F8398F7CA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4792" y="18931"/>
            <a:ext cx="10101859" cy="897400"/>
          </a:xfrm>
        </p:spPr>
        <p:txBody>
          <a:bodyPr>
            <a:noAutofit/>
          </a:bodyPr>
          <a:lstStyle/>
          <a:p>
            <a:r>
              <a:rPr lang="en-US" sz="3600" dirty="0"/>
              <a:t>MVTX Global Mechanical System Integration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6626B-2D3E-B84C-90B6-75B6EA643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349" y="892295"/>
            <a:ext cx="9552629" cy="1261102"/>
          </a:xfrm>
        </p:spPr>
        <p:txBody>
          <a:bodyPr>
            <a:normAutofit/>
          </a:bodyPr>
          <a:lstStyle/>
          <a:p>
            <a:r>
              <a:rPr lang="en-US" dirty="0"/>
              <a:t>MVTX service barrel preliminary design, with two parts: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Part-1: from MVTX to PP-1b, all power PCB, 40cm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Part-2: length TBD later, from PP-1b to PP-2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C53DA-8E58-8E48-B760-5722EB3FD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3/25/19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57FD2F-EC48-9F47-8545-BA86B2729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NCU sPHENIX Collaboration Mtg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5652BA-C0A8-5E4B-895C-A37CC4F56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22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C1AA87-505C-2848-84D1-D6A9DBD82CD1}"/>
              </a:ext>
            </a:extLst>
          </p:cNvPr>
          <p:cNvSpPr txBox="1"/>
          <p:nvPr/>
        </p:nvSpPr>
        <p:spPr>
          <a:xfrm>
            <a:off x="3749377" y="3352910"/>
            <a:ext cx="657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TPC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68B7E0-B816-AD4C-A45A-D37CDFC04F8D}"/>
              </a:ext>
            </a:extLst>
          </p:cNvPr>
          <p:cNvSpPr txBox="1"/>
          <p:nvPr/>
        </p:nvSpPr>
        <p:spPr>
          <a:xfrm>
            <a:off x="9134449" y="3731197"/>
            <a:ext cx="553357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chemeClr val="bg1"/>
                </a:solidFill>
              </a:rPr>
              <a:t>TPC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677FCE3-F3B7-864F-86D4-388BC749A49A}"/>
              </a:ext>
            </a:extLst>
          </p:cNvPr>
          <p:cNvCxnSpPr>
            <a:cxnSpLocks/>
          </p:cNvCxnSpPr>
          <p:nvPr/>
        </p:nvCxnSpPr>
        <p:spPr>
          <a:xfrm flipH="1" flipV="1">
            <a:off x="6421730" y="2810829"/>
            <a:ext cx="2389268" cy="1125552"/>
          </a:xfrm>
          <a:prstGeom prst="straightConnector1">
            <a:avLst/>
          </a:prstGeom>
          <a:ln w="15875">
            <a:solidFill>
              <a:srgbClr val="032A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6B88C94-11AB-A34B-89BB-A48E3D4CE76C}"/>
              </a:ext>
            </a:extLst>
          </p:cNvPr>
          <p:cNvCxnSpPr>
            <a:cxnSpLocks/>
          </p:cNvCxnSpPr>
          <p:nvPr/>
        </p:nvCxnSpPr>
        <p:spPr>
          <a:xfrm flipH="1">
            <a:off x="6421730" y="4928434"/>
            <a:ext cx="2389269" cy="1183641"/>
          </a:xfrm>
          <a:prstGeom prst="straightConnector1">
            <a:avLst/>
          </a:prstGeom>
          <a:ln w="15875">
            <a:solidFill>
              <a:srgbClr val="032A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BF5D623-BED3-7340-A314-0B558AF957D1}"/>
              </a:ext>
            </a:extLst>
          </p:cNvPr>
          <p:cNvSpPr txBox="1"/>
          <p:nvPr/>
        </p:nvSpPr>
        <p:spPr>
          <a:xfrm>
            <a:off x="9471716" y="6112076"/>
            <a:ext cx="189767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/>
              <a:t>R= 209.6cm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3FA61A-9F8B-6449-8E7A-BC01D56A707E}"/>
              </a:ext>
            </a:extLst>
          </p:cNvPr>
          <p:cNvSpPr txBox="1"/>
          <p:nvPr/>
        </p:nvSpPr>
        <p:spPr>
          <a:xfrm>
            <a:off x="3467290" y="4038600"/>
            <a:ext cx="636777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chemeClr val="bg1"/>
                </a:solidFill>
              </a:rPr>
              <a:t>INTT</a:t>
            </a:r>
          </a:p>
        </p:txBody>
      </p:sp>
      <p:sp>
        <p:nvSpPr>
          <p:cNvPr id="20" name="Rounded Rectangular Callout 19">
            <a:extLst>
              <a:ext uri="{FF2B5EF4-FFF2-40B4-BE49-F238E27FC236}">
                <a16:creationId xmlns:a16="http://schemas.microsoft.com/office/drawing/2014/main" id="{295643BE-0685-3045-A24C-8355AB06EAE7}"/>
              </a:ext>
            </a:extLst>
          </p:cNvPr>
          <p:cNvSpPr/>
          <p:nvPr/>
        </p:nvSpPr>
        <p:spPr>
          <a:xfrm>
            <a:off x="4149144" y="5039643"/>
            <a:ext cx="1032457" cy="522957"/>
          </a:xfrm>
          <a:prstGeom prst="wedgeRoundRectCallout">
            <a:avLst>
              <a:gd name="adj1" fmla="val -79092"/>
              <a:gd name="adj2" fmla="val -133122"/>
              <a:gd name="adj3" fmla="val 1666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dirty="0"/>
              <a:t>MVTX</a:t>
            </a:r>
          </a:p>
        </p:txBody>
      </p:sp>
      <p:sp>
        <p:nvSpPr>
          <p:cNvPr id="17" name="Line Callout 1 16">
            <a:extLst>
              <a:ext uri="{FF2B5EF4-FFF2-40B4-BE49-F238E27FC236}">
                <a16:creationId xmlns:a16="http://schemas.microsoft.com/office/drawing/2014/main" id="{78876F0D-4A22-7B48-A333-470AE795B764}"/>
              </a:ext>
            </a:extLst>
          </p:cNvPr>
          <p:cNvSpPr/>
          <p:nvPr/>
        </p:nvSpPr>
        <p:spPr>
          <a:xfrm>
            <a:off x="4429822" y="5631018"/>
            <a:ext cx="1636324" cy="541183"/>
          </a:xfrm>
          <a:prstGeom prst="borderCallout1">
            <a:avLst>
              <a:gd name="adj1" fmla="val 18750"/>
              <a:gd name="adj2" fmla="val -8333"/>
              <a:gd name="adj3" fmla="val -201326"/>
              <a:gd name="adj4" fmla="val -78293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dirty="0">
                <a:solidFill>
                  <a:srgbClr val="032AFF"/>
                </a:solidFill>
              </a:rPr>
              <a:t>PP-1a:</a:t>
            </a:r>
            <a:r>
              <a:rPr lang="en-US" sz="1867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1467" dirty="0">
                <a:solidFill>
                  <a:srgbClr val="FF0000"/>
                </a:solidFill>
              </a:rPr>
              <a:t>short </a:t>
            </a:r>
            <a:r>
              <a:rPr lang="en-US" sz="1333" dirty="0">
                <a:solidFill>
                  <a:srgbClr val="FF0000"/>
                </a:solidFill>
              </a:rPr>
              <a:t>signal cables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5" name="Line Callout 1 24">
            <a:extLst>
              <a:ext uri="{FF2B5EF4-FFF2-40B4-BE49-F238E27FC236}">
                <a16:creationId xmlns:a16="http://schemas.microsoft.com/office/drawing/2014/main" id="{86B581C8-07AF-BA47-8B48-6AF1A5CE5EA6}"/>
              </a:ext>
            </a:extLst>
          </p:cNvPr>
          <p:cNvSpPr/>
          <p:nvPr/>
        </p:nvSpPr>
        <p:spPr>
          <a:xfrm>
            <a:off x="711200" y="5924612"/>
            <a:ext cx="1219200" cy="816864"/>
          </a:xfrm>
          <a:prstGeom prst="borderCallout1">
            <a:avLst>
              <a:gd name="adj1" fmla="val 18750"/>
              <a:gd name="adj2" fmla="val -8333"/>
              <a:gd name="adj3" fmla="val -155183"/>
              <a:gd name="adj4" fmla="val -28550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32AFF"/>
                </a:solidFill>
              </a:rPr>
              <a:t>PP-2:</a:t>
            </a:r>
          </a:p>
          <a:p>
            <a:pPr algn="ctr"/>
            <a:r>
              <a:rPr lang="en-US" sz="1333" dirty="0">
                <a:solidFill>
                  <a:srgbClr val="FF0000"/>
                </a:solidFill>
              </a:rPr>
              <a:t>Signal and power cables</a:t>
            </a:r>
          </a:p>
        </p:txBody>
      </p:sp>
      <p:sp>
        <p:nvSpPr>
          <p:cNvPr id="26" name="Line Callout 1 25">
            <a:extLst>
              <a:ext uri="{FF2B5EF4-FFF2-40B4-BE49-F238E27FC236}">
                <a16:creationId xmlns:a16="http://schemas.microsoft.com/office/drawing/2014/main" id="{C666C57B-CABF-0145-A905-3645D8C827DC}"/>
              </a:ext>
            </a:extLst>
          </p:cNvPr>
          <p:cNvSpPr/>
          <p:nvPr/>
        </p:nvSpPr>
        <p:spPr>
          <a:xfrm>
            <a:off x="3374394" y="6312754"/>
            <a:ext cx="1247759" cy="541183"/>
          </a:xfrm>
          <a:prstGeom prst="borderCallout1">
            <a:avLst>
              <a:gd name="adj1" fmla="val 18750"/>
              <a:gd name="adj2" fmla="val -8333"/>
              <a:gd name="adj3" fmla="val -321776"/>
              <a:gd name="adj4" fmla="val -96332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dirty="0">
                <a:solidFill>
                  <a:srgbClr val="032AFF"/>
                </a:solidFill>
              </a:rPr>
              <a:t>PP-1b:</a:t>
            </a:r>
            <a:r>
              <a:rPr lang="en-US" sz="1867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1467" dirty="0">
                <a:solidFill>
                  <a:srgbClr val="FF0000"/>
                </a:solidFill>
              </a:rPr>
              <a:t>power cables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9" name="Line Callout 2 28">
            <a:extLst>
              <a:ext uri="{FF2B5EF4-FFF2-40B4-BE49-F238E27FC236}">
                <a16:creationId xmlns:a16="http://schemas.microsoft.com/office/drawing/2014/main" id="{C8628ACB-8929-C74D-90D7-8505832A2F74}"/>
              </a:ext>
            </a:extLst>
          </p:cNvPr>
          <p:cNvSpPr/>
          <p:nvPr/>
        </p:nvSpPr>
        <p:spPr>
          <a:xfrm>
            <a:off x="1320800" y="3323336"/>
            <a:ext cx="1219200" cy="816864"/>
          </a:xfrm>
          <a:prstGeom prst="borderCallout2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Service Barrel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C8EC160-CE2F-4041-90EC-24F174508B27}"/>
              </a:ext>
            </a:extLst>
          </p:cNvPr>
          <p:cNvSpPr txBox="1"/>
          <p:nvPr/>
        </p:nvSpPr>
        <p:spPr>
          <a:xfrm>
            <a:off x="10197213" y="724055"/>
            <a:ext cx="1418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 Ross’ talk</a:t>
            </a:r>
          </a:p>
        </p:txBody>
      </p:sp>
    </p:spTree>
    <p:extLst>
      <p:ext uri="{BB962C8B-B14F-4D97-AF65-F5344CB8AC3E}">
        <p14:creationId xmlns:p14="http://schemas.microsoft.com/office/powerpoint/2010/main" val="30824343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1D8C9CB-E9D5-9342-AD04-0B4C1E3DB7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7755" y="856671"/>
            <a:ext cx="6019876" cy="56824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018C86-87F6-3344-979E-3C0993B25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6775" y="0"/>
            <a:ext cx="9598783" cy="1325563"/>
          </a:xfrm>
        </p:spPr>
        <p:txBody>
          <a:bodyPr/>
          <a:lstStyle/>
          <a:p>
            <a:r>
              <a:rPr lang="en-US" dirty="0"/>
              <a:t>MVTX Services - Work in Progress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AF2C3D-5C53-8846-A40D-EE150C85EB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369" y="1325563"/>
            <a:ext cx="5145454" cy="4656015"/>
          </a:xfrm>
        </p:spPr>
        <p:txBody>
          <a:bodyPr>
            <a:normAutofit/>
          </a:bodyPr>
          <a:lstStyle/>
          <a:p>
            <a:r>
              <a:rPr lang="en-US" sz="2000" dirty="0"/>
              <a:t>Service racks located close to MVTX detector </a:t>
            </a:r>
          </a:p>
          <a:p>
            <a:pPr lvl="1"/>
            <a:r>
              <a:rPr lang="en-US" sz="1800" dirty="0"/>
              <a:t>Electronics, power </a:t>
            </a:r>
            <a:r>
              <a:rPr lang="en-US" sz="1800" dirty="0" err="1"/>
              <a:t>etc</a:t>
            </a:r>
            <a:endParaRPr lang="en-US" sz="1800" dirty="0"/>
          </a:p>
          <a:p>
            <a:pPr lvl="1"/>
            <a:r>
              <a:rPr lang="en-US" sz="1800" dirty="0"/>
              <a:t>“Minimal cable length”,  8m tested at CERN; </a:t>
            </a:r>
          </a:p>
          <a:p>
            <a:pPr lvl="2"/>
            <a:r>
              <a:rPr lang="en-US" sz="1500" dirty="0">
                <a:solidFill>
                  <a:srgbClr val="0432FF"/>
                </a:solidFill>
              </a:rPr>
              <a:t>L~7.9m</a:t>
            </a:r>
          </a:p>
          <a:p>
            <a:pPr lvl="2"/>
            <a:r>
              <a:rPr lang="en-US" sz="1500" dirty="0">
                <a:solidFill>
                  <a:srgbClr val="0432FF"/>
                </a:solidFill>
              </a:rPr>
              <a:t>R&amp;D on 10m cables at LANL</a:t>
            </a:r>
            <a:endParaRPr lang="en-US" sz="933" dirty="0">
              <a:solidFill>
                <a:srgbClr val="0432FF"/>
              </a:solidFill>
            </a:endParaRPr>
          </a:p>
          <a:p>
            <a:r>
              <a:rPr lang="en-US" sz="2000" dirty="0"/>
              <a:t>48 RU and 24 PU </a:t>
            </a:r>
          </a:p>
          <a:p>
            <a:pPr lvl="1"/>
            <a:r>
              <a:rPr lang="en-US" sz="1800" dirty="0"/>
              <a:t>1PU -&gt;2RU </a:t>
            </a:r>
          </a:p>
          <a:p>
            <a:pPr lvl="1"/>
            <a:r>
              <a:rPr lang="en-US" sz="1800" dirty="0"/>
              <a:t>6-U VME crates</a:t>
            </a:r>
            <a:endParaRPr lang="en-US" sz="1867" dirty="0"/>
          </a:p>
          <a:p>
            <a:r>
              <a:rPr lang="en-US" sz="2000" dirty="0"/>
              <a:t>CAEN bulk power supply</a:t>
            </a:r>
          </a:p>
          <a:p>
            <a:pPr lvl="1"/>
            <a:r>
              <a:rPr lang="en-US" sz="1800" dirty="0"/>
              <a:t> located nearby</a:t>
            </a:r>
            <a:endParaRPr lang="en-US" sz="1467" dirty="0"/>
          </a:p>
          <a:p>
            <a:r>
              <a:rPr lang="en-US" sz="2200" dirty="0"/>
              <a:t>Cooling plant</a:t>
            </a:r>
          </a:p>
          <a:p>
            <a:pPr lvl="1"/>
            <a:r>
              <a:rPr lang="en-US" sz="1800" dirty="0"/>
              <a:t>Location TBD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4B54E4-C49D-8F46-A4F1-5EF901341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3/25/19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A582F-CD16-4141-8C64-F71CC5A09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Overview, NCU sPHENIX Collaboration Mtg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D5E0FC-3DF0-794E-A771-FDD47D034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23</a:t>
            </a:fld>
            <a:endParaRPr lang="en-US" altLang="en-US"/>
          </a:p>
        </p:txBody>
      </p:sp>
      <p:sp>
        <p:nvSpPr>
          <p:cNvPr id="8" name="Line Callout 1 7">
            <a:extLst>
              <a:ext uri="{FF2B5EF4-FFF2-40B4-BE49-F238E27FC236}">
                <a16:creationId xmlns:a16="http://schemas.microsoft.com/office/drawing/2014/main" id="{91376911-5208-1046-805D-22D2C37229B3}"/>
              </a:ext>
            </a:extLst>
          </p:cNvPr>
          <p:cNvSpPr/>
          <p:nvPr/>
        </p:nvSpPr>
        <p:spPr>
          <a:xfrm>
            <a:off x="3828814" y="4561840"/>
            <a:ext cx="2041634" cy="1121664"/>
          </a:xfrm>
          <a:prstGeom prst="borderCallout1">
            <a:avLst>
              <a:gd name="adj1" fmla="val 23617"/>
              <a:gd name="adj2" fmla="val 99276"/>
              <a:gd name="adj3" fmla="val -65956"/>
              <a:gd name="adj4" fmla="val 176885"/>
            </a:avLst>
          </a:prstGeom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MVTX</a:t>
            </a:r>
          </a:p>
          <a:p>
            <a:pPr algn="ctr"/>
            <a:r>
              <a:rPr lang="en-US" sz="2400" dirty="0"/>
              <a:t>RU/PU&amp; PS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06928E9-1604-8942-83C1-EE8ED3360C25}"/>
              </a:ext>
            </a:extLst>
          </p:cNvPr>
          <p:cNvCxnSpPr>
            <a:cxnSpLocks/>
          </p:cNvCxnSpPr>
          <p:nvPr/>
        </p:nvCxnSpPr>
        <p:spPr>
          <a:xfrm flipV="1">
            <a:off x="5870448" y="3986784"/>
            <a:ext cx="3328416" cy="85039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59262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D95BF-3AB0-EB49-AA4A-200981F8D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MVTX Readout and Power Cable Rout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E38B30-1BE0-DA40-A12A-330D993D9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3/25/19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F27625-1C51-144E-97F6-1DA8F713E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NCU sPHENIX Collaboration Mtg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9A1598-5B55-FB4F-AAA3-292A630C4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081" y="1129060"/>
            <a:ext cx="5860666" cy="48316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473998-6F77-8D43-9498-A4643B5516D3}"/>
              </a:ext>
            </a:extLst>
          </p:cNvPr>
          <p:cNvSpPr txBox="1"/>
          <p:nvPr/>
        </p:nvSpPr>
        <p:spPr>
          <a:xfrm>
            <a:off x="7380636" y="4805105"/>
            <a:ext cx="41941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80" b="1" dirty="0" err="1"/>
              <a:t>sPHENIX</a:t>
            </a:r>
            <a:r>
              <a:rPr lang="en-US" sz="1680" b="1" dirty="0"/>
              <a:t> MVTX: 7.9+m</a:t>
            </a:r>
          </a:p>
          <a:p>
            <a:pPr lvl="1"/>
            <a:r>
              <a:rPr lang="en-US" sz="1680" dirty="0"/>
              <a:t>Cable-A: </a:t>
            </a:r>
            <a:r>
              <a:rPr lang="en-US" sz="1680" dirty="0">
                <a:solidFill>
                  <a:srgbClr val="00B0F0"/>
                </a:solidFill>
              </a:rPr>
              <a:t>1.4 m</a:t>
            </a:r>
          </a:p>
          <a:p>
            <a:pPr lvl="1"/>
            <a:r>
              <a:rPr lang="en-US" sz="1680" dirty="0"/>
              <a:t>Cable-B: </a:t>
            </a:r>
            <a:r>
              <a:rPr lang="en-US" sz="1680" dirty="0">
                <a:solidFill>
                  <a:srgbClr val="FF0000"/>
                </a:solidFill>
              </a:rPr>
              <a:t>6.5+ m</a:t>
            </a:r>
          </a:p>
          <a:p>
            <a:pPr lvl="1"/>
            <a:r>
              <a:rPr lang="en-US" sz="1680" dirty="0"/>
              <a:t>Power cable:</a:t>
            </a:r>
            <a:r>
              <a:rPr lang="en-US" sz="1680" dirty="0">
                <a:solidFill>
                  <a:srgbClr val="FFC000"/>
                </a:solidFill>
              </a:rPr>
              <a:t>4.7+ m</a:t>
            </a:r>
            <a:endParaRPr lang="en-US" sz="1920" dirty="0">
              <a:solidFill>
                <a:srgbClr val="FFC000"/>
              </a:solidFill>
            </a:endParaRPr>
          </a:p>
          <a:p>
            <a:r>
              <a:rPr lang="en-US" sz="1680" dirty="0"/>
              <a:t>On-going R&amp;D for ~10m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C8E241-AE83-744F-8265-5241D6360692}"/>
              </a:ext>
            </a:extLst>
          </p:cNvPr>
          <p:cNvSpPr txBox="1"/>
          <p:nvPr/>
        </p:nvSpPr>
        <p:spPr>
          <a:xfrm>
            <a:off x="5848604" y="2231943"/>
            <a:ext cx="724878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60" dirty="0">
                <a:solidFill>
                  <a:schemeClr val="bg1"/>
                </a:solidFill>
              </a:rPr>
              <a:t>PWR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3DADC6-B50C-D646-BB91-9070A0D02404}"/>
              </a:ext>
            </a:extLst>
          </p:cNvPr>
          <p:cNvSpPr txBox="1"/>
          <p:nvPr/>
        </p:nvSpPr>
        <p:spPr>
          <a:xfrm>
            <a:off x="5898192" y="4420723"/>
            <a:ext cx="513282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60" dirty="0">
                <a:solidFill>
                  <a:schemeClr val="bg1"/>
                </a:solidFill>
              </a:rPr>
              <a:t>RU</a:t>
            </a:r>
          </a:p>
          <a:p>
            <a:r>
              <a:rPr lang="en-US" sz="2160" dirty="0">
                <a:solidFill>
                  <a:schemeClr val="bg1"/>
                </a:solidFill>
              </a:rPr>
              <a:t>PU</a:t>
            </a:r>
          </a:p>
        </p:txBody>
      </p:sp>
      <p:pic>
        <p:nvPicPr>
          <p:cNvPr id="11" name="Picture 6" descr="https://www.phenix.bnl.gov/WWW/publish/mxliu/sPHENIX/pictures/CERN-092018/IMG_1160.jpg">
            <a:extLst>
              <a:ext uri="{FF2B5EF4-FFF2-40B4-BE49-F238E27FC236}">
                <a16:creationId xmlns:a16="http://schemas.microsoft.com/office/drawing/2014/main" id="{3D6352E3-DDF8-D14C-B631-9743619240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568" b="12056"/>
          <a:stretch/>
        </p:blipFill>
        <p:spPr bwMode="auto">
          <a:xfrm>
            <a:off x="7380635" y="1398944"/>
            <a:ext cx="3173556" cy="329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AED59E-B456-9F4A-B8C0-CB150760BA1D}"/>
              </a:ext>
            </a:extLst>
          </p:cNvPr>
          <p:cNvSpPr txBox="1"/>
          <p:nvPr/>
        </p:nvSpPr>
        <p:spPr>
          <a:xfrm>
            <a:off x="8967413" y="1920681"/>
            <a:ext cx="1523174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0" dirty="0"/>
              <a:t>Cable-A: 2.65m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31D841-6FD8-C643-8916-EC6EAA174DBC}"/>
              </a:ext>
            </a:extLst>
          </p:cNvPr>
          <p:cNvSpPr txBox="1"/>
          <p:nvPr/>
        </p:nvSpPr>
        <p:spPr>
          <a:xfrm>
            <a:off x="7262848" y="1054688"/>
            <a:ext cx="3576685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0" b="1" dirty="0"/>
              <a:t>ALICE ITS/IB final readout cables: ~8m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A64FEC-E7F2-B24F-892B-2B83D9504705}"/>
              </a:ext>
            </a:extLst>
          </p:cNvPr>
          <p:cNvSpPr txBox="1"/>
          <p:nvPr/>
        </p:nvSpPr>
        <p:spPr>
          <a:xfrm>
            <a:off x="7380635" y="1493613"/>
            <a:ext cx="1406154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0" dirty="0"/>
              <a:t>Cable-B: 5.3m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6EFF6E-E1C0-5E44-A931-3161BA746515}"/>
              </a:ext>
            </a:extLst>
          </p:cNvPr>
          <p:cNvSpPr txBox="1"/>
          <p:nvPr/>
        </p:nvSpPr>
        <p:spPr>
          <a:xfrm>
            <a:off x="952716" y="5944760"/>
            <a:ext cx="5182957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0" dirty="0">
                <a:solidFill>
                  <a:srgbClr val="FF0000"/>
                </a:solidFill>
              </a:rPr>
              <a:t>BNL has approved “non-halogen free” cables for </a:t>
            </a:r>
            <a:r>
              <a:rPr lang="en-US" sz="1680" dirty="0" err="1">
                <a:solidFill>
                  <a:srgbClr val="FF0000"/>
                </a:solidFill>
              </a:rPr>
              <a:t>sPHENIX</a:t>
            </a:r>
            <a:endParaRPr lang="en-US" sz="168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F39691-5C57-B54C-B9A9-42922B4B1962}"/>
              </a:ext>
            </a:extLst>
          </p:cNvPr>
          <p:cNvSpPr txBox="1"/>
          <p:nvPr/>
        </p:nvSpPr>
        <p:spPr>
          <a:xfrm>
            <a:off x="9505909" y="326055"/>
            <a:ext cx="979948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20" dirty="0" err="1">
                <a:solidFill>
                  <a:schemeClr val="bg1"/>
                </a:solidFill>
              </a:rPr>
              <a:t>Sho</a:t>
            </a:r>
            <a:r>
              <a:rPr lang="en-US" sz="1920" dirty="0">
                <a:solidFill>
                  <a:schemeClr val="bg1"/>
                </a:solidFill>
              </a:rPr>
              <a:t> talk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B49370-B314-FC45-9DE4-86CB999E8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121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4F03D-57A4-3A45-BB01-22BE9D369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3877" y="0"/>
            <a:ext cx="10515600" cy="1658232"/>
          </a:xfrm>
        </p:spPr>
        <p:txBody>
          <a:bodyPr/>
          <a:lstStyle/>
          <a:p>
            <a:r>
              <a:rPr lang="en-US" dirty="0"/>
              <a:t>Major Topics for LBNL HF/MVTX Workshop 2/28-3/2, 2019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A6A244-C03F-1046-AC98-94381420A3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397" y="1658232"/>
            <a:ext cx="6635391" cy="1770768"/>
          </a:xfrm>
        </p:spPr>
        <p:txBody>
          <a:bodyPr/>
          <a:lstStyle/>
          <a:p>
            <a:r>
              <a:rPr lang="en-US" dirty="0"/>
              <a:t>New HF physics program development </a:t>
            </a:r>
          </a:p>
          <a:p>
            <a:r>
              <a:rPr lang="en-US" dirty="0"/>
              <a:t>Total project Cost, $5M cap</a:t>
            </a:r>
          </a:p>
          <a:p>
            <a:r>
              <a:rPr lang="en-US" dirty="0"/>
              <a:t>Cost of the mechanical system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7D87FF-3C56-2D41-B47C-66A1BFE95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3/25/19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99379-7C2A-C94B-BD91-F47DCA452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NCU sPHENIX Collaboration Mtg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BE734-0483-7D46-8CB7-B67F8FAE0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25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E411B4-697F-954E-BA46-F37220662A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2" t="19089" r="2412" b="24912"/>
          <a:stretch/>
        </p:blipFill>
        <p:spPr>
          <a:xfrm>
            <a:off x="241397" y="3435716"/>
            <a:ext cx="6287459" cy="27447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4DE103-CC3E-B048-8B2C-F8A257482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5004" y="1149866"/>
            <a:ext cx="4721528" cy="519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8508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AEDD57B-A4CA-8B49-8A08-F0220162C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441" y="43666"/>
            <a:ext cx="9707830" cy="1325563"/>
          </a:xfrm>
        </p:spPr>
        <p:txBody>
          <a:bodyPr/>
          <a:lstStyle/>
          <a:p>
            <a:r>
              <a:rPr lang="en-US" dirty="0"/>
              <a:t>Mechanical System Discussions @LBNL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F519CD-5F35-2541-985E-5D0D40F12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3/25/19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DE48C3-6DBD-C443-8DD2-08B71EFEF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NCU sPHENIX Collaboration Mtg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8B4096-A25B-9C40-9E2F-46FD8BBDA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650631" y="2057400"/>
            <a:ext cx="5486400" cy="4114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A371F7-D3A6-DB42-A250-141763108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5271" y="1369229"/>
            <a:ext cx="7315200" cy="5486400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68B4703-512E-7245-A115-40788A698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A2E6B-6362-E642-A3D5-72A011B20AEF}" type="slidenum">
              <a:rPr lang="en-US" smtClean="0"/>
              <a:t>26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B1C201-6B93-B64B-ABC8-655AE87569E7}"/>
              </a:ext>
            </a:extLst>
          </p:cNvPr>
          <p:cNvSpPr txBox="1"/>
          <p:nvPr/>
        </p:nvSpPr>
        <p:spPr>
          <a:xfrm>
            <a:off x="4334243" y="1800686"/>
            <a:ext cx="612334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Discussed major carbon structures’</a:t>
            </a:r>
          </a:p>
          <a:p>
            <a:r>
              <a:rPr lang="en-US" sz="3200" b="1" dirty="0">
                <a:solidFill>
                  <a:srgbClr val="FFFF00"/>
                </a:solidFill>
              </a:rPr>
              <a:t> design &amp; production cost</a:t>
            </a:r>
          </a:p>
          <a:p>
            <a:r>
              <a:rPr lang="en-US" sz="3200" b="1" dirty="0">
                <a:solidFill>
                  <a:srgbClr val="FFFF00"/>
                </a:solidFill>
              </a:rPr>
              <a:t> line by line, </a:t>
            </a:r>
          </a:p>
          <a:p>
            <a:r>
              <a:rPr lang="en-US" sz="3200" b="1" dirty="0">
                <a:solidFill>
                  <a:srgbClr val="FFFF00"/>
                </a:solidFill>
              </a:rPr>
              <a:t> also production schedule @LBNL </a:t>
            </a:r>
          </a:p>
        </p:txBody>
      </p:sp>
    </p:spTree>
    <p:extLst>
      <p:ext uri="{BB962C8B-B14F-4D97-AF65-F5344CB8AC3E}">
        <p14:creationId xmlns:p14="http://schemas.microsoft.com/office/powerpoint/2010/main" val="23261649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40214-0F3D-5F4F-B1AA-299C1EB5F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3852" y="18256"/>
            <a:ext cx="9499948" cy="880624"/>
          </a:xfrm>
        </p:spPr>
        <p:txBody>
          <a:bodyPr/>
          <a:lstStyle/>
          <a:p>
            <a:r>
              <a:rPr lang="en-US" dirty="0"/>
              <a:t>Carbon Structures – Work in Progress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E3E75-9207-E34F-B8AF-0D5F0155C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17753"/>
            <a:ext cx="10515600" cy="91757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Conical sectors are expensive!</a:t>
            </a:r>
          </a:p>
          <a:p>
            <a:r>
              <a:rPr lang="en-US" dirty="0"/>
              <a:t>A new design under development to avoid the conical structures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8251DF-B7CF-074A-B7CF-38590E27A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3/25/19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B3BD6C-E258-F14F-99DE-E0F69A56F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NCU sPHENIX Collaboration Mtg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9FD868-F766-3E4D-8FF0-EE2A1DD4D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F384D-19CC-DD4B-B6F9-E3FEB23D95C9}" type="slidenum">
              <a:rPr lang="en-US" smtClean="0"/>
              <a:t>27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CABCD4-DAE8-B148-B5B3-753F3F84B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628" y="1854200"/>
            <a:ext cx="9410700" cy="5003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E9D40E-8282-1A41-9B09-CB1B08C38480}"/>
              </a:ext>
            </a:extLst>
          </p:cNvPr>
          <p:cNvSpPr txBox="1"/>
          <p:nvPr/>
        </p:nvSpPr>
        <p:spPr>
          <a:xfrm>
            <a:off x="7406740" y="1937857"/>
            <a:ext cx="3315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Walt: BNL </a:t>
            </a:r>
            <a:r>
              <a:rPr lang="en-US" dirty="0" err="1"/>
              <a:t>workfest</a:t>
            </a:r>
            <a:r>
              <a:rPr lang="en-US" dirty="0"/>
              <a:t> 3/12-13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17909A-9734-AF4C-8E18-64CA5FAEC29D}"/>
              </a:ext>
            </a:extLst>
          </p:cNvPr>
          <p:cNvSpPr txBox="1"/>
          <p:nvPr/>
        </p:nvSpPr>
        <p:spPr>
          <a:xfrm>
            <a:off x="10634597" y="789140"/>
            <a:ext cx="1058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Ross’ talk</a:t>
            </a:r>
          </a:p>
        </p:txBody>
      </p:sp>
    </p:spTree>
    <p:extLst>
      <p:ext uri="{BB962C8B-B14F-4D97-AF65-F5344CB8AC3E}">
        <p14:creationId xmlns:p14="http://schemas.microsoft.com/office/powerpoint/2010/main" val="29193153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08C37-9D22-1545-8763-8C833E75C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3/25/19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C2E6ED-C7EF-0844-B2CE-CC8E89CBA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NCU sPHENIX Collaboration Mtg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F1A3BE-3669-E848-B43D-3395D1EA6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F384D-19CC-DD4B-B6F9-E3FEB23D95C9}" type="slidenum">
              <a:rPr lang="en-US" smtClean="0"/>
              <a:t>28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113422-BF6F-9247-902F-9DC849228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56242"/>
            <a:ext cx="10515600" cy="6801758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37F834E-0E3A-264F-8FB1-C47360E1258F}"/>
              </a:ext>
            </a:extLst>
          </p:cNvPr>
          <p:cNvSpPr/>
          <p:nvPr/>
        </p:nvSpPr>
        <p:spPr>
          <a:xfrm>
            <a:off x="6756400" y="1758462"/>
            <a:ext cx="570523" cy="49236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10DA90D-EE01-A04C-8354-B4A95E01DF0D}"/>
              </a:ext>
            </a:extLst>
          </p:cNvPr>
          <p:cNvSpPr/>
          <p:nvPr/>
        </p:nvSpPr>
        <p:spPr>
          <a:xfrm>
            <a:off x="5752123" y="1758462"/>
            <a:ext cx="570523" cy="49236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8A5216D-5E89-B14C-BC31-FB009CAEA2D1}"/>
              </a:ext>
            </a:extLst>
          </p:cNvPr>
          <p:cNvSpPr/>
          <p:nvPr/>
        </p:nvSpPr>
        <p:spPr>
          <a:xfrm>
            <a:off x="1258277" y="2453682"/>
            <a:ext cx="2016369" cy="49236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50044CE-9226-C841-B12B-304C5E56B982}"/>
              </a:ext>
            </a:extLst>
          </p:cNvPr>
          <p:cNvSpPr/>
          <p:nvPr/>
        </p:nvSpPr>
        <p:spPr>
          <a:xfrm>
            <a:off x="1371600" y="5028852"/>
            <a:ext cx="2016369" cy="155951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8139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2A87E-57BC-AD43-91F3-DD23EA75E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9554" y="136525"/>
            <a:ext cx="9545876" cy="1325563"/>
          </a:xfrm>
        </p:spPr>
        <p:txBody>
          <a:bodyPr>
            <a:normAutofit/>
          </a:bodyPr>
          <a:lstStyle/>
          <a:p>
            <a:r>
              <a:rPr lang="en-US" dirty="0"/>
              <a:t>Latest Budget Update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CA33ED6-8554-9E40-B040-8770D3E855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cost is $3,699K, and if we add BNL’s global contingency of 30%, the project total cost would be $3.7M x 1.3 = $4.81M</a:t>
            </a:r>
          </a:p>
          <a:p>
            <a:endParaRPr lang="en-US" dirty="0"/>
          </a:p>
          <a:p>
            <a:r>
              <a:rPr lang="en-US" dirty="0"/>
              <a:t>If we go with the detailed contingencies discussed at LBNL (some less but some are higher than 30%), the total project cost is $4.91M</a:t>
            </a:r>
          </a:p>
          <a:p>
            <a:endParaRPr lang="en-US" dirty="0"/>
          </a:p>
          <a:p>
            <a:r>
              <a:rPr lang="en-US" dirty="0"/>
              <a:t>Moved the Electrical Integration Project management (~$100K) and Commissioning effort (~$155K) from MVTX to </a:t>
            </a:r>
            <a:r>
              <a:rPr lang="en-US" dirty="0" err="1"/>
              <a:t>sPHENIX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Double checking all the numbers and update the budget in the P6 SOON 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8EC214-5211-DF4A-8E50-24A261BBB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3/25/19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3AB6BB-7F36-4041-B756-DE8E2AD9C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NCU sPHENIX Collaboration Mtg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831435-4369-454F-B122-16DEED243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F384D-19CC-DD4B-B6F9-E3FEB23D95C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798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B301E28-C58A-734B-B431-57F3C1FAD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sPHENIX</a:t>
            </a:r>
            <a:r>
              <a:rPr lang="en-US" dirty="0"/>
              <a:t> Detectors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32FDC2-1499-444E-8D98-73B56EFCA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3/25/19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67E66F-2643-4D85-B369-B17855572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MVTX Overview, NCU sPHENIX Collaboration Mtg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4223D3A-F0E0-44AE-9C69-5A2CED7C1C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2970" y="1305235"/>
            <a:ext cx="8845031" cy="51435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D4C03DC-C80C-4881-BAF6-A0DB37D25419}"/>
              </a:ext>
            </a:extLst>
          </p:cNvPr>
          <p:cNvGrpSpPr/>
          <p:nvPr/>
        </p:nvGrpSpPr>
        <p:grpSpPr>
          <a:xfrm rot="8335738">
            <a:off x="6955065" y="2960958"/>
            <a:ext cx="3887978" cy="3475164"/>
            <a:chOff x="6433176" y="1539082"/>
            <a:chExt cx="2105524" cy="1899697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D8A9956-BFB7-40C0-87D4-029A0E8D4058}"/>
                </a:ext>
              </a:extLst>
            </p:cNvPr>
            <p:cNvCxnSpPr>
              <a:cxnSpLocks/>
            </p:cNvCxnSpPr>
            <p:nvPr/>
          </p:nvCxnSpPr>
          <p:spPr>
            <a:xfrm rot="13264262" flipV="1">
              <a:off x="6433176" y="3238580"/>
              <a:ext cx="524288" cy="752"/>
            </a:xfrm>
            <a:prstGeom prst="straightConnector1">
              <a:avLst/>
            </a:prstGeom>
            <a:ln>
              <a:solidFill>
                <a:srgbClr val="292929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B2010CC-29A4-4A4A-B123-9E2E14C26CA3}"/>
                </a:ext>
              </a:extLst>
            </p:cNvPr>
            <p:cNvCxnSpPr>
              <a:cxnSpLocks/>
            </p:cNvCxnSpPr>
            <p:nvPr/>
          </p:nvCxnSpPr>
          <p:spPr>
            <a:xfrm rot="13264262" flipH="1" flipV="1">
              <a:off x="7548318" y="1905726"/>
              <a:ext cx="990382" cy="1"/>
            </a:xfrm>
            <a:prstGeom prst="line">
              <a:avLst/>
            </a:prstGeom>
            <a:ln>
              <a:solidFill>
                <a:srgbClr val="29292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CAA99EE2-CD89-4BA2-8325-B8A907995538}"/>
                </a:ext>
              </a:extLst>
            </p:cNvPr>
            <p:cNvCxnSpPr>
              <a:cxnSpLocks/>
            </p:cNvCxnSpPr>
            <p:nvPr/>
          </p:nvCxnSpPr>
          <p:spPr>
            <a:xfrm rot="13264262" flipH="1">
              <a:off x="7273706" y="1539082"/>
              <a:ext cx="1" cy="1899697"/>
            </a:xfrm>
            <a:prstGeom prst="straightConnector1">
              <a:avLst/>
            </a:prstGeom>
            <a:ln>
              <a:solidFill>
                <a:srgbClr val="292929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FF4E969C-DB70-49FC-8C4E-C87464CB4D9D}"/>
              </a:ext>
            </a:extLst>
          </p:cNvPr>
          <p:cNvSpPr/>
          <p:nvPr/>
        </p:nvSpPr>
        <p:spPr>
          <a:xfrm>
            <a:off x="9333826" y="4152311"/>
            <a:ext cx="881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solidFill>
                  <a:sysClr val="windowText" lastClr="000000"/>
                </a:solidFill>
              </a:rPr>
              <a:t>Φ</a:t>
            </a:r>
            <a:r>
              <a:rPr lang="en-US" dirty="0">
                <a:solidFill>
                  <a:sysClr val="windowText" lastClr="000000"/>
                </a:solidFill>
              </a:rPr>
              <a:t> ~ 5m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E7900BF-196A-4348-8F1A-DDE63F70E068}"/>
              </a:ext>
            </a:extLst>
          </p:cNvPr>
          <p:cNvGrpSpPr/>
          <p:nvPr/>
        </p:nvGrpSpPr>
        <p:grpSpPr>
          <a:xfrm>
            <a:off x="2017101" y="1878869"/>
            <a:ext cx="4307500" cy="3233696"/>
            <a:chOff x="493100" y="600775"/>
            <a:chExt cx="4307500" cy="3233697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9220936-72C6-4134-A29D-464749F11DCC}"/>
                </a:ext>
              </a:extLst>
            </p:cNvPr>
            <p:cNvSpPr/>
            <p:nvPr/>
          </p:nvSpPr>
          <p:spPr>
            <a:xfrm>
              <a:off x="768304" y="600775"/>
              <a:ext cx="12128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Outer HCal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A828CB4-F002-433C-A294-E461811C60AE}"/>
                </a:ext>
              </a:extLst>
            </p:cNvPr>
            <p:cNvSpPr/>
            <p:nvPr/>
          </p:nvSpPr>
          <p:spPr>
            <a:xfrm>
              <a:off x="784654" y="970399"/>
              <a:ext cx="119654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SC Magnet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FC8D488-68BF-4C75-B5C4-5B2012841FAB}"/>
                </a:ext>
              </a:extLst>
            </p:cNvPr>
            <p:cNvSpPr/>
            <p:nvPr/>
          </p:nvSpPr>
          <p:spPr>
            <a:xfrm>
              <a:off x="1200217" y="1709647"/>
              <a:ext cx="7809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EMCal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7C48A5F-5799-493E-A0E2-CFC21C224E72}"/>
                </a:ext>
              </a:extLst>
            </p:cNvPr>
            <p:cNvSpPr/>
            <p:nvPr/>
          </p:nvSpPr>
          <p:spPr>
            <a:xfrm>
              <a:off x="1442270" y="2079271"/>
              <a:ext cx="5389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TPC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21CE6B8-04C6-42B0-B1D9-A149FDA22844}"/>
                </a:ext>
              </a:extLst>
            </p:cNvPr>
            <p:cNvSpPr/>
            <p:nvPr/>
          </p:nvSpPr>
          <p:spPr>
            <a:xfrm>
              <a:off x="1362184" y="2448895"/>
              <a:ext cx="6190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432FF"/>
                  </a:solidFill>
                </a:rPr>
                <a:t>INTT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B122AAE-2A51-463B-819A-7506AA7C4DF3}"/>
                </a:ext>
              </a:extLst>
            </p:cNvPr>
            <p:cNvSpPr/>
            <p:nvPr/>
          </p:nvSpPr>
          <p:spPr>
            <a:xfrm>
              <a:off x="493100" y="3188141"/>
              <a:ext cx="150098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ysClr val="windowText" lastClr="000000"/>
                  </a:solidFill>
                </a:rPr>
                <a:t>15 kHz trigger</a:t>
              </a:r>
            </a:p>
            <a:p>
              <a:r>
                <a:rPr lang="en-US" dirty="0">
                  <a:solidFill>
                    <a:sysClr val="windowText" lastClr="000000"/>
                  </a:solidFill>
                </a:rPr>
                <a:t>&gt;10 GB/s data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4C8FA3D-11A7-4365-A95C-12E9510E99DA}"/>
                </a:ext>
              </a:extLst>
            </p:cNvPr>
            <p:cNvSpPr/>
            <p:nvPr/>
          </p:nvSpPr>
          <p:spPr>
            <a:xfrm>
              <a:off x="1235482" y="2818520"/>
              <a:ext cx="74571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MVTX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512AEA4B-CA6E-4FDD-84E7-CBDA60130103}"/>
                </a:ext>
              </a:extLst>
            </p:cNvPr>
            <p:cNvCxnSpPr/>
            <p:nvPr/>
          </p:nvCxnSpPr>
          <p:spPr>
            <a:xfrm>
              <a:off x="2021500" y="785441"/>
              <a:ext cx="1559900" cy="361092"/>
            </a:xfrm>
            <a:prstGeom prst="straightConnector1">
              <a:avLst/>
            </a:prstGeom>
            <a:ln>
              <a:solidFill>
                <a:srgbClr val="29292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6C490FE1-5B02-4099-AB8E-7B215C709D75}"/>
                </a:ext>
              </a:extLst>
            </p:cNvPr>
            <p:cNvCxnSpPr>
              <a:cxnSpLocks/>
            </p:cNvCxnSpPr>
            <p:nvPr/>
          </p:nvCxnSpPr>
          <p:spPr>
            <a:xfrm>
              <a:off x="2021500" y="1155065"/>
              <a:ext cx="1976062" cy="528984"/>
            </a:xfrm>
            <a:prstGeom prst="straightConnector1">
              <a:avLst/>
            </a:prstGeom>
            <a:ln>
              <a:solidFill>
                <a:srgbClr val="29292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1BA7C027-70D5-4F29-9FFA-B85603F8373B}"/>
                </a:ext>
              </a:extLst>
            </p:cNvPr>
            <p:cNvCxnSpPr>
              <a:cxnSpLocks/>
            </p:cNvCxnSpPr>
            <p:nvPr/>
          </p:nvCxnSpPr>
          <p:spPr>
            <a:xfrm>
              <a:off x="2021500" y="1521814"/>
              <a:ext cx="1940900" cy="342785"/>
            </a:xfrm>
            <a:prstGeom prst="straightConnector1">
              <a:avLst/>
            </a:prstGeom>
            <a:ln>
              <a:solidFill>
                <a:srgbClr val="29292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D8D1CFA-5B82-46F4-90D1-287461D3F671}"/>
                </a:ext>
              </a:extLst>
            </p:cNvPr>
            <p:cNvSpPr/>
            <p:nvPr/>
          </p:nvSpPr>
          <p:spPr>
            <a:xfrm>
              <a:off x="815496" y="1340023"/>
              <a:ext cx="11657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Inner HCal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E497862A-F472-4255-97A8-9B2C0BDB2666}"/>
                </a:ext>
              </a:extLst>
            </p:cNvPr>
            <p:cNvCxnSpPr>
              <a:cxnSpLocks/>
            </p:cNvCxnSpPr>
            <p:nvPr/>
          </p:nvCxnSpPr>
          <p:spPr>
            <a:xfrm>
              <a:off x="2021500" y="1894313"/>
              <a:ext cx="2093300" cy="156485"/>
            </a:xfrm>
            <a:prstGeom prst="straightConnector1">
              <a:avLst/>
            </a:prstGeom>
            <a:ln>
              <a:solidFill>
                <a:srgbClr val="29292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C7115567-5FA6-4879-8678-7D668A3F6C3A}"/>
                </a:ext>
              </a:extLst>
            </p:cNvPr>
            <p:cNvCxnSpPr>
              <a:cxnSpLocks/>
            </p:cNvCxnSpPr>
            <p:nvPr/>
          </p:nvCxnSpPr>
          <p:spPr>
            <a:xfrm>
              <a:off x="2014778" y="2261062"/>
              <a:ext cx="2404822" cy="168513"/>
            </a:xfrm>
            <a:prstGeom prst="straightConnector1">
              <a:avLst/>
            </a:prstGeom>
            <a:ln>
              <a:solidFill>
                <a:srgbClr val="29292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D0809B35-6914-435C-BA54-99C333E448BA}"/>
                </a:ext>
              </a:extLst>
            </p:cNvPr>
            <p:cNvCxnSpPr>
              <a:cxnSpLocks/>
            </p:cNvCxnSpPr>
            <p:nvPr/>
          </p:nvCxnSpPr>
          <p:spPr>
            <a:xfrm>
              <a:off x="2014778" y="2630065"/>
              <a:ext cx="2709622" cy="104310"/>
            </a:xfrm>
            <a:prstGeom prst="straightConnector1">
              <a:avLst/>
            </a:prstGeom>
            <a:ln>
              <a:solidFill>
                <a:srgbClr val="29292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8671D5A3-B11E-4461-BD1D-E778790DA8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14778" y="2798578"/>
              <a:ext cx="2785822" cy="213583"/>
            </a:xfrm>
            <a:prstGeom prst="straightConnector1">
              <a:avLst/>
            </a:prstGeom>
            <a:ln>
              <a:solidFill>
                <a:srgbClr val="29292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1E6DE88-29BA-BD4E-BFC6-4B8954169316}"/>
              </a:ext>
            </a:extLst>
          </p:cNvPr>
          <p:cNvSpPr txBox="1"/>
          <p:nvPr/>
        </p:nvSpPr>
        <p:spPr>
          <a:xfrm>
            <a:off x="374729" y="5266507"/>
            <a:ext cx="25476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Tracking system upgrade:</a:t>
            </a:r>
          </a:p>
          <a:p>
            <a:r>
              <a:rPr lang="en-US" dirty="0">
                <a:solidFill>
                  <a:srgbClr val="FF0000"/>
                </a:solidFill>
              </a:rPr>
              <a:t>- MVTX (WBS3.2) </a:t>
            </a:r>
          </a:p>
          <a:p>
            <a:r>
              <a:rPr lang="en-US" dirty="0">
                <a:solidFill>
                  <a:srgbClr val="0432FF"/>
                </a:solidFill>
              </a:rPr>
              <a:t>- INTT (WBS3.1)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EDC608-999C-F34C-B87C-237111A9F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7687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76D1A-625F-E84F-A578-67753E46B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5957"/>
            <a:ext cx="10972800" cy="985093"/>
          </a:xfrm>
        </p:spPr>
        <p:txBody>
          <a:bodyPr/>
          <a:lstStyle/>
          <a:p>
            <a:r>
              <a:rPr lang="en-US" dirty="0"/>
              <a:t>MVTX Production Schedule Update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122585-B497-C247-A3F1-7533512AB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3/25/19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A16337-4627-E042-BDE8-3D19013AE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NCU sPHENIX Collaboration Mtg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E024EBA-C182-3D44-B2EE-6D197C3BD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497" y="1131636"/>
            <a:ext cx="10972800" cy="5194128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Stave production @CERN</a:t>
            </a:r>
          </a:p>
          <a:p>
            <a:pPr lvl="1"/>
            <a:r>
              <a:rPr lang="en-US" dirty="0"/>
              <a:t>May 2019- May 2020, 84 staves</a:t>
            </a:r>
          </a:p>
          <a:p>
            <a:pPr lvl="1"/>
            <a:r>
              <a:rPr lang="en-US" dirty="0"/>
              <a:t>4-stave/week</a:t>
            </a:r>
          </a:p>
          <a:p>
            <a:r>
              <a:rPr lang="en-US" dirty="0"/>
              <a:t>Stave acceptance test @LBNL</a:t>
            </a:r>
          </a:p>
          <a:p>
            <a:pPr lvl="1"/>
            <a:r>
              <a:rPr lang="en-US" dirty="0"/>
              <a:t>MOSAIC system, 9/2019 – 5/2020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Final mechanical design work </a:t>
            </a:r>
          </a:p>
          <a:p>
            <a:pPr lvl="1"/>
            <a:r>
              <a:rPr lang="en-US" dirty="0"/>
              <a:t>May 2019 – $$ available soon(?)</a:t>
            </a:r>
          </a:p>
          <a:p>
            <a:pPr lvl="1"/>
            <a:r>
              <a:rPr lang="en-US" dirty="0"/>
              <a:t>CYSS, End wheels </a:t>
            </a:r>
          </a:p>
          <a:p>
            <a:pPr lvl="1"/>
            <a:r>
              <a:rPr lang="en-US" dirty="0"/>
              <a:t>Service barrel and interface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MVTX detector assembly at LBNL </a:t>
            </a:r>
          </a:p>
          <a:p>
            <a:pPr lvl="1"/>
            <a:r>
              <a:rPr lang="en-US" dirty="0"/>
              <a:t>LBNL ALICE ML stave production ends ~12/2019, a total of 60 ML staves</a:t>
            </a:r>
          </a:p>
          <a:p>
            <a:pPr lvl="1"/>
            <a:r>
              <a:rPr lang="en-US" dirty="0"/>
              <a:t>Start MVTX detector assembly ~ late summer of 2019 (or after the completion of ALICE ML?)</a:t>
            </a:r>
          </a:p>
          <a:p>
            <a:pPr lvl="1"/>
            <a:endParaRPr lang="en-US" dirty="0"/>
          </a:p>
          <a:p>
            <a:r>
              <a:rPr lang="en-US" dirty="0"/>
              <a:t>MVTX full half-barrel detector test @LBNL</a:t>
            </a:r>
          </a:p>
          <a:p>
            <a:pPr lvl="1"/>
            <a:r>
              <a:rPr lang="en-US" dirty="0"/>
              <a:t>Starts ~mid of 2021</a:t>
            </a:r>
          </a:p>
          <a:p>
            <a:pPr lvl="1"/>
            <a:r>
              <a:rPr lang="en-US" dirty="0"/>
              <a:t>Using full readout system if ready: 24RU + 12PU + 3FELIX/2 servers </a:t>
            </a:r>
          </a:p>
          <a:p>
            <a:pPr lvl="1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B4833F-C86D-1941-B4AD-FB719D66A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1333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81998AF-B634-B34F-BE85-0503D8766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"/>
            <a:ext cx="10972800" cy="139231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MVTX Schedules and Milestones, in progress (3/2019)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1F7A34-107C-E843-B107-F55AB7056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3/25/19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2E5597-13DB-AF46-BB83-509280B98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NCU sPHENIX Collaboration Mtg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E2A5AEC-B53D-8D4F-AA72-1E4D50EE80B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461784" y="1697642"/>
          <a:ext cx="7268436" cy="342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1406">
                  <a:extLst>
                    <a:ext uri="{9D8B030D-6E8A-4147-A177-3AD203B41FA5}">
                      <a16:colId xmlns:a16="http://schemas.microsoft.com/office/drawing/2014/main" val="180237816"/>
                    </a:ext>
                  </a:extLst>
                </a:gridCol>
                <a:gridCol w="1211406">
                  <a:extLst>
                    <a:ext uri="{9D8B030D-6E8A-4147-A177-3AD203B41FA5}">
                      <a16:colId xmlns:a16="http://schemas.microsoft.com/office/drawing/2014/main" val="3789061785"/>
                    </a:ext>
                  </a:extLst>
                </a:gridCol>
                <a:gridCol w="1211406">
                  <a:extLst>
                    <a:ext uri="{9D8B030D-6E8A-4147-A177-3AD203B41FA5}">
                      <a16:colId xmlns:a16="http://schemas.microsoft.com/office/drawing/2014/main" val="3360062225"/>
                    </a:ext>
                  </a:extLst>
                </a:gridCol>
                <a:gridCol w="1211406">
                  <a:extLst>
                    <a:ext uri="{9D8B030D-6E8A-4147-A177-3AD203B41FA5}">
                      <a16:colId xmlns:a16="http://schemas.microsoft.com/office/drawing/2014/main" val="4003284006"/>
                    </a:ext>
                  </a:extLst>
                </a:gridCol>
                <a:gridCol w="1211406">
                  <a:extLst>
                    <a:ext uri="{9D8B030D-6E8A-4147-A177-3AD203B41FA5}">
                      <a16:colId xmlns:a16="http://schemas.microsoft.com/office/drawing/2014/main" val="3937574876"/>
                    </a:ext>
                  </a:extLst>
                </a:gridCol>
                <a:gridCol w="1211406">
                  <a:extLst>
                    <a:ext uri="{9D8B030D-6E8A-4147-A177-3AD203B41FA5}">
                      <a16:colId xmlns:a16="http://schemas.microsoft.com/office/drawing/2014/main" val="981024134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CY-2018</a:t>
                      </a: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2019</a:t>
                      </a: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2020</a:t>
                      </a: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2021</a:t>
                      </a: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2022</a:t>
                      </a: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2023</a:t>
                      </a:r>
                    </a:p>
                  </a:txBody>
                  <a:tcPr marL="82296" marR="82296" marT="41148" marB="41148"/>
                </a:tc>
                <a:extLst>
                  <a:ext uri="{0D108BD9-81ED-4DB2-BD59-A6C34878D82A}">
                    <a16:rowId xmlns:a16="http://schemas.microsoft.com/office/drawing/2014/main" val="1974851673"/>
                  </a:ext>
                </a:extLst>
              </a:tr>
            </a:tbl>
          </a:graphicData>
        </a:graphic>
      </p:graphicFrame>
      <p:grpSp>
        <p:nvGrpSpPr>
          <p:cNvPr id="71" name="Group 70">
            <a:extLst>
              <a:ext uri="{FF2B5EF4-FFF2-40B4-BE49-F238E27FC236}">
                <a16:creationId xmlns:a16="http://schemas.microsoft.com/office/drawing/2014/main" id="{F5171710-2990-534C-AC5B-83A948AC0F6B}"/>
              </a:ext>
            </a:extLst>
          </p:cNvPr>
          <p:cNvGrpSpPr/>
          <p:nvPr/>
        </p:nvGrpSpPr>
        <p:grpSpPr>
          <a:xfrm>
            <a:off x="4001434" y="2106582"/>
            <a:ext cx="1520874" cy="424732"/>
            <a:chOff x="1891510" y="2079909"/>
            <a:chExt cx="1689856" cy="471927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DEBFECA-AE31-DA42-A8BC-4449C03686F7}"/>
                </a:ext>
              </a:extLst>
            </p:cNvPr>
            <p:cNvCxnSpPr>
              <a:cxnSpLocks/>
            </p:cNvCxnSpPr>
            <p:nvPr/>
          </p:nvCxnSpPr>
          <p:spPr>
            <a:xfrm>
              <a:off x="2153883" y="2083578"/>
              <a:ext cx="1427483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5F7E40C-2877-994F-B07F-0FAC32312763}"/>
                </a:ext>
              </a:extLst>
            </p:cNvPr>
            <p:cNvSpPr txBox="1"/>
            <p:nvPr/>
          </p:nvSpPr>
          <p:spPr>
            <a:xfrm>
              <a:off x="1891510" y="2079909"/>
              <a:ext cx="960374" cy="4719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80" b="1" dirty="0"/>
                <a:t>Stave &amp; RU </a:t>
              </a:r>
            </a:p>
            <a:p>
              <a:r>
                <a:rPr lang="en-US" sz="1080" b="1" dirty="0"/>
                <a:t>production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0914154-C4A5-D846-8AE9-AAA717C5F4A3}"/>
              </a:ext>
            </a:extLst>
          </p:cNvPr>
          <p:cNvGrpSpPr/>
          <p:nvPr/>
        </p:nvGrpSpPr>
        <p:grpSpPr>
          <a:xfrm>
            <a:off x="5419294" y="4815316"/>
            <a:ext cx="988940" cy="350321"/>
            <a:chOff x="3262785" y="2711027"/>
            <a:chExt cx="1098822" cy="389243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C9903D0-3416-CA40-BF0E-5DE8AD2CFC48}"/>
                </a:ext>
              </a:extLst>
            </p:cNvPr>
            <p:cNvCxnSpPr>
              <a:cxnSpLocks/>
            </p:cNvCxnSpPr>
            <p:nvPr/>
          </p:nvCxnSpPr>
          <p:spPr>
            <a:xfrm>
              <a:off x="3262785" y="2711027"/>
              <a:ext cx="1098822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8D727B8-1D13-984A-8A4C-A36B28960882}"/>
                </a:ext>
              </a:extLst>
            </p:cNvPr>
            <p:cNvSpPr txBox="1"/>
            <p:nvPr/>
          </p:nvSpPr>
          <p:spPr>
            <a:xfrm>
              <a:off x="3262785" y="2720682"/>
              <a:ext cx="887352" cy="3795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10" dirty="0"/>
                <a:t>Power system </a:t>
              </a:r>
            </a:p>
            <a:p>
              <a:r>
                <a:rPr lang="en-US" sz="810" dirty="0"/>
                <a:t>production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280323B-73E3-7D40-A991-45D497DA806F}"/>
              </a:ext>
            </a:extLst>
          </p:cNvPr>
          <p:cNvGrpSpPr/>
          <p:nvPr/>
        </p:nvGrpSpPr>
        <p:grpSpPr>
          <a:xfrm>
            <a:off x="3425725" y="2726031"/>
            <a:ext cx="4559710" cy="258532"/>
            <a:chOff x="3028117" y="2690395"/>
            <a:chExt cx="5066344" cy="287258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F4242E0-7F81-4B4F-B74F-A001465249AD}"/>
                </a:ext>
              </a:extLst>
            </p:cNvPr>
            <p:cNvCxnSpPr>
              <a:cxnSpLocks/>
            </p:cNvCxnSpPr>
            <p:nvPr/>
          </p:nvCxnSpPr>
          <p:spPr>
            <a:xfrm>
              <a:off x="3028117" y="2711027"/>
              <a:ext cx="506634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FFA2944-1D11-344C-8E9C-1D0EA82D3DFD}"/>
                </a:ext>
              </a:extLst>
            </p:cNvPr>
            <p:cNvSpPr txBox="1"/>
            <p:nvPr/>
          </p:nvSpPr>
          <p:spPr>
            <a:xfrm>
              <a:off x="3239264" y="2690395"/>
              <a:ext cx="4855197" cy="287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80" b="1" dirty="0"/>
                <a:t>Detector mechanics design &amp; production,  global interface to sPHENIX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1327029-2F9D-124B-97D5-477ABE3C7FB7}"/>
              </a:ext>
            </a:extLst>
          </p:cNvPr>
          <p:cNvGrpSpPr/>
          <p:nvPr/>
        </p:nvGrpSpPr>
        <p:grpSpPr>
          <a:xfrm>
            <a:off x="5020553" y="3550258"/>
            <a:ext cx="1563695" cy="341632"/>
            <a:chOff x="4094391" y="2680223"/>
            <a:chExt cx="1737438" cy="379589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FFE5DA4-AE34-2B43-A3F1-95D31C7112E0}"/>
                </a:ext>
              </a:extLst>
            </p:cNvPr>
            <p:cNvCxnSpPr>
              <a:cxnSpLocks/>
            </p:cNvCxnSpPr>
            <p:nvPr/>
          </p:nvCxnSpPr>
          <p:spPr>
            <a:xfrm>
              <a:off x="4094391" y="2711027"/>
              <a:ext cx="1737438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DEB90A7-2B19-654E-9231-95D23B296796}"/>
                </a:ext>
              </a:extLst>
            </p:cNvPr>
            <p:cNvSpPr txBox="1"/>
            <p:nvPr/>
          </p:nvSpPr>
          <p:spPr>
            <a:xfrm>
              <a:off x="4094391" y="2680223"/>
              <a:ext cx="1737438" cy="3795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10" dirty="0"/>
                <a:t>Service barrel </a:t>
              </a:r>
            </a:p>
            <a:p>
              <a:r>
                <a:rPr lang="en-US" sz="810" dirty="0"/>
                <a:t>design &amp; production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8CA1D4B-C503-AE4E-BD8B-54AB3BF531C7}"/>
              </a:ext>
            </a:extLst>
          </p:cNvPr>
          <p:cNvGrpSpPr/>
          <p:nvPr/>
        </p:nvGrpSpPr>
        <p:grpSpPr>
          <a:xfrm>
            <a:off x="4693507" y="2995522"/>
            <a:ext cx="745436" cy="216982"/>
            <a:chOff x="3728752" y="2682754"/>
            <a:chExt cx="828262" cy="241092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AF9D36F-93E9-E846-AFEE-796B88F54FB3}"/>
                </a:ext>
              </a:extLst>
            </p:cNvPr>
            <p:cNvCxnSpPr>
              <a:cxnSpLocks/>
            </p:cNvCxnSpPr>
            <p:nvPr/>
          </p:nvCxnSpPr>
          <p:spPr>
            <a:xfrm>
              <a:off x="3795165" y="2703054"/>
              <a:ext cx="761849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21EE598-D94F-D846-AAC0-2A53BD93AA2A}"/>
                </a:ext>
              </a:extLst>
            </p:cNvPr>
            <p:cNvSpPr txBox="1"/>
            <p:nvPr/>
          </p:nvSpPr>
          <p:spPr>
            <a:xfrm>
              <a:off x="3728752" y="2682754"/>
              <a:ext cx="759111" cy="2410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10" dirty="0"/>
                <a:t>End Wheels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346488B-1DBB-234F-81F3-41B9C66DF77E}"/>
              </a:ext>
            </a:extLst>
          </p:cNvPr>
          <p:cNvGrpSpPr/>
          <p:nvPr/>
        </p:nvGrpSpPr>
        <p:grpSpPr>
          <a:xfrm>
            <a:off x="4532560" y="3195851"/>
            <a:ext cx="921260" cy="216982"/>
            <a:chOff x="3895974" y="2661453"/>
            <a:chExt cx="1023623" cy="241092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6433B74A-C47F-5948-A5B6-681930CC1B74}"/>
                </a:ext>
              </a:extLst>
            </p:cNvPr>
            <p:cNvCxnSpPr>
              <a:cxnSpLocks/>
            </p:cNvCxnSpPr>
            <p:nvPr/>
          </p:nvCxnSpPr>
          <p:spPr>
            <a:xfrm>
              <a:off x="3895974" y="2703054"/>
              <a:ext cx="1023623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7BF6FD-6120-1C4D-A168-1240E1AA35B2}"/>
                </a:ext>
              </a:extLst>
            </p:cNvPr>
            <p:cNvSpPr txBox="1"/>
            <p:nvPr/>
          </p:nvSpPr>
          <p:spPr>
            <a:xfrm>
              <a:off x="4156865" y="2661453"/>
              <a:ext cx="431387" cy="2410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10" dirty="0"/>
                <a:t>CYSS</a:t>
              </a:r>
              <a:endParaRPr lang="en-US" sz="108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A7F3F48-66B7-774B-BF8E-1B0D5AE75086}"/>
              </a:ext>
            </a:extLst>
          </p:cNvPr>
          <p:cNvGrpSpPr/>
          <p:nvPr/>
        </p:nvGrpSpPr>
        <p:grpSpPr>
          <a:xfrm>
            <a:off x="6583249" y="4512403"/>
            <a:ext cx="760144" cy="216982"/>
            <a:chOff x="3174643" y="2681608"/>
            <a:chExt cx="844605" cy="241092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04860B1B-616D-D248-AA43-A188DDBA19E7}"/>
                </a:ext>
              </a:extLst>
            </p:cNvPr>
            <p:cNvCxnSpPr>
              <a:cxnSpLocks/>
            </p:cNvCxnSpPr>
            <p:nvPr/>
          </p:nvCxnSpPr>
          <p:spPr>
            <a:xfrm>
              <a:off x="3395643" y="2711027"/>
              <a:ext cx="466825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54DBA20-842B-8E42-B51B-FF0D8C13C178}"/>
                </a:ext>
              </a:extLst>
            </p:cNvPr>
            <p:cNvSpPr txBox="1"/>
            <p:nvPr/>
          </p:nvSpPr>
          <p:spPr>
            <a:xfrm>
              <a:off x="3174643" y="2681608"/>
              <a:ext cx="844605" cy="2410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10" dirty="0"/>
                <a:t>Half barrel #1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AE77A88-BF07-A04D-BACE-4E97645708EB}"/>
              </a:ext>
            </a:extLst>
          </p:cNvPr>
          <p:cNvGrpSpPr/>
          <p:nvPr/>
        </p:nvGrpSpPr>
        <p:grpSpPr>
          <a:xfrm>
            <a:off x="6632422" y="4777635"/>
            <a:ext cx="760144" cy="216982"/>
            <a:chOff x="3031258" y="2686395"/>
            <a:chExt cx="844605" cy="241092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EA490A9-D80D-244B-9AEF-02E345B39297}"/>
                </a:ext>
              </a:extLst>
            </p:cNvPr>
            <p:cNvCxnSpPr>
              <a:cxnSpLocks/>
            </p:cNvCxnSpPr>
            <p:nvPr/>
          </p:nvCxnSpPr>
          <p:spPr>
            <a:xfrm>
              <a:off x="3387897" y="2711027"/>
              <a:ext cx="38962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5F325B0-1CA9-1A40-9D4F-D20ED44A2382}"/>
                </a:ext>
              </a:extLst>
            </p:cNvPr>
            <p:cNvSpPr txBox="1"/>
            <p:nvPr/>
          </p:nvSpPr>
          <p:spPr>
            <a:xfrm>
              <a:off x="3031258" y="2686395"/>
              <a:ext cx="844605" cy="2410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10" dirty="0"/>
                <a:t>Half barrel #2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C6ECEE6-252F-AF4D-B5BA-1E695B44E938}"/>
              </a:ext>
            </a:extLst>
          </p:cNvPr>
          <p:cNvGrpSpPr/>
          <p:nvPr/>
        </p:nvGrpSpPr>
        <p:grpSpPr>
          <a:xfrm>
            <a:off x="7291561" y="4936305"/>
            <a:ext cx="929430" cy="383438"/>
            <a:chOff x="4135029" y="4197743"/>
            <a:chExt cx="1032702" cy="426042"/>
          </a:xfrm>
        </p:grpSpPr>
        <p:sp>
          <p:nvSpPr>
            <p:cNvPr id="49" name="5-Point Star 48">
              <a:extLst>
                <a:ext uri="{FF2B5EF4-FFF2-40B4-BE49-F238E27FC236}">
                  <a16:creationId xmlns:a16="http://schemas.microsoft.com/office/drawing/2014/main" id="{9E4B7818-B2D9-8744-BAE5-E5D7790B6BE2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E5FFDD7-3062-094B-B0F3-43B6EA1A68C9}"/>
                </a:ext>
              </a:extLst>
            </p:cNvPr>
            <p:cNvSpPr txBox="1"/>
            <p:nvPr/>
          </p:nvSpPr>
          <p:spPr>
            <a:xfrm>
              <a:off x="4248317" y="4197743"/>
              <a:ext cx="919414" cy="426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46" dirty="0"/>
                <a:t>Half barrels</a:t>
              </a:r>
            </a:p>
            <a:p>
              <a:r>
                <a:rPr lang="en-US" sz="946" dirty="0"/>
                <a:t>arrive @BNL 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120006E-458E-7D43-B6F5-C9499ABB6133}"/>
              </a:ext>
            </a:extLst>
          </p:cNvPr>
          <p:cNvGrpSpPr/>
          <p:nvPr/>
        </p:nvGrpSpPr>
        <p:grpSpPr>
          <a:xfrm>
            <a:off x="7250251" y="5373732"/>
            <a:ext cx="2012089" cy="346908"/>
            <a:chOff x="3190658" y="2711027"/>
            <a:chExt cx="2235654" cy="385451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C9DF5983-253A-5C42-ACF3-88594453C6F9}"/>
                </a:ext>
              </a:extLst>
            </p:cNvPr>
            <p:cNvCxnSpPr>
              <a:cxnSpLocks/>
            </p:cNvCxnSpPr>
            <p:nvPr/>
          </p:nvCxnSpPr>
          <p:spPr>
            <a:xfrm>
              <a:off x="3262785" y="2711027"/>
              <a:ext cx="1313637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2CD4C43-6D60-AF48-940B-0D46D84F3F06}"/>
                </a:ext>
              </a:extLst>
            </p:cNvPr>
            <p:cNvSpPr txBox="1"/>
            <p:nvPr/>
          </p:nvSpPr>
          <p:spPr>
            <a:xfrm>
              <a:off x="3190658" y="2716890"/>
              <a:ext cx="2235654" cy="3795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10" b="1" dirty="0"/>
                <a:t>MVTX installation &amp; commissioning @BNL</a:t>
              </a:r>
            </a:p>
            <a:p>
              <a:r>
                <a:rPr lang="en-US" sz="810" b="1" dirty="0"/>
                <a:t>RU, FELIX, PS, cables etc.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2DBB80C-0B30-6947-94F6-D1D10E8EAA8D}"/>
              </a:ext>
            </a:extLst>
          </p:cNvPr>
          <p:cNvGrpSpPr/>
          <p:nvPr/>
        </p:nvGrpSpPr>
        <p:grpSpPr>
          <a:xfrm>
            <a:off x="8157980" y="4267270"/>
            <a:ext cx="1163468" cy="383438"/>
            <a:chOff x="4135029" y="4197743"/>
            <a:chExt cx="1292743" cy="426042"/>
          </a:xfrm>
        </p:grpSpPr>
        <p:sp>
          <p:nvSpPr>
            <p:cNvPr id="56" name="5-Point Star 55">
              <a:extLst>
                <a:ext uri="{FF2B5EF4-FFF2-40B4-BE49-F238E27FC236}">
                  <a16:creationId xmlns:a16="http://schemas.microsoft.com/office/drawing/2014/main" id="{52A0F4F9-74AD-E646-BE55-212C0CCCD0B2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3F282F9-C6DF-9349-B7EA-A3C8B93A265D}"/>
                </a:ext>
              </a:extLst>
            </p:cNvPr>
            <p:cNvSpPr txBox="1"/>
            <p:nvPr/>
          </p:nvSpPr>
          <p:spPr>
            <a:xfrm>
              <a:off x="4248317" y="4197743"/>
              <a:ext cx="1179455" cy="426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46" dirty="0"/>
                <a:t>Install half barrels</a:t>
              </a:r>
            </a:p>
            <a:p>
              <a:r>
                <a:rPr lang="en-US" sz="946" dirty="0"/>
                <a:t>     @sPHENIX IR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0F31F4F-A901-AB4A-9F3F-A64AF29E01D0}"/>
              </a:ext>
            </a:extLst>
          </p:cNvPr>
          <p:cNvGrpSpPr/>
          <p:nvPr/>
        </p:nvGrpSpPr>
        <p:grpSpPr>
          <a:xfrm>
            <a:off x="8462192" y="3498873"/>
            <a:ext cx="1201940" cy="383438"/>
            <a:chOff x="4135029" y="4238203"/>
            <a:chExt cx="1335490" cy="426042"/>
          </a:xfrm>
        </p:grpSpPr>
        <p:sp>
          <p:nvSpPr>
            <p:cNvPr id="59" name="5-Point Star 58">
              <a:extLst>
                <a:ext uri="{FF2B5EF4-FFF2-40B4-BE49-F238E27FC236}">
                  <a16:creationId xmlns:a16="http://schemas.microsoft.com/office/drawing/2014/main" id="{B7BC034F-3F0A-A242-9318-4198A3013569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4CEE293-60FB-1F48-94F7-C697F8555E47}"/>
                </a:ext>
              </a:extLst>
            </p:cNvPr>
            <p:cNvSpPr txBox="1"/>
            <p:nvPr/>
          </p:nvSpPr>
          <p:spPr>
            <a:xfrm>
              <a:off x="4248317" y="4238203"/>
              <a:ext cx="1222202" cy="426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46" dirty="0">
                  <a:solidFill>
                    <a:srgbClr val="FF0000"/>
                  </a:solidFill>
                </a:rPr>
                <a:t>Ready for beam;</a:t>
              </a:r>
            </a:p>
            <a:p>
              <a:r>
                <a:rPr lang="en-US" sz="946" dirty="0">
                  <a:solidFill>
                    <a:srgbClr val="FF0000"/>
                  </a:solidFill>
                </a:rPr>
                <a:t>sPHENIX day-1 run</a:t>
              </a:r>
            </a:p>
          </p:txBody>
        </p:sp>
      </p:grp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AB2078D-703E-AA48-BD24-64DE36D134DC}"/>
              </a:ext>
            </a:extLst>
          </p:cNvPr>
          <p:cNvCxnSpPr>
            <a:cxnSpLocks/>
          </p:cNvCxnSpPr>
          <p:nvPr/>
        </p:nvCxnSpPr>
        <p:spPr>
          <a:xfrm>
            <a:off x="9730217" y="2060866"/>
            <a:ext cx="0" cy="38358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C9651088-8625-DA4B-B8BD-20E60D109332}"/>
              </a:ext>
            </a:extLst>
          </p:cNvPr>
          <p:cNvCxnSpPr>
            <a:cxnSpLocks/>
          </p:cNvCxnSpPr>
          <p:nvPr/>
        </p:nvCxnSpPr>
        <p:spPr>
          <a:xfrm>
            <a:off x="8497448" y="2049992"/>
            <a:ext cx="0" cy="38358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79874EB-8F67-B748-8117-798A1E553BC5}"/>
              </a:ext>
            </a:extLst>
          </p:cNvPr>
          <p:cNvCxnSpPr>
            <a:cxnSpLocks/>
          </p:cNvCxnSpPr>
          <p:nvPr/>
        </p:nvCxnSpPr>
        <p:spPr>
          <a:xfrm>
            <a:off x="7315187" y="2047330"/>
            <a:ext cx="0" cy="38358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D6C1AA2-7653-014C-8BC3-C76B49B48550}"/>
              </a:ext>
            </a:extLst>
          </p:cNvPr>
          <p:cNvCxnSpPr>
            <a:cxnSpLocks/>
          </p:cNvCxnSpPr>
          <p:nvPr/>
        </p:nvCxnSpPr>
        <p:spPr>
          <a:xfrm>
            <a:off x="6093259" y="2047330"/>
            <a:ext cx="0" cy="38358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101F036-DEF6-1643-B10D-0B12AC52181A}"/>
              </a:ext>
            </a:extLst>
          </p:cNvPr>
          <p:cNvCxnSpPr>
            <a:cxnSpLocks/>
          </p:cNvCxnSpPr>
          <p:nvPr/>
        </p:nvCxnSpPr>
        <p:spPr>
          <a:xfrm>
            <a:off x="4907280" y="2035970"/>
            <a:ext cx="0" cy="38358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0810E94-46B4-6A41-9074-7A5BBF2E5276}"/>
              </a:ext>
            </a:extLst>
          </p:cNvPr>
          <p:cNvCxnSpPr>
            <a:cxnSpLocks/>
          </p:cNvCxnSpPr>
          <p:nvPr/>
        </p:nvCxnSpPr>
        <p:spPr>
          <a:xfrm>
            <a:off x="3668389" y="2031398"/>
            <a:ext cx="0" cy="38358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D748D1B-CFF2-5747-ACB9-633191BD5840}"/>
              </a:ext>
            </a:extLst>
          </p:cNvPr>
          <p:cNvCxnSpPr>
            <a:cxnSpLocks/>
          </p:cNvCxnSpPr>
          <p:nvPr/>
        </p:nvCxnSpPr>
        <p:spPr>
          <a:xfrm>
            <a:off x="2461784" y="2024488"/>
            <a:ext cx="8302" cy="38587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E27E0C89-DFC7-A749-82BA-5124EDFBFA20}"/>
              </a:ext>
            </a:extLst>
          </p:cNvPr>
          <p:cNvCxnSpPr>
            <a:cxnSpLocks/>
          </p:cNvCxnSpPr>
          <p:nvPr/>
        </p:nvCxnSpPr>
        <p:spPr>
          <a:xfrm>
            <a:off x="2461785" y="5883202"/>
            <a:ext cx="72800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4ADBF2C-86D2-494A-A4D2-64A7CEE03F1F}"/>
              </a:ext>
            </a:extLst>
          </p:cNvPr>
          <p:cNvGrpSpPr/>
          <p:nvPr/>
        </p:nvGrpSpPr>
        <p:grpSpPr>
          <a:xfrm>
            <a:off x="5064031" y="2218110"/>
            <a:ext cx="651140" cy="341632"/>
            <a:chOff x="1563564" y="2070534"/>
            <a:chExt cx="723489" cy="379589"/>
          </a:xfrm>
        </p:grpSpPr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1418171A-2272-4F40-9F59-A9119985ADCC}"/>
                </a:ext>
              </a:extLst>
            </p:cNvPr>
            <p:cNvCxnSpPr>
              <a:cxnSpLocks/>
            </p:cNvCxnSpPr>
            <p:nvPr/>
          </p:nvCxnSpPr>
          <p:spPr>
            <a:xfrm>
              <a:off x="1657350" y="2073105"/>
              <a:ext cx="435728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10A2169-5227-8D42-AF68-04CC634D9D36}"/>
                </a:ext>
              </a:extLst>
            </p:cNvPr>
            <p:cNvSpPr txBox="1"/>
            <p:nvPr/>
          </p:nvSpPr>
          <p:spPr>
            <a:xfrm>
              <a:off x="1563564" y="2070534"/>
              <a:ext cx="723489" cy="3795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10" dirty="0"/>
                <a:t>FELIX </a:t>
              </a:r>
            </a:p>
            <a:p>
              <a:r>
                <a:rPr lang="en-US" sz="810" dirty="0"/>
                <a:t>production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FAE025F-D1E4-AE44-B3CB-7CCF6FFBEFAD}"/>
              </a:ext>
            </a:extLst>
          </p:cNvPr>
          <p:cNvGrpSpPr/>
          <p:nvPr/>
        </p:nvGrpSpPr>
        <p:grpSpPr>
          <a:xfrm>
            <a:off x="4621926" y="4203968"/>
            <a:ext cx="2720614" cy="430813"/>
            <a:chOff x="3028117" y="2690395"/>
            <a:chExt cx="5066344" cy="197158"/>
          </a:xfrm>
        </p:grpSpPr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0A1591CA-1FA2-8242-AE45-B74D6F15E247}"/>
                </a:ext>
              </a:extLst>
            </p:cNvPr>
            <p:cNvCxnSpPr>
              <a:cxnSpLocks/>
            </p:cNvCxnSpPr>
            <p:nvPr/>
          </p:nvCxnSpPr>
          <p:spPr>
            <a:xfrm>
              <a:off x="3028117" y="2711027"/>
              <a:ext cx="506634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C7B6980B-D5A1-EE46-8772-4F8F455E0783}"/>
                </a:ext>
              </a:extLst>
            </p:cNvPr>
            <p:cNvSpPr txBox="1"/>
            <p:nvPr/>
          </p:nvSpPr>
          <p:spPr>
            <a:xfrm>
              <a:off x="3319246" y="2690395"/>
              <a:ext cx="4321194" cy="197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80" b="1" dirty="0"/>
                <a:t>Barrel Assembly &amp; Testing @LBNL</a:t>
              </a:r>
            </a:p>
          </p:txBody>
        </p:sp>
      </p:grpSp>
      <p:sp>
        <p:nvSpPr>
          <p:cNvPr id="69" name="5-Point Star 68">
            <a:extLst>
              <a:ext uri="{FF2B5EF4-FFF2-40B4-BE49-F238E27FC236}">
                <a16:creationId xmlns:a16="http://schemas.microsoft.com/office/drawing/2014/main" id="{9C1596B5-5FCF-A34D-8F67-0B01F88124E3}"/>
              </a:ext>
            </a:extLst>
          </p:cNvPr>
          <p:cNvSpPr/>
          <p:nvPr/>
        </p:nvSpPr>
        <p:spPr>
          <a:xfrm>
            <a:off x="3747409" y="2154809"/>
            <a:ext cx="101959" cy="12380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16AA45-5EC7-1044-8C35-A9447BB454CE}"/>
              </a:ext>
            </a:extLst>
          </p:cNvPr>
          <p:cNvSpPr txBox="1"/>
          <p:nvPr/>
        </p:nvSpPr>
        <p:spPr>
          <a:xfrm>
            <a:off x="1532819" y="1296596"/>
            <a:ext cx="3499075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80" b="1" dirty="0">
                <a:solidFill>
                  <a:srgbClr val="032AFF"/>
                </a:solidFill>
              </a:rPr>
              <a:t>sPHENIX:</a:t>
            </a:r>
            <a:r>
              <a:rPr lang="en-US" sz="1680" dirty="0">
                <a:solidFill>
                  <a:srgbClr val="032AFF"/>
                </a:solidFill>
              </a:rPr>
              <a:t>                 CD1/3a         PD2/3</a:t>
            </a:r>
          </a:p>
        </p:txBody>
      </p:sp>
      <p:sp>
        <p:nvSpPr>
          <p:cNvPr id="76" name="5-Point Star 75">
            <a:extLst>
              <a:ext uri="{FF2B5EF4-FFF2-40B4-BE49-F238E27FC236}">
                <a16:creationId xmlns:a16="http://schemas.microsoft.com/office/drawing/2014/main" id="{ADD71849-089C-2043-86FF-B7BA12C32E75}"/>
              </a:ext>
            </a:extLst>
          </p:cNvPr>
          <p:cNvSpPr/>
          <p:nvPr/>
        </p:nvSpPr>
        <p:spPr>
          <a:xfrm>
            <a:off x="3087570" y="1417323"/>
            <a:ext cx="101959" cy="12380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0FCB28-24AC-A242-9AF6-B5C6CB1408E3}"/>
              </a:ext>
            </a:extLst>
          </p:cNvPr>
          <p:cNvSpPr txBox="1"/>
          <p:nvPr/>
        </p:nvSpPr>
        <p:spPr>
          <a:xfrm>
            <a:off x="1532819" y="2024486"/>
            <a:ext cx="724878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80" b="1" dirty="0"/>
              <a:t>MVTX</a:t>
            </a:r>
            <a:endParaRPr lang="en-US" sz="2160" b="1" dirty="0"/>
          </a:p>
        </p:txBody>
      </p:sp>
      <p:sp>
        <p:nvSpPr>
          <p:cNvPr id="77" name="5-Point Star 76">
            <a:extLst>
              <a:ext uri="{FF2B5EF4-FFF2-40B4-BE49-F238E27FC236}">
                <a16:creationId xmlns:a16="http://schemas.microsoft.com/office/drawing/2014/main" id="{F857433C-4304-5A48-9C55-1BF241178F0B}"/>
              </a:ext>
            </a:extLst>
          </p:cNvPr>
          <p:cNvSpPr/>
          <p:nvPr/>
        </p:nvSpPr>
        <p:spPr>
          <a:xfrm>
            <a:off x="8473440" y="1417323"/>
            <a:ext cx="101959" cy="12380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78" name="5-Point Star 77">
            <a:extLst>
              <a:ext uri="{FF2B5EF4-FFF2-40B4-BE49-F238E27FC236}">
                <a16:creationId xmlns:a16="http://schemas.microsoft.com/office/drawing/2014/main" id="{0605263A-36B4-4141-8C59-727056DD55CB}"/>
              </a:ext>
            </a:extLst>
          </p:cNvPr>
          <p:cNvSpPr/>
          <p:nvPr/>
        </p:nvSpPr>
        <p:spPr>
          <a:xfrm>
            <a:off x="4158195" y="1417323"/>
            <a:ext cx="101959" cy="12380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79" name="5-Point Star 78">
            <a:extLst>
              <a:ext uri="{FF2B5EF4-FFF2-40B4-BE49-F238E27FC236}">
                <a16:creationId xmlns:a16="http://schemas.microsoft.com/office/drawing/2014/main" id="{9CF2E3D5-0002-A749-9106-94A2E7263C6F}"/>
              </a:ext>
            </a:extLst>
          </p:cNvPr>
          <p:cNvSpPr/>
          <p:nvPr/>
        </p:nvSpPr>
        <p:spPr>
          <a:xfrm>
            <a:off x="6370320" y="1417323"/>
            <a:ext cx="101959" cy="12380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7661B5-20DE-794D-B508-7009CB79FD6C}"/>
              </a:ext>
            </a:extLst>
          </p:cNvPr>
          <p:cNvSpPr txBox="1"/>
          <p:nvPr/>
        </p:nvSpPr>
        <p:spPr>
          <a:xfrm>
            <a:off x="8564146" y="1315453"/>
            <a:ext cx="1244059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80" dirty="0">
                <a:solidFill>
                  <a:srgbClr val="032AFF"/>
                </a:solidFill>
              </a:rPr>
              <a:t>1</a:t>
            </a:r>
            <a:r>
              <a:rPr lang="en-US" sz="1680" baseline="30000" dirty="0">
                <a:solidFill>
                  <a:srgbClr val="032AFF"/>
                </a:solidFill>
              </a:rPr>
              <a:t>st</a:t>
            </a:r>
            <a:r>
              <a:rPr lang="en-US" sz="1680" dirty="0">
                <a:solidFill>
                  <a:srgbClr val="032AFF"/>
                </a:solidFill>
              </a:rPr>
              <a:t> collisions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A872256-B576-2F4E-B128-A5B4757B8CDC}"/>
              </a:ext>
            </a:extLst>
          </p:cNvPr>
          <p:cNvSpPr txBox="1"/>
          <p:nvPr/>
        </p:nvSpPr>
        <p:spPr>
          <a:xfrm>
            <a:off x="6421299" y="1295036"/>
            <a:ext cx="1157048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80" dirty="0">
                <a:solidFill>
                  <a:srgbClr val="032AFF"/>
                </a:solidFill>
              </a:rPr>
              <a:t>Installation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5E2144F-4370-9947-A8E0-4C6D7EAFD7C7}"/>
              </a:ext>
            </a:extLst>
          </p:cNvPr>
          <p:cNvCxnSpPr>
            <a:cxnSpLocks/>
          </p:cNvCxnSpPr>
          <p:nvPr/>
        </p:nvCxnSpPr>
        <p:spPr>
          <a:xfrm>
            <a:off x="3547368" y="3498866"/>
            <a:ext cx="983128" cy="0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6BC9044-44BB-754F-97DA-3A8905E6BD97}"/>
              </a:ext>
            </a:extLst>
          </p:cNvPr>
          <p:cNvSpPr txBox="1"/>
          <p:nvPr/>
        </p:nvSpPr>
        <p:spPr>
          <a:xfrm>
            <a:off x="3457691" y="3554454"/>
            <a:ext cx="1077539" cy="383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46" dirty="0">
                <a:solidFill>
                  <a:srgbClr val="0432FF"/>
                </a:solidFill>
              </a:rPr>
              <a:t>Global integration</a:t>
            </a:r>
          </a:p>
          <a:p>
            <a:r>
              <a:rPr lang="en-US" sz="946" dirty="0">
                <a:solidFill>
                  <a:srgbClr val="0432FF"/>
                </a:solidFill>
              </a:rPr>
              <a:t>/interface design?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8CFBF68-4ACD-C547-BB0C-CF715EA79153}"/>
              </a:ext>
            </a:extLst>
          </p:cNvPr>
          <p:cNvGrpSpPr/>
          <p:nvPr/>
        </p:nvGrpSpPr>
        <p:grpSpPr>
          <a:xfrm>
            <a:off x="4465161" y="5172023"/>
            <a:ext cx="1059906" cy="561307"/>
            <a:chOff x="4283957" y="5204332"/>
            <a:chExt cx="1177674" cy="623674"/>
          </a:xfrm>
        </p:grpSpPr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2038E9FF-47E0-1043-98D2-A77ED376FF54}"/>
                </a:ext>
              </a:extLst>
            </p:cNvPr>
            <p:cNvCxnSpPr>
              <a:cxnSpLocks/>
            </p:cNvCxnSpPr>
            <p:nvPr/>
          </p:nvCxnSpPr>
          <p:spPr>
            <a:xfrm>
              <a:off x="4309347" y="5204332"/>
              <a:ext cx="992038" cy="0"/>
            </a:xfrm>
            <a:prstGeom prst="straightConnector1">
              <a:avLst/>
            </a:prstGeom>
            <a:ln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7C5867C2-3A3A-024F-B544-D0807DE1D053}"/>
                </a:ext>
              </a:extLst>
            </p:cNvPr>
            <p:cNvSpPr txBox="1"/>
            <p:nvPr/>
          </p:nvSpPr>
          <p:spPr>
            <a:xfrm>
              <a:off x="4283957" y="5240239"/>
              <a:ext cx="1177674" cy="5877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46" dirty="0">
                  <a:solidFill>
                    <a:srgbClr val="0432FF"/>
                  </a:solidFill>
                </a:rPr>
                <a:t>design &amp; procure </a:t>
              </a:r>
            </a:p>
            <a:p>
              <a:r>
                <a:rPr lang="en-US" sz="946" dirty="0">
                  <a:solidFill>
                    <a:srgbClr val="0432FF"/>
                  </a:solidFill>
                </a:rPr>
                <a:t>interface to </a:t>
              </a:r>
            </a:p>
            <a:p>
              <a:r>
                <a:rPr lang="en-US" sz="946" dirty="0">
                  <a:solidFill>
                    <a:srgbClr val="0432FF"/>
                  </a:solidFill>
                </a:rPr>
                <a:t>sPHENIX rails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49F1E9D8-A62B-B14C-B081-F92EA7CF95D7}"/>
              </a:ext>
            </a:extLst>
          </p:cNvPr>
          <p:cNvGrpSpPr/>
          <p:nvPr/>
        </p:nvGrpSpPr>
        <p:grpSpPr>
          <a:xfrm>
            <a:off x="5739942" y="5309194"/>
            <a:ext cx="1071127" cy="415753"/>
            <a:chOff x="4162934" y="5204332"/>
            <a:chExt cx="1190139" cy="461945"/>
          </a:xfrm>
        </p:grpSpPr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CA4982CB-27E7-514C-9FF5-424E4B13ED07}"/>
                </a:ext>
              </a:extLst>
            </p:cNvPr>
            <p:cNvCxnSpPr>
              <a:cxnSpLocks/>
            </p:cNvCxnSpPr>
            <p:nvPr/>
          </p:nvCxnSpPr>
          <p:spPr>
            <a:xfrm>
              <a:off x="4309347" y="5204332"/>
              <a:ext cx="790601" cy="0"/>
            </a:xfrm>
            <a:prstGeom prst="straightConnector1">
              <a:avLst/>
            </a:prstGeom>
            <a:ln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831FDC4E-D8F3-DD43-B3F9-3A044BE6495D}"/>
                </a:ext>
              </a:extLst>
            </p:cNvPr>
            <p:cNvSpPr txBox="1"/>
            <p:nvPr/>
          </p:nvSpPr>
          <p:spPr>
            <a:xfrm>
              <a:off x="4162934" y="5240238"/>
              <a:ext cx="1190139" cy="4260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46" dirty="0">
                  <a:solidFill>
                    <a:srgbClr val="0432FF"/>
                  </a:solidFill>
                </a:rPr>
                <a:t>Design &amp; procure </a:t>
              </a:r>
            </a:p>
            <a:p>
              <a:r>
                <a:rPr lang="en-US" sz="946" dirty="0">
                  <a:solidFill>
                    <a:srgbClr val="0432FF"/>
                  </a:solidFill>
                </a:rPr>
                <a:t>sPHENIX rails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C91FF7-3FF1-4648-9382-CD4364B74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7194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E7AFB-B068-6B4E-BBE3-5AE42085B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2974" y="136525"/>
            <a:ext cx="10515600" cy="1325563"/>
          </a:xfrm>
        </p:spPr>
        <p:txBody>
          <a:bodyPr/>
          <a:lstStyle/>
          <a:p>
            <a:r>
              <a:rPr lang="en-US" dirty="0"/>
              <a:t>Upcoming BNL Director’s Review</a:t>
            </a:r>
            <a:br>
              <a:rPr lang="en-US" dirty="0"/>
            </a:br>
            <a:r>
              <a:rPr lang="en-US" dirty="0"/>
              <a:t>“Breakout Session 4” – Silicon Upgrade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3B8816-E665-424A-8FBD-15666679D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828" y="1635312"/>
            <a:ext cx="6636482" cy="663668"/>
          </a:xfrm>
        </p:spPr>
        <p:txBody>
          <a:bodyPr/>
          <a:lstStyle/>
          <a:p>
            <a:r>
              <a:rPr lang="en-US" dirty="0"/>
              <a:t>April 9-11 </a:t>
            </a:r>
            <a:r>
              <a:rPr lang="en-US" dirty="0" err="1"/>
              <a:t>Reviews@BNL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49C2E5-440F-064F-AF8D-E6982E6D9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3/25/19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C35D25-5B0D-B648-AF3A-0A233252B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NCU sPHENIX Collaboration Mtg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2DC8AD-81C7-D84A-862F-B0993941E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32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5E457F-5FC9-9940-A7D1-6F63EFAFF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74" y="2298980"/>
            <a:ext cx="7508977" cy="292370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994A2D2-8118-E444-B858-9AE4AC94993A}"/>
              </a:ext>
            </a:extLst>
          </p:cNvPr>
          <p:cNvSpPr/>
          <p:nvPr/>
        </p:nvSpPr>
        <p:spPr>
          <a:xfrm>
            <a:off x="7759189" y="2129701"/>
            <a:ext cx="4313437" cy="381642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200" b="1" u="sng" dirty="0">
                <a:solidFill>
                  <a:srgbClr val="000000"/>
                </a:solidFill>
                <a:latin typeface="Times" pitchFamily="2" charset="0"/>
              </a:rPr>
              <a:t>Wednesday, April 10, 2019 – Breakout Session 4 – Silicon Detectors*</a:t>
            </a:r>
            <a:endParaRPr lang="en-US" sz="1400" dirty="0">
              <a:latin typeface="Calibri" panose="020F0502020204030204" pitchFamily="34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Times" pitchFamily="2" charset="0"/>
              </a:rPr>
              <a:t>    8:30  am      MVTX  Overview/Management(20+10)  </a:t>
            </a:r>
            <a:endParaRPr lang="en-US" sz="1400" dirty="0">
              <a:latin typeface="Calibri" panose="020F0502020204030204" pitchFamily="34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Times" pitchFamily="2" charset="0"/>
              </a:rPr>
              <a:t>    9:00 am       MVTX Sensors/Staves/</a:t>
            </a:r>
            <a:r>
              <a:rPr lang="en-US" sz="1200" dirty="0" err="1">
                <a:solidFill>
                  <a:srgbClr val="000000"/>
                </a:solidFill>
                <a:latin typeface="Times" pitchFamily="2" charset="0"/>
              </a:rPr>
              <a:t>Det</a:t>
            </a:r>
            <a:r>
              <a:rPr lang="en-US" sz="1200" dirty="0">
                <a:solidFill>
                  <a:srgbClr val="000000"/>
                </a:solidFill>
                <a:latin typeface="Times" pitchFamily="2" charset="0"/>
              </a:rPr>
              <a:t> Assembly(20+10)</a:t>
            </a:r>
          </a:p>
          <a:p>
            <a:endParaRPr lang="en-US" sz="1400" dirty="0">
              <a:latin typeface="Calibri" panose="020F0502020204030204" pitchFamily="34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Times" pitchFamily="2" charset="0"/>
              </a:rPr>
              <a:t>    9:30 am       MVTX Electronics(20+10)</a:t>
            </a:r>
            <a:endParaRPr lang="en-US" sz="1400" dirty="0">
              <a:latin typeface="Calibri" panose="020F0502020204030204" pitchFamily="34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Times" pitchFamily="2" charset="0"/>
              </a:rPr>
              <a:t>  10:00 am      MVTX Mechanics, Integration &amp; Infrastructure(20+10)</a:t>
            </a:r>
            <a:endParaRPr lang="en-US" sz="1400" dirty="0">
              <a:latin typeface="Calibri" panose="020F0502020204030204" pitchFamily="34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Times" pitchFamily="2" charset="0"/>
              </a:rPr>
              <a:t>  10:30 am       Break(15)</a:t>
            </a:r>
            <a:endParaRPr lang="en-US" sz="1400" dirty="0">
              <a:latin typeface="Calibri" panose="020F0502020204030204" pitchFamily="34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Times" pitchFamily="2" charset="0"/>
              </a:rPr>
              <a:t>  10:45 am       MVTX Cost and Schedule(20+10)  </a:t>
            </a:r>
            <a:endParaRPr lang="en-US" sz="1400" dirty="0">
              <a:latin typeface="Calibri" panose="020F0502020204030204" pitchFamily="34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endParaRPr lang="en-US" sz="1400" dirty="0">
              <a:latin typeface="Calibri" panose="020F0502020204030204" pitchFamily="34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Times" pitchFamily="2" charset="0"/>
              </a:rPr>
              <a:t>  11:15 am       INTT Overview/Management(20+10)</a:t>
            </a:r>
            <a:endParaRPr lang="en-US" sz="1400" dirty="0">
              <a:latin typeface="Calibri" panose="020F0502020204030204" pitchFamily="34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Times" pitchFamily="2" charset="0"/>
              </a:rPr>
              <a:t>  11:45 am       INTT Sensors/Staves/</a:t>
            </a:r>
            <a:r>
              <a:rPr lang="en-US" sz="1200" dirty="0" err="1">
                <a:solidFill>
                  <a:srgbClr val="000000"/>
                </a:solidFill>
                <a:latin typeface="Times" pitchFamily="2" charset="0"/>
              </a:rPr>
              <a:t>Det</a:t>
            </a:r>
            <a:r>
              <a:rPr lang="en-US" sz="1200" dirty="0">
                <a:solidFill>
                  <a:srgbClr val="000000"/>
                </a:solidFill>
                <a:latin typeface="Times" pitchFamily="2" charset="0"/>
              </a:rPr>
              <a:t> Assembly(20+10</a:t>
            </a:r>
            <a:endParaRPr lang="en-US" sz="1400" dirty="0">
              <a:latin typeface="Calibri" panose="020F0502020204030204" pitchFamily="34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Times" pitchFamily="2" charset="0"/>
              </a:rPr>
              <a:t>  12:15 am       Lunch(60) </a:t>
            </a:r>
            <a:endParaRPr lang="en-US" sz="1400" dirty="0">
              <a:latin typeface="Calibri" panose="020F0502020204030204" pitchFamily="34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Times" pitchFamily="2" charset="0"/>
              </a:rPr>
              <a:t>    1:15 pm       INTT Electronics(20+10) </a:t>
            </a:r>
          </a:p>
          <a:p>
            <a:r>
              <a:rPr lang="en-US" sz="1200" dirty="0">
                <a:solidFill>
                  <a:srgbClr val="000000"/>
                </a:solidFill>
                <a:latin typeface="Times" pitchFamily="2" charset="0"/>
              </a:rPr>
              <a:t>    1:45 pm       INTT Mechanics, Integration &amp; Infrastructure(20+10)    </a:t>
            </a:r>
            <a:endParaRPr lang="en-US" sz="1400" dirty="0">
              <a:latin typeface="Calibri" panose="020F0502020204030204" pitchFamily="34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Times" pitchFamily="2" charset="0"/>
              </a:rPr>
              <a:t>    2:15 pm       INTT Cost and Schedule(20+10)</a:t>
            </a:r>
            <a:endParaRPr lang="en-US" sz="1400" dirty="0">
              <a:latin typeface="Calibri" panose="020F0502020204030204" pitchFamily="34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Times" pitchFamily="2" charset="0"/>
              </a:rPr>
              <a:t>    2:45 pm       Committee Executive Session</a:t>
            </a:r>
            <a:endParaRPr lang="en-US" sz="1400" dirty="0">
              <a:latin typeface="Calibri" panose="020F0502020204030204" pitchFamily="34" charset="0"/>
            </a:endParaRPr>
          </a:p>
          <a:p>
            <a:r>
              <a:rPr lang="en-US" sz="1200" b="1" dirty="0">
                <a:solidFill>
                  <a:srgbClr val="000000"/>
                </a:solidFill>
                <a:latin typeface="Times" pitchFamily="2" charset="0"/>
              </a:rPr>
              <a:t> </a:t>
            </a:r>
            <a:endParaRPr lang="en-US" sz="1400" dirty="0">
              <a:effectLst/>
              <a:latin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3BBC87-3B25-DA47-ADC8-F28B90FE8BE7}"/>
              </a:ext>
            </a:extLst>
          </p:cNvPr>
          <p:cNvSpPr txBox="1"/>
          <p:nvPr/>
        </p:nvSpPr>
        <p:spPr>
          <a:xfrm>
            <a:off x="365744" y="5525353"/>
            <a:ext cx="64313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We will present the latest updates at the review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- ready for the final design and full production </a:t>
            </a:r>
          </a:p>
        </p:txBody>
      </p:sp>
    </p:spTree>
    <p:extLst>
      <p:ext uri="{BB962C8B-B14F-4D97-AF65-F5344CB8AC3E}">
        <p14:creationId xmlns:p14="http://schemas.microsoft.com/office/powerpoint/2010/main" val="3136881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4BB6A-C1B1-B749-90BD-51FDF934A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3550"/>
            <a:ext cx="10972800" cy="985093"/>
          </a:xfrm>
        </p:spPr>
        <p:txBody>
          <a:bodyPr/>
          <a:lstStyle/>
          <a:p>
            <a:r>
              <a:rPr lang="en-US" dirty="0"/>
              <a:t>Detector R&amp;D in Progress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12FBB3-F555-2C40-8A07-58FCFE338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3/25/19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34B0D6-3A01-124C-8A0A-A6920F374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NCU sPHENIX Collaboration Mtg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43FD59D-C1C0-DC4C-BF56-093FAB875E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464" y="1370578"/>
            <a:ext cx="7209792" cy="4988048"/>
          </a:xfrm>
        </p:spPr>
        <p:txBody>
          <a:bodyPr>
            <a:normAutofit/>
          </a:bodyPr>
          <a:lstStyle/>
          <a:p>
            <a:r>
              <a:rPr lang="en-US" dirty="0"/>
              <a:t>MVTX prototype telescope beam test at </a:t>
            </a:r>
            <a:r>
              <a:rPr lang="en-US" dirty="0" err="1"/>
              <a:t>Fermilab</a:t>
            </a:r>
            <a:endParaRPr lang="en-US" dirty="0"/>
          </a:p>
          <a:p>
            <a:pPr lvl="1"/>
            <a:r>
              <a:rPr lang="en-US" dirty="0"/>
              <a:t>Staves with “final” electronics and cables</a:t>
            </a:r>
          </a:p>
          <a:p>
            <a:pPr lvl="1"/>
            <a:r>
              <a:rPr lang="en-US" dirty="0"/>
              <a:t>Test beam planned for May, with </a:t>
            </a:r>
            <a:r>
              <a:rPr lang="en-US" dirty="0" err="1"/>
              <a:t>sPHENIX</a:t>
            </a:r>
            <a:r>
              <a:rPr lang="en-US" dirty="0"/>
              <a:t> INTT   </a:t>
            </a:r>
          </a:p>
          <a:p>
            <a:pPr lvl="1"/>
            <a:endParaRPr lang="en-US" dirty="0"/>
          </a:p>
          <a:p>
            <a:r>
              <a:rPr lang="en-US" dirty="0" err="1"/>
              <a:t>SamTec</a:t>
            </a:r>
            <a:r>
              <a:rPr lang="en-US" dirty="0"/>
              <a:t> cables</a:t>
            </a:r>
          </a:p>
          <a:p>
            <a:pPr lvl="1"/>
            <a:r>
              <a:rPr lang="en-US" dirty="0"/>
              <a:t>AWG30(MVTX) vs AWG32(ITS), </a:t>
            </a:r>
          </a:p>
          <a:p>
            <a:pPr marL="209550" lvl="1" indent="0">
              <a:buNone/>
            </a:pPr>
            <a:r>
              <a:rPr lang="en-US" dirty="0"/>
              <a:t>    ~10m cables</a:t>
            </a:r>
          </a:p>
          <a:p>
            <a:pPr marL="209550" lvl="1" indent="0">
              <a:buNone/>
            </a:pPr>
            <a:endParaRPr lang="en-US" dirty="0"/>
          </a:p>
          <a:p>
            <a:r>
              <a:rPr lang="en-US" dirty="0"/>
              <a:t>ALPIDE sensor characterization and optimization </a:t>
            </a:r>
          </a:p>
          <a:p>
            <a:pPr lvl="1"/>
            <a:r>
              <a:rPr lang="en-US" dirty="0"/>
              <a:t>Readout and trigger optimization for </a:t>
            </a:r>
            <a:r>
              <a:rPr lang="en-US" dirty="0" err="1"/>
              <a:t>sPHENIX</a:t>
            </a:r>
            <a:endParaRPr lang="en-US" dirty="0"/>
          </a:p>
          <a:p>
            <a:pPr lvl="1"/>
            <a:r>
              <a:rPr lang="en-US" dirty="0"/>
              <a:t>Laser system setup in preparation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CAB8A5F-D58E-9742-A1FD-7AE2629DC555}"/>
              </a:ext>
            </a:extLst>
          </p:cNvPr>
          <p:cNvGrpSpPr/>
          <p:nvPr/>
        </p:nvGrpSpPr>
        <p:grpSpPr>
          <a:xfrm>
            <a:off x="7673256" y="588723"/>
            <a:ext cx="3770318" cy="3181611"/>
            <a:chOff x="6642080" y="1976402"/>
            <a:chExt cx="2209800" cy="166463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81B4236-E10A-3A42-B5A3-AB77BCD95DB1}"/>
                </a:ext>
              </a:extLst>
            </p:cNvPr>
            <p:cNvGrpSpPr/>
            <p:nvPr/>
          </p:nvGrpSpPr>
          <p:grpSpPr>
            <a:xfrm>
              <a:off x="6642080" y="2272411"/>
              <a:ext cx="2209800" cy="1368625"/>
              <a:chOff x="5181600" y="1688214"/>
              <a:chExt cx="3864885" cy="2624225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0AFEB095-1BBE-924F-8207-5AF2F0A9D9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181600" y="1905000"/>
                <a:ext cx="3864885" cy="2008047"/>
              </a:xfrm>
              <a:prstGeom prst="rect">
                <a:avLst/>
              </a:prstGeom>
            </p:spPr>
          </p:pic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F9CDB09A-907B-224E-B7DF-A7F6644D4584}"/>
                  </a:ext>
                </a:extLst>
              </p:cNvPr>
              <p:cNvCxnSpPr/>
              <p:nvPr/>
            </p:nvCxnSpPr>
            <p:spPr>
              <a:xfrm flipH="1">
                <a:off x="6048738" y="1688214"/>
                <a:ext cx="1141504" cy="2624225"/>
              </a:xfrm>
              <a:prstGeom prst="straightConnector1">
                <a:avLst/>
              </a:prstGeom>
              <a:noFill/>
              <a:ln w="38100" cap="flat">
                <a:solidFill>
                  <a:srgbClr val="FF0000"/>
                </a:solidFill>
                <a:prstDash val="solid"/>
                <a:round/>
                <a:tailEnd type="arrow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ADE14C0-66E7-C945-9D2D-11C82A8C16A5}"/>
                </a:ext>
              </a:extLst>
            </p:cNvPr>
            <p:cNvSpPr txBox="1"/>
            <p:nvPr/>
          </p:nvSpPr>
          <p:spPr>
            <a:xfrm>
              <a:off x="6792500" y="1976402"/>
              <a:ext cx="1659910" cy="3243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920" dirty="0">
                  <a:solidFill>
                    <a:srgbClr val="0432FF"/>
                  </a:solidFill>
                </a:rPr>
                <a:t>4-stave Telescope </a:t>
              </a:r>
            </a:p>
          </p:txBody>
        </p:sp>
      </p:grpSp>
      <p:pic>
        <p:nvPicPr>
          <p:cNvPr id="11" name="Shape 111">
            <a:extLst>
              <a:ext uri="{FF2B5EF4-FFF2-40B4-BE49-F238E27FC236}">
                <a16:creationId xmlns:a16="http://schemas.microsoft.com/office/drawing/2014/main" id="{CEA24132-595E-D744-BB48-549066C9F94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1089" b="12990"/>
          <a:stretch/>
        </p:blipFill>
        <p:spPr>
          <a:xfrm>
            <a:off x="8046109" y="3967483"/>
            <a:ext cx="3397465" cy="180392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2DDE353-F4E3-2746-AA72-661AF846F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316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0"/>
          <p:cNvSpPr txBox="1">
            <a:spLocks noGrp="1"/>
          </p:cNvSpPr>
          <p:nvPr>
            <p:ph type="title"/>
          </p:nvPr>
        </p:nvSpPr>
        <p:spPr>
          <a:xfrm>
            <a:off x="609600" y="225894"/>
            <a:ext cx="10972800" cy="985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r>
              <a:rPr lang="en-US" sz="4000" b="0" dirty="0">
                <a:solidFill>
                  <a:schemeClr val="tx1"/>
                </a:solidFill>
                <a:latin typeface="+mj-lt"/>
              </a:rPr>
              <a:t>2019 Test Beam: 4-stave Telescope</a:t>
            </a:r>
            <a:endParaRPr sz="4000" b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61" name="Google Shape;261;p20"/>
          <p:cNvSpPr txBox="1">
            <a:spLocks noGrp="1"/>
          </p:cNvSpPr>
          <p:nvPr>
            <p:ph type="dt" idx="10"/>
          </p:nvPr>
        </p:nvSpPr>
        <p:spPr>
          <a:xfrm>
            <a:off x="410633" y="6466392"/>
            <a:ext cx="779340" cy="366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r>
              <a:rPr lang="en-US"/>
              <a:t>3/25/19</a:t>
            </a:r>
            <a:endParaRPr dirty="0"/>
          </a:p>
        </p:txBody>
      </p:sp>
      <p:sp>
        <p:nvSpPr>
          <p:cNvPr id="262" name="Google Shape;262;p20"/>
          <p:cNvSpPr txBox="1">
            <a:spLocks noGrp="1"/>
          </p:cNvSpPr>
          <p:nvPr>
            <p:ph type="ftr" idx="11"/>
          </p:nvPr>
        </p:nvSpPr>
        <p:spPr>
          <a:xfrm>
            <a:off x="3830233" y="6463274"/>
            <a:ext cx="4414000" cy="366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r>
              <a:rPr lang="en-US" dirty="0"/>
              <a:t>MVTX Overview, NCU </a:t>
            </a:r>
            <a:r>
              <a:rPr lang="en-US" dirty="0" err="1"/>
              <a:t>sPHENIX</a:t>
            </a:r>
            <a:r>
              <a:rPr lang="en-US" dirty="0"/>
              <a:t> Collaboration </a:t>
            </a:r>
            <a:r>
              <a:rPr lang="en-US" dirty="0" err="1"/>
              <a:t>Mtg</a:t>
            </a:r>
            <a:endParaRPr dirty="0"/>
          </a:p>
        </p:txBody>
      </p:sp>
      <p:sp>
        <p:nvSpPr>
          <p:cNvPr id="263" name="Google Shape;263;p20"/>
          <p:cNvSpPr txBox="1">
            <a:spLocks noGrp="1"/>
          </p:cNvSpPr>
          <p:nvPr>
            <p:ph type="body" idx="1"/>
          </p:nvPr>
        </p:nvSpPr>
        <p:spPr>
          <a:xfrm>
            <a:off x="0" y="1653172"/>
            <a:ext cx="6712800" cy="323995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indent="-457189">
              <a:spcBef>
                <a:spcPts val="0"/>
              </a:spcBef>
              <a:buSzPts val="1800"/>
              <a:buChar char="●"/>
            </a:pPr>
            <a:r>
              <a:rPr lang="en-US" sz="2400" dirty="0"/>
              <a:t>Scheduled for May 22-28,  @</a:t>
            </a:r>
            <a:r>
              <a:rPr lang="en-US" sz="2400" dirty="0" err="1"/>
              <a:t>Fermilab</a:t>
            </a:r>
            <a:endParaRPr sz="2400" dirty="0"/>
          </a:p>
          <a:p>
            <a:pPr indent="-457189">
              <a:spcBef>
                <a:spcPts val="0"/>
              </a:spcBef>
              <a:buSzPts val="1800"/>
              <a:buChar char="●"/>
            </a:pPr>
            <a:r>
              <a:rPr lang="en-US" sz="2400" dirty="0"/>
              <a:t>Additions compared to the 2018 test beam:</a:t>
            </a:r>
            <a:endParaRPr sz="2400" dirty="0"/>
          </a:p>
          <a:p>
            <a:pPr lvl="1">
              <a:spcBef>
                <a:spcPts val="0"/>
              </a:spcBef>
              <a:buChar char="○"/>
            </a:pPr>
            <a:r>
              <a:rPr lang="en-US" dirty="0"/>
              <a:t>Staves (from single chips)</a:t>
            </a:r>
            <a:endParaRPr dirty="0"/>
          </a:p>
          <a:p>
            <a:pPr lvl="1">
              <a:spcBef>
                <a:spcPts val="0"/>
              </a:spcBef>
              <a:buChar char="○"/>
            </a:pPr>
            <a:r>
              <a:rPr lang="en-US" dirty="0"/>
              <a:t>Full-length MVTX signal cables (from 5 m off-the-shelf cables)</a:t>
            </a:r>
            <a:endParaRPr dirty="0"/>
          </a:p>
          <a:p>
            <a:pPr lvl="1">
              <a:spcBef>
                <a:spcPts val="0"/>
              </a:spcBef>
              <a:buChar char="○"/>
            </a:pPr>
            <a:r>
              <a:rPr lang="en-US" dirty="0"/>
              <a:t>FELIX v2.0 (from v1.5)</a:t>
            </a:r>
            <a:endParaRPr dirty="0"/>
          </a:p>
          <a:p>
            <a:pPr lvl="1">
              <a:spcBef>
                <a:spcPts val="0"/>
              </a:spcBef>
              <a:buChar char="○"/>
            </a:pPr>
            <a:r>
              <a:rPr lang="en-US" dirty="0"/>
              <a:t>Cooling system</a:t>
            </a:r>
            <a:endParaRPr dirty="0"/>
          </a:p>
          <a:p>
            <a:pPr lvl="1">
              <a:spcBef>
                <a:spcPts val="0"/>
              </a:spcBef>
              <a:buChar char="○"/>
            </a:pPr>
            <a:r>
              <a:rPr lang="en-US" dirty="0"/>
              <a:t>Power board</a:t>
            </a:r>
            <a:endParaRPr dirty="0"/>
          </a:p>
          <a:p>
            <a:pPr lvl="1">
              <a:spcBef>
                <a:spcPts val="0"/>
              </a:spcBef>
              <a:buChar char="○"/>
            </a:pPr>
            <a:r>
              <a:rPr lang="en-US" dirty="0" err="1"/>
              <a:t>sPHENIX</a:t>
            </a:r>
            <a:r>
              <a:rPr lang="en-US" dirty="0"/>
              <a:t> GTM</a:t>
            </a:r>
            <a:endParaRPr dirty="0"/>
          </a:p>
        </p:txBody>
      </p:sp>
      <p:pic>
        <p:nvPicPr>
          <p:cNvPr id="266" name="Google Shape;266;p20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0233" y="3777333"/>
            <a:ext cx="3639203" cy="254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0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2800" y="1119345"/>
            <a:ext cx="5479200" cy="1920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0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4318" y="3818100"/>
            <a:ext cx="3881117" cy="250793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lide Number Placeholder 11">
            <a:extLst>
              <a:ext uri="{FF2B5EF4-FFF2-40B4-BE49-F238E27FC236}">
                <a16:creationId xmlns:a16="http://schemas.microsoft.com/office/drawing/2014/main" id="{76F5BD91-2D11-9E47-849F-A4F6038C53B4}"/>
              </a:ext>
            </a:extLst>
          </p:cNvPr>
          <p:cNvSpPr txBox="1">
            <a:spLocks/>
          </p:cNvSpPr>
          <p:nvPr/>
        </p:nvSpPr>
        <p:spPr>
          <a:xfrm>
            <a:off x="11254113" y="6450592"/>
            <a:ext cx="65657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3F7B69E-DA8B-F343-BD35-3A41FE690BB0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B6AFA5-6BB9-4B45-8F84-0063D39A17AC}"/>
              </a:ext>
            </a:extLst>
          </p:cNvPr>
          <p:cNvSpPr txBox="1"/>
          <p:nvPr/>
        </p:nvSpPr>
        <p:spPr>
          <a:xfrm>
            <a:off x="7662095" y="1527630"/>
            <a:ext cx="3920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4 ITS production stave @LANL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9D55F4-B7D8-CF4A-8A4C-5BB09AC6A5CD}"/>
              </a:ext>
            </a:extLst>
          </p:cNvPr>
          <p:cNvSpPr txBox="1"/>
          <p:nvPr/>
        </p:nvSpPr>
        <p:spPr>
          <a:xfrm>
            <a:off x="10819679" y="307935"/>
            <a:ext cx="1075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</a:t>
            </a:r>
            <a:r>
              <a:rPr lang="en-US" dirty="0" err="1"/>
              <a:t>Sho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E27383-1BAC-724E-BEC2-E4B58C929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34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38CFE4-8686-3A43-84AE-B97239FAEACD}"/>
              </a:ext>
            </a:extLst>
          </p:cNvPr>
          <p:cNvSpPr txBox="1"/>
          <p:nvPr/>
        </p:nvSpPr>
        <p:spPr>
          <a:xfrm>
            <a:off x="6424876" y="5262700"/>
            <a:ext cx="9140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</a:rPr>
              <a:t>PU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1547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7"/>
          <p:cNvSpPr txBox="1">
            <a:spLocks noGrp="1"/>
          </p:cNvSpPr>
          <p:nvPr>
            <p:ph type="title"/>
          </p:nvPr>
        </p:nvSpPr>
        <p:spPr>
          <a:xfrm>
            <a:off x="609600" y="1"/>
            <a:ext cx="10972800" cy="985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+mj-lt"/>
              </a:rPr>
              <a:t>Readout Electronics</a:t>
            </a:r>
            <a:endParaRPr sz="4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10" name="Google Shape;210;p17"/>
          <p:cNvSpPr txBox="1">
            <a:spLocks noGrp="1"/>
          </p:cNvSpPr>
          <p:nvPr>
            <p:ph type="dt" idx="10"/>
          </p:nvPr>
        </p:nvSpPr>
        <p:spPr>
          <a:xfrm>
            <a:off x="609600" y="6534065"/>
            <a:ext cx="2844800" cy="366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 algn="l"/>
            <a:r>
              <a:rPr lang="en-US"/>
              <a:t>3/25/19</a:t>
            </a:r>
            <a:endParaRPr dirty="0"/>
          </a:p>
        </p:txBody>
      </p:sp>
      <p:sp>
        <p:nvSpPr>
          <p:cNvPr id="211" name="Google Shape;211;p17"/>
          <p:cNvSpPr txBox="1">
            <a:spLocks noGrp="1"/>
          </p:cNvSpPr>
          <p:nvPr>
            <p:ph type="ftr" idx="11"/>
          </p:nvPr>
        </p:nvSpPr>
        <p:spPr>
          <a:xfrm>
            <a:off x="4634629" y="6495152"/>
            <a:ext cx="4414000" cy="366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r>
              <a:rPr lang="en-US" dirty="0"/>
              <a:t>MVTX Overview, NCU </a:t>
            </a:r>
            <a:r>
              <a:rPr lang="en-US" dirty="0" err="1"/>
              <a:t>sPHENIX</a:t>
            </a:r>
            <a:r>
              <a:rPr lang="en-US" dirty="0"/>
              <a:t> Collaboration </a:t>
            </a:r>
            <a:r>
              <a:rPr lang="en-US" dirty="0" err="1"/>
              <a:t>Mtg</a:t>
            </a:r>
            <a:endParaRPr dirty="0"/>
          </a:p>
        </p:txBody>
      </p:sp>
      <p:sp>
        <p:nvSpPr>
          <p:cNvPr id="212" name="Google Shape;212;p17"/>
          <p:cNvSpPr txBox="1">
            <a:spLocks noGrp="1"/>
          </p:cNvSpPr>
          <p:nvPr>
            <p:ph type="body" idx="1"/>
          </p:nvPr>
        </p:nvSpPr>
        <p:spPr>
          <a:xfrm>
            <a:off x="8467" y="1011694"/>
            <a:ext cx="5183513" cy="5194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>
              <a:spcBef>
                <a:spcPts val="0"/>
              </a:spcBef>
              <a:buChar char="●"/>
            </a:pPr>
            <a:r>
              <a:rPr lang="en-US" dirty="0"/>
              <a:t>RU v2.1, Power Board in production by ALICE</a:t>
            </a:r>
            <a:endParaRPr dirty="0"/>
          </a:p>
          <a:p>
            <a:pPr>
              <a:spcBef>
                <a:spcPts val="0"/>
              </a:spcBef>
              <a:buChar char="●"/>
            </a:pPr>
            <a:endParaRPr lang="en-US" dirty="0"/>
          </a:p>
          <a:p>
            <a:pPr>
              <a:spcBef>
                <a:spcPts val="0"/>
              </a:spcBef>
              <a:buChar char="●"/>
            </a:pPr>
            <a:r>
              <a:rPr lang="en-US" dirty="0"/>
              <a:t>FELIX v2.0 in production by ATLAS</a:t>
            </a:r>
            <a:endParaRPr dirty="0"/>
          </a:p>
          <a:p>
            <a:pPr>
              <a:spcBef>
                <a:spcPts val="0"/>
              </a:spcBef>
              <a:buChar char="●"/>
            </a:pPr>
            <a:endParaRPr lang="en-US" dirty="0"/>
          </a:p>
          <a:p>
            <a:pPr>
              <a:spcBef>
                <a:spcPts val="0"/>
              </a:spcBef>
              <a:buChar char="●"/>
            </a:pPr>
            <a:r>
              <a:rPr lang="en-US" dirty="0"/>
              <a:t>MVTX firmware and software in sync with current ALICE and ATLAS work, with MVTX-specific logic developed under this LDRD</a:t>
            </a:r>
            <a:endParaRPr dirty="0"/>
          </a:p>
        </p:txBody>
      </p:sp>
      <p:sp>
        <p:nvSpPr>
          <p:cNvPr id="214" name="Google Shape;214;p17"/>
          <p:cNvSpPr/>
          <p:nvPr/>
        </p:nvSpPr>
        <p:spPr>
          <a:xfrm>
            <a:off x="259341" y="5437879"/>
            <a:ext cx="4586321" cy="985200"/>
          </a:xfrm>
          <a:prstGeom prst="roundRect">
            <a:avLst>
              <a:gd name="adj" fmla="val 19416"/>
            </a:avLst>
          </a:prstGeom>
          <a:solidFill>
            <a:srgbClr val="8CB3E3">
              <a:alpha val="24710"/>
            </a:srgbClr>
          </a:solidFill>
          <a:ln>
            <a:noFill/>
          </a:ln>
        </p:spPr>
        <p:txBody>
          <a:bodyPr spcFirstLastPara="1" wrap="square" lIns="120000" tIns="60000" rIns="120000" bIns="60000" anchor="ctr" anchorCtr="0">
            <a:noAutofit/>
          </a:bodyPr>
          <a:lstStyle/>
          <a:p>
            <a:pPr algn="ctr"/>
            <a:r>
              <a:rPr lang="en-US" sz="2400" dirty="0"/>
              <a:t>Key readout boards qualified and in production</a:t>
            </a:r>
            <a:endParaRPr sz="2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5" name="Google Shape;215;p17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0531" y="3803749"/>
            <a:ext cx="3223000" cy="1470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7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6567" y="3517599"/>
            <a:ext cx="1951700" cy="1757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7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6564" y="1259633"/>
            <a:ext cx="1891568" cy="1470967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17"/>
          <p:cNvSpPr txBox="1"/>
          <p:nvPr/>
        </p:nvSpPr>
        <p:spPr>
          <a:xfrm>
            <a:off x="5618589" y="695480"/>
            <a:ext cx="1469999" cy="4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2400" dirty="0">
                <a:solidFill>
                  <a:schemeClr val="accent3"/>
                </a:solidFill>
              </a:rPr>
              <a:t>RU v1.0</a:t>
            </a:r>
            <a:endParaRPr sz="2400" dirty="0">
              <a:solidFill>
                <a:schemeClr val="accent3"/>
              </a:solidFill>
            </a:endParaRPr>
          </a:p>
        </p:txBody>
      </p:sp>
      <p:sp>
        <p:nvSpPr>
          <p:cNvPr id="219" name="Google Shape;219;p17"/>
          <p:cNvSpPr txBox="1"/>
          <p:nvPr/>
        </p:nvSpPr>
        <p:spPr>
          <a:xfrm>
            <a:off x="5572881" y="5335146"/>
            <a:ext cx="1459072" cy="4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2400" dirty="0">
                <a:solidFill>
                  <a:schemeClr val="accent3"/>
                </a:solidFill>
              </a:rPr>
              <a:t>RU v2.1</a:t>
            </a:r>
            <a:endParaRPr sz="2400" dirty="0">
              <a:solidFill>
                <a:schemeClr val="accent3"/>
              </a:solidFill>
            </a:endParaRPr>
          </a:p>
        </p:txBody>
      </p:sp>
      <p:sp>
        <p:nvSpPr>
          <p:cNvPr id="220" name="Google Shape;220;p17"/>
          <p:cNvSpPr txBox="1"/>
          <p:nvPr/>
        </p:nvSpPr>
        <p:spPr>
          <a:xfrm>
            <a:off x="9885867" y="667165"/>
            <a:ext cx="2083926" cy="4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2400" dirty="0">
                <a:solidFill>
                  <a:schemeClr val="accent3"/>
                </a:solidFill>
              </a:rPr>
              <a:t>FELIX v1.5</a:t>
            </a:r>
            <a:endParaRPr sz="2400" dirty="0">
              <a:solidFill>
                <a:schemeClr val="accent3"/>
              </a:solidFill>
            </a:endParaRPr>
          </a:p>
        </p:txBody>
      </p:sp>
      <p:sp>
        <p:nvSpPr>
          <p:cNvPr id="221" name="Google Shape;221;p17"/>
          <p:cNvSpPr txBox="1"/>
          <p:nvPr/>
        </p:nvSpPr>
        <p:spPr>
          <a:xfrm>
            <a:off x="9844067" y="5271651"/>
            <a:ext cx="2125726" cy="4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2400" dirty="0">
                <a:solidFill>
                  <a:schemeClr val="accent3"/>
                </a:solidFill>
              </a:rPr>
              <a:t>FELIX v2.0</a:t>
            </a:r>
            <a:endParaRPr sz="2400" dirty="0">
              <a:solidFill>
                <a:schemeClr val="accent3"/>
              </a:solidFill>
            </a:endParaRPr>
          </a:p>
        </p:txBody>
      </p:sp>
      <p:sp>
        <p:nvSpPr>
          <p:cNvPr id="222" name="Google Shape;222;p17"/>
          <p:cNvSpPr/>
          <p:nvPr/>
        </p:nvSpPr>
        <p:spPr>
          <a:xfrm>
            <a:off x="5946067" y="2791032"/>
            <a:ext cx="5415200" cy="99764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</a:rPr>
              <a:t>same functionality</a:t>
            </a:r>
            <a:endParaRPr sz="2000" dirty="0">
              <a:solidFill>
                <a:srgbClr val="FFFF00"/>
              </a:solidFill>
            </a:endParaRPr>
          </a:p>
          <a:p>
            <a:pPr algn="ctr"/>
            <a:r>
              <a:rPr lang="en-US" sz="2000" dirty="0">
                <a:solidFill>
                  <a:srgbClr val="FFFF00"/>
                </a:solidFill>
              </a:rPr>
              <a:t>production-qualified</a:t>
            </a:r>
            <a:endParaRPr sz="2000" dirty="0">
              <a:solidFill>
                <a:srgbClr val="FFFF00"/>
              </a:solidFill>
            </a:endParaRPr>
          </a:p>
        </p:txBody>
      </p:sp>
      <p:pic>
        <p:nvPicPr>
          <p:cNvPr id="223" name="Google Shape;223;p17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1334" y="1263545"/>
            <a:ext cx="2224401" cy="1393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7"/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1844" y="3806811"/>
            <a:ext cx="1551797" cy="1464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7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86188" y="1263518"/>
            <a:ext cx="2697345" cy="141235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17"/>
          <p:cNvSpPr txBox="1"/>
          <p:nvPr/>
        </p:nvSpPr>
        <p:spPr>
          <a:xfrm>
            <a:off x="7402261" y="654926"/>
            <a:ext cx="2083927" cy="4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2400" dirty="0">
                <a:solidFill>
                  <a:schemeClr val="accent3"/>
                </a:solidFill>
              </a:rPr>
              <a:t>Prototype PB</a:t>
            </a:r>
            <a:endParaRPr sz="2400" dirty="0">
              <a:solidFill>
                <a:schemeClr val="accent3"/>
              </a:solidFill>
            </a:endParaRPr>
          </a:p>
        </p:txBody>
      </p:sp>
      <p:sp>
        <p:nvSpPr>
          <p:cNvPr id="227" name="Google Shape;227;p17"/>
          <p:cNvSpPr txBox="1"/>
          <p:nvPr/>
        </p:nvSpPr>
        <p:spPr>
          <a:xfrm>
            <a:off x="7205133" y="5271651"/>
            <a:ext cx="2281056" cy="4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2400" dirty="0">
                <a:solidFill>
                  <a:schemeClr val="accent3"/>
                </a:solidFill>
              </a:rPr>
              <a:t>Production PB</a:t>
            </a:r>
            <a:endParaRPr sz="2400" dirty="0">
              <a:solidFill>
                <a:schemeClr val="accent3"/>
              </a:solidFill>
            </a:endParaRPr>
          </a:p>
        </p:txBody>
      </p:sp>
      <p:sp>
        <p:nvSpPr>
          <p:cNvPr id="228" name="Google Shape;228;p17"/>
          <p:cNvSpPr txBox="1"/>
          <p:nvPr/>
        </p:nvSpPr>
        <p:spPr>
          <a:xfrm>
            <a:off x="9739740" y="5744287"/>
            <a:ext cx="2155362" cy="4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2400" dirty="0">
                <a:solidFill>
                  <a:schemeClr val="accent6"/>
                </a:solidFill>
              </a:rPr>
              <a:t>in hand @LANL</a:t>
            </a:r>
            <a:endParaRPr sz="2400" dirty="0">
              <a:solidFill>
                <a:schemeClr val="accent6"/>
              </a:solidFill>
            </a:endParaRPr>
          </a:p>
        </p:txBody>
      </p:sp>
      <p:sp>
        <p:nvSpPr>
          <p:cNvPr id="229" name="Google Shape;229;p17"/>
          <p:cNvSpPr txBox="1"/>
          <p:nvPr/>
        </p:nvSpPr>
        <p:spPr>
          <a:xfrm>
            <a:off x="5377553" y="5804967"/>
            <a:ext cx="1654400" cy="4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2000" dirty="0">
                <a:solidFill>
                  <a:schemeClr val="accent6"/>
                </a:solidFill>
              </a:rPr>
              <a:t>@LANL ~May</a:t>
            </a:r>
            <a:endParaRPr sz="2000" dirty="0">
              <a:solidFill>
                <a:schemeClr val="accent6"/>
              </a:solidFill>
            </a:endParaRPr>
          </a:p>
        </p:txBody>
      </p:sp>
      <p:sp>
        <p:nvSpPr>
          <p:cNvPr id="230" name="Google Shape;230;p17"/>
          <p:cNvSpPr txBox="1"/>
          <p:nvPr/>
        </p:nvSpPr>
        <p:spPr>
          <a:xfrm>
            <a:off x="7278267" y="5729873"/>
            <a:ext cx="1889195" cy="669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in discussion</a:t>
            </a:r>
          </a:p>
          <a:p>
            <a:pPr algn="ctr"/>
            <a:r>
              <a:rPr lang="en-US" dirty="0">
                <a:solidFill>
                  <a:schemeClr val="accent6"/>
                </a:solidFill>
              </a:rPr>
              <a:t> with LBNL</a:t>
            </a:r>
            <a:endParaRPr dirty="0">
              <a:solidFill>
                <a:schemeClr val="accent6"/>
              </a:solidFill>
            </a:endParaRPr>
          </a:p>
        </p:txBody>
      </p:sp>
      <p:sp>
        <p:nvSpPr>
          <p:cNvPr id="24" name="Slide Number Placeholder 11">
            <a:extLst>
              <a:ext uri="{FF2B5EF4-FFF2-40B4-BE49-F238E27FC236}">
                <a16:creationId xmlns:a16="http://schemas.microsoft.com/office/drawing/2014/main" id="{3123A3EB-55A5-0D49-B7B4-EBB513B56918}"/>
              </a:ext>
            </a:extLst>
          </p:cNvPr>
          <p:cNvSpPr txBox="1">
            <a:spLocks/>
          </p:cNvSpPr>
          <p:nvPr/>
        </p:nvSpPr>
        <p:spPr>
          <a:xfrm>
            <a:off x="8955219" y="6402599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3F7B69E-DA8B-F343-BD35-3A41FE690BB0}" type="slidenum">
              <a:rPr lang="en-US" smtClean="0"/>
              <a:pPr algn="r"/>
              <a:t>35</a:t>
            </a:fld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5429BB2-D405-394D-8F2C-A17F04ADD01B}"/>
              </a:ext>
            </a:extLst>
          </p:cNvPr>
          <p:cNvSpPr txBox="1"/>
          <p:nvPr/>
        </p:nvSpPr>
        <p:spPr>
          <a:xfrm>
            <a:off x="10819679" y="307935"/>
            <a:ext cx="1075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</a:t>
            </a:r>
            <a:r>
              <a:rPr lang="en-US" dirty="0" err="1"/>
              <a:t>Sho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1B1129-0AC8-B04E-A35B-2D44856BD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1157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8"/>
          <p:cNvSpPr txBox="1">
            <a:spLocks noGrp="1"/>
          </p:cNvSpPr>
          <p:nvPr>
            <p:ph type="title"/>
          </p:nvPr>
        </p:nvSpPr>
        <p:spPr>
          <a:xfrm>
            <a:off x="609600" y="1"/>
            <a:ext cx="10972800" cy="985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r>
              <a:rPr lang="en-US" sz="4000" dirty="0" err="1">
                <a:solidFill>
                  <a:schemeClr val="tx1"/>
                </a:solidFill>
                <a:latin typeface="+mj-lt"/>
              </a:rPr>
              <a:t>sPHENIX</a:t>
            </a:r>
            <a:r>
              <a:rPr lang="en-US" sz="4000" dirty="0">
                <a:solidFill>
                  <a:schemeClr val="tx1"/>
                </a:solidFill>
                <a:latin typeface="+mj-lt"/>
              </a:rPr>
              <a:t> DAQ integration</a:t>
            </a:r>
            <a:endParaRPr sz="4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6" name="Google Shape;236;p18"/>
          <p:cNvSpPr txBox="1">
            <a:spLocks noGrp="1"/>
          </p:cNvSpPr>
          <p:nvPr>
            <p:ph type="dt" idx="10"/>
          </p:nvPr>
        </p:nvSpPr>
        <p:spPr>
          <a:xfrm>
            <a:off x="350233" y="6397012"/>
            <a:ext cx="2844800" cy="366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 algn="l"/>
            <a:r>
              <a:rPr lang="en-US"/>
              <a:t>3/25/19</a:t>
            </a:r>
            <a:endParaRPr dirty="0"/>
          </a:p>
        </p:txBody>
      </p:sp>
      <p:sp>
        <p:nvSpPr>
          <p:cNvPr id="237" name="Google Shape;237;p18"/>
          <p:cNvSpPr txBox="1">
            <a:spLocks noGrp="1"/>
          </p:cNvSpPr>
          <p:nvPr>
            <p:ph type="ftr" idx="11"/>
          </p:nvPr>
        </p:nvSpPr>
        <p:spPr>
          <a:xfrm>
            <a:off x="4371583" y="6465457"/>
            <a:ext cx="4414000" cy="366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r>
              <a:rPr lang="en-US" dirty="0"/>
              <a:t>MVTX Overview, NCU </a:t>
            </a:r>
            <a:r>
              <a:rPr lang="en-US" dirty="0" err="1"/>
              <a:t>sPHENIX</a:t>
            </a:r>
            <a:r>
              <a:rPr lang="en-US" dirty="0"/>
              <a:t> Collaboration </a:t>
            </a:r>
            <a:r>
              <a:rPr lang="en-US" dirty="0" err="1"/>
              <a:t>Mtg</a:t>
            </a:r>
            <a:endParaRPr dirty="0"/>
          </a:p>
        </p:txBody>
      </p:sp>
      <p:sp>
        <p:nvSpPr>
          <p:cNvPr id="238" name="Google Shape;238;p18"/>
          <p:cNvSpPr txBox="1">
            <a:spLocks noGrp="1"/>
          </p:cNvSpPr>
          <p:nvPr>
            <p:ph type="body" idx="1"/>
          </p:nvPr>
        </p:nvSpPr>
        <p:spPr>
          <a:xfrm>
            <a:off x="350233" y="980702"/>
            <a:ext cx="11144485" cy="30025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>
              <a:spcBef>
                <a:spcPts val="0"/>
              </a:spcBef>
              <a:buChar char="●"/>
            </a:pPr>
            <a:r>
              <a:rPr lang="en-US" dirty="0" err="1"/>
              <a:t>sPHENIX</a:t>
            </a:r>
            <a:r>
              <a:rPr lang="en-US" dirty="0"/>
              <a:t> detectors implement “plugins” to tie in to the central DAQ; the MVTX plugin was demonstrated at the 2018 test beam</a:t>
            </a:r>
            <a:endParaRPr dirty="0"/>
          </a:p>
          <a:p>
            <a:pPr>
              <a:spcBef>
                <a:spcPts val="0"/>
              </a:spcBef>
              <a:buChar char="●"/>
            </a:pPr>
            <a:r>
              <a:rPr lang="en-US" dirty="0" err="1"/>
              <a:t>sPHENIX</a:t>
            </a:r>
            <a:r>
              <a:rPr lang="en-US" dirty="0"/>
              <a:t> clock and trigger is distributed by Granule Timing Module (GTM): one BNL prototype at LANL</a:t>
            </a:r>
            <a:endParaRPr dirty="0"/>
          </a:p>
          <a:p>
            <a:pPr lvl="1">
              <a:spcBef>
                <a:spcPts val="0"/>
              </a:spcBef>
              <a:buChar char="○"/>
            </a:pPr>
            <a:r>
              <a:rPr lang="en-US" dirty="0"/>
              <a:t>We have implemented the “receiver” in FELIX that allows MVTX to receive a trigger from </a:t>
            </a:r>
            <a:r>
              <a:rPr lang="en-US" dirty="0" err="1"/>
              <a:t>sPHENIX</a:t>
            </a:r>
            <a:r>
              <a:rPr lang="en-US" dirty="0"/>
              <a:t>; </a:t>
            </a:r>
            <a:endParaRPr dirty="0"/>
          </a:p>
          <a:p>
            <a:pPr>
              <a:spcBef>
                <a:spcPts val="0"/>
              </a:spcBef>
              <a:buChar char="●"/>
            </a:pPr>
            <a:r>
              <a:rPr lang="en-US" dirty="0"/>
              <a:t>MVTX is participating in discussions for the </a:t>
            </a:r>
            <a:r>
              <a:rPr lang="en-US" dirty="0" err="1"/>
              <a:t>sPHENIX</a:t>
            </a:r>
            <a:r>
              <a:rPr lang="en-US" dirty="0"/>
              <a:t> DAQ design</a:t>
            </a:r>
            <a:endParaRPr dirty="0"/>
          </a:p>
        </p:txBody>
      </p:sp>
      <p:sp>
        <p:nvSpPr>
          <p:cNvPr id="240" name="Google Shape;240;p18"/>
          <p:cNvSpPr/>
          <p:nvPr/>
        </p:nvSpPr>
        <p:spPr>
          <a:xfrm>
            <a:off x="350233" y="4729868"/>
            <a:ext cx="2554800" cy="1272400"/>
          </a:xfrm>
          <a:prstGeom prst="roundRect">
            <a:avLst>
              <a:gd name="adj" fmla="val 19416"/>
            </a:avLst>
          </a:prstGeom>
          <a:solidFill>
            <a:srgbClr val="8CB3E3">
              <a:alpha val="24710"/>
            </a:srgbClr>
          </a:solidFill>
          <a:ln>
            <a:noFill/>
          </a:ln>
        </p:spPr>
        <p:txBody>
          <a:bodyPr spcFirstLastPara="1" wrap="square" lIns="120000" tIns="60000" rIns="120000" bIns="60000" anchor="ctr" anchorCtr="0">
            <a:noAutofit/>
          </a:bodyPr>
          <a:lstStyle/>
          <a:p>
            <a:pPr algn="ctr"/>
            <a:r>
              <a:rPr lang="en-US" sz="2400" dirty="0"/>
              <a:t>MVTX is fully integrated with </a:t>
            </a:r>
            <a:r>
              <a:rPr lang="en-US" sz="2400" dirty="0" err="1"/>
              <a:t>sPHENIX</a:t>
            </a:r>
            <a:endParaRPr sz="2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1" name="Google Shape;241;p18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6067" y="4260067"/>
            <a:ext cx="9015600" cy="21118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lide Number Placeholder 11">
            <a:extLst>
              <a:ext uri="{FF2B5EF4-FFF2-40B4-BE49-F238E27FC236}">
                <a16:creationId xmlns:a16="http://schemas.microsoft.com/office/drawing/2014/main" id="{8DE6A772-BF79-BB4D-8384-33B6426692E9}"/>
              </a:ext>
            </a:extLst>
          </p:cNvPr>
          <p:cNvSpPr txBox="1">
            <a:spLocks/>
          </p:cNvSpPr>
          <p:nvPr/>
        </p:nvSpPr>
        <p:spPr>
          <a:xfrm>
            <a:off x="8998906" y="6421421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3F7B69E-DA8B-F343-BD35-3A41FE690BB0}" type="slidenum">
              <a:rPr lang="en-US" smtClean="0"/>
              <a:pPr algn="r"/>
              <a:t>36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47D5A0-0A95-2C4D-B4C9-E8C8268534AA}"/>
              </a:ext>
            </a:extLst>
          </p:cNvPr>
          <p:cNvSpPr txBox="1"/>
          <p:nvPr/>
        </p:nvSpPr>
        <p:spPr>
          <a:xfrm>
            <a:off x="10819679" y="307935"/>
            <a:ext cx="1075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</a:t>
            </a:r>
            <a:r>
              <a:rPr lang="en-US" dirty="0" err="1"/>
              <a:t>Sho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C8CEFF-ABC6-2E4F-A094-042DF8387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4359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6"/>
          <p:cNvSpPr txBox="1">
            <a:spLocks noGrp="1"/>
          </p:cNvSpPr>
          <p:nvPr>
            <p:ph type="title"/>
          </p:nvPr>
        </p:nvSpPr>
        <p:spPr>
          <a:xfrm>
            <a:off x="583801" y="252334"/>
            <a:ext cx="10972800" cy="985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r>
              <a:rPr lang="en-US" sz="4000" b="0" dirty="0">
                <a:solidFill>
                  <a:schemeClr val="tx1"/>
                </a:solidFill>
                <a:latin typeface="+mj-lt"/>
              </a:rPr>
              <a:t>Readout Cable Testing</a:t>
            </a:r>
            <a:endParaRPr sz="4000" b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97" name="Google Shape;197;p16"/>
          <p:cNvSpPr txBox="1">
            <a:spLocks noGrp="1"/>
          </p:cNvSpPr>
          <p:nvPr>
            <p:ph type="dt" idx="10"/>
          </p:nvPr>
        </p:nvSpPr>
        <p:spPr>
          <a:xfrm>
            <a:off x="391533" y="6398508"/>
            <a:ext cx="2844800" cy="366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 algn="l"/>
            <a:r>
              <a:rPr lang="en-US"/>
              <a:t>3/25/19</a:t>
            </a:r>
            <a:endParaRPr dirty="0"/>
          </a:p>
        </p:txBody>
      </p:sp>
      <p:sp>
        <p:nvSpPr>
          <p:cNvPr id="198" name="Google Shape;198;p16"/>
          <p:cNvSpPr txBox="1">
            <a:spLocks noGrp="1"/>
          </p:cNvSpPr>
          <p:nvPr>
            <p:ph type="ftr" idx="11"/>
          </p:nvPr>
        </p:nvSpPr>
        <p:spPr>
          <a:xfrm>
            <a:off x="3863201" y="6491599"/>
            <a:ext cx="4414000" cy="366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r>
              <a:rPr lang="en-US" dirty="0"/>
              <a:t>MVTX Overview, NCU </a:t>
            </a:r>
            <a:r>
              <a:rPr lang="en-US" dirty="0" err="1"/>
              <a:t>sPHENIX</a:t>
            </a:r>
            <a:r>
              <a:rPr lang="en-US" dirty="0"/>
              <a:t> Collaboration </a:t>
            </a:r>
            <a:r>
              <a:rPr lang="en-US" dirty="0" err="1"/>
              <a:t>Mtg</a:t>
            </a:r>
            <a:endParaRPr dirty="0"/>
          </a:p>
        </p:txBody>
      </p:sp>
      <p:sp>
        <p:nvSpPr>
          <p:cNvPr id="199" name="Google Shape;199;p16"/>
          <p:cNvSpPr txBox="1">
            <a:spLocks noGrp="1"/>
          </p:cNvSpPr>
          <p:nvPr>
            <p:ph type="body" idx="1"/>
          </p:nvPr>
        </p:nvSpPr>
        <p:spPr>
          <a:xfrm>
            <a:off x="87597" y="1339967"/>
            <a:ext cx="8173536" cy="397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indent="-457189">
              <a:spcBef>
                <a:spcPts val="0"/>
              </a:spcBef>
              <a:buSzPts val="1800"/>
              <a:buChar char="●"/>
            </a:pPr>
            <a:r>
              <a:rPr lang="en-US" sz="2400" dirty="0"/>
              <a:t>BNL has approved non-halogen-free cables (30 AWG, FEP dielectric); improved signal integrity </a:t>
            </a:r>
            <a:endParaRPr sz="2400" dirty="0"/>
          </a:p>
          <a:p>
            <a:pPr indent="-457189">
              <a:spcBef>
                <a:spcPts val="0"/>
              </a:spcBef>
              <a:buSzPts val="1800"/>
              <a:buChar char="●"/>
            </a:pPr>
            <a:r>
              <a:rPr lang="en-US" sz="2400" dirty="0" err="1"/>
              <a:t>sPHENIX</a:t>
            </a:r>
            <a:r>
              <a:rPr lang="en-US" sz="2400" dirty="0"/>
              <a:t> cable run estimates are converging: 1.4 + 6.5 m</a:t>
            </a:r>
            <a:endParaRPr sz="2400" dirty="0"/>
          </a:p>
          <a:p>
            <a:pPr indent="-457189">
              <a:lnSpc>
                <a:spcPct val="100000"/>
              </a:lnSpc>
              <a:spcBef>
                <a:spcPts val="0"/>
              </a:spcBef>
              <a:buSzPts val="1800"/>
              <a:buChar char="●"/>
            </a:pPr>
            <a:r>
              <a:rPr lang="en-US" sz="2400" dirty="0"/>
              <a:t>Ordered </a:t>
            </a:r>
            <a:r>
              <a:rPr lang="en-US" sz="2400" dirty="0" err="1"/>
              <a:t>SamTec</a:t>
            </a:r>
            <a:r>
              <a:rPr lang="en-US" sz="2400" dirty="0"/>
              <a:t> cables for 1.2/2.65 + 5.3/8.8 m (total length 6.5 - 11.45 m)</a:t>
            </a:r>
            <a:endParaRPr sz="2400" dirty="0"/>
          </a:p>
          <a:p>
            <a:pPr indent="-457189">
              <a:lnSpc>
                <a:spcPct val="100000"/>
              </a:lnSpc>
              <a:spcBef>
                <a:spcPts val="0"/>
              </a:spcBef>
              <a:buSzPts val="1800"/>
              <a:buChar char="●"/>
            </a:pPr>
            <a:r>
              <a:rPr lang="en-US" sz="2400" dirty="0"/>
              <a:t>We will qualify these cables using stave and RU (bit error rates, statistical eye), and scope/network analyzer</a:t>
            </a:r>
            <a:endParaRPr sz="2400" dirty="0"/>
          </a:p>
        </p:txBody>
      </p:sp>
      <p:sp>
        <p:nvSpPr>
          <p:cNvPr id="202" name="Google Shape;202;p16"/>
          <p:cNvSpPr/>
          <p:nvPr/>
        </p:nvSpPr>
        <p:spPr>
          <a:xfrm>
            <a:off x="391533" y="5369933"/>
            <a:ext cx="7869600" cy="596800"/>
          </a:xfrm>
          <a:prstGeom prst="roundRect">
            <a:avLst>
              <a:gd name="adj" fmla="val 19416"/>
            </a:avLst>
          </a:prstGeom>
          <a:solidFill>
            <a:srgbClr val="8CB3E3">
              <a:alpha val="24710"/>
            </a:srgbClr>
          </a:solidFill>
          <a:ln>
            <a:noFill/>
          </a:ln>
        </p:spPr>
        <p:txBody>
          <a:bodyPr spcFirstLastPara="1" wrap="square" lIns="120000" tIns="60000" rIns="120000" bIns="60000" anchor="ctr" anchorCtr="0">
            <a:noAutofit/>
          </a:bodyPr>
          <a:lstStyle/>
          <a:p>
            <a:pPr algn="ctr"/>
            <a:r>
              <a:rPr lang="en-US" sz="2400"/>
              <a:t>We will test full-length MVTX cables in the next months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3" name="Google Shape;203;p1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29300" y="618717"/>
            <a:ext cx="3193900" cy="2341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6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2401" y="3326767"/>
            <a:ext cx="3811135" cy="316506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lide Number Placeholder 11">
            <a:extLst>
              <a:ext uri="{FF2B5EF4-FFF2-40B4-BE49-F238E27FC236}">
                <a16:creationId xmlns:a16="http://schemas.microsoft.com/office/drawing/2014/main" id="{B1BE99A0-FC3D-5644-887F-9CFA7AD5DD21}"/>
              </a:ext>
            </a:extLst>
          </p:cNvPr>
          <p:cNvSpPr txBox="1">
            <a:spLocks/>
          </p:cNvSpPr>
          <p:nvPr/>
        </p:nvSpPr>
        <p:spPr>
          <a:xfrm>
            <a:off x="9057267" y="6411887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3F7B69E-DA8B-F343-BD35-3A41FE690BB0}" type="slidenum">
              <a:rPr lang="en-US" smtClean="0"/>
              <a:pPr algn="r"/>
              <a:t>37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B8FEEF-B35A-CE46-9329-679DED9BEBD1}"/>
              </a:ext>
            </a:extLst>
          </p:cNvPr>
          <p:cNvSpPr txBox="1"/>
          <p:nvPr/>
        </p:nvSpPr>
        <p:spPr>
          <a:xfrm>
            <a:off x="10819679" y="307935"/>
            <a:ext cx="1075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</a:t>
            </a:r>
            <a:r>
              <a:rPr lang="en-US" dirty="0" err="1"/>
              <a:t>Sho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F159FA-9194-744F-B2AF-7A9C44184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1034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9B481-A5B8-C544-9F0D-3523C9B6F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3936" y="17652"/>
            <a:ext cx="9579864" cy="715475"/>
          </a:xfrm>
        </p:spPr>
        <p:txBody>
          <a:bodyPr>
            <a:normAutofit/>
          </a:bodyPr>
          <a:lstStyle/>
          <a:p>
            <a:r>
              <a:rPr lang="en-US" dirty="0"/>
              <a:t>Summary of Near Term Tasks &amp; 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EE04B-0619-6A48-BC03-C778F552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33128"/>
            <a:ext cx="10515600" cy="5826784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rgbClr val="00B050"/>
                </a:solidFill>
              </a:rPr>
              <a:t>RU production through ALICE: 60 RUs </a:t>
            </a:r>
          </a:p>
          <a:p>
            <a:pPr lvl="1"/>
            <a:r>
              <a:rPr lang="en-US" dirty="0"/>
              <a:t>Started at CERN, first batch of ALICE production  ~ Dec., 2018</a:t>
            </a:r>
          </a:p>
          <a:p>
            <a:pPr lvl="2"/>
            <a:r>
              <a:rPr lang="en-US" dirty="0">
                <a:solidFill>
                  <a:srgbClr val="0432FF"/>
                </a:solidFill>
              </a:rPr>
              <a:t>sPHENIX RUs available: ~Summer 2019 </a:t>
            </a:r>
          </a:p>
          <a:p>
            <a:pPr lvl="1"/>
            <a:r>
              <a:rPr lang="en-US" dirty="0"/>
              <a:t>Acceptance test and QA at UT-Austin: starting ~summer 2019</a:t>
            </a:r>
          </a:p>
          <a:p>
            <a:r>
              <a:rPr lang="en-US" dirty="0">
                <a:solidFill>
                  <a:srgbClr val="00B050"/>
                </a:solidFill>
              </a:rPr>
              <a:t>Stave production through ALICE: 84 staves (ALICE Gold/Silver QA)</a:t>
            </a:r>
          </a:p>
          <a:p>
            <a:pPr lvl="1"/>
            <a:r>
              <a:rPr lang="en-US" dirty="0"/>
              <a:t> sPHENIX sensor production  ~April 2019</a:t>
            </a:r>
          </a:p>
          <a:p>
            <a:pPr lvl="2"/>
            <a:r>
              <a:rPr lang="en-US" dirty="0">
                <a:solidFill>
                  <a:srgbClr val="0432FF"/>
                </a:solidFill>
              </a:rPr>
              <a:t>Stave assembly starts @CERN, ~ April 2019, ~12 months to finish</a:t>
            </a:r>
          </a:p>
          <a:p>
            <a:pPr lvl="1"/>
            <a:r>
              <a:rPr lang="en-US" dirty="0"/>
              <a:t>Acceptance test and QA at LBNL, ~late summer 2019</a:t>
            </a:r>
          </a:p>
          <a:p>
            <a:pPr lvl="2"/>
            <a:r>
              <a:rPr lang="en-US" dirty="0"/>
              <a:t>Hand-carrying staves to LBNL, ~4 trips, ~20 staves each trip </a:t>
            </a:r>
          </a:p>
          <a:p>
            <a:r>
              <a:rPr lang="en-US" dirty="0"/>
              <a:t>Mechanical system integration design </a:t>
            </a:r>
          </a:p>
          <a:p>
            <a:pPr lvl="1"/>
            <a:r>
              <a:rPr lang="en-US" dirty="0"/>
              <a:t>In good progress, under OSI</a:t>
            </a:r>
          </a:p>
          <a:p>
            <a:r>
              <a:rPr lang="en-US" dirty="0"/>
              <a:t>Carbon and non-composite structure design and fabrication </a:t>
            </a:r>
          </a:p>
          <a:p>
            <a:pPr lvl="1"/>
            <a:r>
              <a:rPr lang="en-US" dirty="0"/>
              <a:t>Design &amp; review – LANL/MIT/LBNL</a:t>
            </a:r>
          </a:p>
          <a:p>
            <a:pPr lvl="1"/>
            <a:r>
              <a:rPr lang="en-US" dirty="0"/>
              <a:t>Carbon structures fabrication @LBNL</a:t>
            </a:r>
          </a:p>
          <a:p>
            <a:pPr lvl="1"/>
            <a:r>
              <a:rPr lang="en-US" dirty="0"/>
              <a:t>Non-composite structure fabrication @MIT </a:t>
            </a:r>
          </a:p>
          <a:p>
            <a:r>
              <a:rPr lang="en-US" dirty="0"/>
              <a:t>Half-detector assembly at LBNL:  </a:t>
            </a:r>
            <a:r>
              <a:rPr lang="en-US" dirty="0">
                <a:solidFill>
                  <a:srgbClr val="0432FF"/>
                </a:solidFill>
              </a:rPr>
              <a:t>starting ~ late summer 2019</a:t>
            </a:r>
          </a:p>
          <a:p>
            <a:pPr lvl="1"/>
            <a:r>
              <a:rPr lang="en-US" dirty="0"/>
              <a:t>To setup assembly &amp; test lab as soon as fund available </a:t>
            </a:r>
          </a:p>
          <a:p>
            <a:r>
              <a:rPr lang="en-US" dirty="0"/>
              <a:t>Safety, slow-control and monitoring in progress  - Mike’s talk</a:t>
            </a:r>
          </a:p>
          <a:p>
            <a:r>
              <a:rPr lang="en-US" dirty="0"/>
              <a:t>MVTX detector commissioning at BNL: </a:t>
            </a:r>
            <a:r>
              <a:rPr lang="en-US" dirty="0">
                <a:solidFill>
                  <a:srgbClr val="0432FF"/>
                </a:solidFill>
              </a:rPr>
              <a:t>~summer 2021</a:t>
            </a:r>
          </a:p>
          <a:p>
            <a:pPr lvl="1"/>
            <a:r>
              <a:rPr lang="en-US" dirty="0"/>
              <a:t>Setup lab, pre-installation commissioning </a:t>
            </a:r>
          </a:p>
          <a:p>
            <a:pPr lvl="1"/>
            <a:r>
              <a:rPr lang="en-US" dirty="0"/>
              <a:t>IR installation </a:t>
            </a:r>
          </a:p>
          <a:p>
            <a:r>
              <a:rPr lang="en-US" dirty="0">
                <a:solidFill>
                  <a:srgbClr val="0432FF"/>
                </a:solidFill>
              </a:rPr>
              <a:t>(Physics &amp; detector simulations, tracking improvement etc., work in progress) – </a:t>
            </a:r>
            <a:r>
              <a:rPr lang="en-US" dirty="0" err="1">
                <a:solidFill>
                  <a:srgbClr val="0432FF"/>
                </a:solidFill>
              </a:rPr>
              <a:t>Jin’s</a:t>
            </a:r>
            <a:r>
              <a:rPr lang="en-US" dirty="0">
                <a:solidFill>
                  <a:srgbClr val="0432FF"/>
                </a:solidFill>
              </a:rPr>
              <a:t> talk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F0502-59E9-134B-8070-16A632733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3/25/19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3E7FE8-A7E0-624F-89F3-63A75071D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NCU sPHENIX Collaboration Mtg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2625D5-3638-2649-AA32-28283F728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D6BD4-CFF7-FB45-8B7C-AC215C084BB3}" type="slidenum">
              <a:rPr lang="en-US" smtClean="0"/>
              <a:t>38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E5EFF3-D5B8-6647-B8EC-2ABA18313F51}"/>
              </a:ext>
            </a:extLst>
          </p:cNvPr>
          <p:cNvSpPr txBox="1"/>
          <p:nvPr/>
        </p:nvSpPr>
        <p:spPr>
          <a:xfrm rot="20819589">
            <a:off x="7036952" y="1869280"/>
            <a:ext cx="4916795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Great opportunity for university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groups to join the effort &amp; contribute!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QA &amp; Test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Detector assembly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Control &amp; monitoring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Simulations and analysis</a:t>
            </a:r>
          </a:p>
          <a:p>
            <a:endParaRPr lang="en-US" sz="2400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5035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0C5D0-460A-5044-8FF1-37F2575FC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4208" y="120651"/>
            <a:ext cx="9689592" cy="787399"/>
          </a:xfrm>
        </p:spPr>
        <p:txBody>
          <a:bodyPr>
            <a:normAutofit/>
          </a:bodyPr>
          <a:lstStyle/>
          <a:p>
            <a:r>
              <a:rPr lang="en-US" sz="4000" dirty="0"/>
              <a:t>Summary: MVTX - WBS 3.2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836DF9-6410-0842-A070-E876DD982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144" y="1073150"/>
            <a:ext cx="9964455" cy="544038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MS Project being updated, now in the </a:t>
            </a:r>
            <a:r>
              <a:rPr lang="en-US" dirty="0" err="1"/>
              <a:t>sPHENIX</a:t>
            </a:r>
            <a:r>
              <a:rPr lang="en-US" dirty="0"/>
              <a:t> P6</a:t>
            </a:r>
          </a:p>
          <a:p>
            <a:pPr lvl="1"/>
            <a:r>
              <a:rPr lang="en-US" dirty="0"/>
              <a:t>Latest Cost &amp; Schedule under review, under $5M cap</a:t>
            </a:r>
          </a:p>
          <a:p>
            <a:r>
              <a:rPr lang="en-US" dirty="0"/>
              <a:t>Stave and RU production through US-ALICE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Early procurements of staves and readout units (RU) through US-Alice </a:t>
            </a:r>
          </a:p>
          <a:p>
            <a:pPr lvl="2"/>
            <a:r>
              <a:rPr lang="en-US" dirty="0"/>
              <a:t>DOE and BNL agreed, DOE directly pays UTK/US-ALICE</a:t>
            </a:r>
          </a:p>
          <a:p>
            <a:pPr lvl="2"/>
            <a:r>
              <a:rPr lang="en-US" dirty="0"/>
              <a:t>Received signed letter from CERN on the cost of 60 RUs and 84 Stave, ~$1.36M</a:t>
            </a:r>
          </a:p>
          <a:p>
            <a:pPr lvl="2"/>
            <a:r>
              <a:rPr lang="en-US" dirty="0"/>
              <a:t>Purchase paperwork in progress at UTK, aiming to complete by ~ April 2019</a:t>
            </a:r>
          </a:p>
          <a:p>
            <a:r>
              <a:rPr lang="en-US" dirty="0"/>
              <a:t>MVTX detector design &amp; construction 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About $5M to be added to the sPHENIX Management Portfolio</a:t>
            </a:r>
          </a:p>
          <a:p>
            <a:pPr lvl="2"/>
            <a:r>
              <a:rPr lang="en-US" dirty="0"/>
              <a:t>As a separated project from the MIE </a:t>
            </a:r>
          </a:p>
          <a:p>
            <a:pPr lvl="3"/>
            <a:r>
              <a:rPr lang="en-US" dirty="0"/>
              <a:t>Mechanical system design and fabrication</a:t>
            </a:r>
          </a:p>
          <a:p>
            <a:pPr lvl="3"/>
            <a:r>
              <a:rPr lang="en-US" dirty="0"/>
              <a:t>Update baseline cost and schedule soon</a:t>
            </a:r>
          </a:p>
          <a:p>
            <a:pPr lvl="3"/>
            <a:r>
              <a:rPr lang="en-US" dirty="0"/>
              <a:t>Monthly report to </a:t>
            </a:r>
            <a:r>
              <a:rPr lang="en-US" dirty="0" err="1"/>
              <a:t>sPHENIX</a:t>
            </a:r>
            <a:r>
              <a:rPr lang="en-US" dirty="0"/>
              <a:t> and BNL upper management</a:t>
            </a:r>
          </a:p>
          <a:p>
            <a:pPr lvl="2"/>
            <a:r>
              <a:rPr lang="en-US" dirty="0"/>
              <a:t>Will NOT be part of CD-2/3 DOE review </a:t>
            </a:r>
          </a:p>
          <a:p>
            <a:pPr lvl="2"/>
            <a:r>
              <a:rPr lang="en-US" dirty="0"/>
              <a:t>Engineering design work in progress, MIT/LANL et al</a:t>
            </a:r>
          </a:p>
          <a:p>
            <a:pPr lvl="2"/>
            <a:r>
              <a:rPr lang="en-US" dirty="0"/>
              <a:t>Construction and assembly work in late summer 2019</a:t>
            </a:r>
          </a:p>
          <a:p>
            <a:pPr lvl="1"/>
            <a:r>
              <a:rPr lang="en-US" b="1" dirty="0"/>
              <a:t>Open MVTX accounts in progress, for full production </a:t>
            </a:r>
          </a:p>
          <a:p>
            <a:pPr lvl="2"/>
            <a:endParaRPr lang="en-US" dirty="0"/>
          </a:p>
          <a:p>
            <a:endParaRPr lang="en-US" dirty="0"/>
          </a:p>
          <a:p>
            <a:pPr marL="457189" lvl="1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FD9E4A-330A-3E40-AA87-E86A448AA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3/25/19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B55946-246C-BF48-816F-A3C044B63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NCU sPHENIX Collaboration Mtg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68504-B747-F642-B433-2A7F329CF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D6BD4-CFF7-FB45-8B7C-AC215C084BB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417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53645" y="66671"/>
            <a:ext cx="8188176" cy="693441"/>
          </a:xfrm>
        </p:spPr>
        <p:txBody>
          <a:bodyPr>
            <a:normAutofit fontScale="90000"/>
          </a:bodyPr>
          <a:lstStyle/>
          <a:p>
            <a:r>
              <a:rPr lang="en-US" dirty="0"/>
              <a:t>MVTX Enables the 3</a:t>
            </a:r>
            <a:r>
              <a:rPr lang="en-US" baseline="30000" dirty="0"/>
              <a:t>rd</a:t>
            </a:r>
            <a:r>
              <a:rPr lang="en-US" dirty="0"/>
              <a:t> Science Pillar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904074" y="1222170"/>
            <a:ext cx="3760516" cy="2438154"/>
          </a:xfrm>
        </p:spPr>
        <p:txBody>
          <a:bodyPr>
            <a:norm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 sz="2700" dirty="0"/>
              <a:t>Jets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700" dirty="0"/>
              <a:t>Upsilons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700" dirty="0">
                <a:solidFill>
                  <a:srgbClr val="FF0000"/>
                </a:solidFill>
              </a:rPr>
              <a:t>Open Heavy Flavor</a:t>
            </a:r>
          </a:p>
          <a:p>
            <a:pPr marL="385763" indent="-385763">
              <a:buFont typeface="+mj-lt"/>
              <a:buAutoNum type="arabicPeriod"/>
            </a:pPr>
            <a:endParaRPr lang="en-US" sz="27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3/25/19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NCU sPHENIX Collaboration Mtg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0129" y="1196252"/>
            <a:ext cx="4994795" cy="476641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AA5D809-20E8-7B49-8A13-D5DC6E685BE3}"/>
              </a:ext>
            </a:extLst>
          </p:cNvPr>
          <p:cNvSpPr/>
          <p:nvPr/>
        </p:nvSpPr>
        <p:spPr>
          <a:xfrm>
            <a:off x="265176" y="3287852"/>
            <a:ext cx="5474953" cy="1192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300"/>
              </a:spcBef>
              <a:buSzPct val="100000"/>
              <a:buFont typeface="Arial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lang="en-US" sz="1600" dirty="0"/>
              <a:t>Bottom quarks are heavy (4.2 GeV)</a:t>
            </a:r>
          </a:p>
          <a:p>
            <a:pPr marL="285750" indent="-285750">
              <a:spcBef>
                <a:spcPts val="300"/>
              </a:spcBef>
              <a:buSzPct val="100000"/>
              <a:buFont typeface="Arial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lang="en-US" sz="1600" dirty="0"/>
              <a:t>Produced in initial collision, probe QGP evolution</a:t>
            </a:r>
          </a:p>
          <a:p>
            <a:pPr marL="285750" indent="-285750">
              <a:spcBef>
                <a:spcPts val="300"/>
              </a:spcBef>
              <a:buSzPct val="100000"/>
              <a:buFont typeface="Arial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lang="en-US" sz="1600" dirty="0"/>
              <a:t>Well controlled in </a:t>
            </a:r>
            <a:r>
              <a:rPr lang="en-US" sz="1600" dirty="0" err="1"/>
              <a:t>pQCD</a:t>
            </a:r>
            <a:endParaRPr lang="en-US" sz="1600" dirty="0"/>
          </a:p>
          <a:p>
            <a:pPr marL="285750" indent="-285750">
              <a:spcBef>
                <a:spcPts val="300"/>
              </a:spcBef>
              <a:buSzPct val="100000"/>
              <a:buFont typeface="Arial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lang="en-US" sz="1600" dirty="0"/>
              <a:t>Access fundamental transport properties of QGP</a:t>
            </a:r>
          </a:p>
        </p:txBody>
      </p:sp>
      <p:pic>
        <p:nvPicPr>
          <p:cNvPr id="11" name="Picture 9" descr="Picture 20.png">
            <a:extLst>
              <a:ext uri="{FF2B5EF4-FFF2-40B4-BE49-F238E27FC236}">
                <a16:creationId xmlns:a16="http://schemas.microsoft.com/office/drawing/2014/main" id="{7C4D0AAC-1439-A74A-B10E-FDFF5AF642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2652" y="4875640"/>
            <a:ext cx="1862512" cy="1321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B6FE37-00CA-1148-91F3-793AC72408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4840874"/>
            <a:ext cx="1688475" cy="13337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9C9058-0DD6-E64F-8FFF-AB6BE3D315D0}"/>
              </a:ext>
            </a:extLst>
          </p:cNvPr>
          <p:cNvSpPr txBox="1"/>
          <p:nvPr/>
        </p:nvSpPr>
        <p:spPr>
          <a:xfrm>
            <a:off x="9598152" y="755160"/>
            <a:ext cx="1345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Jin</a:t>
            </a:r>
            <a:r>
              <a:rPr lang="en-US" dirty="0"/>
              <a:t>/Xin’s talk</a:t>
            </a:r>
          </a:p>
        </p:txBody>
      </p:sp>
    </p:spTree>
    <p:extLst>
      <p:ext uri="{BB962C8B-B14F-4D97-AF65-F5344CB8AC3E}">
        <p14:creationId xmlns:p14="http://schemas.microsoft.com/office/powerpoint/2010/main" val="4138304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D0E76-0D1C-3943-A1AB-F440361B1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sPHENIX</a:t>
            </a:r>
            <a:r>
              <a:rPr lang="en-US" dirty="0"/>
              <a:t> Status and Plan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D364E6-EEB2-6E4B-9C02-2F366D117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3/25/19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04E264-B42E-9146-AD4F-35509CF07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NCU sPHENIX Collaboration Mtg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7613B18-5028-194E-A3FD-93C887C897F9}"/>
              </a:ext>
            </a:extLst>
          </p:cNvPr>
          <p:cNvGrpSpPr/>
          <p:nvPr/>
        </p:nvGrpSpPr>
        <p:grpSpPr>
          <a:xfrm>
            <a:off x="883920" y="985094"/>
            <a:ext cx="10424160" cy="4790866"/>
            <a:chOff x="228600" y="820912"/>
            <a:chExt cx="8686800" cy="399238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4B478D4-8495-3D4A-8AEB-ED822D64C7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8600" y="901700"/>
              <a:ext cx="8686800" cy="39116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CCC79DD-9F35-004A-84A3-24B8986D58CD}"/>
                </a:ext>
              </a:extLst>
            </p:cNvPr>
            <p:cNvSpPr txBox="1"/>
            <p:nvPr/>
          </p:nvSpPr>
          <p:spPr>
            <a:xfrm>
              <a:off x="3208400" y="820912"/>
              <a:ext cx="1155124" cy="44627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40" dirty="0">
                  <a:solidFill>
                    <a:srgbClr val="FF0000"/>
                  </a:solidFill>
                </a:rPr>
                <a:t>MVTX approved</a:t>
              </a:r>
            </a:p>
            <a:p>
              <a:r>
                <a:rPr lang="en-US" sz="1440" dirty="0">
                  <a:solidFill>
                    <a:srgbClr val="FF0000"/>
                  </a:solidFill>
                </a:rPr>
                <a:t>by BNL/DOE</a:t>
              </a:r>
            </a:p>
          </p:txBody>
        </p:sp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614363C-4099-864F-ADB5-630870FEF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2668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591715E-AD72-094D-97C8-AACAED6FE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7920" dirty="0"/>
              <a:t>Thank You!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A72AFB-B039-C344-A4BB-B019A768C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3/25/19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2520A7-4C4B-9D4D-BD11-A73CE9B0C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NCU sPHENIX Collaboration Mtg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303204-2A8F-3D41-B2A4-7040CAAC5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8661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83401-747D-3346-A35C-AFC4D835F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B7F036-33F2-8E43-8099-B54224180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3/25/19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62BD2B-304E-AD42-A611-6989BC4A6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NCU sPHENIX Collaboration Mtg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E94EFD-7DB1-E14B-A6C5-EB2142B02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6908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B3023-1457-124F-B104-0129A3AC3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735" y="32323"/>
            <a:ext cx="10283757" cy="754060"/>
          </a:xfrm>
        </p:spPr>
        <p:txBody>
          <a:bodyPr/>
          <a:lstStyle/>
          <a:p>
            <a:r>
              <a:rPr lang="en-US" sz="4267" dirty="0"/>
              <a:t>sPHENIX MVTX Group: Institution Roles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74A3823-CC92-4247-B696-BC3DD844E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321" y="934192"/>
            <a:ext cx="5181600" cy="567593"/>
          </a:xfrm>
        </p:spPr>
        <p:txBody>
          <a:bodyPr>
            <a:normAutofit/>
          </a:bodyPr>
          <a:lstStyle/>
          <a:p>
            <a:r>
              <a:rPr lang="en-US" dirty="0"/>
              <a:t>Major institutions lead key tasks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F82152-BB91-EE49-A79E-D2D9B6658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3/25/19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373D6B-49A0-A946-86D1-A63C7D46A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Overview, NCU sPHENIX Collaboration Mtg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CFA1B0-526F-B345-9900-B27BA8955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B7689-1836-4D61-9E3B-BD5F97E6A309}" type="slidenum">
              <a:rPr lang="en-US" altLang="en-US" smtClean="0"/>
              <a:pPr/>
              <a:t>43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6BD8D3-58A3-044B-A8F5-CBC0283E0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400" y="830276"/>
            <a:ext cx="5098093" cy="5692872"/>
          </a:xfrm>
          <a:prstGeom prst="rect">
            <a:avLst/>
          </a:prstGeom>
          <a:ln>
            <a:solidFill>
              <a:srgbClr val="032AFF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496BB1-0DB4-AE4C-89C8-6C151DD41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03" y="1501785"/>
            <a:ext cx="6310872" cy="4904232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C82107B-69AA-054D-8DA0-038B11C1803F}"/>
              </a:ext>
            </a:extLst>
          </p:cNvPr>
          <p:cNvCxnSpPr/>
          <p:nvPr/>
        </p:nvCxnSpPr>
        <p:spPr>
          <a:xfrm>
            <a:off x="6583680" y="3502152"/>
            <a:ext cx="339242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82CB8A0-99EC-DF4A-8B73-8AC16EB7D64C}"/>
              </a:ext>
            </a:extLst>
          </p:cNvPr>
          <p:cNvCxnSpPr>
            <a:cxnSpLocks/>
          </p:cNvCxnSpPr>
          <p:nvPr/>
        </p:nvCxnSpPr>
        <p:spPr>
          <a:xfrm>
            <a:off x="6589776" y="3736848"/>
            <a:ext cx="400812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99197A1-2A02-C04D-91F3-67C2B74EA2DC}"/>
              </a:ext>
            </a:extLst>
          </p:cNvPr>
          <p:cNvCxnSpPr>
            <a:cxnSpLocks/>
          </p:cNvCxnSpPr>
          <p:nvPr/>
        </p:nvCxnSpPr>
        <p:spPr>
          <a:xfrm>
            <a:off x="6586728" y="3980688"/>
            <a:ext cx="314248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794BB4B-20BA-D749-ABB6-F0757010EDFE}"/>
              </a:ext>
            </a:extLst>
          </p:cNvPr>
          <p:cNvCxnSpPr>
            <a:cxnSpLocks/>
          </p:cNvCxnSpPr>
          <p:nvPr/>
        </p:nvCxnSpPr>
        <p:spPr>
          <a:xfrm>
            <a:off x="6611112" y="4453128"/>
            <a:ext cx="326440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E0DECE2-0141-A145-897E-9EC694FF5AE7}"/>
              </a:ext>
            </a:extLst>
          </p:cNvPr>
          <p:cNvCxnSpPr>
            <a:cxnSpLocks/>
          </p:cNvCxnSpPr>
          <p:nvPr/>
        </p:nvCxnSpPr>
        <p:spPr>
          <a:xfrm>
            <a:off x="6598920" y="5145024"/>
            <a:ext cx="399897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9CD25B72-CD69-BE4E-9F50-4CE55C7A2858}"/>
              </a:ext>
            </a:extLst>
          </p:cNvPr>
          <p:cNvCxnSpPr>
            <a:cxnSpLocks/>
          </p:cNvCxnSpPr>
          <p:nvPr/>
        </p:nvCxnSpPr>
        <p:spPr>
          <a:xfrm>
            <a:off x="6586728" y="5608320"/>
            <a:ext cx="466953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429DAA2A-7B2C-F74F-A491-71136A554E3A}"/>
              </a:ext>
            </a:extLst>
          </p:cNvPr>
          <p:cNvCxnSpPr>
            <a:cxnSpLocks/>
          </p:cNvCxnSpPr>
          <p:nvPr/>
        </p:nvCxnSpPr>
        <p:spPr>
          <a:xfrm>
            <a:off x="6574536" y="6071616"/>
            <a:ext cx="48828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280E0742-E2C6-D942-A532-A6E2A3E0629E}"/>
              </a:ext>
            </a:extLst>
          </p:cNvPr>
          <p:cNvCxnSpPr>
            <a:cxnSpLocks/>
          </p:cNvCxnSpPr>
          <p:nvPr/>
        </p:nvCxnSpPr>
        <p:spPr>
          <a:xfrm>
            <a:off x="6574536" y="4206240"/>
            <a:ext cx="36118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AD0F9F3F-E460-C643-A207-C261E35A9EF5}"/>
              </a:ext>
            </a:extLst>
          </p:cNvPr>
          <p:cNvCxnSpPr>
            <a:cxnSpLocks/>
          </p:cNvCxnSpPr>
          <p:nvPr/>
        </p:nvCxnSpPr>
        <p:spPr>
          <a:xfrm>
            <a:off x="6580632" y="3270504"/>
            <a:ext cx="314858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F8F060D7-44B8-2D42-B5B1-C32612402629}"/>
              </a:ext>
            </a:extLst>
          </p:cNvPr>
          <p:cNvCxnSpPr>
            <a:cxnSpLocks/>
          </p:cNvCxnSpPr>
          <p:nvPr/>
        </p:nvCxnSpPr>
        <p:spPr>
          <a:xfrm>
            <a:off x="6586728" y="3048000"/>
            <a:ext cx="47670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B457F442-615D-2F48-A77B-C4E9CC212310}"/>
              </a:ext>
            </a:extLst>
          </p:cNvPr>
          <p:cNvCxnSpPr>
            <a:cxnSpLocks/>
          </p:cNvCxnSpPr>
          <p:nvPr/>
        </p:nvCxnSpPr>
        <p:spPr>
          <a:xfrm>
            <a:off x="6632448" y="6467856"/>
            <a:ext cx="472135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51466B54-241E-7048-A94B-9D079D0CD2A9}"/>
              </a:ext>
            </a:extLst>
          </p:cNvPr>
          <p:cNvCxnSpPr>
            <a:cxnSpLocks/>
          </p:cNvCxnSpPr>
          <p:nvPr/>
        </p:nvCxnSpPr>
        <p:spPr>
          <a:xfrm>
            <a:off x="6574536" y="5852160"/>
            <a:ext cx="38404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2DA0E6E9-BAF2-854A-8D27-B3735CE522AD}"/>
              </a:ext>
            </a:extLst>
          </p:cNvPr>
          <p:cNvCxnSpPr>
            <a:cxnSpLocks/>
          </p:cNvCxnSpPr>
          <p:nvPr/>
        </p:nvCxnSpPr>
        <p:spPr>
          <a:xfrm>
            <a:off x="6562344" y="2566416"/>
            <a:ext cx="38404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44945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Open Charm &amp; Beauty Production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3/25/19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NCU sPHENIX Collaboration Mtg</a:t>
            </a:r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2013526" y="1152455"/>
          <a:ext cx="4082474" cy="3034415"/>
        </p:xfrm>
        <a:graphic>
          <a:graphicData uri="http://schemas.openxmlformats.org/drawingml/2006/table">
            <a:tbl>
              <a:tblPr/>
              <a:tblGrid>
                <a:gridCol w="1329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79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47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1178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Hadron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Abundance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c</a:t>
                      </a:r>
                      <a:r>
                        <a:rPr kumimoji="0" lang="en-US" alt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2"/>
                          <a:ea typeface="宋体" charset="-122"/>
                        </a:rPr>
                        <a:t>t</a:t>
                      </a: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 (</a:t>
                      </a: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2"/>
                          <a:ea typeface="宋体" charset="-122"/>
                        </a:rPr>
                        <a:t>m</a:t>
                      </a: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m)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8395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D</a:t>
                      </a:r>
                      <a:r>
                        <a:rPr kumimoji="0" lang="en-US" alt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0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61%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123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8395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D</a:t>
                      </a:r>
                      <a:r>
                        <a:rPr kumimoji="0" lang="en-US" altLang="en-US" sz="12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+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24%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312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167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D</a:t>
                      </a:r>
                      <a:r>
                        <a:rPr kumimoji="0" lang="en-US" altLang="en-US" sz="12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s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8%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150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2364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2"/>
                          <a:ea typeface="宋体" charset="-122"/>
                        </a:rPr>
                        <a:t>L</a:t>
                      </a:r>
                      <a:r>
                        <a:rPr kumimoji="0" lang="en-US" altLang="en-US" sz="12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c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6%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60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8395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B</a:t>
                      </a:r>
                      <a:r>
                        <a:rPr kumimoji="0" lang="en-US" alt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+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40%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491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8395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B</a:t>
                      </a:r>
                      <a:r>
                        <a:rPr kumimoji="0" lang="en-US" altLang="en-US" sz="12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0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40%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455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9063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B</a:t>
                      </a:r>
                      <a:r>
                        <a:rPr kumimoji="0" lang="en-US" altLang="en-US" sz="12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s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30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10%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453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9063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2"/>
                          <a:ea typeface="宋体" charset="-122"/>
                        </a:rPr>
                        <a:t>L</a:t>
                      </a:r>
                      <a:r>
                        <a:rPr kumimoji="0" lang="en-US" altLang="en-US" sz="12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b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30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10%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435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51250" name="Group 19"/>
          <p:cNvGrpSpPr>
            <a:grpSpLocks/>
          </p:cNvGrpSpPr>
          <p:nvPr/>
        </p:nvGrpSpPr>
        <p:grpSpPr bwMode="auto">
          <a:xfrm>
            <a:off x="1930399" y="4411447"/>
            <a:ext cx="3568702" cy="1897150"/>
            <a:chOff x="152400" y="4341001"/>
            <a:chExt cx="4038600" cy="1897190"/>
          </a:xfrm>
        </p:grpSpPr>
        <p:sp>
          <p:nvSpPr>
            <p:cNvPr id="51254" name="TextBox 10"/>
            <p:cNvSpPr txBox="1">
              <a:spLocks noChangeArrowheads="1"/>
            </p:cNvSpPr>
            <p:nvPr/>
          </p:nvSpPr>
          <p:spPr bwMode="auto">
            <a:xfrm>
              <a:off x="381000" y="4354512"/>
              <a:ext cx="1994102" cy="300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r>
                <a:rPr lang="en-US" altLang="en-US" sz="1350" i="1"/>
                <a:t>b</a:t>
              </a:r>
              <a:r>
                <a:rPr lang="en-US" altLang="en-US" sz="1350"/>
                <a:t>-tagged jet and cor.</a:t>
              </a:r>
            </a:p>
          </p:txBody>
        </p:sp>
        <p:graphicFrame>
          <p:nvGraphicFramePr>
            <p:cNvPr id="51204" name="Object 4"/>
            <p:cNvGraphicFramePr>
              <a:graphicFrameLocks noChangeAspect="1"/>
            </p:cNvGraphicFramePr>
            <p:nvPr/>
          </p:nvGraphicFramePr>
          <p:xfrm>
            <a:off x="366713" y="4876800"/>
            <a:ext cx="1252537" cy="8143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53" name="Equation" r:id="rId4" imgW="762000" imgH="495300" progId="Equation.3">
                    <p:embed/>
                  </p:oleObj>
                </mc:Choice>
                <mc:Fallback>
                  <p:oleObj name="Equation" r:id="rId4" imgW="762000" imgH="495300" progId="Equation.3">
                    <p:embed/>
                    <p:pic>
                      <p:nvPicPr>
                        <p:cNvPr id="51204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6713" y="4876800"/>
                          <a:ext cx="1252537" cy="8143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255" name="TextBox 11"/>
            <p:cNvSpPr txBox="1">
              <a:spLocks noChangeArrowheads="1"/>
            </p:cNvSpPr>
            <p:nvPr/>
          </p:nvSpPr>
          <p:spPr bwMode="auto">
            <a:xfrm>
              <a:off x="1943359" y="4943646"/>
              <a:ext cx="914567" cy="831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spcAft>
                  <a:spcPts val="900"/>
                </a:spcAft>
              </a:pPr>
              <a:r>
                <a:rPr lang="en-US" altLang="en-US" sz="1350" dirty="0"/>
                <a:t>60%</a:t>
              </a:r>
            </a:p>
            <a:p>
              <a:pPr>
                <a:spcAft>
                  <a:spcPts val="900"/>
                </a:spcAft>
              </a:pPr>
              <a:endParaRPr lang="en-US" altLang="en-US" sz="600" dirty="0"/>
            </a:p>
            <a:p>
              <a:pPr>
                <a:spcAft>
                  <a:spcPts val="900"/>
                </a:spcAft>
              </a:pPr>
              <a:r>
                <a:rPr lang="en-US" altLang="en-US" sz="1350" dirty="0"/>
                <a:t>0.5%</a:t>
              </a:r>
            </a:p>
          </p:txBody>
        </p:sp>
        <p:sp>
          <p:nvSpPr>
            <p:cNvPr id="51256" name="TextBox 13"/>
            <p:cNvSpPr txBox="1">
              <a:spLocks noChangeArrowheads="1"/>
            </p:cNvSpPr>
            <p:nvPr/>
          </p:nvSpPr>
          <p:spPr bwMode="auto">
            <a:xfrm>
              <a:off x="2743199" y="5156201"/>
              <a:ext cx="1067039" cy="277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r>
                <a:rPr lang="en-US" altLang="en-US" sz="1200" dirty="0" err="1"/>
                <a:t>p</a:t>
              </a:r>
              <a:r>
                <a:rPr lang="en-US" altLang="en-US" sz="1200" baseline="-25000" dirty="0" err="1"/>
                <a:t>T</a:t>
              </a:r>
              <a:r>
                <a:rPr lang="en-US" altLang="en-US" sz="1200" dirty="0"/>
                <a:t>&lt;15 GeV</a:t>
              </a:r>
            </a:p>
          </p:txBody>
        </p:sp>
        <p:sp>
          <p:nvSpPr>
            <p:cNvPr id="51257" name="TextBox 15"/>
            <p:cNvSpPr txBox="1">
              <a:spLocks noChangeArrowheads="1"/>
            </p:cNvSpPr>
            <p:nvPr/>
          </p:nvSpPr>
          <p:spPr bwMode="auto">
            <a:xfrm>
              <a:off x="2743199" y="4341001"/>
              <a:ext cx="1067039" cy="277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r>
                <a:rPr lang="en-US" altLang="en-US" sz="1200"/>
                <a:t>p</a:t>
              </a:r>
              <a:r>
                <a:rPr lang="en-US" altLang="en-US" sz="1200" baseline="-25000"/>
                <a:t>T</a:t>
              </a:r>
              <a:r>
                <a:rPr lang="en-US" altLang="en-US" sz="1200"/>
                <a:t>&gt;15 GeV</a:t>
              </a:r>
            </a:p>
          </p:txBody>
        </p:sp>
        <p:sp>
          <p:nvSpPr>
            <p:cNvPr id="51258" name="TextBox 16"/>
            <p:cNvSpPr txBox="1">
              <a:spLocks noChangeArrowheads="1"/>
            </p:cNvSpPr>
            <p:nvPr/>
          </p:nvSpPr>
          <p:spPr bwMode="auto">
            <a:xfrm>
              <a:off x="366712" y="5912443"/>
              <a:ext cx="3531926" cy="307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r>
                <a:rPr lang="en-US" altLang="en-US" sz="1400" dirty="0"/>
                <a:t>Exploring       </a:t>
              </a:r>
              <a:r>
                <a:rPr lang="en-US" altLang="en-US" sz="1200" dirty="0"/>
                <a:t>                         and more</a:t>
              </a:r>
            </a:p>
          </p:txBody>
        </p:sp>
        <p:graphicFrame>
          <p:nvGraphicFramePr>
            <p:cNvPr id="51205" name="Object 3"/>
            <p:cNvGraphicFramePr>
              <a:graphicFrameLocks noChangeAspect="1"/>
            </p:cNvGraphicFramePr>
            <p:nvPr>
              <p:extLst/>
            </p:nvPr>
          </p:nvGraphicFramePr>
          <p:xfrm>
            <a:off x="1382687" y="5933391"/>
            <a:ext cx="1436914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54" name="Equation" r:id="rId6" imgW="838200" imgH="177800" progId="Equation.3">
                    <p:embed/>
                  </p:oleObj>
                </mc:Choice>
                <mc:Fallback>
                  <p:oleObj name="Equation" r:id="rId6" imgW="838200" imgH="177800" progId="Equation.3">
                    <p:embed/>
                    <p:pic>
                      <p:nvPicPr>
                        <p:cNvPr id="51205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82687" y="5933391"/>
                          <a:ext cx="1436914" cy="304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259" name="Rectangle 18"/>
            <p:cNvSpPr>
              <a:spLocks noChangeArrowheads="1"/>
            </p:cNvSpPr>
            <p:nvPr/>
          </p:nvSpPr>
          <p:spPr bwMode="auto">
            <a:xfrm>
              <a:off x="152400" y="4343415"/>
              <a:ext cx="4038600" cy="27700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endParaRPr lang="en-US" altLang="en-US" sz="1200"/>
            </a:p>
          </p:txBody>
        </p:sp>
      </p:grpSp>
      <p:pic>
        <p:nvPicPr>
          <p:cNvPr id="51251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9452" y="1181822"/>
            <a:ext cx="2405063" cy="2645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2" name="Picture 7" descr="Screen Shot 2017-06-01 at 10.56.22 AM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0331" y="4244183"/>
            <a:ext cx="1302545" cy="1993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3" name="Picture 6" descr="PastedGraphic-2.pdf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1" y="4304507"/>
            <a:ext cx="1052514" cy="192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1202" name="Object 2"/>
          <p:cNvGraphicFramePr>
            <a:graphicFrameLocks noChangeAspect="1"/>
          </p:cNvGraphicFramePr>
          <p:nvPr>
            <p:extLst/>
          </p:nvPr>
        </p:nvGraphicFramePr>
        <p:xfrm>
          <a:off x="8398670" y="3889774"/>
          <a:ext cx="954881" cy="297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5" name="Equation" r:id="rId11" imgW="774364" imgH="241195" progId="Equation.3">
                  <p:embed/>
                </p:oleObj>
              </mc:Choice>
              <mc:Fallback>
                <p:oleObj name="Equation" r:id="rId11" imgW="774364" imgH="241195" progId="Equation.3">
                  <p:embed/>
                  <p:pic>
                    <p:nvPicPr>
                      <p:cNvPr id="5120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98670" y="3889774"/>
                        <a:ext cx="954881" cy="2976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03" name="Object 3"/>
          <p:cNvGraphicFramePr>
            <a:graphicFrameLocks noChangeAspect="1"/>
          </p:cNvGraphicFramePr>
          <p:nvPr>
            <p:extLst/>
          </p:nvPr>
        </p:nvGraphicFramePr>
        <p:xfrm>
          <a:off x="6451601" y="3906442"/>
          <a:ext cx="1002506" cy="297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6" name="Equation" r:id="rId13" imgW="812447" imgH="241195" progId="Equation.3">
                  <p:embed/>
                </p:oleObj>
              </mc:Choice>
              <mc:Fallback>
                <p:oleObj name="Equation" r:id="rId13" imgW="812447" imgH="241195" progId="Equation.3">
                  <p:embed/>
                  <p:pic>
                    <p:nvPicPr>
                      <p:cNvPr id="5120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1601" y="3906442"/>
                        <a:ext cx="1002506" cy="2976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22A2F64-A8C4-D340-9B55-CFAF20DBFD79}"/>
              </a:ext>
            </a:extLst>
          </p:cNvPr>
          <p:cNvCxnSpPr/>
          <p:nvPr/>
        </p:nvCxnSpPr>
        <p:spPr>
          <a:xfrm>
            <a:off x="2132401" y="5320148"/>
            <a:ext cx="18334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EE2FEC3-84C9-E444-9A8C-A510D8326FB3}"/>
              </a:ext>
            </a:extLst>
          </p:cNvPr>
          <p:cNvCxnSpPr/>
          <p:nvPr/>
        </p:nvCxnSpPr>
        <p:spPr>
          <a:xfrm>
            <a:off x="2139328" y="5805060"/>
            <a:ext cx="18334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EBBD50-C78C-254B-8C10-B3CCD7A6E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9579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Picture 11" descr="Picture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0391" y="2375196"/>
            <a:ext cx="3786377" cy="3806148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TextBox 7"/>
          <p:cNvSpPr txBox="1"/>
          <p:nvPr/>
        </p:nvSpPr>
        <p:spPr>
          <a:xfrm>
            <a:off x="838200" y="1144946"/>
            <a:ext cx="6972742" cy="1292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1400"/>
            </a:pPr>
            <a:r>
              <a:rPr sz="1600" dirty="0">
                <a:solidFill>
                  <a:srgbClr val="FF0000"/>
                </a:solidFill>
              </a:rPr>
              <a:t>Detected using the long lifetime of bottom quark hadrons</a:t>
            </a:r>
            <a:r>
              <a:rPr lang="en-US" sz="1600" dirty="0">
                <a:solidFill>
                  <a:srgbClr val="FF0000"/>
                </a:solidFill>
              </a:rPr>
              <a:t>: </a:t>
            </a:r>
          </a:p>
          <a:p>
            <a:pPr marL="742950" lvl="1" indent="-285750">
              <a:buSzPct val="100000"/>
              <a:buFont typeface="Arial"/>
              <a:buChar char="•"/>
              <a:defRPr sz="1400"/>
            </a:pPr>
            <a:r>
              <a:rPr lang="en-US" sz="1600" dirty="0">
                <a:solidFill>
                  <a:srgbClr val="00B050"/>
                </a:solidFill>
              </a:rPr>
              <a:t>Displaced tracks </a:t>
            </a:r>
          </a:p>
          <a:p>
            <a:pPr marL="742950" lvl="1" indent="-285750">
              <a:buSzPct val="100000"/>
              <a:buFont typeface="Arial"/>
              <a:buChar char="•"/>
              <a:defRPr sz="1400"/>
            </a:pPr>
            <a:r>
              <a:rPr lang="en-US" sz="1600" dirty="0">
                <a:solidFill>
                  <a:srgbClr val="00B050"/>
                </a:solidFill>
              </a:rPr>
              <a:t>Large 2</a:t>
            </a:r>
            <a:r>
              <a:rPr lang="en-US" sz="1600" baseline="30000" dirty="0">
                <a:solidFill>
                  <a:srgbClr val="00B050"/>
                </a:solidFill>
              </a:rPr>
              <a:t>nd</a:t>
            </a:r>
            <a:r>
              <a:rPr lang="en-US" sz="1600" dirty="0">
                <a:solidFill>
                  <a:srgbClr val="00B050"/>
                </a:solidFill>
              </a:rPr>
              <a:t> vertex invariant mass</a:t>
            </a:r>
            <a:endParaRPr sz="1600" dirty="0">
              <a:solidFill>
                <a:srgbClr val="00B050"/>
              </a:solidFill>
            </a:endParaRPr>
          </a:p>
          <a:p>
            <a:pPr marL="285750" indent="-285750">
              <a:buSzPct val="100000"/>
              <a:buFont typeface="Arial"/>
              <a:buChar char="•"/>
              <a:defRPr sz="1400"/>
            </a:pPr>
            <a:r>
              <a:rPr sz="1600" dirty="0"/>
              <a:t>Need high precision tracking and vertex determination – </a:t>
            </a:r>
            <a:r>
              <a:rPr sz="1400" b="1" dirty="0">
                <a:solidFill>
                  <a:schemeClr val="accent1">
                    <a:satOff val="-4409"/>
                    <a:lumOff val="-10509"/>
                  </a:schemeClr>
                </a:solidFill>
              </a:rPr>
              <a:t>MVTX!</a:t>
            </a:r>
            <a:endParaRPr lang="en-US" sz="1400" b="1" dirty="0">
              <a:solidFill>
                <a:schemeClr val="accent1">
                  <a:satOff val="-4409"/>
                  <a:lumOff val="-10509"/>
                </a:schemeClr>
              </a:solidFill>
            </a:endParaRPr>
          </a:p>
          <a:p>
            <a:pPr marL="285750" indent="-285750">
              <a:buSzPct val="100000"/>
              <a:buFont typeface="Arial"/>
              <a:buChar char="•"/>
              <a:defRPr sz="1400"/>
            </a:pPr>
            <a:r>
              <a:rPr lang="en-US" sz="1400" dirty="0"/>
              <a:t>Need excellent jet detection capabilities – </a:t>
            </a:r>
            <a:r>
              <a:rPr lang="en-US" sz="1400" b="1" dirty="0" err="1">
                <a:solidFill>
                  <a:schemeClr val="accent1">
                    <a:satOff val="-4409"/>
                    <a:lumOff val="-10509"/>
                  </a:schemeClr>
                </a:solidFill>
              </a:rPr>
              <a:t>sPHENIX</a:t>
            </a:r>
            <a:r>
              <a:rPr lang="en-US" sz="1400" b="1" dirty="0">
                <a:solidFill>
                  <a:schemeClr val="accent1">
                    <a:satOff val="-4409"/>
                    <a:lumOff val="-10509"/>
                  </a:schemeClr>
                </a:solidFill>
              </a:rPr>
              <a:t>!</a:t>
            </a:r>
            <a:endParaRPr lang="en-US" sz="140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16C46-5A73-4D48-861D-76F06FB18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2859" y="-33552"/>
            <a:ext cx="7435141" cy="1325563"/>
          </a:xfrm>
        </p:spPr>
        <p:txBody>
          <a:bodyPr/>
          <a:lstStyle/>
          <a:p>
            <a:r>
              <a:rPr lang="en-US" dirty="0"/>
              <a:t>B-Hadron &amp; b-Jet Tagging</a:t>
            </a:r>
          </a:p>
        </p:txBody>
      </p:sp>
      <p:pic>
        <p:nvPicPr>
          <p:cNvPr id="13" name="Picture 24" descr="Screen Shot 2017-07-07 at 9.39.44 AM.png">
            <a:extLst>
              <a:ext uri="{FF2B5EF4-FFF2-40B4-BE49-F238E27FC236}">
                <a16:creationId xmlns:a16="http://schemas.microsoft.com/office/drawing/2014/main" id="{9891702D-93B0-084E-B64B-2E289EDF5A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3050" y="2472105"/>
            <a:ext cx="4900750" cy="4185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09B01E-B1AA-244F-8257-1E61FFD9E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3/25/19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F38081-E5B2-BA44-A588-E627E288E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NCU sPHENIX Collaboration Mtg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5EB164-7529-ED46-B515-6D983B4FE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45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D7FC38-F722-D04E-B0AF-939DE8CC736F}"/>
              </a:ext>
            </a:extLst>
          </p:cNvPr>
          <p:cNvSpPr txBox="1"/>
          <p:nvPr/>
        </p:nvSpPr>
        <p:spPr>
          <a:xfrm>
            <a:off x="10073385" y="865336"/>
            <a:ext cx="2007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Jin</a:t>
            </a:r>
            <a:r>
              <a:rPr lang="en-US" dirty="0"/>
              <a:t>, Tony, </a:t>
            </a:r>
            <a:r>
              <a:rPr lang="en-US" dirty="0" err="1"/>
              <a:t>Sanghoon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745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10A44-C9E8-9D4A-A58B-F5BEBDB45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0473"/>
            <a:ext cx="7886700" cy="1325563"/>
          </a:xfrm>
        </p:spPr>
        <p:txBody>
          <a:bodyPr/>
          <a:lstStyle/>
          <a:p>
            <a:r>
              <a:rPr lang="en-US" dirty="0"/>
              <a:t>Expected Performance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03DEDB-22F5-3A4C-BF6B-B7854B059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3/25/19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223687-4FF5-8243-B3C4-E0ABBD2AF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NCU sPHENIX Collaboration Mtg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C55BE2-B64E-A04E-AEE7-6660BCF63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46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AF86B3-9617-4649-9356-2B5793994DEE}"/>
              </a:ext>
            </a:extLst>
          </p:cNvPr>
          <p:cNvSpPr txBox="1"/>
          <p:nvPr/>
        </p:nvSpPr>
        <p:spPr>
          <a:xfrm>
            <a:off x="9187218" y="238836"/>
            <a:ext cx="1154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Tony’s talk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440B57-710B-F940-BBC2-BD222CE51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269" y="1778652"/>
            <a:ext cx="4325919" cy="34339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CCB842-FDDB-F043-AB81-5A8E35D111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6051" y="1816979"/>
            <a:ext cx="4224587" cy="339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3151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15302" y="8940"/>
            <a:ext cx="8229600" cy="712245"/>
          </a:xfrm>
        </p:spPr>
        <p:txBody>
          <a:bodyPr>
            <a:normAutofit/>
          </a:bodyPr>
          <a:lstStyle/>
          <a:p>
            <a:r>
              <a:rPr lang="en-US" sz="3600" dirty="0"/>
              <a:t>Projected Radiation Level after 5-year Runs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3/25/19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NCU sPHENIX Collaboration Mtg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47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382" y="963862"/>
            <a:ext cx="5996820" cy="2382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22AEC9-15CA-5E4E-A70B-687E02674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649" y="1295370"/>
            <a:ext cx="7554907" cy="18380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DAA243A-1568-2942-874C-3475F77D7C6F}"/>
              </a:ext>
            </a:extLst>
          </p:cNvPr>
          <p:cNvSpPr txBox="1"/>
          <p:nvPr/>
        </p:nvSpPr>
        <p:spPr>
          <a:xfrm>
            <a:off x="8553803" y="908378"/>
            <a:ext cx="15615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sPH-TRG-2018-001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8482E8A-30E8-6B40-9704-77B29405C676}"/>
              </a:ext>
            </a:extLst>
          </p:cNvPr>
          <p:cNvSpPr/>
          <p:nvPr/>
        </p:nvSpPr>
        <p:spPr>
          <a:xfrm>
            <a:off x="7989765" y="1367694"/>
            <a:ext cx="1654419" cy="16490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4CF8C9A-3E0D-1046-A0D6-C069EE6C9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0347" y="3191813"/>
            <a:ext cx="7886700" cy="100475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Projected sPHENIX integrated luminosities after 5-year operation </a:t>
            </a:r>
          </a:p>
          <a:p>
            <a:pPr lvl="1"/>
            <a:r>
              <a:rPr lang="en-US" dirty="0" err="1"/>
              <a:t>AuAu</a:t>
            </a:r>
            <a:r>
              <a:rPr lang="en-US" dirty="0"/>
              <a:t>:     </a:t>
            </a:r>
            <a:r>
              <a:rPr lang="en-US" dirty="0" err="1"/>
              <a:t>Lum</a:t>
            </a:r>
            <a:r>
              <a:rPr lang="en-US" dirty="0"/>
              <a:t>. =  214 nb</a:t>
            </a:r>
            <a:r>
              <a:rPr lang="en-US" baseline="30000" dirty="0"/>
              <a:t>-1</a:t>
            </a:r>
            <a:r>
              <a:rPr lang="en-US" dirty="0"/>
              <a:t>   </a:t>
            </a:r>
          </a:p>
          <a:p>
            <a:pPr lvl="1"/>
            <a:r>
              <a:rPr lang="en-US" dirty="0" err="1"/>
              <a:t>pp+pAu</a:t>
            </a:r>
            <a:r>
              <a:rPr lang="en-US" dirty="0"/>
              <a:t>: </a:t>
            </a:r>
            <a:r>
              <a:rPr lang="en-US" dirty="0" err="1"/>
              <a:t>Lum</a:t>
            </a:r>
            <a:r>
              <a:rPr lang="en-US" dirty="0"/>
              <a:t>. = 1340 pb</a:t>
            </a:r>
            <a:r>
              <a:rPr lang="en-US" baseline="30000" dirty="0"/>
              <a:t>-1</a:t>
            </a:r>
            <a:r>
              <a:rPr lang="en-US" dirty="0"/>
              <a:t>   </a:t>
            </a:r>
            <a:r>
              <a:rPr lang="en-US" dirty="0">
                <a:sym typeface="Wingdings" pitchFamily="2" charset="2"/>
              </a:rPr>
              <a:t> 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B119B6-0E59-0546-A7ED-F257B0274533}"/>
              </a:ext>
            </a:extLst>
          </p:cNvPr>
          <p:cNvSpPr txBox="1"/>
          <p:nvPr/>
        </p:nvSpPr>
        <p:spPr>
          <a:xfrm>
            <a:off x="1524000" y="4277672"/>
            <a:ext cx="9347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Projected sPHENIX MVTX L0 fluence:</a:t>
            </a:r>
            <a:endParaRPr lang="en-US" sz="2400" b="1" baseline="30000" dirty="0"/>
          </a:p>
          <a:p>
            <a:endParaRPr lang="en-US" sz="2400" dirty="0"/>
          </a:p>
          <a:p>
            <a:r>
              <a:rPr lang="en-US" sz="2400" dirty="0"/>
              <a:t>Outer layers:</a:t>
            </a:r>
          </a:p>
          <a:p>
            <a:r>
              <a:rPr lang="en-US" sz="1600" dirty="0"/>
              <a:t> L1 = 0.6 x L0; L2 = 0.4 x L0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0E49A3-BC2A-F04A-9FCC-DBC3B47CE5EC}"/>
              </a:ext>
            </a:extLst>
          </p:cNvPr>
          <p:cNvSpPr txBox="1"/>
          <p:nvPr/>
        </p:nvSpPr>
        <p:spPr>
          <a:xfrm>
            <a:off x="6216452" y="4294426"/>
            <a:ext cx="30176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TID = 1060krad</a:t>
            </a:r>
          </a:p>
          <a:p>
            <a:r>
              <a:rPr lang="en-US" sz="2400" b="1" dirty="0"/>
              <a:t>NIEL = 6x10</a:t>
            </a:r>
            <a:r>
              <a:rPr lang="en-US" sz="2400" b="1" baseline="30000" dirty="0"/>
              <a:t>12</a:t>
            </a:r>
            <a:r>
              <a:rPr lang="en-US" sz="2400" b="1" dirty="0"/>
              <a:t> </a:t>
            </a:r>
            <a:r>
              <a:rPr lang="en-US" sz="2400" b="1" dirty="0" err="1"/>
              <a:t>N</a:t>
            </a:r>
            <a:r>
              <a:rPr lang="en-US" sz="2400" b="1" baseline="-25000" dirty="0" err="1"/>
              <a:t>eq</a:t>
            </a:r>
            <a:r>
              <a:rPr lang="en-US" sz="2400" b="1" dirty="0"/>
              <a:t>/cm</a:t>
            </a:r>
            <a:r>
              <a:rPr lang="en-US" sz="2400" b="1" baseline="30000" dirty="0"/>
              <a:t>2</a:t>
            </a:r>
            <a:r>
              <a:rPr lang="en-US" sz="2400" b="1" dirty="0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04CFE0-D62C-CF4B-B002-A331C4FE85D9}"/>
              </a:ext>
            </a:extLst>
          </p:cNvPr>
          <p:cNvSpPr txBox="1"/>
          <p:nvPr/>
        </p:nvSpPr>
        <p:spPr>
          <a:xfrm>
            <a:off x="9412641" y="3420835"/>
            <a:ext cx="23552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PHENIX study</a:t>
            </a:r>
          </a:p>
          <a:p>
            <a:r>
              <a:rPr lang="en-US" sz="1600" dirty="0" err="1"/>
              <a:t>arXiv</a:t>
            </a:r>
            <a:r>
              <a:rPr lang="en-US" sz="1600" dirty="0"/>
              <a:t>: 0710.2676 [</a:t>
            </a:r>
            <a:r>
              <a:rPr lang="en-US" sz="1600" dirty="0" err="1"/>
              <a:t>nucl</a:t>
            </a:r>
            <a:r>
              <a:rPr lang="en-US" sz="1600" dirty="0"/>
              <a:t>-ex]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CC9D98-6079-3741-8481-094C413B1E12}"/>
              </a:ext>
            </a:extLst>
          </p:cNvPr>
          <p:cNvSpPr txBox="1"/>
          <p:nvPr/>
        </p:nvSpPr>
        <p:spPr>
          <a:xfrm>
            <a:off x="1913555" y="5830950"/>
            <a:ext cx="9324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Sensors tested to full MVTX NIEL and ~3x TID @ALICE (as of 9/18/2018) </a:t>
            </a:r>
          </a:p>
        </p:txBody>
      </p:sp>
    </p:spTree>
    <p:extLst>
      <p:ext uri="{BB962C8B-B14F-4D97-AF65-F5344CB8AC3E}">
        <p14:creationId xmlns:p14="http://schemas.microsoft.com/office/powerpoint/2010/main" val="29257076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-51736"/>
            <a:ext cx="9918192" cy="1325563"/>
          </a:xfrm>
        </p:spPr>
        <p:txBody>
          <a:bodyPr>
            <a:normAutofit/>
          </a:bodyPr>
          <a:lstStyle/>
          <a:p>
            <a:r>
              <a:rPr lang="en-US" dirty="0"/>
              <a:t>MVTX Sensors and Electronics Production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3/25/19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Overview, NCU sPHENIX Collaboration Mtg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48</a:t>
            </a:fld>
            <a:endParaRPr lang="en-US" alt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04800" y="990602"/>
            <a:ext cx="11277600" cy="5079999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rgbClr val="032AFF"/>
                </a:solidFill>
              </a:rPr>
              <a:t>Major hardware: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48 ALICE ALPIDE Staves + Interface Cables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48 Front End Electronics (ALICE RUv2)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 Back End Electronics (ATLAS FELIX v2)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 EBDC Linux servers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24 Power Boards + CAEN Supplies + Cables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48 Stave to RU cables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144 data fiber optic cables (3 fibers x 48 FEE)</a:t>
            </a:r>
            <a:endParaRPr lang="en-US" sz="3200" dirty="0">
              <a:solidFill>
                <a:srgbClr val="032AFF"/>
              </a:solidFill>
            </a:endParaRPr>
          </a:p>
          <a:p>
            <a:r>
              <a:rPr lang="en-US" sz="2667" dirty="0">
                <a:solidFill>
                  <a:srgbClr val="FF0000"/>
                </a:solidFill>
              </a:rPr>
              <a:t>Stave production: total 84, 75% spares</a:t>
            </a:r>
          </a:p>
          <a:p>
            <a:pPr marL="1066773" lvl="1" indent="-457189">
              <a:buFont typeface="Arial" panose="020B0604020202020204" pitchFamily="34" charset="0"/>
              <a:buChar char="•"/>
            </a:pPr>
            <a:r>
              <a:rPr lang="en-US" sz="2400" dirty="0"/>
              <a:t>Two inner layers: 12+16=28</a:t>
            </a:r>
          </a:p>
          <a:p>
            <a:pPr marL="1066773" lvl="1" indent="-457189">
              <a:buFont typeface="Arial" panose="020B0604020202020204" pitchFamily="34" charset="0"/>
              <a:buChar char="•"/>
            </a:pPr>
            <a:r>
              <a:rPr lang="en-US" sz="2400" dirty="0"/>
              <a:t>10% spares: 8 staves</a:t>
            </a:r>
          </a:p>
          <a:p>
            <a:r>
              <a:rPr lang="en-US" sz="2667" dirty="0">
                <a:solidFill>
                  <a:srgbClr val="FF0000"/>
                </a:solidFill>
              </a:rPr>
              <a:t>RU production: 60 in total, 25% spares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3C5CAF6-FE9F-5648-AE59-371F3FDB95AB}"/>
              </a:ext>
            </a:extLst>
          </p:cNvPr>
          <p:cNvGrpSpPr/>
          <p:nvPr/>
        </p:nvGrpSpPr>
        <p:grpSpPr>
          <a:xfrm>
            <a:off x="8390155" y="1706093"/>
            <a:ext cx="3673016" cy="711200"/>
            <a:chOff x="5641001" y="3295935"/>
            <a:chExt cx="3502999" cy="921586"/>
          </a:xfrm>
        </p:grpSpPr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A7A29520-450C-E643-97F3-ECF5075C57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1001" y="3295935"/>
              <a:ext cx="3502999" cy="5357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3" descr="G:\Workspaces\e\ellaudi\Alice_photo_repository\pictures\2015_03_03_stave1_21_HIC\DSCN1647.JPG">
              <a:extLst>
                <a:ext uri="{FF2B5EF4-FFF2-40B4-BE49-F238E27FC236}">
                  <a16:creationId xmlns:a16="http://schemas.microsoft.com/office/drawing/2014/main" id="{EF00E65A-60F5-F94E-B4E4-295FEB723C5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54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641001" y="3650182"/>
              <a:ext cx="3502999" cy="567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99543AFA-E89D-244E-9477-4F6F7935D98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34400" y="3378665"/>
            <a:ext cx="2754749" cy="10764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D85B7D-02A6-A847-8CBD-552288CC8B95}"/>
              </a:ext>
            </a:extLst>
          </p:cNvPr>
          <p:cNvSpPr txBox="1"/>
          <p:nvPr/>
        </p:nvSpPr>
        <p:spPr>
          <a:xfrm>
            <a:off x="10058400" y="2417294"/>
            <a:ext cx="1541704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67" dirty="0"/>
              <a:t>ALICE ITS/IB stave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4E1F11C-439B-F04F-B97B-108F6395CCDA}"/>
              </a:ext>
            </a:extLst>
          </p:cNvPr>
          <p:cNvSpPr txBox="1"/>
          <p:nvPr/>
        </p:nvSpPr>
        <p:spPr>
          <a:xfrm>
            <a:off x="10084972" y="4483879"/>
            <a:ext cx="1147174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67" dirty="0"/>
              <a:t>ALICE ITS RU</a:t>
            </a:r>
          </a:p>
        </p:txBody>
      </p:sp>
    </p:spTree>
    <p:extLst>
      <p:ext uri="{BB962C8B-B14F-4D97-AF65-F5344CB8AC3E}">
        <p14:creationId xmlns:p14="http://schemas.microsoft.com/office/powerpoint/2010/main" val="13365150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10A99-033F-3146-BBDA-5BDD69606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8216" y="77279"/>
            <a:ext cx="9625584" cy="1325563"/>
          </a:xfrm>
        </p:spPr>
        <p:txBody>
          <a:bodyPr/>
          <a:lstStyle/>
          <a:p>
            <a:r>
              <a:rPr lang="en-US" dirty="0"/>
              <a:t>Design &amp; Production Plan </a:t>
            </a:r>
            <a:br>
              <a:rPr lang="en-US" dirty="0"/>
            </a:br>
            <a:r>
              <a:rPr lang="en-US" sz="3200" dirty="0"/>
              <a:t>Detector Assembly and Integration 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236478-59BE-344A-9657-A28085581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3/25/19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8604D2-AFF9-624C-A5F7-42F03989B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NCU sPHENIX Collaboration Mtg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3ECA2C-7C76-3A42-A74A-16573781D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49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E05FE7-0136-A246-B414-2212204A1D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554" y="1517650"/>
            <a:ext cx="4795774" cy="4838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670C2D-A206-594D-9D5E-A98FCDD7C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8004" y="1623312"/>
            <a:ext cx="6023297" cy="45125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2294696-5FD6-0642-9124-940DBC837F04}"/>
              </a:ext>
            </a:extLst>
          </p:cNvPr>
          <p:cNvSpPr txBox="1"/>
          <p:nvPr/>
        </p:nvSpPr>
        <p:spPr>
          <a:xfrm>
            <a:off x="601135" y="5497089"/>
            <a:ext cx="86183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Detailed sharing of engineering design, FEA/simulations, review and fabrication  discussed</a:t>
            </a:r>
          </a:p>
          <a:p>
            <a:r>
              <a:rPr lang="en-US" dirty="0">
                <a:solidFill>
                  <a:srgbClr val="FF0000"/>
                </a:solidFill>
              </a:rPr>
              <a:t>Engineering resources at LANL/MIT/LBNL </a:t>
            </a:r>
          </a:p>
        </p:txBody>
      </p:sp>
    </p:spTree>
    <p:extLst>
      <p:ext uri="{BB962C8B-B14F-4D97-AF65-F5344CB8AC3E}">
        <p14:creationId xmlns:p14="http://schemas.microsoft.com/office/powerpoint/2010/main" val="790302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9E159F-5B82-424D-A271-A37B0A6C2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3/25/19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011D97-7B39-6343-880A-AFD3CCDF1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NCU sPHENIX Collaboration Mtg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877F53-FD69-2E49-A81B-AEF379B61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5EFD9F-B88C-694C-AB7A-AFFB36301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"/>
            <a:ext cx="12192000" cy="685760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8B9431A-C49A-334E-B17C-EE94FBFE3C3F}"/>
              </a:ext>
            </a:extLst>
          </p:cNvPr>
          <p:cNvSpPr/>
          <p:nvPr/>
        </p:nvSpPr>
        <p:spPr>
          <a:xfrm>
            <a:off x="5899759" y="1215024"/>
            <a:ext cx="6204559" cy="977030"/>
          </a:xfrm>
          <a:prstGeom prst="ellipse">
            <a:avLst/>
          </a:prstGeom>
          <a:noFill/>
          <a:ln w="3492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88814E-770B-924A-AA76-6AA06BA89C49}"/>
              </a:ext>
            </a:extLst>
          </p:cNvPr>
          <p:cNvSpPr txBox="1"/>
          <p:nvPr/>
        </p:nvSpPr>
        <p:spPr>
          <a:xfrm>
            <a:off x="173267" y="136525"/>
            <a:ext cx="2977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Dave’s talk from this morning</a:t>
            </a:r>
          </a:p>
        </p:txBody>
      </p:sp>
    </p:spTree>
    <p:extLst>
      <p:ext uri="{BB962C8B-B14F-4D97-AF65-F5344CB8AC3E}">
        <p14:creationId xmlns:p14="http://schemas.microsoft.com/office/powerpoint/2010/main" val="22611708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435AA-52A8-7441-B0FF-B7AAB5616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888" y="136525"/>
            <a:ext cx="11379200" cy="754060"/>
          </a:xfrm>
        </p:spPr>
        <p:txBody>
          <a:bodyPr>
            <a:noAutofit/>
          </a:bodyPr>
          <a:lstStyle/>
          <a:p>
            <a:r>
              <a:rPr lang="en-US" sz="4000" dirty="0"/>
              <a:t>Stave and RU Production QA Plan Documents Available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5B202D-95EA-3247-8A21-AA3CB00887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2088" y="1138078"/>
            <a:ext cx="5486400" cy="5034121"/>
          </a:xfrm>
          <a:ln>
            <a:solidFill>
              <a:srgbClr val="032AFF"/>
            </a:solidFill>
          </a:ln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32AFF"/>
                </a:solidFill>
              </a:rPr>
              <a:t>Staves</a:t>
            </a:r>
          </a:p>
          <a:p>
            <a:r>
              <a:rPr lang="en-US" dirty="0"/>
              <a:t>Purchase 84 staves from ALICE/CERN </a:t>
            </a:r>
          </a:p>
          <a:p>
            <a:pPr lvl="1"/>
            <a:r>
              <a:rPr lang="en-US" dirty="0"/>
              <a:t>48 + 28(spares for 2 inner layers) + 8 spares</a:t>
            </a:r>
          </a:p>
          <a:p>
            <a:pPr lvl="1"/>
            <a:r>
              <a:rPr lang="en-US" dirty="0"/>
              <a:t>Production following the completion of ALICE ITS/IB  </a:t>
            </a:r>
          </a:p>
          <a:p>
            <a:pPr lvl="1"/>
            <a:r>
              <a:rPr lang="en-US" dirty="0"/>
              <a:t>Starting ~Oct. 2018, will last 6-12 months </a:t>
            </a:r>
          </a:p>
          <a:p>
            <a:pPr lvl="1"/>
            <a:r>
              <a:rPr lang="en-US" dirty="0"/>
              <a:t>Fully tested at CERN before shipping to US</a:t>
            </a:r>
          </a:p>
          <a:p>
            <a:pPr lvl="2"/>
            <a:r>
              <a:rPr lang="en-US" dirty="0"/>
              <a:t>All Gold/Silver staves (same as ALICE IB)</a:t>
            </a:r>
          </a:p>
          <a:p>
            <a:pPr lvl="2"/>
            <a:r>
              <a:rPr lang="en-US" dirty="0"/>
              <a:t>A LANL postdoc (Dr. Yasser Morales) oversees production QA at CERN</a:t>
            </a:r>
          </a:p>
          <a:p>
            <a:r>
              <a:rPr lang="en-US" dirty="0"/>
              <a:t>Acceptance QA at LBNL</a:t>
            </a:r>
          </a:p>
          <a:p>
            <a:pPr lvl="1"/>
            <a:r>
              <a:rPr lang="en-US" dirty="0"/>
              <a:t>Full test and QA</a:t>
            </a:r>
          </a:p>
          <a:p>
            <a:pPr lvl="2"/>
            <a:r>
              <a:rPr lang="en-US" dirty="0"/>
              <a:t>Electrical</a:t>
            </a:r>
          </a:p>
          <a:p>
            <a:pPr lvl="2"/>
            <a:r>
              <a:rPr lang="en-US" dirty="0"/>
              <a:t>Mechanical  </a:t>
            </a:r>
          </a:p>
          <a:p>
            <a:pPr lvl="1"/>
            <a:r>
              <a:rPr lang="en-US" dirty="0"/>
              <a:t>Detector assembly at LBNL 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F573BB5-BC43-4B4B-8852-2A83A47D2A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9200" y="1156221"/>
            <a:ext cx="4775200" cy="5015979"/>
          </a:xfrm>
          <a:ln>
            <a:solidFill>
              <a:srgbClr val="032AFF"/>
            </a:solidFill>
          </a:ln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32AFF"/>
                </a:solidFill>
              </a:rPr>
              <a:t>Readout Units</a:t>
            </a:r>
          </a:p>
          <a:p>
            <a:r>
              <a:rPr lang="en-US" dirty="0"/>
              <a:t>Purchase 60 RUs from ALICE/CERN</a:t>
            </a:r>
          </a:p>
          <a:p>
            <a:pPr lvl="1"/>
            <a:r>
              <a:rPr lang="en-US" dirty="0"/>
              <a:t>48 + 12 spares(20%)</a:t>
            </a:r>
          </a:p>
          <a:p>
            <a:pPr lvl="1"/>
            <a:r>
              <a:rPr lang="en-US" dirty="0"/>
              <a:t>To be part of ALICE production </a:t>
            </a:r>
          </a:p>
          <a:p>
            <a:pPr lvl="2"/>
            <a:r>
              <a:rPr lang="en-US" dirty="0"/>
              <a:t>Cost saving </a:t>
            </a:r>
          </a:p>
          <a:p>
            <a:pPr lvl="2"/>
            <a:r>
              <a:rPr lang="en-US" dirty="0"/>
              <a:t>Minimize technical risks</a:t>
            </a:r>
          </a:p>
          <a:p>
            <a:pPr lvl="1"/>
            <a:r>
              <a:rPr lang="en-US" dirty="0"/>
              <a:t>Initial test at CERN</a:t>
            </a:r>
          </a:p>
          <a:p>
            <a:endParaRPr lang="en-US" dirty="0"/>
          </a:p>
          <a:p>
            <a:r>
              <a:rPr lang="en-US" dirty="0"/>
              <a:t>Acceptance QA at UT-Austin</a:t>
            </a:r>
          </a:p>
          <a:p>
            <a:pPr lvl="1"/>
            <a:r>
              <a:rPr lang="en-US" dirty="0"/>
              <a:t>Full test  </a:t>
            </a:r>
          </a:p>
          <a:p>
            <a:pPr lvl="1"/>
            <a:r>
              <a:rPr lang="en-US" dirty="0"/>
              <a:t>LANL as the 2</a:t>
            </a:r>
            <a:r>
              <a:rPr lang="en-US" baseline="30000" dirty="0"/>
              <a:t>nd</a:t>
            </a:r>
            <a:r>
              <a:rPr lang="en-US" dirty="0"/>
              <a:t> test site</a:t>
            </a:r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AE8483-6BC1-CC4C-A089-C6C41558B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3/25/19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09CA99-D569-9F48-B61B-72DE9AB69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Overview, NCU sPHENIX Collaboration Mtg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CC44EF-492E-8B47-9E48-B5E4004D3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50</a:t>
            </a:fld>
            <a:endParaRPr lang="en-US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7BC473-BBDD-BB4C-87AC-633F4A4CB3F8}"/>
              </a:ext>
            </a:extLst>
          </p:cNvPr>
          <p:cNvSpPr txBox="1"/>
          <p:nvPr/>
        </p:nvSpPr>
        <p:spPr>
          <a:xfrm>
            <a:off x="3581400" y="709761"/>
            <a:ext cx="3483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https://</a:t>
            </a:r>
            <a:r>
              <a:rPr lang="en-US" dirty="0" err="1">
                <a:solidFill>
                  <a:srgbClr val="FF0000"/>
                </a:solidFill>
              </a:rPr>
              <a:t>indico.bnl.gov</a:t>
            </a:r>
            <a:r>
              <a:rPr lang="en-US" dirty="0">
                <a:solidFill>
                  <a:srgbClr val="FF0000"/>
                </a:solidFill>
              </a:rPr>
              <a:t>/event/4729/</a:t>
            </a:r>
          </a:p>
        </p:txBody>
      </p:sp>
    </p:spTree>
    <p:extLst>
      <p:ext uri="{BB962C8B-B14F-4D97-AF65-F5344CB8AC3E}">
        <p14:creationId xmlns:p14="http://schemas.microsoft.com/office/powerpoint/2010/main" val="10212465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991D7-8B1B-5F44-8761-01AA1566C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3116" y="326174"/>
            <a:ext cx="7652657" cy="584199"/>
          </a:xfrm>
        </p:spPr>
        <p:txBody>
          <a:bodyPr>
            <a:normAutofit fontScale="90000"/>
          </a:bodyPr>
          <a:lstStyle/>
          <a:p>
            <a:r>
              <a:rPr lang="en-US" dirty="0"/>
              <a:t>   Stave Production and Shipping etc.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6B3CA-EC32-E44C-A872-B7567F04F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671" y="1272646"/>
            <a:ext cx="10344891" cy="128195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Hand carry staves from CERN to LBNL, 4 trips</a:t>
            </a:r>
          </a:p>
          <a:p>
            <a:r>
              <a:rPr lang="en-US" dirty="0"/>
              <a:t>Preliminary design from CERN for stave transportation plates</a:t>
            </a:r>
          </a:p>
          <a:p>
            <a:pPr lvl="1"/>
            <a:r>
              <a:rPr lang="en-US" dirty="0"/>
              <a:t>To be produced at CERN, paid by LBNL/</a:t>
            </a:r>
            <a:r>
              <a:rPr lang="en-US" dirty="0" err="1"/>
              <a:t>sPHENIX</a:t>
            </a:r>
            <a:r>
              <a:rPr lang="en-US" dirty="0"/>
              <a:t> </a:t>
            </a:r>
          </a:p>
          <a:p>
            <a:pPr marL="457189" lvl="1" indent="0">
              <a:buNone/>
            </a:pPr>
            <a:r>
              <a:rPr lang="en-US" dirty="0">
                <a:solidFill>
                  <a:srgbClr val="FF0000"/>
                </a:solidFill>
              </a:rPr>
              <a:t> 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69C639A-D28C-E949-974E-ACDBAE2ACC50}"/>
              </a:ext>
            </a:extLst>
          </p:cNvPr>
          <p:cNvGrpSpPr/>
          <p:nvPr/>
        </p:nvGrpSpPr>
        <p:grpSpPr>
          <a:xfrm>
            <a:off x="6919546" y="2862944"/>
            <a:ext cx="5272455" cy="3657599"/>
            <a:chOff x="7464836" y="3516086"/>
            <a:chExt cx="4727163" cy="334191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EC3E219-B8F1-9049-8647-243DA02BC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64836" y="3516086"/>
              <a:ext cx="4727163" cy="334191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EBDE561-1461-9847-A023-55D2D53A47A0}"/>
                </a:ext>
              </a:extLst>
            </p:cNvPr>
            <p:cNvSpPr txBox="1"/>
            <p:nvPr/>
          </p:nvSpPr>
          <p:spPr>
            <a:xfrm>
              <a:off x="7793511" y="3565527"/>
              <a:ext cx="3286338" cy="7592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Extended design from CERN</a:t>
              </a:r>
            </a:p>
            <a:p>
              <a:r>
                <a:rPr lang="en-US" sz="2400" dirty="0">
                  <a:solidFill>
                    <a:srgbClr val="FF0000"/>
                  </a:solidFill>
                </a:rPr>
                <a:t>for MVTX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B7C82C5-543F-294C-A3EB-11768F2BA8B0}"/>
              </a:ext>
            </a:extLst>
          </p:cNvPr>
          <p:cNvGrpSpPr/>
          <p:nvPr/>
        </p:nvGrpSpPr>
        <p:grpSpPr>
          <a:xfrm>
            <a:off x="428132" y="3014435"/>
            <a:ext cx="6282798" cy="3341915"/>
            <a:chOff x="428132" y="3014435"/>
            <a:chExt cx="6282798" cy="334191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7D47155-AD81-804E-BDAC-E3C7F72DF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8132" y="3014435"/>
              <a:ext cx="6282798" cy="334191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540137C-43D9-2B40-9B39-FDF7D07F4F4C}"/>
                </a:ext>
              </a:extLst>
            </p:cNvPr>
            <p:cNvSpPr txBox="1"/>
            <p:nvPr/>
          </p:nvSpPr>
          <p:spPr>
            <a:xfrm>
              <a:off x="4852042" y="3228069"/>
              <a:ext cx="16323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</a:rPr>
                <a:t>ALICE ITS IB</a:t>
              </a:r>
            </a:p>
          </p:txBody>
        </p:sp>
      </p:grp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C8191B6-F476-AD42-B4B8-3CCF8FFD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3/25/19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E7ECB61-D262-874E-B22C-1750C26D4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Overview, NCU sPHENIX Collaboration Mtg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DC71E48-D533-1146-A323-7000126A7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51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080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0" y="22114"/>
            <a:ext cx="9968776" cy="1325563"/>
          </a:xfrm>
        </p:spPr>
        <p:txBody>
          <a:bodyPr/>
          <a:lstStyle/>
          <a:p>
            <a:r>
              <a:rPr lang="en-US" sz="3733" dirty="0"/>
              <a:t>MXTX  Model with Correct Length Power Cables: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3/25/19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52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7016" y="1002132"/>
            <a:ext cx="10464800" cy="172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2800" y="2944053"/>
            <a:ext cx="10708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New shorter 40 cm overall length for power extension cables from stave, more than 220. mm shorter than was shown in previous model, same length service-barrel – 1200.0mm, location for a  new  patch panel 1B.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5892800" y="2474143"/>
            <a:ext cx="1320800" cy="508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0001" y="4459897"/>
            <a:ext cx="7689969" cy="20329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0352" y="5156021"/>
            <a:ext cx="5262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Updated inner layer power extension cable – overall length 40.0 cm, as agreed to by ALICE at CERN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1FAD38-0C83-2641-95E4-40B6DACB69FA}"/>
              </a:ext>
            </a:extLst>
          </p:cNvPr>
          <p:cNvSpPr txBox="1"/>
          <p:nvPr/>
        </p:nvSpPr>
        <p:spPr>
          <a:xfrm>
            <a:off x="10864609" y="951437"/>
            <a:ext cx="1134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Ross’s talk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CAE704-B6FB-2342-81DA-7B8A4D411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NCU sPHENIX Collaboration Mtg</a:t>
            </a:r>
          </a:p>
        </p:txBody>
      </p:sp>
    </p:spTree>
    <p:extLst>
      <p:ext uri="{BB962C8B-B14F-4D97-AF65-F5344CB8AC3E}">
        <p14:creationId xmlns:p14="http://schemas.microsoft.com/office/powerpoint/2010/main" val="9897574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10" y="2"/>
            <a:ext cx="11146560" cy="985093"/>
          </a:xfrm>
        </p:spPr>
        <p:txBody>
          <a:bodyPr>
            <a:normAutofit/>
          </a:bodyPr>
          <a:lstStyle/>
          <a:p>
            <a:r>
              <a:rPr lang="en-US" dirty="0"/>
              <a:t>MVTX detector in </a:t>
            </a:r>
            <a:r>
              <a:rPr lang="en-US" dirty="0" err="1"/>
              <a:t>sPHENIX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3/25/19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NCU sPHENIX Collaboration Mtg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2" t="19089" r="2412" b="24912"/>
          <a:stretch/>
        </p:blipFill>
        <p:spPr>
          <a:xfrm>
            <a:off x="850280" y="1257163"/>
            <a:ext cx="10010178" cy="43698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60144" y="5534527"/>
            <a:ext cx="2656572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60" dirty="0"/>
              <a:t>TPC volume, length 2,160.0 mm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33046" y="5717406"/>
            <a:ext cx="316671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60" dirty="0"/>
              <a:t>INTT detector, 2 layers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8165432" y="5178392"/>
            <a:ext cx="317634" cy="5005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5855369" y="3830855"/>
            <a:ext cx="904775" cy="192527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253789" y="1166789"/>
            <a:ext cx="614091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60" dirty="0"/>
              <a:t>MVTX detector with service cylinder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5855369" y="1553520"/>
            <a:ext cx="452387" cy="172913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91402" y="5627033"/>
            <a:ext cx="2668537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60" dirty="0"/>
              <a:t>Support brackets for TPC and INTT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1369996" y="5265020"/>
            <a:ext cx="1068404" cy="4138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1658755" y="5091764"/>
            <a:ext cx="779646" cy="58714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9E70DA-672D-9346-9879-C1D4F33C5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0348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5"/>
          <p:cNvSpPr txBox="1">
            <a:spLocks noGrp="1"/>
          </p:cNvSpPr>
          <p:nvPr>
            <p:ph type="title"/>
          </p:nvPr>
        </p:nvSpPr>
        <p:spPr>
          <a:xfrm>
            <a:off x="609600" y="1"/>
            <a:ext cx="10972800" cy="985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r>
              <a:rPr lang="en-US" dirty="0"/>
              <a:t>Signal Cable Design</a:t>
            </a:r>
            <a:endParaRPr dirty="0"/>
          </a:p>
        </p:txBody>
      </p:sp>
      <p:sp>
        <p:nvSpPr>
          <p:cNvPr id="179" name="Google Shape;179;p15"/>
          <p:cNvSpPr txBox="1">
            <a:spLocks noGrp="1"/>
          </p:cNvSpPr>
          <p:nvPr>
            <p:ph type="dt" idx="10"/>
          </p:nvPr>
        </p:nvSpPr>
        <p:spPr>
          <a:xfrm>
            <a:off x="9338733" y="6491817"/>
            <a:ext cx="2844800" cy="366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r>
              <a:rPr lang="en-US"/>
              <a:t>3/25/19</a:t>
            </a:r>
            <a:endParaRPr/>
          </a:p>
        </p:txBody>
      </p:sp>
      <p:sp>
        <p:nvSpPr>
          <p:cNvPr id="180" name="Google Shape;180;p15"/>
          <p:cNvSpPr txBox="1">
            <a:spLocks noGrp="1"/>
          </p:cNvSpPr>
          <p:nvPr>
            <p:ph type="ftr" idx="11"/>
          </p:nvPr>
        </p:nvSpPr>
        <p:spPr>
          <a:xfrm>
            <a:off x="-1" y="6491817"/>
            <a:ext cx="4414000" cy="366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r>
              <a:rPr lang="en-US"/>
              <a:t>MVTX Overview, NCU sPHENIX Collaboration Mtg</a:t>
            </a:r>
            <a:endParaRPr/>
          </a:p>
        </p:txBody>
      </p:sp>
      <p:sp>
        <p:nvSpPr>
          <p:cNvPr id="181" name="Google Shape;181;p15"/>
          <p:cNvSpPr txBox="1">
            <a:spLocks noGrp="1"/>
          </p:cNvSpPr>
          <p:nvPr>
            <p:ph type="body" idx="1"/>
          </p:nvPr>
        </p:nvSpPr>
        <p:spPr>
          <a:xfrm>
            <a:off x="137786" y="1131633"/>
            <a:ext cx="7262614" cy="245936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indent="-457189">
              <a:spcBef>
                <a:spcPts val="0"/>
              </a:spcBef>
              <a:buSzPts val="1800"/>
              <a:buChar char="●"/>
            </a:pPr>
            <a:r>
              <a:rPr lang="en-US" sz="2400" dirty="0"/>
              <a:t>The </a:t>
            </a:r>
            <a:r>
              <a:rPr lang="en-US" sz="2400" dirty="0" err="1"/>
              <a:t>Samtec</a:t>
            </a:r>
            <a:r>
              <a:rPr lang="en-US" sz="2400" dirty="0"/>
              <a:t> </a:t>
            </a:r>
            <a:r>
              <a:rPr lang="en-US" sz="2400" dirty="0" err="1"/>
              <a:t>twinax</a:t>
            </a:r>
            <a:r>
              <a:rPr lang="en-US" sz="2400" dirty="0"/>
              <a:t> cables carry clock (40 MHz), control (40 </a:t>
            </a:r>
            <a:r>
              <a:rPr lang="en-US" sz="2400" dirty="0" err="1"/>
              <a:t>Mbps</a:t>
            </a:r>
            <a:r>
              <a:rPr lang="en-US" sz="2400" dirty="0"/>
              <a:t> bidirectional), data (9x1.2 Gbps)</a:t>
            </a:r>
            <a:endParaRPr sz="2400" dirty="0"/>
          </a:p>
          <a:p>
            <a:pPr indent="-457189">
              <a:spcBef>
                <a:spcPts val="0"/>
              </a:spcBef>
              <a:buSzPts val="1800"/>
              <a:buChar char="●"/>
            </a:pPr>
            <a:r>
              <a:rPr lang="en-US" sz="2400" dirty="0"/>
              <a:t>ALICE is using halogen-free cables (32 AWG, LDPE dielectric) due to CERN LSZH requirement; 2.65 + 5.3 m cables have been tested and are now in production</a:t>
            </a:r>
            <a:endParaRPr sz="2400" dirty="0"/>
          </a:p>
        </p:txBody>
      </p:sp>
      <p:grpSp>
        <p:nvGrpSpPr>
          <p:cNvPr id="183" name="Google Shape;183;p15"/>
          <p:cNvGrpSpPr/>
          <p:nvPr/>
        </p:nvGrpSpPr>
        <p:grpSpPr>
          <a:xfrm>
            <a:off x="268801" y="4229511"/>
            <a:ext cx="9728033" cy="2262381"/>
            <a:chOff x="911225" y="3104283"/>
            <a:chExt cx="7296025" cy="1696786"/>
          </a:xfrm>
        </p:grpSpPr>
        <p:grpSp>
          <p:nvGrpSpPr>
            <p:cNvPr id="184" name="Google Shape;184;p15"/>
            <p:cNvGrpSpPr/>
            <p:nvPr/>
          </p:nvGrpSpPr>
          <p:grpSpPr>
            <a:xfrm>
              <a:off x="1654348" y="3104283"/>
              <a:ext cx="5835293" cy="1696786"/>
              <a:chOff x="81825" y="-2017800"/>
              <a:chExt cx="7656860" cy="2226461"/>
            </a:xfrm>
          </p:grpSpPr>
          <p:pic>
            <p:nvPicPr>
              <p:cNvPr id="185" name="Google Shape;185;p15"/>
              <p:cNvPicPr preferRelativeResize="0"/>
              <p:nvPr/>
            </p:nvPicPr>
            <p:blipFill>
              <a:blip r:embed="rId3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99150" y="-2017800"/>
                <a:ext cx="3439535" cy="22264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6" name="Google Shape;186;p15"/>
              <p:cNvPicPr preferRelativeResize="0"/>
              <p:nvPr/>
            </p:nvPicPr>
            <p:blipFill>
              <a:blip r:embed="rId4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81826" y="-2017789"/>
                <a:ext cx="4217324" cy="22264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87" name="Google Shape;187;p15"/>
              <p:cNvSpPr/>
              <p:nvPr/>
            </p:nvSpPr>
            <p:spPr>
              <a:xfrm>
                <a:off x="81825" y="-2017800"/>
                <a:ext cx="1862700" cy="2049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188" name="Google Shape;188;p15"/>
            <p:cNvSpPr txBox="1"/>
            <p:nvPr/>
          </p:nvSpPr>
          <p:spPr>
            <a:xfrm>
              <a:off x="911225" y="3583225"/>
              <a:ext cx="7176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-US" sz="2400">
                  <a:solidFill>
                    <a:schemeClr val="accent3"/>
                  </a:solidFill>
                </a:rPr>
                <a:t>Stave</a:t>
              </a:r>
              <a:endParaRPr sz="2400">
                <a:solidFill>
                  <a:schemeClr val="accent3"/>
                </a:solidFill>
              </a:endParaRPr>
            </a:p>
            <a:p>
              <a:endParaRPr sz="2400">
                <a:solidFill>
                  <a:schemeClr val="accent3"/>
                </a:solidFill>
              </a:endParaRPr>
            </a:p>
            <a:p>
              <a:r>
                <a:rPr lang="en-US" sz="2400">
                  <a:solidFill>
                    <a:schemeClr val="accent3"/>
                  </a:solidFill>
                </a:rPr>
                <a:t>Stave</a:t>
              </a: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189" name="Google Shape;189;p15"/>
            <p:cNvSpPr txBox="1"/>
            <p:nvPr/>
          </p:nvSpPr>
          <p:spPr>
            <a:xfrm>
              <a:off x="7489650" y="3408775"/>
              <a:ext cx="717600" cy="108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-US" sz="2400">
                  <a:solidFill>
                    <a:schemeClr val="accent3"/>
                  </a:solidFill>
                </a:rPr>
                <a:t>RU</a:t>
              </a:r>
              <a:endParaRPr sz="2400">
                <a:solidFill>
                  <a:schemeClr val="accent3"/>
                </a:solidFill>
              </a:endParaRPr>
            </a:p>
            <a:p>
              <a:endParaRPr sz="2400">
                <a:solidFill>
                  <a:schemeClr val="accent3"/>
                </a:solidFill>
              </a:endParaRPr>
            </a:p>
            <a:p>
              <a:endParaRPr sz="2400">
                <a:solidFill>
                  <a:schemeClr val="accent3"/>
                </a:solidFill>
              </a:endParaRPr>
            </a:p>
            <a:p>
              <a:r>
                <a:rPr lang="en-US" sz="2400">
                  <a:solidFill>
                    <a:schemeClr val="accent3"/>
                  </a:solidFill>
                </a:rPr>
                <a:t>RU</a:t>
              </a:r>
              <a:endParaRPr sz="2400">
                <a:solidFill>
                  <a:schemeClr val="accent3"/>
                </a:solidFill>
              </a:endParaRPr>
            </a:p>
          </p:txBody>
        </p:sp>
      </p:grpSp>
      <p:pic>
        <p:nvPicPr>
          <p:cNvPr id="190" name="Google Shape;190;p15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0400" y="985201"/>
            <a:ext cx="4791467" cy="196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5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47200" y="2953304"/>
            <a:ext cx="2844800" cy="162308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13D06B-CE40-E54F-AE2F-76BC6C56A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54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812B3E-3A39-4949-8B13-D90077B20996}"/>
              </a:ext>
            </a:extLst>
          </p:cNvPr>
          <p:cNvSpPr txBox="1"/>
          <p:nvPr/>
        </p:nvSpPr>
        <p:spPr>
          <a:xfrm>
            <a:off x="10819679" y="307935"/>
            <a:ext cx="1075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</a:t>
            </a:r>
            <a:r>
              <a:rPr lang="en-US" dirty="0" err="1"/>
              <a:t>Sho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0800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www.phenix.bnl.gov/WWW/publish/mxliu/sPHENIX/pictures/CERN-092018/SamTec_Black_Blue_Cables_IMG_1162.jpg">
            <a:extLst>
              <a:ext uri="{FF2B5EF4-FFF2-40B4-BE49-F238E27FC236}">
                <a16:creationId xmlns:a16="http://schemas.microsoft.com/office/drawing/2014/main" id="{46FF04A5-D49B-CC4B-9C3F-5D7500C941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6499120" y="1165120"/>
            <a:ext cx="6858001" cy="452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www.phenix.bnl.gov/WWW/publish/mxliu/sPHENIX/pictures/CERN-092018/SamTec_LongCables_MidConnectors_IMG_1159.jpg">
            <a:extLst>
              <a:ext uri="{FF2B5EF4-FFF2-40B4-BE49-F238E27FC236}">
                <a16:creationId xmlns:a16="http://schemas.microsoft.com/office/drawing/2014/main" id="{08B343FD-0764-C24D-85D6-1A20DC3BF8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61185" y="0"/>
            <a:ext cx="33660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www.phenix.bnl.gov/WWW/publish/mxliu/sPHENIX/pictures/CERN-092018/IMG_1160.jpg">
            <a:extLst>
              <a:ext uri="{FF2B5EF4-FFF2-40B4-BE49-F238E27FC236}">
                <a16:creationId xmlns:a16="http://schemas.microsoft.com/office/drawing/2014/main" id="{BDE6ED69-0E98-D44A-A9E6-8EE61D5AB0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257" y="0"/>
            <a:ext cx="4717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BBEE7F-5342-0E43-B54D-F8DE8AE02916}"/>
              </a:ext>
            </a:extLst>
          </p:cNvPr>
          <p:cNvSpPr txBox="1"/>
          <p:nvPr/>
        </p:nvSpPr>
        <p:spPr>
          <a:xfrm>
            <a:off x="8150089" y="5816400"/>
            <a:ext cx="11910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Type-A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35BC27-3007-9D4F-BFC5-01BAADFA873A}"/>
              </a:ext>
            </a:extLst>
          </p:cNvPr>
          <p:cNvSpPr txBox="1"/>
          <p:nvPr/>
        </p:nvSpPr>
        <p:spPr>
          <a:xfrm>
            <a:off x="106965" y="1057677"/>
            <a:ext cx="1320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Type-B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8AC21C-CEF0-9E46-A16C-BA6E85451702}"/>
              </a:ext>
            </a:extLst>
          </p:cNvPr>
          <p:cNvSpPr txBox="1"/>
          <p:nvPr/>
        </p:nvSpPr>
        <p:spPr>
          <a:xfrm>
            <a:off x="2546266" y="826841"/>
            <a:ext cx="11910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Type-A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3BBF80-32A2-394F-B984-1B9206D2A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3/25/19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5781E-902F-F248-BB41-695F6A675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Overview, NCU sPHENIX Collaboration Mtg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6BE105-49C1-DF4D-8A7F-228FED6FD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E5DAE-5A25-4D93-A5BA-3F3E3A62C8C6}" type="slidenum">
              <a:rPr lang="en-US" altLang="en-US" smtClean="0"/>
              <a:pPr/>
              <a:t>55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08334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5C8F8-1CBC-E24A-8F3B-DFF0E9ADD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74869"/>
            <a:ext cx="1111226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Two HICs Produced and Tested at CERN w/ Extended Power Cables</a:t>
            </a:r>
            <a:br>
              <a:rPr lang="en-US" sz="3200" dirty="0"/>
            </a:br>
            <a:r>
              <a:rPr lang="en-US" sz="2800" dirty="0">
                <a:solidFill>
                  <a:srgbClr val="0432FF"/>
                </a:solidFill>
              </a:rPr>
              <a:t>NO noticeable difference in sensor performance, as expected, 9/2018 </a:t>
            </a:r>
            <a:endParaRPr lang="en-US" sz="3200" dirty="0">
              <a:solidFill>
                <a:srgbClr val="0432FF"/>
              </a:solidFill>
            </a:endParaRPr>
          </a:p>
        </p:txBody>
      </p:sp>
      <p:pic>
        <p:nvPicPr>
          <p:cNvPr id="1026" name="Picture 2" descr="https://www.phenix.bnl.gov/WWW/publish/mxliu/sPHENIX/pictures/CERN-092018/HICs_Ext_FPC_PWR_40_60cm_IMG_1175.jpg">
            <a:extLst>
              <a:ext uri="{FF2B5EF4-FFF2-40B4-BE49-F238E27FC236}">
                <a16:creationId xmlns:a16="http://schemas.microsoft.com/office/drawing/2014/main" id="{C28D7FC7-14B6-3248-864D-4F152429D4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8186" y="1690688"/>
            <a:ext cx="9982724" cy="452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D0D5E7-9A76-E745-B226-43F1994AA77D}"/>
              </a:ext>
            </a:extLst>
          </p:cNvPr>
          <p:cNvSpPr txBox="1"/>
          <p:nvPr/>
        </p:nvSpPr>
        <p:spPr>
          <a:xfrm>
            <a:off x="4344640" y="2566312"/>
            <a:ext cx="3782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MVTX: 40cm flex power PCB</a:t>
            </a:r>
            <a:r>
              <a:rPr lang="en-US" sz="2400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902987-E2F3-8349-B373-E79D904E302C}"/>
              </a:ext>
            </a:extLst>
          </p:cNvPr>
          <p:cNvSpPr txBox="1"/>
          <p:nvPr/>
        </p:nvSpPr>
        <p:spPr>
          <a:xfrm>
            <a:off x="4197495" y="4010036"/>
            <a:ext cx="3782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MVTX: 60cm flex power PCB</a:t>
            </a:r>
            <a:r>
              <a:rPr lang="en-US" sz="2400" dirty="0"/>
              <a:t>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AE324AC-C317-CF47-8ECC-FFC4B67AEBC9}"/>
              </a:ext>
            </a:extLst>
          </p:cNvPr>
          <p:cNvCxnSpPr/>
          <p:nvPr/>
        </p:nvCxnSpPr>
        <p:spPr>
          <a:xfrm>
            <a:off x="4175186" y="2406771"/>
            <a:ext cx="3700732" cy="0"/>
          </a:xfrm>
          <a:prstGeom prst="straightConnector1">
            <a:avLst/>
          </a:prstGeom>
          <a:ln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DC839DF-5957-5F43-9467-415E62B52D7A}"/>
              </a:ext>
            </a:extLst>
          </p:cNvPr>
          <p:cNvCxnSpPr>
            <a:cxnSpLocks/>
          </p:cNvCxnSpPr>
          <p:nvPr/>
        </p:nvCxnSpPr>
        <p:spPr>
          <a:xfrm flipV="1">
            <a:off x="2912853" y="3717986"/>
            <a:ext cx="6429555" cy="100641"/>
          </a:xfrm>
          <a:prstGeom prst="straightConnector1">
            <a:avLst/>
          </a:prstGeom>
          <a:ln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92A7F07-053B-EF40-9A5A-389333265C9F}"/>
              </a:ext>
            </a:extLst>
          </p:cNvPr>
          <p:cNvCxnSpPr>
            <a:cxnSpLocks/>
          </p:cNvCxnSpPr>
          <p:nvPr/>
        </p:nvCxnSpPr>
        <p:spPr>
          <a:xfrm flipV="1">
            <a:off x="8048445" y="3959336"/>
            <a:ext cx="1446363" cy="57425"/>
          </a:xfrm>
          <a:prstGeom prst="straightConnector1">
            <a:avLst/>
          </a:prstGeom>
          <a:ln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76F0B86-7D8E-3A4A-8BD5-D8A4CD9815E0}"/>
              </a:ext>
            </a:extLst>
          </p:cNvPr>
          <p:cNvSpPr txBox="1"/>
          <p:nvPr/>
        </p:nvSpPr>
        <p:spPr>
          <a:xfrm>
            <a:off x="7983591" y="3959336"/>
            <a:ext cx="2032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ALICE IB: 15cm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908EAC1F-E999-E64F-814F-107D12DC4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3/25/19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64778C8D-B884-1640-9A23-2C48F1411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NCU sPHENIX Collaboration Mtg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A8FB3D9-A9BF-2B4C-94B0-C3E05603E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5E598-65C4-9A49-9A52-D2BD2AEFE634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6152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EA543-9E48-9C46-83CA-BED2CBA63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7671" y="2025"/>
            <a:ext cx="9419381" cy="1325563"/>
          </a:xfrm>
        </p:spPr>
        <p:txBody>
          <a:bodyPr/>
          <a:lstStyle/>
          <a:p>
            <a:r>
              <a:rPr lang="en-US" dirty="0"/>
              <a:t>HICs Test Results from CERN (9/2018)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45FFB9-DF36-A444-80DB-49FE62545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505" y="1139819"/>
            <a:ext cx="11224593" cy="51501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4FCF55-9C72-EA4D-8309-28FD63492C1C}"/>
              </a:ext>
            </a:extLst>
          </p:cNvPr>
          <p:cNvSpPr txBox="1"/>
          <p:nvPr/>
        </p:nvSpPr>
        <p:spPr>
          <a:xfrm>
            <a:off x="2209801" y="3477442"/>
            <a:ext cx="3144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Before: 2 ALICE IB HICs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DD0D4B-1F53-E540-9519-83E333FF180D}"/>
              </a:ext>
            </a:extLst>
          </p:cNvPr>
          <p:cNvSpPr txBox="1"/>
          <p:nvPr/>
        </p:nvSpPr>
        <p:spPr>
          <a:xfrm>
            <a:off x="6109254" y="3115194"/>
            <a:ext cx="5954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After: same ALICE HICs, replaced power FPCs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B525EB-E96B-BC4C-A24B-F62C7E47AF1E}"/>
              </a:ext>
            </a:extLst>
          </p:cNvPr>
          <p:cNvSpPr txBox="1"/>
          <p:nvPr/>
        </p:nvSpPr>
        <p:spPr>
          <a:xfrm>
            <a:off x="674225" y="6276729"/>
            <a:ext cx="7348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</a:rPr>
              <a:t>Noise level: ~4 e’s;   </a:t>
            </a:r>
            <a:r>
              <a:rPr lang="en-US" sz="2400" b="1" dirty="0">
                <a:solidFill>
                  <a:srgbClr val="00B050"/>
                </a:solidFill>
              </a:rPr>
              <a:t>Threshold: ~180e’s;</a:t>
            </a:r>
            <a:r>
              <a:rPr lang="en-US" sz="2400" b="1" dirty="0">
                <a:solidFill>
                  <a:srgbClr val="0432FF"/>
                </a:solidFill>
              </a:rPr>
              <a:t>   MIP: ~1000 e’s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30C824-89FF-1D4A-BD70-76D15F258457}"/>
              </a:ext>
            </a:extLst>
          </p:cNvPr>
          <p:cNvSpPr txBox="1"/>
          <p:nvPr/>
        </p:nvSpPr>
        <p:spPr>
          <a:xfrm>
            <a:off x="6559829" y="6329737"/>
            <a:ext cx="992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Chip-0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0F61A6-F6F4-824F-9EAB-AEDCF57CE6F4}"/>
              </a:ext>
            </a:extLst>
          </p:cNvPr>
          <p:cNvSpPr txBox="1"/>
          <p:nvPr/>
        </p:nvSpPr>
        <p:spPr>
          <a:xfrm>
            <a:off x="10290315" y="6276729"/>
            <a:ext cx="992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Chip-8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6CFE02-28C5-5D42-A898-175BBB201C78}"/>
              </a:ext>
            </a:extLst>
          </p:cNvPr>
          <p:cNvSpPr txBox="1"/>
          <p:nvPr/>
        </p:nvSpPr>
        <p:spPr>
          <a:xfrm>
            <a:off x="5605254" y="4438140"/>
            <a:ext cx="772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HIC1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93078D-02BA-F44B-8273-E9D7329F22FB}"/>
              </a:ext>
            </a:extLst>
          </p:cNvPr>
          <p:cNvSpPr txBox="1"/>
          <p:nvPr/>
        </p:nvSpPr>
        <p:spPr>
          <a:xfrm>
            <a:off x="5605254" y="5591757"/>
            <a:ext cx="772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HIC2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4E72CE-F032-314A-9AFC-21C4E259B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3/25/19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E900B2BB-782B-A045-A85A-5A7E7BDDA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NCU sPHENIX Collaboration Mtg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5F7FC25-61F8-5440-93CC-B3C901FB3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5E598-65C4-9A49-9A52-D2BD2AEFE634}" type="slidenum">
              <a:rPr lang="en-US" smtClean="0"/>
              <a:t>57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4B7EE8-9A68-304A-A302-8A9CC9EBAA5D}"/>
              </a:ext>
            </a:extLst>
          </p:cNvPr>
          <p:cNvSpPr txBox="1"/>
          <p:nvPr/>
        </p:nvSpPr>
        <p:spPr>
          <a:xfrm>
            <a:off x="1" y="4587372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432FF"/>
                </a:solidFill>
              </a:rPr>
              <a:t>Noise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611978-6759-8348-9CBC-4F5F0179915C}"/>
              </a:ext>
            </a:extLst>
          </p:cNvPr>
          <p:cNvSpPr txBox="1"/>
          <p:nvPr/>
        </p:nvSpPr>
        <p:spPr>
          <a:xfrm>
            <a:off x="-12182" y="5725166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432FF"/>
                </a:solidFill>
              </a:rPr>
              <a:t>Noise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B71792-F33A-9F41-85D7-B22EEF29D1B1}"/>
              </a:ext>
            </a:extLst>
          </p:cNvPr>
          <p:cNvSpPr txBox="1"/>
          <p:nvPr/>
        </p:nvSpPr>
        <p:spPr>
          <a:xfrm>
            <a:off x="81594" y="4068808"/>
            <a:ext cx="650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B050"/>
                </a:solidFill>
              </a:rPr>
              <a:t>Thr</a:t>
            </a:r>
            <a:r>
              <a:rPr lang="en-US" sz="2400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16929E-D0F9-A34D-9109-6CB8173DF736}"/>
              </a:ext>
            </a:extLst>
          </p:cNvPr>
          <p:cNvSpPr txBox="1"/>
          <p:nvPr/>
        </p:nvSpPr>
        <p:spPr>
          <a:xfrm>
            <a:off x="64346" y="5167709"/>
            <a:ext cx="650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B050"/>
                </a:solidFill>
              </a:rPr>
              <a:t>Thr</a:t>
            </a:r>
            <a:r>
              <a:rPr lang="en-US" sz="2400" dirty="0">
                <a:solidFill>
                  <a:srgbClr val="00B05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90063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6592" y="4589685"/>
            <a:ext cx="6454315" cy="1844091"/>
          </a:xfrm>
          <a:prstGeom prst="rect">
            <a:avLst/>
          </a:prstGeom>
        </p:spPr>
      </p:pic>
      <p:grpSp>
        <p:nvGrpSpPr>
          <p:cNvPr id="109" name="Group 108"/>
          <p:cNvGrpSpPr/>
          <p:nvPr/>
        </p:nvGrpSpPr>
        <p:grpSpPr>
          <a:xfrm>
            <a:off x="1679319" y="2330074"/>
            <a:ext cx="3816424" cy="1589725"/>
            <a:chOff x="906352" y="2788018"/>
            <a:chExt cx="3816424" cy="1589725"/>
          </a:xfrm>
        </p:grpSpPr>
        <p:sp>
          <p:nvSpPr>
            <p:cNvPr id="75" name="Rectangle 74"/>
            <p:cNvSpPr/>
            <p:nvPr/>
          </p:nvSpPr>
          <p:spPr>
            <a:xfrm>
              <a:off x="906352" y="3433890"/>
              <a:ext cx="3816424" cy="2880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FPC</a:t>
              </a: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2181580" y="3328057"/>
              <a:ext cx="1152128" cy="105833"/>
            </a:xfrm>
            <a:prstGeom prst="rect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  <a:latin typeface="Arial"/>
                  <a:cs typeface="Arial"/>
                </a:rPr>
                <a:t>DVDD</a:t>
              </a: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906352" y="3721922"/>
              <a:ext cx="1152128" cy="105833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AGND</a:t>
              </a: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2181580" y="3721922"/>
              <a:ext cx="2541196" cy="105833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                DGND</a:t>
              </a: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3486108" y="3328056"/>
              <a:ext cx="156548" cy="1058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3702132" y="3328057"/>
              <a:ext cx="156548" cy="1058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3918156" y="3328057"/>
              <a:ext cx="156548" cy="1058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4134180" y="3328057"/>
              <a:ext cx="156548" cy="1058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4350204" y="3328057"/>
              <a:ext cx="156548" cy="1058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4566228" y="3328057"/>
              <a:ext cx="156548" cy="1058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2181580" y="2994463"/>
              <a:ext cx="1152128" cy="105833"/>
            </a:xfrm>
            <a:prstGeom prst="rect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DVDD</a:t>
              </a: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906352" y="2893851"/>
              <a:ext cx="2427356" cy="105833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906352" y="4159589"/>
              <a:ext cx="3816424" cy="105833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2181580" y="4045873"/>
              <a:ext cx="2541196" cy="10754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                DGND</a:t>
              </a: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2181580" y="2788224"/>
              <a:ext cx="1152128" cy="105833"/>
            </a:xfrm>
            <a:prstGeom prst="rect">
              <a:avLst/>
            </a:prstGeom>
            <a:solidFill>
              <a:srgbClr val="FF0066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DVDD</a:t>
              </a: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906352" y="2999684"/>
              <a:ext cx="1152128" cy="105833"/>
            </a:xfrm>
            <a:prstGeom prst="rect">
              <a:avLst/>
            </a:prstGeom>
            <a:solidFill>
              <a:srgbClr val="00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AVDD</a:t>
              </a: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906352" y="2788018"/>
              <a:ext cx="1152128" cy="105833"/>
            </a:xfrm>
            <a:prstGeom prst="rect">
              <a:avLst/>
            </a:prstGeom>
            <a:solidFill>
              <a:srgbClr val="00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AVDD</a:t>
              </a: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906352" y="3328057"/>
              <a:ext cx="1152128" cy="105833"/>
            </a:xfrm>
            <a:prstGeom prst="rect">
              <a:avLst/>
            </a:prstGeom>
            <a:solidFill>
              <a:srgbClr val="00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  <a:latin typeface="Arial"/>
                  <a:cs typeface="Arial"/>
                </a:rPr>
                <a:t>AVDD</a:t>
              </a: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906352" y="4047581"/>
              <a:ext cx="1152128" cy="105833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AGND</a:t>
              </a: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906352" y="4269756"/>
              <a:ext cx="1152128" cy="105833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AGND</a:t>
              </a: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2181580" y="4270202"/>
              <a:ext cx="2541196" cy="10754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               DGND</a:t>
              </a: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3/25/19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MVTX Overview, NCU sPHENIX Collaboration Mtg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360E-EF99-4FB7-B47D-D55CAF133C31}" type="slidenum">
              <a:rPr lang="en-GB" smtClean="0"/>
              <a:t>58</a:t>
            </a:fld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316" y="283359"/>
            <a:ext cx="10401955" cy="303251"/>
          </a:xfrm>
        </p:spPr>
        <p:txBody>
          <a:bodyPr/>
          <a:lstStyle/>
          <a:p>
            <a:r>
              <a:rPr lang="en-GB" sz="3200" dirty="0"/>
              <a:t>FPC Extension for Connection to Electrical Services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32581" y="1205771"/>
            <a:ext cx="10826680" cy="43401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dirty="0"/>
              <a:t>The connection to the service cables is achieved by a double FPC extension which is soldered to the HIC 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976843" y="1770411"/>
            <a:ext cx="2594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x-section at interconnection between FPC and extensions</a:t>
            </a:r>
          </a:p>
        </p:txBody>
      </p:sp>
      <p:sp>
        <p:nvSpPr>
          <p:cNvPr id="68" name="Rectangle 67"/>
          <p:cNvSpPr/>
          <p:nvPr/>
        </p:nvSpPr>
        <p:spPr>
          <a:xfrm>
            <a:off x="1580407" y="2264341"/>
            <a:ext cx="4093343" cy="1814561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cxnSp>
        <p:nvCxnSpPr>
          <p:cNvPr id="70" name="Straight Arrow Connector 69"/>
          <p:cNvCxnSpPr>
            <a:stCxn id="68" idx="2"/>
          </p:cNvCxnSpPr>
          <p:nvPr/>
        </p:nvCxnSpPr>
        <p:spPr>
          <a:xfrm>
            <a:off x="3627077" y="4078902"/>
            <a:ext cx="4504088" cy="11529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3924553" y="4591096"/>
            <a:ext cx="2263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</a:rPr>
              <a:t>signal lines (FPC)</a:t>
            </a:r>
          </a:p>
        </p:txBody>
      </p:sp>
      <p:cxnSp>
        <p:nvCxnSpPr>
          <p:cNvPr id="73" name="Straight Arrow Connector 72"/>
          <p:cNvCxnSpPr/>
          <p:nvPr/>
        </p:nvCxnSpPr>
        <p:spPr>
          <a:xfrm flipH="1">
            <a:off x="3560740" y="4905697"/>
            <a:ext cx="428056" cy="20786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TextBox 188"/>
          <p:cNvSpPr txBox="1"/>
          <p:nvPr/>
        </p:nvSpPr>
        <p:spPr>
          <a:xfrm>
            <a:off x="4022482" y="6023828"/>
            <a:ext cx="2203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</a:rPr>
              <a:t>analogue power</a:t>
            </a:r>
          </a:p>
        </p:txBody>
      </p:sp>
      <p:cxnSp>
        <p:nvCxnSpPr>
          <p:cNvPr id="190" name="Straight Arrow Connector 189"/>
          <p:cNvCxnSpPr/>
          <p:nvPr/>
        </p:nvCxnSpPr>
        <p:spPr>
          <a:xfrm flipH="1" flipV="1">
            <a:off x="2865784" y="6253510"/>
            <a:ext cx="1123013" cy="17223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" name="TextBox 193"/>
          <p:cNvSpPr txBox="1"/>
          <p:nvPr/>
        </p:nvSpPr>
        <p:spPr>
          <a:xfrm>
            <a:off x="5846630" y="5834125"/>
            <a:ext cx="18184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</a:rPr>
              <a:t>digital power</a:t>
            </a:r>
          </a:p>
        </p:txBody>
      </p:sp>
      <p:cxnSp>
        <p:nvCxnSpPr>
          <p:cNvPr id="195" name="Straight Arrow Connector 194"/>
          <p:cNvCxnSpPr>
            <a:stCxn id="194" idx="1"/>
          </p:cNvCxnSpPr>
          <p:nvPr/>
        </p:nvCxnSpPr>
        <p:spPr>
          <a:xfrm flipH="1" flipV="1">
            <a:off x="3140681" y="5564416"/>
            <a:ext cx="2705949" cy="50054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1" name="Group 150"/>
          <p:cNvGrpSpPr/>
          <p:nvPr/>
        </p:nvGrpSpPr>
        <p:grpSpPr>
          <a:xfrm>
            <a:off x="6673669" y="1738496"/>
            <a:ext cx="4973432" cy="3037265"/>
            <a:chOff x="2322475" y="3022062"/>
            <a:chExt cx="5162458" cy="3421736"/>
          </a:xfrm>
        </p:grpSpPr>
        <p:sp>
          <p:nvSpPr>
            <p:cNvPr id="152" name="Rectangle 151"/>
            <p:cNvSpPr/>
            <p:nvPr/>
          </p:nvSpPr>
          <p:spPr>
            <a:xfrm>
              <a:off x="5942534" y="3625910"/>
              <a:ext cx="1499984" cy="31114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3" name="Freeform 152"/>
            <p:cNvSpPr/>
            <p:nvPr/>
          </p:nvSpPr>
          <p:spPr>
            <a:xfrm flipV="1">
              <a:off x="3401098" y="3940044"/>
              <a:ext cx="4041420" cy="322424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040" h="322424">
                  <a:moveTo>
                    <a:pt x="2381" y="0"/>
                  </a:moveTo>
                  <a:lnTo>
                    <a:pt x="1006193" y="1148"/>
                  </a:lnTo>
                  <a:lnTo>
                    <a:pt x="2534901" y="212896"/>
                  </a:lnTo>
                  <a:lnTo>
                    <a:pt x="5271040" y="212979"/>
                  </a:lnTo>
                  <a:lnTo>
                    <a:pt x="5271040" y="322424"/>
                  </a:lnTo>
                  <a:lnTo>
                    <a:pt x="2527840" y="322424"/>
                  </a:lnTo>
                  <a:lnTo>
                    <a:pt x="985010" y="100002"/>
                  </a:lnTo>
                  <a:lnTo>
                    <a:pt x="0" y="100002"/>
                  </a:lnTo>
                  <a:cubicBezTo>
                    <a:pt x="794" y="68255"/>
                    <a:pt x="1587" y="31747"/>
                    <a:pt x="2381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154" name="Freeform 153"/>
            <p:cNvSpPr/>
            <p:nvPr/>
          </p:nvSpPr>
          <p:spPr>
            <a:xfrm flipV="1">
              <a:off x="3402107" y="4037192"/>
              <a:ext cx="4041596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155" name="Freeform 154"/>
            <p:cNvSpPr/>
            <p:nvPr/>
          </p:nvSpPr>
          <p:spPr>
            <a:xfrm flipV="1">
              <a:off x="3401876" y="4144150"/>
              <a:ext cx="4041596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solidFill>
              <a:srgbClr val="FFFF00"/>
            </a:solidFill>
            <a:ln w="952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156" name="Freeform 155"/>
            <p:cNvSpPr/>
            <p:nvPr/>
          </p:nvSpPr>
          <p:spPr>
            <a:xfrm>
              <a:off x="3403205" y="3292943"/>
              <a:ext cx="4041596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solidFill>
              <a:srgbClr val="00FFFF"/>
            </a:solidFill>
            <a:ln w="952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157" name="Freeform 156"/>
            <p:cNvSpPr/>
            <p:nvPr/>
          </p:nvSpPr>
          <p:spPr>
            <a:xfrm>
              <a:off x="3403403" y="3088754"/>
              <a:ext cx="4041420" cy="322424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040" h="322424">
                  <a:moveTo>
                    <a:pt x="2381" y="0"/>
                  </a:moveTo>
                  <a:lnTo>
                    <a:pt x="1006193" y="1148"/>
                  </a:lnTo>
                  <a:lnTo>
                    <a:pt x="2534901" y="212896"/>
                  </a:lnTo>
                  <a:lnTo>
                    <a:pt x="5271040" y="212979"/>
                  </a:lnTo>
                  <a:lnTo>
                    <a:pt x="5271040" y="322424"/>
                  </a:lnTo>
                  <a:lnTo>
                    <a:pt x="2527840" y="322424"/>
                  </a:lnTo>
                  <a:lnTo>
                    <a:pt x="985010" y="100002"/>
                  </a:lnTo>
                  <a:lnTo>
                    <a:pt x="0" y="100002"/>
                  </a:lnTo>
                  <a:cubicBezTo>
                    <a:pt x="794" y="68255"/>
                    <a:pt x="1587" y="31747"/>
                    <a:pt x="2381" y="0"/>
                  </a:cubicBezTo>
                  <a:close/>
                </a:path>
              </a:pathLst>
            </a:custGeom>
            <a:solidFill>
              <a:srgbClr val="00FF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2322476" y="3623662"/>
              <a:ext cx="2105509" cy="2880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FPC</a:t>
              </a:r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2322476" y="3911585"/>
              <a:ext cx="2105509" cy="10556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2322476" y="3518493"/>
              <a:ext cx="2105509" cy="96644"/>
            </a:xfrm>
            <a:prstGeom prst="rect">
              <a:avLst/>
            </a:prstGeom>
            <a:solidFill>
              <a:srgbClr val="00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3623365" y="3467814"/>
              <a:ext cx="516588" cy="24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AVDD</a:t>
              </a: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3623365" y="3860483"/>
              <a:ext cx="516588" cy="24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AGND</a:t>
              </a: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3623365" y="3251801"/>
              <a:ext cx="516588" cy="24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AVDD</a:t>
              </a: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3623365" y="4109004"/>
              <a:ext cx="516588" cy="24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AGND</a:t>
              </a: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3623365" y="4323907"/>
              <a:ext cx="516588" cy="24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AGND</a:t>
              </a: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3623365" y="3022064"/>
              <a:ext cx="516588" cy="24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AVDD</a:t>
              </a:r>
            </a:p>
          </p:txBody>
        </p:sp>
        <p:sp>
          <p:nvSpPr>
            <p:cNvPr id="167" name="Freeform 166"/>
            <p:cNvSpPr/>
            <p:nvPr/>
          </p:nvSpPr>
          <p:spPr>
            <a:xfrm>
              <a:off x="3403189" y="3188769"/>
              <a:ext cx="4041596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5830828" y="4188220"/>
              <a:ext cx="1654105" cy="520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Flex power extension</a:t>
              </a:r>
              <a:endParaRPr lang="fr-FR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9" name="Rectangle 168"/>
            <p:cNvSpPr/>
            <p:nvPr/>
          </p:nvSpPr>
          <p:spPr>
            <a:xfrm>
              <a:off x="5935619" y="5315103"/>
              <a:ext cx="1506899" cy="31114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70" name="Freeform 169"/>
            <p:cNvSpPr/>
            <p:nvPr/>
          </p:nvSpPr>
          <p:spPr>
            <a:xfrm flipV="1">
              <a:off x="3392078" y="5625342"/>
              <a:ext cx="4050440" cy="329568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9568"/>
                <a:gd name="connsiteX1" fmla="*/ 1006193 w 5271040"/>
                <a:gd name="connsiteY1" fmla="*/ 8292 h 329568"/>
                <a:gd name="connsiteX2" fmla="*/ 2534901 w 5271040"/>
                <a:gd name="connsiteY2" fmla="*/ 220040 h 329568"/>
                <a:gd name="connsiteX3" fmla="*/ 5271040 w 5271040"/>
                <a:gd name="connsiteY3" fmla="*/ 220123 h 329568"/>
                <a:gd name="connsiteX4" fmla="*/ 5271040 w 5271040"/>
                <a:gd name="connsiteY4" fmla="*/ 329568 h 329568"/>
                <a:gd name="connsiteX5" fmla="*/ 2527840 w 5271040"/>
                <a:gd name="connsiteY5" fmla="*/ 329568 h 329568"/>
                <a:gd name="connsiteX6" fmla="*/ 985010 w 5271040"/>
                <a:gd name="connsiteY6" fmla="*/ 107146 h 329568"/>
                <a:gd name="connsiteX7" fmla="*/ 0 w 5271040"/>
                <a:gd name="connsiteY7" fmla="*/ 107146 h 329568"/>
                <a:gd name="connsiteX8" fmla="*/ 2381 w 5271040"/>
                <a:gd name="connsiteY8" fmla="*/ 0 h 329568"/>
                <a:gd name="connsiteX0" fmla="*/ 2381 w 5271040"/>
                <a:gd name="connsiteY0" fmla="*/ 0 h 329568"/>
                <a:gd name="connsiteX1" fmla="*/ 991905 w 5271040"/>
                <a:gd name="connsiteY1" fmla="*/ 3530 h 329568"/>
                <a:gd name="connsiteX2" fmla="*/ 2534901 w 5271040"/>
                <a:gd name="connsiteY2" fmla="*/ 220040 h 329568"/>
                <a:gd name="connsiteX3" fmla="*/ 5271040 w 5271040"/>
                <a:gd name="connsiteY3" fmla="*/ 220123 h 329568"/>
                <a:gd name="connsiteX4" fmla="*/ 5271040 w 5271040"/>
                <a:gd name="connsiteY4" fmla="*/ 329568 h 329568"/>
                <a:gd name="connsiteX5" fmla="*/ 2527840 w 5271040"/>
                <a:gd name="connsiteY5" fmla="*/ 329568 h 329568"/>
                <a:gd name="connsiteX6" fmla="*/ 985010 w 5271040"/>
                <a:gd name="connsiteY6" fmla="*/ 107146 h 329568"/>
                <a:gd name="connsiteX7" fmla="*/ 0 w 5271040"/>
                <a:gd name="connsiteY7" fmla="*/ 107146 h 329568"/>
                <a:gd name="connsiteX8" fmla="*/ 2381 w 5271040"/>
                <a:gd name="connsiteY8" fmla="*/ 0 h 32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040" h="329568">
                  <a:moveTo>
                    <a:pt x="2381" y="0"/>
                  </a:moveTo>
                  <a:lnTo>
                    <a:pt x="991905" y="3530"/>
                  </a:lnTo>
                  <a:lnTo>
                    <a:pt x="2534901" y="220040"/>
                  </a:lnTo>
                  <a:lnTo>
                    <a:pt x="5271040" y="220123"/>
                  </a:lnTo>
                  <a:lnTo>
                    <a:pt x="5271040" y="329568"/>
                  </a:lnTo>
                  <a:lnTo>
                    <a:pt x="2527840" y="329568"/>
                  </a:lnTo>
                  <a:lnTo>
                    <a:pt x="985010" y="107146"/>
                  </a:lnTo>
                  <a:lnTo>
                    <a:pt x="0" y="107146"/>
                  </a:lnTo>
                  <a:cubicBezTo>
                    <a:pt x="794" y="75399"/>
                    <a:pt x="1587" y="31747"/>
                    <a:pt x="2381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171" name="Freeform 170"/>
            <p:cNvSpPr/>
            <p:nvPr/>
          </p:nvSpPr>
          <p:spPr>
            <a:xfrm flipV="1">
              <a:off x="3393087" y="5730242"/>
              <a:ext cx="4049431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172" name="Freeform 171"/>
            <p:cNvSpPr/>
            <p:nvPr/>
          </p:nvSpPr>
          <p:spPr>
            <a:xfrm flipV="1">
              <a:off x="3392855" y="5829451"/>
              <a:ext cx="4049662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173" name="Freeform 172"/>
            <p:cNvSpPr/>
            <p:nvPr/>
          </p:nvSpPr>
          <p:spPr>
            <a:xfrm>
              <a:off x="3393119" y="4983561"/>
              <a:ext cx="4049399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solidFill>
              <a:srgbClr val="FF0066"/>
            </a:solidFill>
            <a:ln w="952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174" name="Freeform 173"/>
            <p:cNvSpPr/>
            <p:nvPr/>
          </p:nvSpPr>
          <p:spPr>
            <a:xfrm>
              <a:off x="3393317" y="4787120"/>
              <a:ext cx="4049201" cy="322424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040" h="322424">
                  <a:moveTo>
                    <a:pt x="2381" y="0"/>
                  </a:moveTo>
                  <a:lnTo>
                    <a:pt x="1006193" y="1148"/>
                  </a:lnTo>
                  <a:lnTo>
                    <a:pt x="2534901" y="212896"/>
                  </a:lnTo>
                  <a:lnTo>
                    <a:pt x="5271040" y="212979"/>
                  </a:lnTo>
                  <a:lnTo>
                    <a:pt x="5271040" y="322424"/>
                  </a:lnTo>
                  <a:lnTo>
                    <a:pt x="2527840" y="322424"/>
                  </a:lnTo>
                  <a:lnTo>
                    <a:pt x="985010" y="100002"/>
                  </a:lnTo>
                  <a:lnTo>
                    <a:pt x="0" y="100002"/>
                  </a:lnTo>
                  <a:cubicBezTo>
                    <a:pt x="794" y="68255"/>
                    <a:pt x="1587" y="31747"/>
                    <a:pt x="2381" y="0"/>
                  </a:cubicBezTo>
                  <a:close/>
                </a:path>
              </a:pathLst>
            </a:custGeom>
            <a:solidFill>
              <a:srgbClr val="FF0066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175" name="Freeform 174"/>
            <p:cNvSpPr/>
            <p:nvPr/>
          </p:nvSpPr>
          <p:spPr>
            <a:xfrm>
              <a:off x="3393103" y="4879387"/>
              <a:ext cx="4049415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2322476" y="5312855"/>
              <a:ext cx="2100974" cy="2880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FPC</a:t>
              </a:r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2322476" y="5600778"/>
              <a:ext cx="2100975" cy="7902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2322476" y="5207686"/>
              <a:ext cx="2100975" cy="95916"/>
            </a:xfrm>
            <a:prstGeom prst="rect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3618831" y="5157008"/>
              <a:ext cx="516588" cy="24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DVDD</a:t>
              </a:r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3618831" y="5549674"/>
              <a:ext cx="516588" cy="24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DGND</a:t>
              </a: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3618831" y="4937379"/>
              <a:ext cx="516588" cy="24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DVDD</a:t>
              </a:r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3618831" y="4729685"/>
              <a:ext cx="516588" cy="24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DVDD</a:t>
              </a:r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3618831" y="5798198"/>
              <a:ext cx="516588" cy="24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DGND</a:t>
              </a:r>
            </a:p>
          </p:txBody>
        </p:sp>
        <p:sp>
          <p:nvSpPr>
            <p:cNvPr id="184" name="TextBox 183"/>
            <p:cNvSpPr txBox="1"/>
            <p:nvPr/>
          </p:nvSpPr>
          <p:spPr>
            <a:xfrm>
              <a:off x="3618831" y="6005351"/>
              <a:ext cx="516588" cy="24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DGND</a:t>
              </a: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5925111" y="5923693"/>
              <a:ext cx="1559822" cy="520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Flex power extension</a:t>
              </a:r>
              <a:endParaRPr lang="fr-FR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2322476" y="3022062"/>
              <a:ext cx="3716447" cy="1525813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2322475" y="4694666"/>
              <a:ext cx="3713765" cy="1525813"/>
            </a:xfrm>
            <a:prstGeom prst="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</p:grpSp>
      <p:sp>
        <p:nvSpPr>
          <p:cNvPr id="8" name="Rectangle 7"/>
          <p:cNvSpPr/>
          <p:nvPr/>
        </p:nvSpPr>
        <p:spPr>
          <a:xfrm>
            <a:off x="1679321" y="2293634"/>
            <a:ext cx="1186465" cy="1733831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97" name="Rectangle 96"/>
          <p:cNvSpPr/>
          <p:nvPr/>
        </p:nvSpPr>
        <p:spPr>
          <a:xfrm>
            <a:off x="2949321" y="2293634"/>
            <a:ext cx="1186465" cy="1733831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99DA763D-6067-0245-B034-3E459DFFD682}"/>
              </a:ext>
            </a:extLst>
          </p:cNvPr>
          <p:cNvSpPr txBox="1"/>
          <p:nvPr/>
        </p:nvSpPr>
        <p:spPr>
          <a:xfrm>
            <a:off x="8900907" y="31665"/>
            <a:ext cx="3424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From Antonello Di Mauro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37E042-1A34-7848-AFFF-1AC5D2713437}"/>
              </a:ext>
            </a:extLst>
          </p:cNvPr>
          <p:cNvSpPr txBox="1"/>
          <p:nvPr/>
        </p:nvSpPr>
        <p:spPr>
          <a:xfrm>
            <a:off x="9381670" y="5231595"/>
            <a:ext cx="25564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Modified for sPHENIX: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15cm -&gt; 40cm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1F86855-F8E7-FF4F-8D4C-9B14A72D64B5}"/>
              </a:ext>
            </a:extLst>
          </p:cNvPr>
          <p:cNvCxnSpPr>
            <a:cxnSpLocks/>
          </p:cNvCxnSpPr>
          <p:nvPr/>
        </p:nvCxnSpPr>
        <p:spPr>
          <a:xfrm flipV="1">
            <a:off x="10161179" y="4775761"/>
            <a:ext cx="397285" cy="45583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476211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3/25/19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MVTX Overview, NCU sPHENIX Collaboration Mtg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360E-EF99-4FB7-B47D-D55CAF133C31}" type="slidenum">
              <a:rPr lang="en-GB" smtClean="0"/>
              <a:t>59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941" y="1020819"/>
            <a:ext cx="3860975" cy="26523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1183" y="869665"/>
            <a:ext cx="5545211" cy="24208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111" y="3758109"/>
            <a:ext cx="5259312" cy="23023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6829" y="3580218"/>
            <a:ext cx="5060441" cy="168856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3708" y="654718"/>
            <a:ext cx="5167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  <a:cs typeface="Arial" panose="020B0604020202020204" pitchFamily="34" charset="0"/>
              </a:rPr>
              <a:t>2-layer flex, PI: 50 µm, Cu: 35 µm, solder mask: 20 µm</a:t>
            </a:r>
            <a:endParaRPr lang="en-GB" sz="2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4453509" y="1471624"/>
            <a:ext cx="528452" cy="167325"/>
          </a:xfrm>
          <a:prstGeom prst="rightArrow">
            <a:avLst>
              <a:gd name="adj1" fmla="val 50000"/>
              <a:gd name="adj2" fmla="val 7702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14" name="TextBox 13"/>
          <p:cNvSpPr txBox="1"/>
          <p:nvPr/>
        </p:nvSpPr>
        <p:spPr>
          <a:xfrm>
            <a:off x="4446408" y="3282150"/>
            <a:ext cx="75492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  <a:cs typeface="Arial" panose="020B0604020202020204" pitchFamily="34" charset="0"/>
              </a:rPr>
              <a:t>The two flexes are connected together, AVDD is transferred from top to bottom</a:t>
            </a:r>
            <a:endParaRPr lang="en-GB" sz="2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6395" y="6060423"/>
            <a:ext cx="560528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  <a:cs typeface="Arial" panose="020B0604020202020204" pitchFamily="34" charset="0"/>
              </a:rPr>
              <a:t>The PWR extension is connected to the FPC by iron soldering and wings are cut.</a:t>
            </a:r>
            <a:endParaRPr lang="en-GB" sz="2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5777847" y="4865224"/>
            <a:ext cx="356772" cy="219693"/>
          </a:xfrm>
          <a:prstGeom prst="rightArrow">
            <a:avLst>
              <a:gd name="adj1" fmla="val 50000"/>
              <a:gd name="adj2" fmla="val 7702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7852" y="5302733"/>
            <a:ext cx="5089416" cy="1473140"/>
          </a:xfrm>
          <a:prstGeom prst="rect">
            <a:avLst/>
          </a:prstGeom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332316" y="283359"/>
            <a:ext cx="10401955" cy="3032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0452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/>
              <a:t>FPC Extension for Connection to Electrical Services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5468131" y="5911703"/>
            <a:ext cx="5828848" cy="3508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99200" y="2876961"/>
            <a:ext cx="902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digital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57983" y="1412341"/>
            <a:ext cx="12343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analogue</a:t>
            </a:r>
          </a:p>
        </p:txBody>
      </p:sp>
      <p:sp>
        <p:nvSpPr>
          <p:cNvPr id="22" name="Curved Down Arrow 21"/>
          <p:cNvSpPr/>
          <p:nvPr/>
        </p:nvSpPr>
        <p:spPr>
          <a:xfrm>
            <a:off x="4453508" y="2601899"/>
            <a:ext cx="621080" cy="381047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solidFill>
                <a:schemeClr val="tx1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3213121" y="1649526"/>
            <a:ext cx="21265" cy="1279255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492668" y="1555285"/>
            <a:ext cx="10633" cy="1545815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887242" y="1189054"/>
            <a:ext cx="12343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analogue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021561" y="1895429"/>
            <a:ext cx="902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digital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23680" y="4249627"/>
            <a:ext cx="902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digital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608577" y="4233265"/>
            <a:ext cx="6018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AVDD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877937" y="4406930"/>
            <a:ext cx="6018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DVDD</a:t>
            </a:r>
          </a:p>
        </p:txBody>
      </p:sp>
      <p:sp>
        <p:nvSpPr>
          <p:cNvPr id="33" name="TextBox 32"/>
          <p:cNvSpPr txBox="1"/>
          <p:nvPr/>
        </p:nvSpPr>
        <p:spPr>
          <a:xfrm rot="804008">
            <a:off x="9671168" y="2264762"/>
            <a:ext cx="6018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DGND</a:t>
            </a:r>
          </a:p>
        </p:txBody>
      </p:sp>
      <p:sp>
        <p:nvSpPr>
          <p:cNvPr id="34" name="TextBox 33"/>
          <p:cNvSpPr txBox="1"/>
          <p:nvPr/>
        </p:nvSpPr>
        <p:spPr>
          <a:xfrm rot="697548">
            <a:off x="9685341" y="2470327"/>
            <a:ext cx="6018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AGND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4567215" y="4298548"/>
            <a:ext cx="673967" cy="979509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4528225" y="4440316"/>
            <a:ext cx="673967" cy="979509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4479804" y="4618958"/>
            <a:ext cx="502157" cy="84944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EA1C1E31-63A4-6643-830F-80B99D3B4093}"/>
              </a:ext>
            </a:extLst>
          </p:cNvPr>
          <p:cNvSpPr txBox="1"/>
          <p:nvPr/>
        </p:nvSpPr>
        <p:spPr>
          <a:xfrm>
            <a:off x="8900907" y="31665"/>
            <a:ext cx="3424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From Antonello Di Mauro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5827263-ADD8-3F4E-BC8C-281E88C1DD01}"/>
              </a:ext>
            </a:extLst>
          </p:cNvPr>
          <p:cNvSpPr/>
          <p:nvPr/>
        </p:nvSpPr>
        <p:spPr>
          <a:xfrm>
            <a:off x="5817678" y="884678"/>
            <a:ext cx="1122953" cy="1570687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FFFF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40EE33-7A85-AB44-889D-7D05483EB867}"/>
              </a:ext>
            </a:extLst>
          </p:cNvPr>
          <p:cNvSpPr txBox="1"/>
          <p:nvPr/>
        </p:nvSpPr>
        <p:spPr>
          <a:xfrm>
            <a:off x="5458852" y="2564417"/>
            <a:ext cx="46111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Longer copper traces ~30cm </a:t>
            </a:r>
          </a:p>
          <a:p>
            <a:r>
              <a:rPr lang="en-US" sz="2400" b="1" dirty="0">
                <a:solidFill>
                  <a:srgbClr val="FFFF00"/>
                </a:solidFill>
              </a:rPr>
              <a:t>for sPHENIX, no other components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7B70E92-68E9-654B-8E4C-E01A468EA127}"/>
              </a:ext>
            </a:extLst>
          </p:cNvPr>
          <p:cNvSpPr/>
          <p:nvPr/>
        </p:nvSpPr>
        <p:spPr>
          <a:xfrm rot="750046">
            <a:off x="6991133" y="1298841"/>
            <a:ext cx="3632743" cy="133055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FFFF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7F2567-C5A7-D044-AE36-53E3798A9135}"/>
              </a:ext>
            </a:extLst>
          </p:cNvPr>
          <p:cNvSpPr txBox="1"/>
          <p:nvPr/>
        </p:nvSpPr>
        <p:spPr>
          <a:xfrm>
            <a:off x="8153400" y="1412341"/>
            <a:ext cx="1624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Unchanged</a:t>
            </a:r>
          </a:p>
        </p:txBody>
      </p:sp>
    </p:spTree>
    <p:extLst>
      <p:ext uri="{BB962C8B-B14F-4D97-AF65-F5344CB8AC3E}">
        <p14:creationId xmlns:p14="http://schemas.microsoft.com/office/powerpoint/2010/main" val="2477873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109" y="-16953"/>
            <a:ext cx="6581840" cy="1027668"/>
          </a:xfrm>
        </p:spPr>
        <p:txBody>
          <a:bodyPr>
            <a:normAutofit/>
          </a:bodyPr>
          <a:lstStyle/>
          <a:p>
            <a:r>
              <a:rPr lang="en-US" sz="3600" b="1" dirty="0"/>
              <a:t>MVTX Physics Highlights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Overview, NCU sPHENIX Collaboration Mtg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2828" y="892894"/>
            <a:ext cx="5866124" cy="253610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9756" y="3765266"/>
            <a:ext cx="6032314" cy="2514404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7621495" y="647357"/>
            <a:ext cx="3321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“B meson and b-jet modification”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125318" y="3440947"/>
            <a:ext cx="2555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“B meson and b-jet flow”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C87E7F-C6EC-6941-9CDD-563C8241C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3/25/19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E920A1-834D-C448-B47C-05EAA9CB0648}"/>
              </a:ext>
            </a:extLst>
          </p:cNvPr>
          <p:cNvSpPr txBox="1"/>
          <p:nvPr/>
        </p:nvSpPr>
        <p:spPr>
          <a:xfrm>
            <a:off x="10680826" y="127549"/>
            <a:ext cx="1345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Jin</a:t>
            </a:r>
            <a:r>
              <a:rPr lang="en-US" dirty="0"/>
              <a:t>/Xin’s talk</a:t>
            </a:r>
          </a:p>
        </p:txBody>
      </p:sp>
      <p:pic>
        <p:nvPicPr>
          <p:cNvPr id="36" name="Picture 11" descr="Picture 11">
            <a:extLst>
              <a:ext uri="{FF2B5EF4-FFF2-40B4-BE49-F238E27FC236}">
                <a16:creationId xmlns:a16="http://schemas.microsoft.com/office/drawing/2014/main" id="{3F2E4E03-0385-1D43-AF31-44F0A2956B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71095" y="1368988"/>
            <a:ext cx="4660725" cy="468506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E5F164-DB20-B249-BB43-202B423D05CB}"/>
              </a:ext>
            </a:extLst>
          </p:cNvPr>
          <p:cNvSpPr txBox="1"/>
          <p:nvPr/>
        </p:nvSpPr>
        <p:spPr>
          <a:xfrm>
            <a:off x="301244" y="1368988"/>
            <a:ext cx="29477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MVTX:  |eta|&lt;1</a:t>
            </a:r>
          </a:p>
          <a:p>
            <a:pPr marL="342900" indent="-342900">
              <a:buFontTx/>
              <a:buChar char="-"/>
            </a:pPr>
            <a:r>
              <a:rPr lang="en-US" sz="2400" b="1" dirty="0"/>
              <a:t>precision vertexing</a:t>
            </a:r>
          </a:p>
          <a:p>
            <a:pPr marL="342900" indent="-342900">
              <a:buFontTx/>
              <a:buChar char="-"/>
            </a:pPr>
            <a:r>
              <a:rPr lang="en-US" sz="2400" b="1" dirty="0" err="1"/>
              <a:t>p+p</a:t>
            </a:r>
            <a:r>
              <a:rPr lang="en-US" sz="2400" b="1" dirty="0"/>
              <a:t>, </a:t>
            </a:r>
            <a:r>
              <a:rPr lang="en-US" sz="2400" b="1" dirty="0" err="1"/>
              <a:t>p+A</a:t>
            </a:r>
            <a:r>
              <a:rPr lang="en-US" sz="2400" b="1" dirty="0"/>
              <a:t>, A+A</a:t>
            </a:r>
          </a:p>
        </p:txBody>
      </p:sp>
    </p:spTree>
    <p:extLst>
      <p:ext uri="{BB962C8B-B14F-4D97-AF65-F5344CB8AC3E}">
        <p14:creationId xmlns:p14="http://schemas.microsoft.com/office/powerpoint/2010/main" val="23425287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4"/>
          <p:cNvSpPr txBox="1">
            <a:spLocks noGrp="1"/>
          </p:cNvSpPr>
          <p:nvPr>
            <p:ph type="title"/>
          </p:nvPr>
        </p:nvSpPr>
        <p:spPr>
          <a:xfrm>
            <a:off x="609600" y="1"/>
            <a:ext cx="10972800" cy="985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r>
              <a:rPr lang="en-US" sz="4400" b="0" dirty="0">
                <a:solidFill>
                  <a:schemeClr val="tx1"/>
                </a:solidFill>
                <a:latin typeface="+mj-lt"/>
              </a:rPr>
              <a:t>Stave</a:t>
            </a:r>
            <a:endParaRPr sz="4400" b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66" name="Google Shape;166;p14"/>
          <p:cNvSpPr txBox="1">
            <a:spLocks noGrp="1"/>
          </p:cNvSpPr>
          <p:nvPr>
            <p:ph type="dt" idx="10"/>
          </p:nvPr>
        </p:nvSpPr>
        <p:spPr>
          <a:xfrm>
            <a:off x="369900" y="6447567"/>
            <a:ext cx="870177" cy="366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r>
              <a:rPr lang="en-US"/>
              <a:t>3/25/19</a:t>
            </a:r>
            <a:endParaRPr dirty="0"/>
          </a:p>
        </p:txBody>
      </p:sp>
      <p:sp>
        <p:nvSpPr>
          <p:cNvPr id="167" name="Google Shape;167;p14"/>
          <p:cNvSpPr txBox="1">
            <a:spLocks noGrp="1"/>
          </p:cNvSpPr>
          <p:nvPr>
            <p:ph type="ftr" idx="11"/>
          </p:nvPr>
        </p:nvSpPr>
        <p:spPr>
          <a:xfrm>
            <a:off x="3889000" y="6475954"/>
            <a:ext cx="4414000" cy="366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r>
              <a:rPr lang="en-US" dirty="0"/>
              <a:t>MVTX Overview, NCU </a:t>
            </a:r>
            <a:r>
              <a:rPr lang="en-US" dirty="0" err="1"/>
              <a:t>sPHENIX</a:t>
            </a:r>
            <a:r>
              <a:rPr lang="en-US" dirty="0"/>
              <a:t> Collaboration </a:t>
            </a:r>
            <a:r>
              <a:rPr lang="en-US" dirty="0" err="1"/>
              <a:t>Mtg</a:t>
            </a:r>
            <a:endParaRPr dirty="0"/>
          </a:p>
        </p:txBody>
      </p:sp>
      <p:sp>
        <p:nvSpPr>
          <p:cNvPr id="168" name="Google Shape;168;p14"/>
          <p:cNvSpPr txBox="1">
            <a:spLocks noGrp="1"/>
          </p:cNvSpPr>
          <p:nvPr>
            <p:ph type="body" idx="1"/>
          </p:nvPr>
        </p:nvSpPr>
        <p:spPr>
          <a:xfrm>
            <a:off x="609600" y="758600"/>
            <a:ext cx="10972800" cy="240081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>
              <a:spcBef>
                <a:spcPts val="0"/>
              </a:spcBef>
              <a:buChar char="●"/>
            </a:pPr>
            <a:r>
              <a:rPr lang="en-US" dirty="0"/>
              <a:t>Production stave consists of three flex circuits: one signal FPC that carries the ALPIDE sensors, two power FPCs that carry AVDD and DVDD</a:t>
            </a:r>
            <a:endParaRPr dirty="0"/>
          </a:p>
          <a:p>
            <a:pPr>
              <a:spcBef>
                <a:spcPts val="0"/>
              </a:spcBef>
              <a:buChar char="●"/>
            </a:pPr>
            <a:r>
              <a:rPr lang="en-US" dirty="0"/>
              <a:t>For MVTX mechanical integration, the power FPCs must be lengthened to 40 cm (from 15 cm)</a:t>
            </a:r>
            <a:endParaRPr dirty="0"/>
          </a:p>
          <a:p>
            <a:pPr lvl="1">
              <a:spcBef>
                <a:spcPts val="0"/>
              </a:spcBef>
              <a:buChar char="○"/>
            </a:pPr>
            <a:r>
              <a:rPr lang="en-US" dirty="0"/>
              <a:t>We qualified 40 and 60 cm FPCs at CERN: identical performance</a:t>
            </a:r>
            <a:endParaRPr dirty="0"/>
          </a:p>
          <a:p>
            <a:pPr>
              <a:spcBef>
                <a:spcPts val="0"/>
              </a:spcBef>
              <a:buChar char="●"/>
            </a:pPr>
            <a:r>
              <a:rPr lang="en-US" dirty="0"/>
              <a:t>4 staves at LANL</a:t>
            </a:r>
            <a:endParaRPr dirty="0"/>
          </a:p>
        </p:txBody>
      </p:sp>
      <p:sp>
        <p:nvSpPr>
          <p:cNvPr id="170" name="Google Shape;170;p14"/>
          <p:cNvSpPr/>
          <p:nvPr/>
        </p:nvSpPr>
        <p:spPr>
          <a:xfrm>
            <a:off x="333300" y="5544367"/>
            <a:ext cx="5762800" cy="903200"/>
          </a:xfrm>
          <a:prstGeom prst="roundRect">
            <a:avLst>
              <a:gd name="adj" fmla="val 19416"/>
            </a:avLst>
          </a:prstGeom>
          <a:solidFill>
            <a:srgbClr val="8CB3E3">
              <a:alpha val="24710"/>
            </a:srgbClr>
          </a:solidFill>
          <a:ln>
            <a:noFill/>
          </a:ln>
        </p:spPr>
        <p:txBody>
          <a:bodyPr spcFirstLastPara="1" wrap="square" lIns="120000" tIns="60000" rIns="120000" bIns="60000" anchor="ctr" anchorCtr="0">
            <a:noAutofit/>
          </a:bodyPr>
          <a:lstStyle/>
          <a:p>
            <a:pPr algn="ctr"/>
            <a:r>
              <a:rPr lang="en-US" sz="2400" dirty="0"/>
              <a:t>MVTX stave modifications have been qualified, and we have our first 4 staves</a:t>
            </a:r>
            <a:endParaRPr sz="2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1" name="Google Shape;171;p14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0865" y="3203667"/>
            <a:ext cx="5954000" cy="1436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4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4640607"/>
            <a:ext cx="6048867" cy="1807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4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301" y="3429000"/>
            <a:ext cx="5762801" cy="197962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lide Number Placeholder 11">
            <a:extLst>
              <a:ext uri="{FF2B5EF4-FFF2-40B4-BE49-F238E27FC236}">
                <a16:creationId xmlns:a16="http://schemas.microsoft.com/office/drawing/2014/main" id="{27D8C551-34C2-EE44-9BB3-BE296E985C12}"/>
              </a:ext>
            </a:extLst>
          </p:cNvPr>
          <p:cNvSpPr txBox="1">
            <a:spLocks/>
          </p:cNvSpPr>
          <p:nvPr/>
        </p:nvSpPr>
        <p:spPr>
          <a:xfrm>
            <a:off x="11274688" y="6447175"/>
            <a:ext cx="8701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3F7B69E-DA8B-F343-BD35-3A41FE690BB0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A0AD9D-7F59-AB4E-8460-6A63DE792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63184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7974C-70E1-E143-B172-419C5B740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928" y="314325"/>
            <a:ext cx="9643872" cy="1167003"/>
          </a:xfrm>
        </p:spPr>
        <p:txBody>
          <a:bodyPr>
            <a:normAutofit fontScale="90000"/>
          </a:bodyPr>
          <a:lstStyle/>
          <a:p>
            <a:r>
              <a:rPr lang="en-US" sz="4267" dirty="0"/>
              <a:t>sPHENIX/MVTX IB Stave Assembly </a:t>
            </a:r>
            <a:br>
              <a:rPr lang="en-US" sz="4267" dirty="0"/>
            </a:br>
            <a:r>
              <a:rPr lang="en-US" sz="4267" dirty="0"/>
              <a:t>Procedure at CERN by ALICE ITS Group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569816-2DF0-B547-A1F6-83506A7FE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03400"/>
            <a:ext cx="10515600" cy="4351339"/>
          </a:xfrm>
        </p:spPr>
        <p:txBody>
          <a:bodyPr/>
          <a:lstStyle/>
          <a:p>
            <a:pPr marL="514338" indent="-514338">
              <a:buFont typeface="+mj-lt"/>
              <a:buAutoNum type="arabicPeriod"/>
            </a:pPr>
            <a:r>
              <a:rPr lang="en-US" dirty="0"/>
              <a:t>Prepare sensors and FPC</a:t>
            </a:r>
          </a:p>
          <a:p>
            <a:pPr marL="514338" indent="-514338">
              <a:buFont typeface="+mj-lt"/>
              <a:buAutoNum type="arabicPeriod"/>
            </a:pPr>
            <a:r>
              <a:rPr lang="en-US" dirty="0"/>
              <a:t>Glue 9 sensors to FPC</a:t>
            </a:r>
          </a:p>
          <a:p>
            <a:pPr marL="514338" indent="-514338">
              <a:buFont typeface="+mj-lt"/>
              <a:buAutoNum type="arabicPeriod"/>
            </a:pPr>
            <a:r>
              <a:rPr lang="en-US" dirty="0"/>
              <a:t>Wire bonding 9 sensors to FPC</a:t>
            </a:r>
          </a:p>
          <a:p>
            <a:pPr marL="514338" indent="-514338">
              <a:buFont typeface="+mj-lt"/>
              <a:buAutoNum type="arabicPeriod"/>
            </a:pPr>
            <a:r>
              <a:rPr lang="en-US" dirty="0"/>
              <a:t>Solder power flex PCB to FPC </a:t>
            </a:r>
          </a:p>
          <a:p>
            <a:pPr marL="514338" indent="-514338">
              <a:buFont typeface="+mj-lt"/>
              <a:buAutoNum type="arabicPeriod"/>
            </a:pPr>
            <a:r>
              <a:rPr lang="en-US" dirty="0"/>
              <a:t>Glue HIC to </a:t>
            </a:r>
            <a:r>
              <a:rPr lang="en-US" dirty="0" err="1"/>
              <a:t>coldplate</a:t>
            </a:r>
            <a:r>
              <a:rPr lang="en-US" dirty="0"/>
              <a:t>/carbon space frame</a:t>
            </a:r>
          </a:p>
          <a:p>
            <a:pPr marL="514338" indent="-514338">
              <a:buFont typeface="+mj-lt"/>
              <a:buAutoNum type="arabicPeriod"/>
            </a:pPr>
            <a:r>
              <a:rPr lang="en-US" dirty="0"/>
              <a:t>A stave is ready for QA</a:t>
            </a:r>
          </a:p>
          <a:p>
            <a:pPr marL="514338" indent="-514338">
              <a:buFont typeface="+mj-lt"/>
              <a:buAutoNum type="arabicPeriod"/>
            </a:pPr>
            <a:r>
              <a:rPr lang="en-US" dirty="0"/>
              <a:t>CMM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B2FE23-90AA-4046-A44F-4DA2AB153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3/25/19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98E99-D80D-564D-A186-51E250F07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NCU sPHENIX Collaboration Mtg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941D4E-A10D-2B4C-9D9D-7F0BE9A6A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5E598-65C4-9A49-9A52-D2BD2AEFE634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36579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A1B2C-43D2-914D-A351-F82F2E1E9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817" y="2"/>
            <a:ext cx="10364414" cy="985093"/>
          </a:xfrm>
        </p:spPr>
        <p:txBody>
          <a:bodyPr>
            <a:normAutofit/>
          </a:bodyPr>
          <a:lstStyle/>
          <a:p>
            <a:r>
              <a:rPr lang="en-US" dirty="0"/>
              <a:t>2018 </a:t>
            </a:r>
            <a:r>
              <a:rPr lang="en-US" dirty="0" err="1"/>
              <a:t>Fermilab</a:t>
            </a:r>
            <a:r>
              <a:rPr lang="en-US" dirty="0"/>
              <a:t> Test Beam Highlights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00F84B-727A-AB47-AF6D-3E654A78A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3/25/19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1D7687-9EF6-624F-9AA3-39D207E5C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NCU sPHENIX Collaboration Mtg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997A602-762A-114B-BF03-64DB7B66F5D6}"/>
              </a:ext>
            </a:extLst>
          </p:cNvPr>
          <p:cNvGrpSpPr/>
          <p:nvPr/>
        </p:nvGrpSpPr>
        <p:grpSpPr>
          <a:xfrm>
            <a:off x="1961388" y="980705"/>
            <a:ext cx="8126761" cy="2370138"/>
            <a:chOff x="218391" y="1407326"/>
            <a:chExt cx="6374053" cy="174660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1B69265-28FA-6640-AA79-6739D2D0B5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8391" y="1407326"/>
              <a:ext cx="6374053" cy="174660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119E50B-E62C-BF42-A04E-76DD798182A8}"/>
                </a:ext>
              </a:extLst>
            </p:cNvPr>
            <p:cNvSpPr/>
            <p:nvPr/>
          </p:nvSpPr>
          <p:spPr>
            <a:xfrm>
              <a:off x="1852407" y="2831068"/>
              <a:ext cx="564922" cy="3129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16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INTT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84CD3E8-EC5B-294C-883C-4293A3A0560D}"/>
                </a:ext>
              </a:extLst>
            </p:cNvPr>
            <p:cNvSpPr/>
            <p:nvPr/>
          </p:nvSpPr>
          <p:spPr>
            <a:xfrm>
              <a:off x="4447332" y="2831068"/>
              <a:ext cx="1818281" cy="3129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16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MVTX  EMCal HCal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CDFF5429-929A-3C4A-A17C-58E0F428F8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5024" y="4130013"/>
            <a:ext cx="2693651" cy="236180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C03EF40-A8F3-1A42-AE78-5F0565005AC1}"/>
              </a:ext>
            </a:extLst>
          </p:cNvPr>
          <p:cNvSpPr/>
          <p:nvPr/>
        </p:nvSpPr>
        <p:spPr>
          <a:xfrm>
            <a:off x="6301888" y="4156331"/>
            <a:ext cx="13608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Track spatial </a:t>
            </a:r>
          </a:p>
          <a:p>
            <a:r>
              <a:rPr lang="en-US" sz="1200" dirty="0">
                <a:solidFill>
                  <a:srgbClr val="FF0000"/>
                </a:solidFill>
              </a:rPr>
              <a:t>resolution:  ~5 um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D277C88-8D27-DC49-BAA4-9DE79AE6FB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54" t="6761" r="4469" b="2257"/>
          <a:stretch/>
        </p:blipFill>
        <p:spPr>
          <a:xfrm>
            <a:off x="8868293" y="4136946"/>
            <a:ext cx="2560320" cy="236180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D96978C-D988-7748-BB60-566D11587453}"/>
              </a:ext>
            </a:extLst>
          </p:cNvPr>
          <p:cNvSpPr txBox="1"/>
          <p:nvPr/>
        </p:nvSpPr>
        <p:spPr>
          <a:xfrm>
            <a:off x="9140582" y="4974005"/>
            <a:ext cx="1710725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80" dirty="0">
                <a:solidFill>
                  <a:srgbClr val="FF0000"/>
                </a:solidFill>
              </a:rPr>
              <a:t>High hit efficiency: &gt; 99.5%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5DDEE4C-FC8B-1742-AE79-94114FE427A3}"/>
              </a:ext>
            </a:extLst>
          </p:cNvPr>
          <p:cNvGrpSpPr/>
          <p:nvPr/>
        </p:nvGrpSpPr>
        <p:grpSpPr>
          <a:xfrm>
            <a:off x="1057389" y="4409265"/>
            <a:ext cx="4249807" cy="1978323"/>
            <a:chOff x="1022537" y="790670"/>
            <a:chExt cx="3626208" cy="1324524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5A8D7D4-3127-EA47-973B-0715BA91F494}"/>
                </a:ext>
              </a:extLst>
            </p:cNvPr>
            <p:cNvSpPr txBox="1"/>
            <p:nvPr/>
          </p:nvSpPr>
          <p:spPr>
            <a:xfrm>
              <a:off x="3687958" y="847198"/>
              <a:ext cx="960787" cy="2349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80" dirty="0">
                  <a:solidFill>
                    <a:srgbClr val="0432FF"/>
                  </a:solidFill>
                </a:rPr>
                <a:t>4-hit track </a:t>
              </a: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F8F0BA2-6149-1645-8E23-7C1608A0A4FB}"/>
                </a:ext>
              </a:extLst>
            </p:cNvPr>
            <p:cNvGrpSpPr/>
            <p:nvPr/>
          </p:nvGrpSpPr>
          <p:grpSpPr>
            <a:xfrm>
              <a:off x="2286160" y="790670"/>
              <a:ext cx="1928815" cy="824060"/>
              <a:chOff x="1859418" y="808144"/>
              <a:chExt cx="1928815" cy="824060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1F4B87DA-40B3-884D-A3CC-4401420F856D}"/>
                  </a:ext>
                </a:extLst>
              </p:cNvPr>
              <p:cNvGrpSpPr/>
              <p:nvPr/>
            </p:nvGrpSpPr>
            <p:grpSpPr>
              <a:xfrm>
                <a:off x="2336292" y="808144"/>
                <a:ext cx="637794" cy="824060"/>
                <a:chOff x="950976" y="1179576"/>
                <a:chExt cx="502919" cy="804672"/>
              </a:xfrm>
            </p:grpSpPr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4DF5245E-94F1-4448-9D59-B720D8870313}"/>
                    </a:ext>
                  </a:extLst>
                </p:cNvPr>
                <p:cNvSpPr/>
                <p:nvPr/>
              </p:nvSpPr>
              <p:spPr>
                <a:xfrm>
                  <a:off x="950976" y="1179576"/>
                  <a:ext cx="45719" cy="80467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80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76F60621-FFE4-514E-A686-245B69CDC53E}"/>
                    </a:ext>
                  </a:extLst>
                </p:cNvPr>
                <p:cNvSpPr/>
                <p:nvPr/>
              </p:nvSpPr>
              <p:spPr>
                <a:xfrm>
                  <a:off x="1103376" y="1179576"/>
                  <a:ext cx="45719" cy="80467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80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8449AA8A-EE7B-0F46-9C0D-7C2FE5C9DC75}"/>
                    </a:ext>
                  </a:extLst>
                </p:cNvPr>
                <p:cNvSpPr/>
                <p:nvPr/>
              </p:nvSpPr>
              <p:spPr>
                <a:xfrm>
                  <a:off x="1273302" y="1179576"/>
                  <a:ext cx="45719" cy="80467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80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76EA109E-A01F-FD46-933C-A142367A7D43}"/>
                    </a:ext>
                  </a:extLst>
                </p:cNvPr>
                <p:cNvSpPr/>
                <p:nvPr/>
              </p:nvSpPr>
              <p:spPr>
                <a:xfrm>
                  <a:off x="1408176" y="1179576"/>
                  <a:ext cx="45719" cy="80467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80"/>
                </a:p>
              </p:txBody>
            </p:sp>
          </p:grp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94233E67-29D5-714E-B486-A19AF2EDEB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59418" y="1216686"/>
                <a:ext cx="1928815" cy="1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41D22DA-819C-1948-A7FA-D806B3898047}"/>
                </a:ext>
              </a:extLst>
            </p:cNvPr>
            <p:cNvSpPr txBox="1"/>
            <p:nvPr/>
          </p:nvSpPr>
          <p:spPr>
            <a:xfrm>
              <a:off x="1906153" y="1789616"/>
              <a:ext cx="2259143" cy="3255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60" b="1" dirty="0">
                  <a:solidFill>
                    <a:srgbClr val="FF0000"/>
                  </a:solidFill>
                </a:rPr>
                <a:t>4-MAPS telescope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04397F9-6898-CB48-8F50-FE48A164694B}"/>
                </a:ext>
              </a:extLst>
            </p:cNvPr>
            <p:cNvSpPr txBox="1"/>
            <p:nvPr/>
          </p:nvSpPr>
          <p:spPr>
            <a:xfrm>
              <a:off x="1022537" y="888600"/>
              <a:ext cx="1453572" cy="2349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80" dirty="0">
                  <a:solidFill>
                    <a:srgbClr val="0432FF"/>
                  </a:solidFill>
                </a:rPr>
                <a:t>120 GeV protons 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88D3089-981E-734D-B8B2-43923172A8E7}"/>
              </a:ext>
            </a:extLst>
          </p:cNvPr>
          <p:cNvSpPr txBox="1"/>
          <p:nvPr/>
        </p:nvSpPr>
        <p:spPr>
          <a:xfrm>
            <a:off x="10230613" y="1271615"/>
            <a:ext cx="1005660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0" dirty="0" err="1"/>
              <a:t>Sho’s</a:t>
            </a:r>
            <a:r>
              <a:rPr lang="en-US" sz="1680" dirty="0"/>
              <a:t> talk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6C3550B-5180-4F49-B10D-E44D6FF05B6E}"/>
              </a:ext>
            </a:extLst>
          </p:cNvPr>
          <p:cNvSpPr txBox="1"/>
          <p:nvPr/>
        </p:nvSpPr>
        <p:spPr>
          <a:xfrm>
            <a:off x="1458419" y="3491736"/>
            <a:ext cx="9970194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80" b="1" dirty="0"/>
              <a:t>Demonstrated full high-speed readout chain at </a:t>
            </a:r>
            <a:r>
              <a:rPr lang="en-US" sz="1680" b="1" dirty="0" err="1"/>
              <a:t>Fermilab</a:t>
            </a:r>
            <a:r>
              <a:rPr lang="en-US" sz="1680" b="1" dirty="0"/>
              <a:t> test beam in Feb - Mar 2018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80" dirty="0"/>
              <a:t>Sensors + RU + FELIX + RCDAQ/</a:t>
            </a:r>
            <a:r>
              <a:rPr lang="en-US" sz="1680" dirty="0" err="1"/>
              <a:t>sPHENIX</a:t>
            </a:r>
            <a:endParaRPr lang="en-US" sz="1680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B5C782D-FF8E-BA44-86A4-6BB1955C9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54633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2CF7B6B9-E49B-1A42-AE91-680CD501D9E5}"/>
              </a:ext>
            </a:extLst>
          </p:cNvPr>
          <p:cNvGrpSpPr/>
          <p:nvPr/>
        </p:nvGrpSpPr>
        <p:grpSpPr>
          <a:xfrm>
            <a:off x="697096" y="4437304"/>
            <a:ext cx="2409941" cy="1889931"/>
            <a:chOff x="220691" y="2007039"/>
            <a:chExt cx="2209781" cy="1660069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312D267-C1B3-0146-85D9-9C9B0BB7F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0691" y="2007039"/>
              <a:ext cx="1872148" cy="1660069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46E6286-458B-CC4C-BF60-79B8B2B08EBD}"/>
                </a:ext>
              </a:extLst>
            </p:cNvPr>
            <p:cNvSpPr txBox="1"/>
            <p:nvPr/>
          </p:nvSpPr>
          <p:spPr>
            <a:xfrm>
              <a:off x="530525" y="3305168"/>
              <a:ext cx="1899947" cy="340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920" dirty="0">
                  <a:solidFill>
                    <a:srgbClr val="FFFF00"/>
                  </a:solidFill>
                </a:rPr>
                <a:t>Sensor source test 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7AA61A6-579A-4E4C-85EF-89EE5B1AF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LANL LDRD Activity Highlights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D686F-A454-0742-8C2F-CF0FDAAF8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3/25/19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CB108-F9FD-EC4C-B5FC-683B3833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NCU sPHENIX Collaboration Mtg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77727-A258-5249-AE81-6E140F6EA8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58244"/>
            <a:ext cx="10972800" cy="5194128"/>
          </a:xfrm>
        </p:spPr>
        <p:txBody>
          <a:bodyPr>
            <a:normAutofit/>
          </a:bodyPr>
          <a:lstStyle/>
          <a:p>
            <a:r>
              <a:rPr lang="en-US" sz="1440" dirty="0"/>
              <a:t>MAPS evaluation </a:t>
            </a:r>
          </a:p>
          <a:p>
            <a:r>
              <a:rPr lang="en-US" sz="1440" dirty="0"/>
              <a:t>Readout integration</a:t>
            </a:r>
          </a:p>
          <a:p>
            <a:r>
              <a:rPr lang="en-US" sz="1440" dirty="0"/>
              <a:t>4-sensor telescope</a:t>
            </a:r>
          </a:p>
          <a:p>
            <a:r>
              <a:rPr lang="en-US" sz="1440" dirty="0"/>
              <a:t>Test beam at </a:t>
            </a:r>
            <a:r>
              <a:rPr lang="en-US" sz="1440" dirty="0" err="1"/>
              <a:t>Fermilab</a:t>
            </a:r>
            <a:endParaRPr lang="en-US" sz="1440" dirty="0"/>
          </a:p>
          <a:p>
            <a:r>
              <a:rPr lang="en-US" sz="1440" dirty="0"/>
              <a:t>Mechanical &amp; cooling </a:t>
            </a:r>
            <a:endParaRPr lang="en-US" sz="132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AC13D94-86ED-D944-8A0A-506CD204D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8112" y="4509960"/>
            <a:ext cx="4492350" cy="181894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68B4554-299F-F348-8C7F-E812236322CD}"/>
              </a:ext>
            </a:extLst>
          </p:cNvPr>
          <p:cNvGrpSpPr/>
          <p:nvPr/>
        </p:nvGrpSpPr>
        <p:grpSpPr>
          <a:xfrm>
            <a:off x="7099014" y="1106739"/>
            <a:ext cx="2752679" cy="2016542"/>
            <a:chOff x="3943467" y="681777"/>
            <a:chExt cx="2495050" cy="18826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B1DECA3-FF95-6945-9521-284C0E892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43467" y="693139"/>
              <a:ext cx="2495050" cy="1871288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7144722-A5A1-B54D-BBAC-84F090DB5C2E}"/>
                </a:ext>
              </a:extLst>
            </p:cNvPr>
            <p:cNvSpPr txBox="1"/>
            <p:nvPr/>
          </p:nvSpPr>
          <p:spPr>
            <a:xfrm>
              <a:off x="3954535" y="681777"/>
              <a:ext cx="2382645" cy="3620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920" dirty="0">
                  <a:solidFill>
                    <a:srgbClr val="FFFF00"/>
                  </a:solidFill>
                </a:rPr>
                <a:t>Signal integrity &amp; cables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AE4E96C-FE3D-204C-BB8B-9E2F8FCBCD81}"/>
              </a:ext>
            </a:extLst>
          </p:cNvPr>
          <p:cNvGrpSpPr/>
          <p:nvPr/>
        </p:nvGrpSpPr>
        <p:grpSpPr>
          <a:xfrm>
            <a:off x="9880552" y="1118909"/>
            <a:ext cx="1585539" cy="1983108"/>
            <a:chOff x="5807275" y="2244039"/>
            <a:chExt cx="1185301" cy="158040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CD678E9-C218-2640-A09C-2D63127F7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5609725" y="2441589"/>
              <a:ext cx="1580401" cy="1185301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C2979D2-69CB-A04C-8C31-FF59E6687CF0}"/>
                </a:ext>
              </a:extLst>
            </p:cNvPr>
            <p:cNvSpPr txBox="1"/>
            <p:nvPr/>
          </p:nvSpPr>
          <p:spPr>
            <a:xfrm>
              <a:off x="5854238" y="2933380"/>
              <a:ext cx="1119935" cy="4856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80" dirty="0">
                  <a:solidFill>
                    <a:srgbClr val="FFFF00"/>
                  </a:solidFill>
                </a:rPr>
                <a:t>Cooling system</a:t>
              </a:r>
            </a:p>
            <a:p>
              <a:r>
                <a:rPr lang="en-US" sz="1680" dirty="0">
                  <a:solidFill>
                    <a:srgbClr val="FFFF00"/>
                  </a:solidFill>
                </a:rPr>
                <a:t>prototype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2BD9E2C-7EA7-F644-ADD8-0EBB7C29D6D3}"/>
              </a:ext>
            </a:extLst>
          </p:cNvPr>
          <p:cNvGrpSpPr/>
          <p:nvPr/>
        </p:nvGrpSpPr>
        <p:grpSpPr>
          <a:xfrm>
            <a:off x="7467591" y="3135454"/>
            <a:ext cx="3998506" cy="3189320"/>
            <a:chOff x="4082627" y="3182862"/>
            <a:chExt cx="2086680" cy="156501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853035F-C0EC-3A45-A058-67DA3C6B1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2627" y="3182862"/>
              <a:ext cx="2086680" cy="156501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A6BF903-5579-5347-9758-F89EF3ABF2D5}"/>
                </a:ext>
              </a:extLst>
            </p:cNvPr>
            <p:cNvSpPr txBox="1"/>
            <p:nvPr/>
          </p:nvSpPr>
          <p:spPr>
            <a:xfrm>
              <a:off x="4360523" y="4451728"/>
              <a:ext cx="1047663" cy="190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920" dirty="0">
                  <a:solidFill>
                    <a:srgbClr val="FFFF00"/>
                  </a:solidFill>
                </a:rPr>
                <a:t>Service cone R&amp;D 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DF2F1E55-9505-1E40-B6D2-AABA6CDD5D1A}"/>
              </a:ext>
            </a:extLst>
          </p:cNvPr>
          <p:cNvSpPr txBox="1"/>
          <p:nvPr/>
        </p:nvSpPr>
        <p:spPr>
          <a:xfrm>
            <a:off x="3338913" y="5965734"/>
            <a:ext cx="2844881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20" dirty="0">
                <a:solidFill>
                  <a:srgbClr val="FFFF00"/>
                </a:solidFill>
              </a:rPr>
              <a:t>FPC power extension R&amp;D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B1D62E3-BEC3-7C4B-8081-9B662A7A37ED}"/>
              </a:ext>
            </a:extLst>
          </p:cNvPr>
          <p:cNvGrpSpPr/>
          <p:nvPr/>
        </p:nvGrpSpPr>
        <p:grpSpPr>
          <a:xfrm>
            <a:off x="1368108" y="2653917"/>
            <a:ext cx="4274606" cy="2020401"/>
            <a:chOff x="2143572" y="1959031"/>
            <a:chExt cx="3523701" cy="1725773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A779E4D-FEBE-074D-8F6C-B8CE4275B0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43572" y="1959031"/>
              <a:ext cx="3523701" cy="1725773"/>
            </a:xfrm>
            <a:prstGeom prst="rect">
              <a:avLst/>
            </a:prstGeom>
            <a:ln w="25400">
              <a:solidFill>
                <a:srgbClr val="FF0000"/>
              </a:solidFill>
            </a:ln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F20B92A-7BC6-DC4C-8E7F-43F553B4097D}"/>
                </a:ext>
              </a:extLst>
            </p:cNvPr>
            <p:cNvSpPr txBox="1"/>
            <p:nvPr/>
          </p:nvSpPr>
          <p:spPr>
            <a:xfrm>
              <a:off x="3281296" y="3106759"/>
              <a:ext cx="1890672" cy="520532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80" b="1" dirty="0">
                  <a:solidFill>
                    <a:srgbClr val="FFFF00"/>
                  </a:solidFill>
                </a:rPr>
                <a:t>4-ALPIDE Telescope;</a:t>
              </a:r>
            </a:p>
            <a:p>
              <a:r>
                <a:rPr lang="en-US" sz="1680" b="1" dirty="0">
                  <a:solidFill>
                    <a:srgbClr val="FFFF00"/>
                  </a:solidFill>
                </a:rPr>
                <a:t>5m-long </a:t>
              </a:r>
              <a:r>
                <a:rPr lang="en-US" sz="1680" b="1" dirty="0" err="1">
                  <a:solidFill>
                    <a:srgbClr val="FFFF00"/>
                  </a:solidFill>
                </a:rPr>
                <a:t>SamTec</a:t>
              </a:r>
              <a:r>
                <a:rPr lang="en-US" sz="1680" b="1" dirty="0">
                  <a:solidFill>
                    <a:srgbClr val="FFFF00"/>
                  </a:solidFill>
                </a:rPr>
                <a:t> cables 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4D06FB0-2849-DD4B-BE03-12545987AF9F}"/>
              </a:ext>
            </a:extLst>
          </p:cNvPr>
          <p:cNvGrpSpPr/>
          <p:nvPr/>
        </p:nvGrpSpPr>
        <p:grpSpPr>
          <a:xfrm>
            <a:off x="4461766" y="1118913"/>
            <a:ext cx="2605836" cy="2016541"/>
            <a:chOff x="3196714" y="639135"/>
            <a:chExt cx="2187069" cy="162877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3BBD0DC-8B03-2E48-934A-E550692B1252}"/>
                </a:ext>
              </a:extLst>
            </p:cNvPr>
            <p:cNvGrpSpPr/>
            <p:nvPr/>
          </p:nvGrpSpPr>
          <p:grpSpPr>
            <a:xfrm>
              <a:off x="3196714" y="639135"/>
              <a:ext cx="2187069" cy="1628775"/>
              <a:chOff x="3558979" y="1374637"/>
              <a:chExt cx="2187069" cy="1628775"/>
            </a:xfrm>
          </p:grpSpPr>
          <p:pic>
            <p:nvPicPr>
              <p:cNvPr id="30" name="Content Placeholder 5">
                <a:extLst>
                  <a:ext uri="{FF2B5EF4-FFF2-40B4-BE49-F238E27FC236}">
                    <a16:creationId xmlns:a16="http://schemas.microsoft.com/office/drawing/2014/main" id="{63FDFDA9-67C8-294D-92A6-956CAAE3A3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3574348" y="1374637"/>
                <a:ext cx="2171700" cy="1628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E00CAEB-531A-DC41-BB2D-B1F925624772}"/>
                  </a:ext>
                </a:extLst>
              </p:cNvPr>
              <p:cNvSpPr txBox="1"/>
              <p:nvPr/>
            </p:nvSpPr>
            <p:spPr>
              <a:xfrm>
                <a:off x="3558979" y="1387436"/>
                <a:ext cx="1288189" cy="3132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920" dirty="0">
                    <a:solidFill>
                      <a:srgbClr val="FFFF00"/>
                    </a:solidFill>
                  </a:rPr>
                  <a:t>Readout R&amp;D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066BDFA-E5D7-BE48-946B-8A721D4656C5}"/>
                </a:ext>
              </a:extLst>
            </p:cNvPr>
            <p:cNvSpPr txBox="1"/>
            <p:nvPr/>
          </p:nvSpPr>
          <p:spPr>
            <a:xfrm rot="20313769">
              <a:off x="4728765" y="1535258"/>
              <a:ext cx="645198" cy="343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60" dirty="0">
                  <a:solidFill>
                    <a:srgbClr val="FFFF00"/>
                  </a:solidFill>
                </a:rPr>
                <a:t>stave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962D0A1F-4ED0-F54B-A11E-89508C9883F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5961" y="3429001"/>
            <a:ext cx="1730677" cy="1018045"/>
          </a:xfrm>
          <a:prstGeom prst="rect">
            <a:avLst/>
          </a:prstGeom>
          <a:ln>
            <a:noFill/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A643214-A87F-6E4D-8964-4697D022D2F9}"/>
              </a:ext>
            </a:extLst>
          </p:cNvPr>
          <p:cNvSpPr txBox="1"/>
          <p:nvPr/>
        </p:nvSpPr>
        <p:spPr>
          <a:xfrm>
            <a:off x="5576466" y="1947057"/>
            <a:ext cx="439544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0" dirty="0">
                <a:solidFill>
                  <a:srgbClr val="FFFF00"/>
                </a:solidFill>
              </a:rPr>
              <a:t>RU</a:t>
            </a:r>
            <a:endParaRPr lang="en-US" sz="2160" dirty="0">
              <a:solidFill>
                <a:srgbClr val="FFFF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F8C911-2EF1-FA46-944C-17D316C22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0923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6520" y="7642"/>
            <a:ext cx="9124693" cy="1223819"/>
          </a:xfrm>
        </p:spPr>
        <p:txBody>
          <a:bodyPr>
            <a:normAutofit/>
          </a:bodyPr>
          <a:lstStyle/>
          <a:p>
            <a:r>
              <a:rPr lang="en-US" dirty="0"/>
              <a:t>Monolithic Active Pixel Sensors (MAPS)</a:t>
            </a:r>
            <a:br>
              <a:rPr lang="en-US" dirty="0"/>
            </a:br>
            <a:r>
              <a:rPr lang="en-US" sz="2400" dirty="0">
                <a:solidFill>
                  <a:srgbClr val="FF0000"/>
                </a:solidFill>
              </a:rPr>
              <a:t>The Next-Generation, State-of-the-Art Pixel Tracker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25707" y="1264266"/>
            <a:ext cx="7295893" cy="2640495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sz="3333" dirty="0">
                <a:solidFill>
                  <a:srgbClr val="0000FF"/>
                </a:solidFill>
              </a:rPr>
              <a:t>Advantages of ALICE </a:t>
            </a:r>
            <a:r>
              <a:rPr lang="en-US" sz="3333" dirty="0" err="1">
                <a:solidFill>
                  <a:srgbClr val="0000FF"/>
                </a:solidFill>
              </a:rPr>
              <a:t>PIxel</a:t>
            </a:r>
            <a:r>
              <a:rPr lang="en-US" sz="3333" dirty="0">
                <a:solidFill>
                  <a:srgbClr val="0000FF"/>
                </a:solidFill>
              </a:rPr>
              <a:t> </a:t>
            </a:r>
            <a:r>
              <a:rPr lang="en-US" sz="3333" dirty="0" err="1">
                <a:solidFill>
                  <a:srgbClr val="0000FF"/>
                </a:solidFill>
              </a:rPr>
              <a:t>DEtector</a:t>
            </a:r>
            <a:r>
              <a:rPr lang="en-US" sz="3333" dirty="0">
                <a:solidFill>
                  <a:srgbClr val="0000FF"/>
                </a:solidFill>
              </a:rPr>
              <a:t> (ALPIDE) sensor:</a:t>
            </a:r>
          </a:p>
          <a:p>
            <a:r>
              <a:rPr lang="en-US" sz="3333" dirty="0"/>
              <a:t>Very fine pitch (27μm x 29μm), </a:t>
            </a:r>
            <a:r>
              <a:rPr lang="en-US" sz="3333" dirty="0">
                <a:solidFill>
                  <a:srgbClr val="00B050"/>
                </a:solidFill>
              </a:rPr>
              <a:t>for superb spatial resolution</a:t>
            </a:r>
          </a:p>
          <a:p>
            <a:r>
              <a:rPr lang="en-US" sz="3333" dirty="0"/>
              <a:t>High efficiency (&gt;99%) and low noise (&lt;10</a:t>
            </a:r>
            <a:r>
              <a:rPr lang="en-US" sz="3333" baseline="30000" dirty="0"/>
              <a:t>-6</a:t>
            </a:r>
            <a:r>
              <a:rPr lang="en-US" sz="3333" dirty="0"/>
              <a:t>), </a:t>
            </a:r>
            <a:r>
              <a:rPr lang="en-US" sz="3333" dirty="0">
                <a:solidFill>
                  <a:srgbClr val="00B050"/>
                </a:solidFill>
              </a:rPr>
              <a:t>for excellent tracking</a:t>
            </a:r>
          </a:p>
          <a:p>
            <a:r>
              <a:rPr lang="en-US" sz="3333" dirty="0"/>
              <a:t>Time resolution, as low as ~5 </a:t>
            </a:r>
            <a:r>
              <a:rPr lang="en-US" sz="3333" dirty="0" err="1"/>
              <a:t>μs</a:t>
            </a:r>
            <a:r>
              <a:rPr lang="en-US" sz="3333" dirty="0"/>
              <a:t>, </a:t>
            </a:r>
            <a:r>
              <a:rPr lang="en-US" sz="3333" dirty="0">
                <a:solidFill>
                  <a:srgbClr val="00B050"/>
                </a:solidFill>
              </a:rPr>
              <a:t>for less pileup </a:t>
            </a:r>
          </a:p>
          <a:p>
            <a:r>
              <a:rPr lang="en-US" sz="3333" dirty="0"/>
              <a:t>Ultra-thin/low mass, 50μm (~0.3% X</a:t>
            </a:r>
            <a:r>
              <a:rPr lang="en-US" sz="3333" baseline="-25000" dirty="0"/>
              <a:t>0</a:t>
            </a:r>
            <a:r>
              <a:rPr lang="en-US" sz="3333" dirty="0"/>
              <a:t>), </a:t>
            </a:r>
            <a:r>
              <a:rPr lang="en-US" sz="3333" dirty="0">
                <a:solidFill>
                  <a:srgbClr val="00B050"/>
                </a:solidFill>
              </a:rPr>
              <a:t>for less multiple scatterings</a:t>
            </a:r>
          </a:p>
          <a:p>
            <a:r>
              <a:rPr lang="en-US" sz="3333" dirty="0"/>
              <a:t>0.5M channels with on-pixel digitization, </a:t>
            </a:r>
            <a:r>
              <a:rPr lang="en-US" sz="3333" dirty="0">
                <a:solidFill>
                  <a:srgbClr val="00B050"/>
                </a:solidFill>
              </a:rPr>
              <a:t>for zero-suppression and fast readout</a:t>
            </a:r>
            <a:endParaRPr lang="en-US" sz="3333" dirty="0"/>
          </a:p>
          <a:p>
            <a:r>
              <a:rPr lang="en-US" sz="3333" dirty="0"/>
              <a:t>Low power dissipation, 40mW/cm</a:t>
            </a:r>
            <a:r>
              <a:rPr lang="en-US" sz="3333" baseline="30000" dirty="0"/>
              <a:t>2</a:t>
            </a:r>
            <a:r>
              <a:rPr lang="en-US" sz="3333" dirty="0"/>
              <a:t>, </a:t>
            </a:r>
            <a:r>
              <a:rPr lang="en-US" sz="3333" dirty="0">
                <a:solidFill>
                  <a:srgbClr val="00B050"/>
                </a:solidFill>
              </a:rPr>
              <a:t>for minimal service materials</a:t>
            </a:r>
          </a:p>
          <a:p>
            <a:pPr marL="0" indent="0">
              <a:buNone/>
            </a:pPr>
            <a:r>
              <a:rPr lang="en-US" sz="3333" dirty="0">
                <a:solidFill>
                  <a:srgbClr val="FF0000"/>
                </a:solidFill>
              </a:rPr>
              <a:t>    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     </a:t>
            </a:r>
            <a:r>
              <a:rPr lang="en-US" sz="3867" dirty="0">
                <a:solidFill>
                  <a:srgbClr val="FF0000"/>
                </a:solidFill>
              </a:rPr>
              <a:t>An ideal detector for QGP physics!</a:t>
            </a:r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3/25/19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NCU sPHENIX Collaboration Mtg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7</a:t>
            </a:fld>
            <a:endParaRPr lang="en-US"/>
          </a:p>
        </p:txBody>
      </p:sp>
      <p:pic>
        <p:nvPicPr>
          <p:cNvPr id="5" name="pasted-image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601" y="3765149"/>
            <a:ext cx="6499663" cy="2431744"/>
          </a:xfrm>
          <a:prstGeom prst="rect">
            <a:avLst/>
          </a:prstGeom>
          <a:ln w="25400" cap="flat">
            <a:noFill/>
            <a:round/>
          </a:ln>
          <a:effectLst/>
        </p:spPr>
      </p:pic>
      <p:cxnSp>
        <p:nvCxnSpPr>
          <p:cNvPr id="10" name="Straight Arrow Connector 9"/>
          <p:cNvCxnSpPr/>
          <p:nvPr/>
        </p:nvCxnSpPr>
        <p:spPr>
          <a:xfrm>
            <a:off x="927077" y="4261070"/>
            <a:ext cx="0" cy="176486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-21110" y="4929897"/>
            <a:ext cx="979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50 </a:t>
            </a:r>
            <a:r>
              <a:rPr lang="en-US" sz="2400" dirty="0" err="1"/>
              <a:t>μm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2725636" y="6153808"/>
            <a:ext cx="1133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~28 </a:t>
            </a:r>
            <a:r>
              <a:rPr lang="en-US" sz="2400" dirty="0" err="1"/>
              <a:t>μm</a:t>
            </a:r>
            <a:endParaRPr lang="en-US" sz="2400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256181" y="6162611"/>
            <a:ext cx="3771804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81609" y="3718459"/>
            <a:ext cx="1755609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/>
              <a:t>ALPIDE design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258277" y="1116651"/>
            <a:ext cx="3811962" cy="2228683"/>
            <a:chOff x="4410879" y="1521282"/>
            <a:chExt cx="3811963" cy="2228682"/>
          </a:xfrm>
        </p:grpSpPr>
        <p:pic>
          <p:nvPicPr>
            <p:cNvPr id="13" name="Picture 12" descr="Inner_stav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01812" y="1521282"/>
              <a:ext cx="2521030" cy="222868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410879" y="1566601"/>
              <a:ext cx="2865722" cy="379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7" dirty="0"/>
                <a:t>Flexible Printed Circuit(FPC)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339324" y="2488675"/>
              <a:ext cx="885627" cy="379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7" dirty="0"/>
                <a:t>9 Chips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786293" y="2955062"/>
              <a:ext cx="1162498" cy="379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7" dirty="0"/>
                <a:t>Cold plate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6902947" y="3319521"/>
            <a:ext cx="45983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A 9-chip MAPS stave, 1.5cm x 27cm</a:t>
            </a:r>
            <a:endParaRPr lang="en-US" sz="2400" baseline="30000" dirty="0">
              <a:solidFill>
                <a:srgbClr val="0000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BD4809-3C1D-BB47-B3F5-80F198E04C2C}"/>
              </a:ext>
            </a:extLst>
          </p:cNvPr>
          <p:cNvSpPr txBox="1"/>
          <p:nvPr/>
        </p:nvSpPr>
        <p:spPr>
          <a:xfrm>
            <a:off x="8309157" y="4001554"/>
            <a:ext cx="2812116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/>
              <a:t>ALPIDE sensor:</a:t>
            </a:r>
          </a:p>
          <a:p>
            <a:r>
              <a:rPr lang="en-US" sz="1867" dirty="0"/>
              <a:t>1.5cm x 3.0cm, 0.5M pixels</a:t>
            </a:r>
          </a:p>
        </p:txBody>
      </p:sp>
      <p:pic>
        <p:nvPicPr>
          <p:cNvPr id="23" name="Picture 22" descr="Single_chip.jpg">
            <a:extLst>
              <a:ext uri="{FF2B5EF4-FFF2-40B4-BE49-F238E27FC236}">
                <a16:creationId xmlns:a16="http://schemas.microsoft.com/office/drawing/2014/main" id="{0337819C-077D-2547-9F7E-EA486051E6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929866" y="4154108"/>
            <a:ext cx="1806492" cy="2883843"/>
          </a:xfrm>
          <a:prstGeom prst="rect">
            <a:avLst/>
          </a:prstGeom>
        </p:spPr>
      </p:pic>
      <p:sp>
        <p:nvSpPr>
          <p:cNvPr id="6" name="Frame 5">
            <a:extLst>
              <a:ext uri="{FF2B5EF4-FFF2-40B4-BE49-F238E27FC236}">
                <a16:creationId xmlns:a16="http://schemas.microsoft.com/office/drawing/2014/main" id="{2525DC37-5CCD-F547-AC2A-3902C14F9107}"/>
              </a:ext>
            </a:extLst>
          </p:cNvPr>
          <p:cNvSpPr/>
          <p:nvPr/>
        </p:nvSpPr>
        <p:spPr>
          <a:xfrm>
            <a:off x="9042400" y="5156201"/>
            <a:ext cx="406400" cy="869732"/>
          </a:xfrm>
          <a:prstGeom prst="fram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280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13AE1E42-3B57-B540-BDE1-68E9E96710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117824">
            <a:off x="510332" y="1683811"/>
            <a:ext cx="6090867" cy="32977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4932AE-AEB5-8B4B-A70A-AD3046A8A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36" y="71573"/>
            <a:ext cx="10246122" cy="754060"/>
          </a:xfrm>
        </p:spPr>
        <p:txBody>
          <a:bodyPr>
            <a:normAutofit fontScale="90000"/>
          </a:bodyPr>
          <a:lstStyle/>
          <a:p>
            <a:r>
              <a:rPr lang="en-US" dirty="0"/>
              <a:t>MVTX Detector – Modified from ALICE/ITS Design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7C1A6-C9BF-4346-881D-9BFC288DD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3/25/19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75B45-DEE4-6244-9DFA-7E5582272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Overview, NCU sPHENIX Collaboration Mtg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6142A-913C-0C41-AE44-628933115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8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BE4894-D979-754E-9219-CEF0F81AA6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4610" y="974433"/>
            <a:ext cx="5026228" cy="5145949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EC594E2-4709-7740-AA2D-28875CDDB21C}"/>
              </a:ext>
            </a:extLst>
          </p:cNvPr>
          <p:cNvCxnSpPr>
            <a:cxnSpLocks/>
          </p:cNvCxnSpPr>
          <p:nvPr/>
        </p:nvCxnSpPr>
        <p:spPr>
          <a:xfrm flipH="1" flipV="1">
            <a:off x="6595481" y="2721177"/>
            <a:ext cx="2970959" cy="7492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3AB0342-19E9-E148-B5B4-A5D3B1450E25}"/>
              </a:ext>
            </a:extLst>
          </p:cNvPr>
          <p:cNvCxnSpPr>
            <a:cxnSpLocks/>
          </p:cNvCxnSpPr>
          <p:nvPr/>
        </p:nvCxnSpPr>
        <p:spPr>
          <a:xfrm flipH="1">
            <a:off x="6595481" y="3525093"/>
            <a:ext cx="2902919" cy="223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80EF6BE-651D-AE4A-B1A4-F028DA69DFEE}"/>
              </a:ext>
            </a:extLst>
          </p:cNvPr>
          <p:cNvSpPr txBox="1"/>
          <p:nvPr/>
        </p:nvSpPr>
        <p:spPr>
          <a:xfrm>
            <a:off x="4062834" y="2934574"/>
            <a:ext cx="2401363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rgbClr val="FFFF00"/>
                </a:solidFill>
              </a:rPr>
              <a:t> 3-layer sensor barrel</a:t>
            </a:r>
          </a:p>
          <a:p>
            <a:r>
              <a:rPr lang="en-US" sz="1867" dirty="0">
                <a:solidFill>
                  <a:srgbClr val="FFFF00"/>
                </a:solidFill>
              </a:rPr>
              <a:t>   - 48 staves, 432 chips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0DDCDC-4542-2541-9CF8-77EBCC3A9F6A}"/>
              </a:ext>
            </a:extLst>
          </p:cNvPr>
          <p:cNvSpPr txBox="1"/>
          <p:nvPr/>
        </p:nvSpPr>
        <p:spPr>
          <a:xfrm>
            <a:off x="437585" y="1136711"/>
            <a:ext cx="33921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Service cone:  signal, power, cooling </a:t>
            </a:r>
          </a:p>
          <a:p>
            <a:r>
              <a:rPr lang="en-US" sz="1600" dirty="0"/>
              <a:t>                          and mechanical support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079C93-DEA1-3F44-9611-1EB87465D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580" y="4777541"/>
            <a:ext cx="4787875" cy="18219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62777B2-3AC0-3248-8214-8BE09AE8D7EA}"/>
              </a:ext>
            </a:extLst>
          </p:cNvPr>
          <p:cNvSpPr txBox="1"/>
          <p:nvPr/>
        </p:nvSpPr>
        <p:spPr>
          <a:xfrm>
            <a:off x="116706" y="5072955"/>
            <a:ext cx="11580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MVTX </a:t>
            </a:r>
          </a:p>
          <a:p>
            <a:r>
              <a:rPr lang="en-US" sz="1600" b="1" dirty="0"/>
              <a:t>parameters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61BC0E-8008-F44B-985D-7770BEF3C6D1}"/>
              </a:ext>
            </a:extLst>
          </p:cNvPr>
          <p:cNvSpPr txBox="1"/>
          <p:nvPr/>
        </p:nvSpPr>
        <p:spPr>
          <a:xfrm>
            <a:off x="6154979" y="2123975"/>
            <a:ext cx="11047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32AFF"/>
                </a:solidFill>
              </a:rPr>
              <a:t>End-Wheel</a:t>
            </a:r>
            <a:endParaRPr lang="en-US" sz="2400" dirty="0">
              <a:solidFill>
                <a:srgbClr val="032AFF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6A0F18-EA2E-1B43-AB16-356DCB05B1BD}"/>
              </a:ext>
            </a:extLst>
          </p:cNvPr>
          <p:cNvSpPr txBox="1"/>
          <p:nvPr/>
        </p:nvSpPr>
        <p:spPr>
          <a:xfrm>
            <a:off x="3148367" y="1829414"/>
            <a:ext cx="28539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32AFF"/>
                </a:solidFill>
              </a:rPr>
              <a:t>CYSS: Cylindrical Shell Structure </a:t>
            </a:r>
            <a:endParaRPr lang="en-US" sz="2400" dirty="0">
              <a:solidFill>
                <a:srgbClr val="032AFF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D5D6B0-F5AB-4E4B-A112-8BD3872B5886}"/>
              </a:ext>
            </a:extLst>
          </p:cNvPr>
          <p:cNvSpPr txBox="1"/>
          <p:nvPr/>
        </p:nvSpPr>
        <p:spPr>
          <a:xfrm>
            <a:off x="508001" y="2348468"/>
            <a:ext cx="19068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32AFF"/>
                </a:solidFill>
              </a:rPr>
              <a:t>Extended power FPC</a:t>
            </a:r>
            <a:endParaRPr lang="en-US" sz="2400" dirty="0">
              <a:solidFill>
                <a:srgbClr val="032A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158637-56A4-A04D-8385-5208442FF005}"/>
              </a:ext>
            </a:extLst>
          </p:cNvPr>
          <p:cNvSpPr txBox="1"/>
          <p:nvPr/>
        </p:nvSpPr>
        <p:spPr>
          <a:xfrm>
            <a:off x="10821830" y="827660"/>
            <a:ext cx="1058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Ross’ talk</a:t>
            </a:r>
          </a:p>
        </p:txBody>
      </p:sp>
    </p:spTree>
    <p:extLst>
      <p:ext uri="{BB962C8B-B14F-4D97-AF65-F5344CB8AC3E}">
        <p14:creationId xmlns:p14="http://schemas.microsoft.com/office/powerpoint/2010/main" val="1673249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2580" y="72373"/>
            <a:ext cx="8229600" cy="858553"/>
          </a:xfrm>
        </p:spPr>
        <p:txBody>
          <a:bodyPr>
            <a:normAutofit/>
          </a:bodyPr>
          <a:lstStyle/>
          <a:p>
            <a:r>
              <a:rPr lang="en-US" sz="4800" dirty="0"/>
              <a:t>Scope of the MVTX Project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81000" y="1124294"/>
            <a:ext cx="5778833" cy="516397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MAPS Staves &amp; Electronics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Readout Integration R&amp;D (LANL LDRD)</a:t>
            </a:r>
          </a:p>
          <a:p>
            <a:pPr lvl="2"/>
            <a:r>
              <a:rPr lang="en-US" dirty="0"/>
              <a:t>Frontend:  ALICE/ITS, RU </a:t>
            </a:r>
          </a:p>
          <a:p>
            <a:pPr lvl="2"/>
            <a:r>
              <a:rPr lang="en-US" dirty="0"/>
              <a:t>Backend: ATLAS FELIX</a:t>
            </a:r>
          </a:p>
          <a:p>
            <a:pPr lvl="2"/>
            <a:r>
              <a:rPr lang="en-US" dirty="0"/>
              <a:t>Reprogram RU &amp; FELIX into RCDAQ/</a:t>
            </a:r>
            <a:r>
              <a:rPr lang="en-US" dirty="0" err="1"/>
              <a:t>sPHENIX</a:t>
            </a:r>
            <a:r>
              <a:rPr lang="en-US" dirty="0"/>
              <a:t> </a:t>
            </a:r>
          </a:p>
          <a:p>
            <a:pPr marL="914377" lvl="2" indent="0">
              <a:buNone/>
            </a:pPr>
            <a:endParaRPr lang="en-US" dirty="0">
              <a:solidFill>
                <a:srgbClr val="0000FF"/>
              </a:solidFill>
            </a:endParaRPr>
          </a:p>
          <a:p>
            <a:pPr lvl="1"/>
            <a:r>
              <a:rPr lang="en-US" dirty="0">
                <a:solidFill>
                  <a:srgbClr val="FF0000"/>
                </a:solidFill>
              </a:rPr>
              <a:t>Production @CERN: $1.36M</a:t>
            </a:r>
          </a:p>
          <a:p>
            <a:pPr lvl="2"/>
            <a:r>
              <a:rPr lang="en-US" dirty="0"/>
              <a:t>84 ALICE/ITS-IB staves from CERN</a:t>
            </a:r>
          </a:p>
          <a:p>
            <a:pPr lvl="3"/>
            <a:r>
              <a:rPr lang="en-US" dirty="0"/>
              <a:t>Acceptance test @LBNL, 48+spares(2-inner layers+)  </a:t>
            </a:r>
          </a:p>
          <a:p>
            <a:pPr lvl="2"/>
            <a:r>
              <a:rPr lang="en-US" dirty="0"/>
              <a:t>60 ALICE/ITS-RU from CERN</a:t>
            </a:r>
          </a:p>
          <a:p>
            <a:pPr lvl="3"/>
            <a:r>
              <a:rPr lang="en-US" dirty="0"/>
              <a:t>Acceptance test @UT-Austin, 48+spares(12)  </a:t>
            </a:r>
          </a:p>
          <a:p>
            <a:pPr lvl="3"/>
            <a:endParaRPr lang="en-US" dirty="0"/>
          </a:p>
          <a:p>
            <a:pPr lvl="1"/>
            <a:r>
              <a:rPr lang="en-US" b="1" dirty="0"/>
              <a:t>Production &amp; Assembly @US: ~$5M</a:t>
            </a:r>
          </a:p>
          <a:p>
            <a:pPr lvl="2"/>
            <a:r>
              <a:rPr lang="en-US" dirty="0"/>
              <a:t>Production QA &amp; assembly </a:t>
            </a:r>
          </a:p>
          <a:p>
            <a:pPr lvl="3"/>
            <a:r>
              <a:rPr lang="en-US" dirty="0"/>
              <a:t>Half detector assembly &amp; test @LBNL </a:t>
            </a:r>
          </a:p>
          <a:p>
            <a:pPr lvl="3"/>
            <a:r>
              <a:rPr lang="en-US" dirty="0"/>
              <a:t>FELIX test &amp; integration @LANL/BNL, 6+spares(2)</a:t>
            </a:r>
          </a:p>
          <a:p>
            <a:pPr lvl="2"/>
            <a:r>
              <a:rPr lang="en-US" dirty="0"/>
              <a:t>Ancillary systems</a:t>
            </a:r>
          </a:p>
          <a:p>
            <a:pPr lvl="3"/>
            <a:r>
              <a:rPr lang="en-US" dirty="0"/>
              <a:t>“adopt” ALICE ITS system</a:t>
            </a:r>
          </a:p>
          <a:p>
            <a:pPr lvl="3"/>
            <a:r>
              <a:rPr lang="en-US" dirty="0"/>
              <a:t>Power, slow control &amp; monitoring etc.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159833" y="1116071"/>
            <a:ext cx="5761220" cy="517219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Mechanics &amp; Cooling</a:t>
            </a:r>
          </a:p>
          <a:p>
            <a:pPr lvl="1"/>
            <a:r>
              <a:rPr lang="en-US" dirty="0"/>
              <a:t>Modify ALICE/ITS inner tracker mechanical structures</a:t>
            </a:r>
          </a:p>
          <a:p>
            <a:pPr lvl="2"/>
            <a:r>
              <a:rPr lang="en-US" dirty="0"/>
              <a:t>End Wheels</a:t>
            </a:r>
          </a:p>
          <a:p>
            <a:pPr lvl="2"/>
            <a:r>
              <a:rPr lang="en-US" dirty="0"/>
              <a:t>Cylindrical structure shells</a:t>
            </a:r>
          </a:p>
          <a:p>
            <a:pPr lvl="2"/>
            <a:r>
              <a:rPr lang="en-US" dirty="0"/>
              <a:t>Detector half barrels</a:t>
            </a:r>
          </a:p>
          <a:p>
            <a:pPr lvl="2"/>
            <a:r>
              <a:rPr lang="en-US" dirty="0"/>
              <a:t>Detector and Service half barrels</a:t>
            </a:r>
          </a:p>
          <a:p>
            <a:pPr marL="914377" lvl="2" indent="0">
              <a:buNone/>
            </a:pPr>
            <a:endParaRPr lang="en-US" dirty="0"/>
          </a:p>
          <a:p>
            <a:pPr lvl="1"/>
            <a:r>
              <a:rPr lang="en-US" dirty="0"/>
              <a:t>Mechanical system integration, </a:t>
            </a:r>
          </a:p>
          <a:p>
            <a:pPr lvl="2"/>
            <a:r>
              <a:rPr lang="en-US" dirty="0">
                <a:solidFill>
                  <a:srgbClr val="00B050"/>
                </a:solidFill>
              </a:rPr>
              <a:t>Conceptual design (LANL LDRD)</a:t>
            </a:r>
          </a:p>
          <a:p>
            <a:pPr lvl="2"/>
            <a:r>
              <a:rPr lang="en-US" dirty="0"/>
              <a:t>Design &amp; simulations, MIT/LANL</a:t>
            </a:r>
          </a:p>
          <a:p>
            <a:pPr lvl="2"/>
            <a:r>
              <a:rPr lang="en-US" dirty="0"/>
              <a:t>Composite structure production, LBNL</a:t>
            </a:r>
          </a:p>
          <a:p>
            <a:pPr lvl="2"/>
            <a:r>
              <a:rPr lang="en-US" dirty="0"/>
              <a:t>Non-composite structure, MIT</a:t>
            </a:r>
          </a:p>
          <a:p>
            <a:pPr lvl="2"/>
            <a:r>
              <a:rPr lang="en-US" dirty="0"/>
              <a:t>Installation tooling etc., BNL/LANL/MIT/LBNL</a:t>
            </a:r>
          </a:p>
          <a:p>
            <a:pPr marL="914377" lvl="2" indent="0">
              <a:buNone/>
            </a:pPr>
            <a:endParaRPr lang="en-US" dirty="0"/>
          </a:p>
          <a:p>
            <a:pPr lvl="1"/>
            <a:r>
              <a:rPr lang="en-US" dirty="0"/>
              <a:t>Adopt ALICE cooling plant design</a:t>
            </a:r>
          </a:p>
          <a:p>
            <a:pPr lvl="2"/>
            <a:r>
              <a:rPr lang="en-US" dirty="0"/>
              <a:t>Modifications to fit </a:t>
            </a:r>
            <a:r>
              <a:rPr lang="en-US" dirty="0" err="1"/>
              <a:t>sPHENIX</a:t>
            </a:r>
            <a:r>
              <a:rPr lang="en-US" dirty="0"/>
              <a:t>, MIT/BNL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NCU sPHENIX Collaboration Mtg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9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3/25/19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67709E-F64C-3D4F-AEA3-C4C8C843EA1A}"/>
              </a:ext>
            </a:extLst>
          </p:cNvPr>
          <p:cNvSpPr txBox="1"/>
          <p:nvPr/>
        </p:nvSpPr>
        <p:spPr>
          <a:xfrm>
            <a:off x="3466988" y="5987018"/>
            <a:ext cx="648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Final test @BNL,  Installation &amp; commissioning (BNL + MVTX group)</a:t>
            </a:r>
          </a:p>
        </p:txBody>
      </p:sp>
      <p:pic>
        <p:nvPicPr>
          <p:cNvPr id="11" name="Picture 2" descr="7th sPHENIX Collaboration Meeting">
            <a:extLst>
              <a:ext uri="{FF2B5EF4-FFF2-40B4-BE49-F238E27FC236}">
                <a16:creationId xmlns:a16="http://schemas.microsoft.com/office/drawing/2014/main" id="{B0234275-0510-DB4C-AB8D-BD0D5471A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68"/>
            <a:ext cx="1254637" cy="73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94966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9553</TotalTime>
  <Words>4504</Words>
  <Application>Microsoft Macintosh PowerPoint</Application>
  <PresentationFormat>Widescreen</PresentationFormat>
  <Paragraphs>972</Paragraphs>
  <Slides>63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0" baseType="lpstr">
      <vt:lpstr>Arial</vt:lpstr>
      <vt:lpstr>Calibri</vt:lpstr>
      <vt:lpstr>Calibri Light</vt:lpstr>
      <vt:lpstr>Symbol</vt:lpstr>
      <vt:lpstr>Times</vt:lpstr>
      <vt:lpstr>Office Theme</vt:lpstr>
      <vt:lpstr>Equation</vt:lpstr>
      <vt:lpstr>MVTX Overview (WBS 3.2)</vt:lpstr>
      <vt:lpstr>Outline</vt:lpstr>
      <vt:lpstr>The sPHENIX Detectors</vt:lpstr>
      <vt:lpstr>MVTX Enables the 3rd Science Pillar</vt:lpstr>
      <vt:lpstr>PowerPoint Presentation</vt:lpstr>
      <vt:lpstr>MVTX Physics Highlights</vt:lpstr>
      <vt:lpstr>Monolithic Active Pixel Sensors (MAPS) The Next-Generation, State-of-the-Art Pixel Tracker</vt:lpstr>
      <vt:lpstr>MVTX Detector – Modified from ALICE/ITS Design</vt:lpstr>
      <vt:lpstr>Scope of the MVTX Project</vt:lpstr>
      <vt:lpstr>MVTX Readout, Power and Controls</vt:lpstr>
      <vt:lpstr>MVTX Full Readout Chain Demonstrated (3/2018)</vt:lpstr>
      <vt:lpstr>Highlights from Recent Reviews and R&amp;D</vt:lpstr>
      <vt:lpstr>Stave and RU Procurement Readiness BNL Director’s Review, 7/19-20, 2018 </vt:lpstr>
      <vt:lpstr>MVTX/INTT Mechanical Integration – Stave Modification</vt:lpstr>
      <vt:lpstr>Confirmed HIC with Extended 40(60)cm Power FPC</vt:lpstr>
      <vt:lpstr>MVTX + 4-layer INTT 3-D Mockup Demonstrated</vt:lpstr>
      <vt:lpstr>Sensor Irradiation Test – OK at 2.7MRad </vt:lpstr>
      <vt:lpstr>Address July 2018 Review Recommendations</vt:lpstr>
      <vt:lpstr>MVTX Design Interim Review 11/19/2019, led by John Haggerty</vt:lpstr>
      <vt:lpstr>Detector Assembly &amp; QA Plan at LBNL </vt:lpstr>
      <vt:lpstr>ALICE jig assembly steps;</vt:lpstr>
      <vt:lpstr>MVTX Global Mechanical System Integration </vt:lpstr>
      <vt:lpstr>MVTX Services - Work in Progress</vt:lpstr>
      <vt:lpstr>MVTX Readout and Power Cable Rout</vt:lpstr>
      <vt:lpstr>Major Topics for LBNL HF/MVTX Workshop 2/28-3/2, 2019 </vt:lpstr>
      <vt:lpstr>Mechanical System Discussions @LBNL</vt:lpstr>
      <vt:lpstr>Carbon Structures – Work in Progress </vt:lpstr>
      <vt:lpstr>PowerPoint Presentation</vt:lpstr>
      <vt:lpstr>Latest Budget Update</vt:lpstr>
      <vt:lpstr>MVTX Production Schedule Update</vt:lpstr>
      <vt:lpstr>MVTX Schedules and Milestones, in progress (3/2019)</vt:lpstr>
      <vt:lpstr>Upcoming BNL Director’s Review “Breakout Session 4” – Silicon Upgrade </vt:lpstr>
      <vt:lpstr>Detector R&amp;D in Progress</vt:lpstr>
      <vt:lpstr>2019 Test Beam: 4-stave Telescope</vt:lpstr>
      <vt:lpstr>Readout Electronics</vt:lpstr>
      <vt:lpstr>sPHENIX DAQ integration</vt:lpstr>
      <vt:lpstr>Readout Cable Testing</vt:lpstr>
      <vt:lpstr>Summary of Near Term Tasks &amp; Schedule</vt:lpstr>
      <vt:lpstr>Summary: MVTX - WBS 3.2</vt:lpstr>
      <vt:lpstr>sPHENIX Status and Plan</vt:lpstr>
      <vt:lpstr>Thank You!</vt:lpstr>
      <vt:lpstr>backup</vt:lpstr>
      <vt:lpstr>sPHENIX MVTX Group: Institution Roles</vt:lpstr>
      <vt:lpstr>Open Charm &amp; Beauty Production</vt:lpstr>
      <vt:lpstr>B-Hadron &amp; b-Jet Tagging</vt:lpstr>
      <vt:lpstr>Expected Performance</vt:lpstr>
      <vt:lpstr>Projected Radiation Level after 5-year Runs</vt:lpstr>
      <vt:lpstr>MVTX Sensors and Electronics Production</vt:lpstr>
      <vt:lpstr>Design &amp; Production Plan  Detector Assembly and Integration </vt:lpstr>
      <vt:lpstr>Stave and RU Production QA Plan Documents Available</vt:lpstr>
      <vt:lpstr>   Stave Production and Shipping etc.</vt:lpstr>
      <vt:lpstr>MXTX  Model with Correct Length Power Cables:</vt:lpstr>
      <vt:lpstr>MVTX detector in sPHENIX</vt:lpstr>
      <vt:lpstr>Signal Cable Design</vt:lpstr>
      <vt:lpstr>PowerPoint Presentation</vt:lpstr>
      <vt:lpstr>Two HICs Produced and Tested at CERN w/ Extended Power Cables NO noticeable difference in sensor performance, as expected, 9/2018 </vt:lpstr>
      <vt:lpstr>HICs Test Results from CERN (9/2018) </vt:lpstr>
      <vt:lpstr>FPC Extension for Connection to Electrical Services</vt:lpstr>
      <vt:lpstr>PowerPoint Presentation</vt:lpstr>
      <vt:lpstr>Stave</vt:lpstr>
      <vt:lpstr>sPHENIX/MVTX IB Stave Assembly  Procedure at CERN by ALICE ITS Group</vt:lpstr>
      <vt:lpstr>2018 Fermilab Test Beam Highlights</vt:lpstr>
      <vt:lpstr>LANL LDRD Activity Highlights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Ming Liu</cp:lastModifiedBy>
  <cp:revision>566</cp:revision>
  <cp:lastPrinted>2019-03-25T01:50:52Z</cp:lastPrinted>
  <dcterms:created xsi:type="dcterms:W3CDTF">2018-12-01T21:42:09Z</dcterms:created>
  <dcterms:modified xsi:type="dcterms:W3CDTF">2019-03-25T01:51:03Z</dcterms:modified>
</cp:coreProperties>
</file>