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8"/>
  </p:notesMasterIdLst>
  <p:sldIdLst>
    <p:sldId id="256" r:id="rId2"/>
    <p:sldId id="317" r:id="rId3"/>
    <p:sldId id="890" r:id="rId4"/>
    <p:sldId id="260" r:id="rId5"/>
    <p:sldId id="872" r:id="rId6"/>
    <p:sldId id="873" r:id="rId7"/>
    <p:sldId id="599" r:id="rId8"/>
    <p:sldId id="568" r:id="rId9"/>
    <p:sldId id="895" r:id="rId10"/>
    <p:sldId id="258" r:id="rId11"/>
    <p:sldId id="880" r:id="rId12"/>
    <p:sldId id="894" r:id="rId13"/>
    <p:sldId id="257" r:id="rId14"/>
    <p:sldId id="891" r:id="rId15"/>
    <p:sldId id="263" r:id="rId16"/>
    <p:sldId id="264" r:id="rId17"/>
    <p:sldId id="285" r:id="rId18"/>
    <p:sldId id="275" r:id="rId19"/>
    <p:sldId id="293" r:id="rId20"/>
    <p:sldId id="274" r:id="rId21"/>
    <p:sldId id="283" r:id="rId22"/>
    <p:sldId id="892" r:id="rId23"/>
    <p:sldId id="870" r:id="rId24"/>
    <p:sldId id="305" r:id="rId25"/>
    <p:sldId id="877" r:id="rId26"/>
    <p:sldId id="261" r:id="rId27"/>
    <p:sldId id="875" r:id="rId28"/>
    <p:sldId id="259" r:id="rId29"/>
    <p:sldId id="279" r:id="rId30"/>
    <p:sldId id="876" r:id="rId31"/>
    <p:sldId id="888" r:id="rId32"/>
    <p:sldId id="893" r:id="rId33"/>
    <p:sldId id="866" r:id="rId34"/>
    <p:sldId id="887" r:id="rId35"/>
    <p:sldId id="883" r:id="rId36"/>
    <p:sldId id="869" r:id="rId37"/>
    <p:sldId id="864" r:id="rId38"/>
    <p:sldId id="878" r:id="rId39"/>
    <p:sldId id="881" r:id="rId40"/>
    <p:sldId id="882" r:id="rId41"/>
    <p:sldId id="265" r:id="rId42"/>
    <p:sldId id="290" r:id="rId43"/>
    <p:sldId id="291" r:id="rId44"/>
    <p:sldId id="300" r:id="rId45"/>
    <p:sldId id="303" r:id="rId46"/>
    <p:sldId id="262" r:id="rId47"/>
    <p:sldId id="270" r:id="rId48"/>
    <p:sldId id="301" r:id="rId49"/>
    <p:sldId id="295" r:id="rId50"/>
    <p:sldId id="296" r:id="rId51"/>
    <p:sldId id="271" r:id="rId52"/>
    <p:sldId id="278" r:id="rId53"/>
    <p:sldId id="276" r:id="rId54"/>
    <p:sldId id="277" r:id="rId55"/>
    <p:sldId id="266" r:id="rId56"/>
    <p:sldId id="297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358"/>
    <p:restoredTop sz="94643"/>
  </p:normalViewPr>
  <p:slideViewPr>
    <p:cSldViewPr snapToGrid="0" snapToObjects="1">
      <p:cViewPr varScale="1">
        <p:scale>
          <a:sx n="90" d="100"/>
          <a:sy n="90" d="100"/>
        </p:scale>
        <p:origin x="240" y="8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993B38-6851-7B4D-955E-BB870DC9A63D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25C2C24D-7240-EE49-99BD-EB0FAE9A7745}">
      <dgm:prSet phldrT="[Text]"/>
      <dgm:spPr/>
      <dgm:t>
        <a:bodyPr/>
        <a:lstStyle/>
        <a:p>
          <a:r>
            <a:rPr lang="en-US" dirty="0"/>
            <a:t>Horizontal stave scans (many good runs)</a:t>
          </a:r>
        </a:p>
      </dgm:t>
    </dgm:pt>
    <dgm:pt modelId="{A2345A81-BFA9-744D-8148-5BEF9B5CEFB4}" type="parTrans" cxnId="{DEED196F-BC32-1644-8B71-2A8E355EDDBE}">
      <dgm:prSet/>
      <dgm:spPr/>
      <dgm:t>
        <a:bodyPr/>
        <a:lstStyle/>
        <a:p>
          <a:endParaRPr lang="en-US"/>
        </a:p>
      </dgm:t>
    </dgm:pt>
    <dgm:pt modelId="{4ABAAAA6-87D8-2240-B148-3DCFB89461F1}" type="sibTrans" cxnId="{DEED196F-BC32-1644-8B71-2A8E355EDDBE}">
      <dgm:prSet/>
      <dgm:spPr/>
      <dgm:t>
        <a:bodyPr/>
        <a:lstStyle/>
        <a:p>
          <a:endParaRPr lang="en-US"/>
        </a:p>
      </dgm:t>
    </dgm:pt>
    <dgm:pt modelId="{D3EA1590-CBFA-1E46-B93D-10E938A48626}">
      <dgm:prSet phldrT="[Text]"/>
      <dgm:spPr/>
      <dgm:t>
        <a:bodyPr/>
        <a:lstStyle/>
        <a:p>
          <a:r>
            <a:rPr lang="en-US" dirty="0"/>
            <a:t>Vertical stave scans</a:t>
          </a:r>
        </a:p>
      </dgm:t>
    </dgm:pt>
    <dgm:pt modelId="{39D9EF62-EBB2-1A4D-9BAD-65D71204C6B6}" type="parTrans" cxnId="{7AD34E02-2A58-384D-B457-88983142DC10}">
      <dgm:prSet/>
      <dgm:spPr/>
      <dgm:t>
        <a:bodyPr/>
        <a:lstStyle/>
        <a:p>
          <a:endParaRPr lang="en-US"/>
        </a:p>
      </dgm:t>
    </dgm:pt>
    <dgm:pt modelId="{3F3EFD80-73EE-2A45-991D-D937F1482C56}" type="sibTrans" cxnId="{7AD34E02-2A58-384D-B457-88983142DC10}">
      <dgm:prSet/>
      <dgm:spPr/>
      <dgm:t>
        <a:bodyPr/>
        <a:lstStyle/>
        <a:p>
          <a:endParaRPr lang="en-US"/>
        </a:p>
      </dgm:t>
    </dgm:pt>
    <dgm:pt modelId="{D1C61A56-EAAB-0F49-8C74-6807B4A57120}">
      <dgm:prSet phldrT="[Text]"/>
      <dgm:spPr/>
      <dgm:t>
        <a:bodyPr/>
        <a:lstStyle/>
        <a:p>
          <a:r>
            <a:rPr lang="en-US" dirty="0"/>
            <a:t>Angular stave scans and tilted runs</a:t>
          </a:r>
        </a:p>
      </dgm:t>
    </dgm:pt>
    <dgm:pt modelId="{3035C14C-27FA-1B4F-A818-D886ABF7CC65}" type="parTrans" cxnId="{EDC9F276-8BD6-014F-92E9-C9E4859D5D9D}">
      <dgm:prSet/>
      <dgm:spPr/>
      <dgm:t>
        <a:bodyPr/>
        <a:lstStyle/>
        <a:p>
          <a:endParaRPr lang="en-US"/>
        </a:p>
      </dgm:t>
    </dgm:pt>
    <dgm:pt modelId="{653234FC-6634-2F49-B7C4-F5C2D8A2B82D}" type="sibTrans" cxnId="{EDC9F276-8BD6-014F-92E9-C9E4859D5D9D}">
      <dgm:prSet/>
      <dgm:spPr/>
      <dgm:t>
        <a:bodyPr/>
        <a:lstStyle/>
        <a:p>
          <a:endParaRPr lang="en-US"/>
        </a:p>
      </dgm:t>
    </dgm:pt>
    <dgm:pt modelId="{C248ACDE-5ED9-124B-A00C-E8C3F1A9D2F6}">
      <dgm:prSet phldrT="[Text]"/>
      <dgm:spPr/>
      <dgm:t>
        <a:bodyPr/>
        <a:lstStyle/>
        <a:p>
          <a:r>
            <a:rPr lang="en-US" dirty="0"/>
            <a:t>Electron beam at 5 GeV (one long run)</a:t>
          </a:r>
        </a:p>
      </dgm:t>
    </dgm:pt>
    <dgm:pt modelId="{3A1C287C-44AD-4142-8F0C-47E4D5008897}" type="parTrans" cxnId="{D3733C27-2A9E-6C40-B0FD-FF7B376EF600}">
      <dgm:prSet/>
      <dgm:spPr/>
      <dgm:t>
        <a:bodyPr/>
        <a:lstStyle/>
        <a:p>
          <a:endParaRPr lang="en-US"/>
        </a:p>
      </dgm:t>
    </dgm:pt>
    <dgm:pt modelId="{4DA770D2-64A7-9E4C-9E49-486DCB215E02}" type="sibTrans" cxnId="{D3733C27-2A9E-6C40-B0FD-FF7B376EF600}">
      <dgm:prSet/>
      <dgm:spPr/>
      <dgm:t>
        <a:bodyPr/>
        <a:lstStyle/>
        <a:p>
          <a:endParaRPr lang="en-US"/>
        </a:p>
      </dgm:t>
    </dgm:pt>
    <dgm:pt modelId="{E3211142-2508-C04A-A87E-850D773E7BE3}">
      <dgm:prSet/>
      <dgm:spPr/>
      <dgm:t>
        <a:bodyPr/>
        <a:lstStyle/>
        <a:p>
          <a:r>
            <a:rPr lang="en-US" dirty="0"/>
            <a:t>Extruded aluminum &amp; Lead-block runs</a:t>
          </a:r>
        </a:p>
      </dgm:t>
    </dgm:pt>
    <dgm:pt modelId="{E1F25624-7303-FE41-BD08-3C3E4D7BACF4}" type="parTrans" cxnId="{291DF5EA-06EA-B740-BF69-403139C8CB7D}">
      <dgm:prSet/>
      <dgm:spPr/>
      <dgm:t>
        <a:bodyPr/>
        <a:lstStyle/>
        <a:p>
          <a:endParaRPr lang="en-US"/>
        </a:p>
      </dgm:t>
    </dgm:pt>
    <dgm:pt modelId="{83D87901-50F2-4748-8816-C0389D40DABD}" type="sibTrans" cxnId="{291DF5EA-06EA-B740-BF69-403139C8CB7D}">
      <dgm:prSet/>
      <dgm:spPr/>
      <dgm:t>
        <a:bodyPr/>
        <a:lstStyle/>
        <a:p>
          <a:endParaRPr lang="en-US"/>
        </a:p>
      </dgm:t>
    </dgm:pt>
    <dgm:pt modelId="{D8851576-329D-B945-B472-65FBD9289DA7}" type="pres">
      <dgm:prSet presAssocID="{C8993B38-6851-7B4D-955E-BB870DC9A63D}" presName="linearFlow" presStyleCnt="0">
        <dgm:presLayoutVars>
          <dgm:dir/>
          <dgm:resizeHandles val="exact"/>
        </dgm:presLayoutVars>
      </dgm:prSet>
      <dgm:spPr/>
    </dgm:pt>
    <dgm:pt modelId="{66829BF6-232D-9547-8231-CC35A1A19ED6}" type="pres">
      <dgm:prSet presAssocID="{25C2C24D-7240-EE49-99BD-EB0FAE9A7745}" presName="composite" presStyleCnt="0"/>
      <dgm:spPr/>
    </dgm:pt>
    <dgm:pt modelId="{8D4A20B3-D716-524E-ADD2-2566AE8784EA}" type="pres">
      <dgm:prSet presAssocID="{25C2C24D-7240-EE49-99BD-EB0FAE9A7745}" presName="imgShp" presStyleLbl="fgImgPlace1" presStyleIdx="0" presStyleCnt="5" custScaleX="103306"/>
      <dgm:spPr/>
    </dgm:pt>
    <dgm:pt modelId="{21E952CE-BA86-B245-A9B8-FF8B9A773940}" type="pres">
      <dgm:prSet presAssocID="{25C2C24D-7240-EE49-99BD-EB0FAE9A7745}" presName="txShp" presStyleLbl="node1" presStyleIdx="0" presStyleCnt="5">
        <dgm:presLayoutVars>
          <dgm:bulletEnabled val="1"/>
        </dgm:presLayoutVars>
      </dgm:prSet>
      <dgm:spPr/>
    </dgm:pt>
    <dgm:pt modelId="{EC0A1E5B-144D-244A-9512-479076A16C0C}" type="pres">
      <dgm:prSet presAssocID="{4ABAAAA6-87D8-2240-B148-3DCFB89461F1}" presName="spacing" presStyleCnt="0"/>
      <dgm:spPr/>
    </dgm:pt>
    <dgm:pt modelId="{7DBD7B3A-3BA1-164A-AD78-AD38DBBE7F20}" type="pres">
      <dgm:prSet presAssocID="{D3EA1590-CBFA-1E46-B93D-10E938A48626}" presName="composite" presStyleCnt="0"/>
      <dgm:spPr/>
    </dgm:pt>
    <dgm:pt modelId="{2E952C9F-6669-924F-8C12-D73EF6DAFDF9}" type="pres">
      <dgm:prSet presAssocID="{D3EA1590-CBFA-1E46-B93D-10E938A48626}" presName="imgShp" presStyleLbl="fgImgPlace1" presStyleIdx="1" presStyleCnt="5"/>
      <dgm:spPr/>
    </dgm:pt>
    <dgm:pt modelId="{78950F37-6372-2245-981D-38D0D0A55875}" type="pres">
      <dgm:prSet presAssocID="{D3EA1590-CBFA-1E46-B93D-10E938A48626}" presName="txShp" presStyleLbl="node1" presStyleIdx="1" presStyleCnt="5">
        <dgm:presLayoutVars>
          <dgm:bulletEnabled val="1"/>
        </dgm:presLayoutVars>
      </dgm:prSet>
      <dgm:spPr/>
    </dgm:pt>
    <dgm:pt modelId="{4EA9BEFE-747E-5C40-B85F-9BCDA0B8FCBE}" type="pres">
      <dgm:prSet presAssocID="{3F3EFD80-73EE-2A45-991D-D937F1482C56}" presName="spacing" presStyleCnt="0"/>
      <dgm:spPr/>
    </dgm:pt>
    <dgm:pt modelId="{25BD64DF-8F4C-C346-A2EA-012D20272B50}" type="pres">
      <dgm:prSet presAssocID="{D1C61A56-EAAB-0F49-8C74-6807B4A57120}" presName="composite" presStyleCnt="0"/>
      <dgm:spPr/>
    </dgm:pt>
    <dgm:pt modelId="{46E7C44E-24E7-4E4B-9D06-14BF48C2F5DC}" type="pres">
      <dgm:prSet presAssocID="{D1C61A56-EAAB-0F49-8C74-6807B4A57120}" presName="imgShp" presStyleLbl="fgImgPlace1" presStyleIdx="2" presStyleCnt="5"/>
      <dgm:spPr/>
    </dgm:pt>
    <dgm:pt modelId="{332089C1-A9BD-5E43-8618-F32BECBB7B0F}" type="pres">
      <dgm:prSet presAssocID="{D1C61A56-EAAB-0F49-8C74-6807B4A57120}" presName="txShp" presStyleLbl="node1" presStyleIdx="2" presStyleCnt="5">
        <dgm:presLayoutVars>
          <dgm:bulletEnabled val="1"/>
        </dgm:presLayoutVars>
      </dgm:prSet>
      <dgm:spPr/>
    </dgm:pt>
    <dgm:pt modelId="{67ECFE96-CE2A-964E-9FFB-A3A56B4D962B}" type="pres">
      <dgm:prSet presAssocID="{653234FC-6634-2F49-B7C4-F5C2D8A2B82D}" presName="spacing" presStyleCnt="0"/>
      <dgm:spPr/>
    </dgm:pt>
    <dgm:pt modelId="{E40B17D7-CFA3-AC40-80EC-4C53FFF1F0B4}" type="pres">
      <dgm:prSet presAssocID="{E3211142-2508-C04A-A87E-850D773E7BE3}" presName="composite" presStyleCnt="0"/>
      <dgm:spPr/>
    </dgm:pt>
    <dgm:pt modelId="{644ED461-8726-874E-9FFB-1E0FE212FE12}" type="pres">
      <dgm:prSet presAssocID="{E3211142-2508-C04A-A87E-850D773E7BE3}" presName="imgShp" presStyleLbl="fgImgPlace1" presStyleIdx="3" presStyleCnt="5"/>
      <dgm:spPr/>
    </dgm:pt>
    <dgm:pt modelId="{96565806-58ED-AD42-B573-46BDCFE86800}" type="pres">
      <dgm:prSet presAssocID="{E3211142-2508-C04A-A87E-850D773E7BE3}" presName="txShp" presStyleLbl="node1" presStyleIdx="3" presStyleCnt="5">
        <dgm:presLayoutVars>
          <dgm:bulletEnabled val="1"/>
        </dgm:presLayoutVars>
      </dgm:prSet>
      <dgm:spPr/>
    </dgm:pt>
    <dgm:pt modelId="{E503E9F1-8852-8C47-835C-797A00FFE4A7}" type="pres">
      <dgm:prSet presAssocID="{83D87901-50F2-4748-8816-C0389D40DABD}" presName="spacing" presStyleCnt="0"/>
      <dgm:spPr/>
    </dgm:pt>
    <dgm:pt modelId="{A5B9181B-4CC2-4240-9506-480412D19371}" type="pres">
      <dgm:prSet presAssocID="{C248ACDE-5ED9-124B-A00C-E8C3F1A9D2F6}" presName="composite" presStyleCnt="0"/>
      <dgm:spPr/>
    </dgm:pt>
    <dgm:pt modelId="{FF16FDCB-6E25-AE45-8559-5C65A9ABBDE7}" type="pres">
      <dgm:prSet presAssocID="{C248ACDE-5ED9-124B-A00C-E8C3F1A9D2F6}" presName="imgShp" presStyleLbl="fgImgPlace1" presStyleIdx="4" presStyleCnt="5"/>
      <dgm:spPr/>
    </dgm:pt>
    <dgm:pt modelId="{DF6285E9-4A18-804B-8056-1F4884E78568}" type="pres">
      <dgm:prSet presAssocID="{C248ACDE-5ED9-124B-A00C-E8C3F1A9D2F6}" presName="txShp" presStyleLbl="node1" presStyleIdx="4" presStyleCnt="5">
        <dgm:presLayoutVars>
          <dgm:bulletEnabled val="1"/>
        </dgm:presLayoutVars>
      </dgm:prSet>
      <dgm:spPr/>
    </dgm:pt>
  </dgm:ptLst>
  <dgm:cxnLst>
    <dgm:cxn modelId="{7AD34E02-2A58-384D-B457-88983142DC10}" srcId="{C8993B38-6851-7B4D-955E-BB870DC9A63D}" destId="{D3EA1590-CBFA-1E46-B93D-10E938A48626}" srcOrd="1" destOrd="0" parTransId="{39D9EF62-EBB2-1A4D-9BAD-65D71204C6B6}" sibTransId="{3F3EFD80-73EE-2A45-991D-D937F1482C56}"/>
    <dgm:cxn modelId="{D3733C27-2A9E-6C40-B0FD-FF7B376EF600}" srcId="{C8993B38-6851-7B4D-955E-BB870DC9A63D}" destId="{C248ACDE-5ED9-124B-A00C-E8C3F1A9D2F6}" srcOrd="4" destOrd="0" parTransId="{3A1C287C-44AD-4142-8F0C-47E4D5008897}" sibTransId="{4DA770D2-64A7-9E4C-9E49-486DCB215E02}"/>
    <dgm:cxn modelId="{C0981168-DB2D-2D47-9FC3-2FC2AA4A0657}" type="presOf" srcId="{D1C61A56-EAAB-0F49-8C74-6807B4A57120}" destId="{332089C1-A9BD-5E43-8618-F32BECBB7B0F}" srcOrd="0" destOrd="0" presId="urn:microsoft.com/office/officeart/2005/8/layout/vList3"/>
    <dgm:cxn modelId="{DEED196F-BC32-1644-8B71-2A8E355EDDBE}" srcId="{C8993B38-6851-7B4D-955E-BB870DC9A63D}" destId="{25C2C24D-7240-EE49-99BD-EB0FAE9A7745}" srcOrd="0" destOrd="0" parTransId="{A2345A81-BFA9-744D-8148-5BEF9B5CEFB4}" sibTransId="{4ABAAAA6-87D8-2240-B148-3DCFB89461F1}"/>
    <dgm:cxn modelId="{EDC9F276-8BD6-014F-92E9-C9E4859D5D9D}" srcId="{C8993B38-6851-7B4D-955E-BB870DC9A63D}" destId="{D1C61A56-EAAB-0F49-8C74-6807B4A57120}" srcOrd="2" destOrd="0" parTransId="{3035C14C-27FA-1B4F-A818-D886ABF7CC65}" sibTransId="{653234FC-6634-2F49-B7C4-F5C2D8A2B82D}"/>
    <dgm:cxn modelId="{3DC70580-01C7-2A4B-A032-C1DDEC604418}" type="presOf" srcId="{25C2C24D-7240-EE49-99BD-EB0FAE9A7745}" destId="{21E952CE-BA86-B245-A9B8-FF8B9A773940}" srcOrd="0" destOrd="0" presId="urn:microsoft.com/office/officeart/2005/8/layout/vList3"/>
    <dgm:cxn modelId="{E5608981-BF0B-5B4C-AD75-B0CB2AE000B2}" type="presOf" srcId="{E3211142-2508-C04A-A87E-850D773E7BE3}" destId="{96565806-58ED-AD42-B573-46BDCFE86800}" srcOrd="0" destOrd="0" presId="urn:microsoft.com/office/officeart/2005/8/layout/vList3"/>
    <dgm:cxn modelId="{9BAB1683-D99A-F44E-A534-0CD0852754CD}" type="presOf" srcId="{C248ACDE-5ED9-124B-A00C-E8C3F1A9D2F6}" destId="{DF6285E9-4A18-804B-8056-1F4884E78568}" srcOrd="0" destOrd="0" presId="urn:microsoft.com/office/officeart/2005/8/layout/vList3"/>
    <dgm:cxn modelId="{B291EF9B-DEDC-6548-BE60-1816F77C90E0}" type="presOf" srcId="{D3EA1590-CBFA-1E46-B93D-10E938A48626}" destId="{78950F37-6372-2245-981D-38D0D0A55875}" srcOrd="0" destOrd="0" presId="urn:microsoft.com/office/officeart/2005/8/layout/vList3"/>
    <dgm:cxn modelId="{291DF5EA-06EA-B740-BF69-403139C8CB7D}" srcId="{C8993B38-6851-7B4D-955E-BB870DC9A63D}" destId="{E3211142-2508-C04A-A87E-850D773E7BE3}" srcOrd="3" destOrd="0" parTransId="{E1F25624-7303-FE41-BD08-3C3E4D7BACF4}" sibTransId="{83D87901-50F2-4748-8816-C0389D40DABD}"/>
    <dgm:cxn modelId="{C1F4AEF3-12BB-0042-AAB5-184FC4FB87B2}" type="presOf" srcId="{C8993B38-6851-7B4D-955E-BB870DC9A63D}" destId="{D8851576-329D-B945-B472-65FBD9289DA7}" srcOrd="0" destOrd="0" presId="urn:microsoft.com/office/officeart/2005/8/layout/vList3"/>
    <dgm:cxn modelId="{31483233-EBA8-E949-9472-E0307D06D20E}" type="presParOf" srcId="{D8851576-329D-B945-B472-65FBD9289DA7}" destId="{66829BF6-232D-9547-8231-CC35A1A19ED6}" srcOrd="0" destOrd="0" presId="urn:microsoft.com/office/officeart/2005/8/layout/vList3"/>
    <dgm:cxn modelId="{15EE985A-BC03-7845-A5FE-051ECAD6717E}" type="presParOf" srcId="{66829BF6-232D-9547-8231-CC35A1A19ED6}" destId="{8D4A20B3-D716-524E-ADD2-2566AE8784EA}" srcOrd="0" destOrd="0" presId="urn:microsoft.com/office/officeart/2005/8/layout/vList3"/>
    <dgm:cxn modelId="{4AB8B8F8-5915-454F-9E18-B9200840899B}" type="presParOf" srcId="{66829BF6-232D-9547-8231-CC35A1A19ED6}" destId="{21E952CE-BA86-B245-A9B8-FF8B9A773940}" srcOrd="1" destOrd="0" presId="urn:microsoft.com/office/officeart/2005/8/layout/vList3"/>
    <dgm:cxn modelId="{C886FFF4-CDEC-834B-A41E-F4A32874C874}" type="presParOf" srcId="{D8851576-329D-B945-B472-65FBD9289DA7}" destId="{EC0A1E5B-144D-244A-9512-479076A16C0C}" srcOrd="1" destOrd="0" presId="urn:microsoft.com/office/officeart/2005/8/layout/vList3"/>
    <dgm:cxn modelId="{445D5D4E-B1A4-AE4D-B1CE-56C0EE826B5E}" type="presParOf" srcId="{D8851576-329D-B945-B472-65FBD9289DA7}" destId="{7DBD7B3A-3BA1-164A-AD78-AD38DBBE7F20}" srcOrd="2" destOrd="0" presId="urn:microsoft.com/office/officeart/2005/8/layout/vList3"/>
    <dgm:cxn modelId="{E1A3F57D-73D1-7C4F-8528-489E80443879}" type="presParOf" srcId="{7DBD7B3A-3BA1-164A-AD78-AD38DBBE7F20}" destId="{2E952C9F-6669-924F-8C12-D73EF6DAFDF9}" srcOrd="0" destOrd="0" presId="urn:microsoft.com/office/officeart/2005/8/layout/vList3"/>
    <dgm:cxn modelId="{E67A10B7-DE3E-6446-BD9B-A8093CABF820}" type="presParOf" srcId="{7DBD7B3A-3BA1-164A-AD78-AD38DBBE7F20}" destId="{78950F37-6372-2245-981D-38D0D0A55875}" srcOrd="1" destOrd="0" presId="urn:microsoft.com/office/officeart/2005/8/layout/vList3"/>
    <dgm:cxn modelId="{5B25D6B4-E6EE-3449-9D68-C95DAF8825D5}" type="presParOf" srcId="{D8851576-329D-B945-B472-65FBD9289DA7}" destId="{4EA9BEFE-747E-5C40-B85F-9BCDA0B8FCBE}" srcOrd="3" destOrd="0" presId="urn:microsoft.com/office/officeart/2005/8/layout/vList3"/>
    <dgm:cxn modelId="{85418E70-C149-CA4C-B0BB-3F3B40C65066}" type="presParOf" srcId="{D8851576-329D-B945-B472-65FBD9289DA7}" destId="{25BD64DF-8F4C-C346-A2EA-012D20272B50}" srcOrd="4" destOrd="0" presId="urn:microsoft.com/office/officeart/2005/8/layout/vList3"/>
    <dgm:cxn modelId="{9B1C1AF7-F3B6-D745-8EFA-2D6C335549E2}" type="presParOf" srcId="{25BD64DF-8F4C-C346-A2EA-012D20272B50}" destId="{46E7C44E-24E7-4E4B-9D06-14BF48C2F5DC}" srcOrd="0" destOrd="0" presId="urn:microsoft.com/office/officeart/2005/8/layout/vList3"/>
    <dgm:cxn modelId="{2F5E5116-3C0D-F349-BD4E-25F36DED0F1D}" type="presParOf" srcId="{25BD64DF-8F4C-C346-A2EA-012D20272B50}" destId="{332089C1-A9BD-5E43-8618-F32BECBB7B0F}" srcOrd="1" destOrd="0" presId="urn:microsoft.com/office/officeart/2005/8/layout/vList3"/>
    <dgm:cxn modelId="{4BFD3431-B705-524E-8113-6304D814C70B}" type="presParOf" srcId="{D8851576-329D-B945-B472-65FBD9289DA7}" destId="{67ECFE96-CE2A-964E-9FFB-A3A56B4D962B}" srcOrd="5" destOrd="0" presId="urn:microsoft.com/office/officeart/2005/8/layout/vList3"/>
    <dgm:cxn modelId="{A0BFA12D-EAFE-E04E-B052-451D047952F2}" type="presParOf" srcId="{D8851576-329D-B945-B472-65FBD9289DA7}" destId="{E40B17D7-CFA3-AC40-80EC-4C53FFF1F0B4}" srcOrd="6" destOrd="0" presId="urn:microsoft.com/office/officeart/2005/8/layout/vList3"/>
    <dgm:cxn modelId="{BC575D7F-2321-504B-B9B5-47B7182D8983}" type="presParOf" srcId="{E40B17D7-CFA3-AC40-80EC-4C53FFF1F0B4}" destId="{644ED461-8726-874E-9FFB-1E0FE212FE12}" srcOrd="0" destOrd="0" presId="urn:microsoft.com/office/officeart/2005/8/layout/vList3"/>
    <dgm:cxn modelId="{E88DC392-967E-B640-A652-4394EEE7307B}" type="presParOf" srcId="{E40B17D7-CFA3-AC40-80EC-4C53FFF1F0B4}" destId="{96565806-58ED-AD42-B573-46BDCFE86800}" srcOrd="1" destOrd="0" presId="urn:microsoft.com/office/officeart/2005/8/layout/vList3"/>
    <dgm:cxn modelId="{8C9FC6EF-0285-714B-AD46-5337977A7AA4}" type="presParOf" srcId="{D8851576-329D-B945-B472-65FBD9289DA7}" destId="{E503E9F1-8852-8C47-835C-797A00FFE4A7}" srcOrd="7" destOrd="0" presId="urn:microsoft.com/office/officeart/2005/8/layout/vList3"/>
    <dgm:cxn modelId="{2916F120-F7E6-1B49-9081-8B2FD62C4273}" type="presParOf" srcId="{D8851576-329D-B945-B472-65FBD9289DA7}" destId="{A5B9181B-4CC2-4240-9506-480412D19371}" srcOrd="8" destOrd="0" presId="urn:microsoft.com/office/officeart/2005/8/layout/vList3"/>
    <dgm:cxn modelId="{1FC5ACFB-02B9-9446-8609-E96BBEE837F5}" type="presParOf" srcId="{A5B9181B-4CC2-4240-9506-480412D19371}" destId="{FF16FDCB-6E25-AE45-8559-5C65A9ABBDE7}" srcOrd="0" destOrd="0" presId="urn:microsoft.com/office/officeart/2005/8/layout/vList3"/>
    <dgm:cxn modelId="{D4DCD1BD-77C2-DC44-9160-3C9B5C51FE0A}" type="presParOf" srcId="{A5B9181B-4CC2-4240-9506-480412D19371}" destId="{DF6285E9-4A18-804B-8056-1F4884E7856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E952CE-BA86-B245-A9B8-FF8B9A773940}">
      <dsp:nvSpPr>
        <dsp:cNvPr id="0" name=""/>
        <dsp:cNvSpPr/>
      </dsp:nvSpPr>
      <dsp:spPr>
        <a:xfrm rot="10800000">
          <a:off x="2109456" y="2336"/>
          <a:ext cx="7583065" cy="77221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525" tIns="121920" rIns="227584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Horizontal stave scans (many good runs)</a:t>
          </a:r>
        </a:p>
      </dsp:txBody>
      <dsp:txXfrm rot="10800000">
        <a:off x="2302510" y="2336"/>
        <a:ext cx="7390011" cy="772215"/>
      </dsp:txXfrm>
    </dsp:sp>
    <dsp:sp modelId="{8D4A20B3-D716-524E-ADD2-2566AE8784EA}">
      <dsp:nvSpPr>
        <dsp:cNvPr id="0" name=""/>
        <dsp:cNvSpPr/>
      </dsp:nvSpPr>
      <dsp:spPr>
        <a:xfrm>
          <a:off x="1710584" y="2336"/>
          <a:ext cx="797744" cy="77221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950F37-6372-2245-981D-38D0D0A55875}">
      <dsp:nvSpPr>
        <dsp:cNvPr id="0" name=""/>
        <dsp:cNvSpPr/>
      </dsp:nvSpPr>
      <dsp:spPr>
        <a:xfrm rot="10800000">
          <a:off x="2103074" y="1005063"/>
          <a:ext cx="7583065" cy="77221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525" tIns="121920" rIns="227584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Vertical stave scans</a:t>
          </a:r>
        </a:p>
      </dsp:txBody>
      <dsp:txXfrm rot="10800000">
        <a:off x="2296128" y="1005063"/>
        <a:ext cx="7390011" cy="772215"/>
      </dsp:txXfrm>
    </dsp:sp>
    <dsp:sp modelId="{2E952C9F-6669-924F-8C12-D73EF6DAFDF9}">
      <dsp:nvSpPr>
        <dsp:cNvPr id="0" name=""/>
        <dsp:cNvSpPr/>
      </dsp:nvSpPr>
      <dsp:spPr>
        <a:xfrm>
          <a:off x="1716966" y="1005063"/>
          <a:ext cx="772215" cy="77221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2089C1-A9BD-5E43-8618-F32BECBB7B0F}">
      <dsp:nvSpPr>
        <dsp:cNvPr id="0" name=""/>
        <dsp:cNvSpPr/>
      </dsp:nvSpPr>
      <dsp:spPr>
        <a:xfrm rot="10800000">
          <a:off x="2103074" y="2007790"/>
          <a:ext cx="7583065" cy="77221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525" tIns="121920" rIns="227584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Angular stave scans and tilted runs</a:t>
          </a:r>
        </a:p>
      </dsp:txBody>
      <dsp:txXfrm rot="10800000">
        <a:off x="2296128" y="2007790"/>
        <a:ext cx="7390011" cy="772215"/>
      </dsp:txXfrm>
    </dsp:sp>
    <dsp:sp modelId="{46E7C44E-24E7-4E4B-9D06-14BF48C2F5DC}">
      <dsp:nvSpPr>
        <dsp:cNvPr id="0" name=""/>
        <dsp:cNvSpPr/>
      </dsp:nvSpPr>
      <dsp:spPr>
        <a:xfrm>
          <a:off x="1716966" y="2007790"/>
          <a:ext cx="772215" cy="77221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565806-58ED-AD42-B573-46BDCFE86800}">
      <dsp:nvSpPr>
        <dsp:cNvPr id="0" name=""/>
        <dsp:cNvSpPr/>
      </dsp:nvSpPr>
      <dsp:spPr>
        <a:xfrm rot="10800000">
          <a:off x="2103074" y="3010518"/>
          <a:ext cx="7583065" cy="77221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525" tIns="121920" rIns="227584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Extruded aluminum &amp; Lead-block runs</a:t>
          </a:r>
        </a:p>
      </dsp:txBody>
      <dsp:txXfrm rot="10800000">
        <a:off x="2296128" y="3010518"/>
        <a:ext cx="7390011" cy="772215"/>
      </dsp:txXfrm>
    </dsp:sp>
    <dsp:sp modelId="{644ED461-8726-874E-9FFB-1E0FE212FE12}">
      <dsp:nvSpPr>
        <dsp:cNvPr id="0" name=""/>
        <dsp:cNvSpPr/>
      </dsp:nvSpPr>
      <dsp:spPr>
        <a:xfrm>
          <a:off x="1716966" y="3010518"/>
          <a:ext cx="772215" cy="77221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6285E9-4A18-804B-8056-1F4884E78568}">
      <dsp:nvSpPr>
        <dsp:cNvPr id="0" name=""/>
        <dsp:cNvSpPr/>
      </dsp:nvSpPr>
      <dsp:spPr>
        <a:xfrm rot="10800000">
          <a:off x="2103074" y="4013245"/>
          <a:ext cx="7583065" cy="77221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525" tIns="121920" rIns="227584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Electron beam at 5 GeV (one long run)</a:t>
          </a:r>
        </a:p>
      </dsp:txBody>
      <dsp:txXfrm rot="10800000">
        <a:off x="2296128" y="4013245"/>
        <a:ext cx="7390011" cy="772215"/>
      </dsp:txXfrm>
    </dsp:sp>
    <dsp:sp modelId="{FF16FDCB-6E25-AE45-8559-5C65A9ABBDE7}">
      <dsp:nvSpPr>
        <dsp:cNvPr id="0" name=""/>
        <dsp:cNvSpPr/>
      </dsp:nvSpPr>
      <dsp:spPr>
        <a:xfrm>
          <a:off x="1716966" y="4013245"/>
          <a:ext cx="772215" cy="77221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51DCD0-1905-E44B-AE0E-8618D048957D}" type="datetimeFigureOut">
              <a:rPr lang="en-US" smtClean="0"/>
              <a:t>10/30/19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C46790-6FFD-CC46-B3C9-B05ED3212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168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0354B-7771-4630-B454-53C09215E4B9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263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CD4A10-7060-7545-9229-D386D198395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390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CD4A10-7060-7545-9229-D386D198395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919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C13737-2462-ED4A-96E9-022BB39DD426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983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7C8D9-9EF1-D74A-9A9B-AAE320A701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387456-3C48-7845-B841-B07005DD7F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EC8679-027A-884E-AEEC-D6FCD7DD4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8D7424-14BF-4A44-BD6A-A5F15669A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0F1A3F-09DE-F14E-8CFC-A4A2C3086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7th sPHENIX Collaboration Meeting">
            <a:extLst>
              <a:ext uri="{FF2B5EF4-FFF2-40B4-BE49-F238E27FC236}">
                <a16:creationId xmlns:a16="http://schemas.microsoft.com/office/drawing/2014/main" id="{C6DA3DC6-6A49-3C45-89D9-51710B79EA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1368"/>
            <a:ext cx="1254637" cy="73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743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9C64B-DF32-4441-9772-3E7A7C3B3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98FD2C-AA2A-AC4A-AA5A-8FAE57EE72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BB97A-8A78-FF45-9207-9A847653F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D74164-B1C8-D24A-BDE6-8C5A574FA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583A4-973F-C64D-B1C8-F84E176C5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16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A0B0B8-D7B6-7B4D-9AB5-5854C75BFB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AD1F0B-0502-EC45-BC29-BA293B45C2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2A425A-9F52-0B42-883A-E61BC0F92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BC212B-960A-5D4F-89C8-EA52A5CFD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2521F-4F82-E74C-A77D-2F6675CE7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1511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N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985093"/>
            <a:ext cx="12192000" cy="550778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"/>
            <a:ext cx="10972800" cy="985093"/>
          </a:xfrm>
          <a:prstGeom prst="rect">
            <a:avLst/>
          </a:prstGeom>
        </p:spPr>
        <p:txBody>
          <a:bodyPr anchor="ctr"/>
          <a:lstStyle/>
          <a:p>
            <a:r>
              <a:rPr lang="en-US" dirty="0"/>
              <a:t>Click to edit title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131636"/>
            <a:ext cx="10972800" cy="5194128"/>
          </a:xfrm>
          <a:prstGeom prst="rect">
            <a:avLst/>
          </a:prstGeom>
        </p:spPr>
        <p:txBody>
          <a:bodyPr/>
          <a:lstStyle>
            <a:lvl1pPr>
              <a:defRPr sz="2400" b="0"/>
            </a:lvl1pPr>
            <a:lvl2pPr marL="415290" indent="-205740">
              <a:defRPr sz="2160"/>
            </a:lvl2pPr>
            <a:lvl3pPr marL="619126" indent="-207646">
              <a:defRPr sz="1920"/>
            </a:lvl3pPr>
            <a:lvl4pPr marL="822960" indent="-207646">
              <a:defRPr sz="1680"/>
            </a:lvl4pPr>
            <a:lvl5pPr marL="1026796" indent="-209550">
              <a:defRPr/>
            </a:lvl5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77F9696-39D5-F34C-B642-02B8BAAB1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3F7B69E-DA8B-F343-BD35-3A41FE690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465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15B4E-0DA9-E743-8836-465DA014F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42C404-8B64-2E48-9E41-37C075A12D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110363-E7BB-DA4D-A164-C0CD5E40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80CA7A-4F8C-5D48-8E3E-DF6C684B4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39E79E-EA17-BA49-983E-5D061D820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179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446CC-0FF0-714A-8279-59CFE403D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35740B-A4EB-3B42-B719-2DF6F9C22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6AAAAD-5EE0-0143-8D4A-DC94EFC6F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351EFC-63C6-344A-BD95-5F6BA41AF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5DC3BB-DEF0-3F4B-B7FE-9167306AF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423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4EC8C-6770-2848-ADF3-02010041D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7E04B-1277-5146-8E3F-3F33E57449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AB15BC-5A62-6942-B94C-C8B3B7C86E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3FA0D7-3746-464C-9A8B-F645A6F3C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6CA065-9CEE-EF42-8FB9-BBB2BCEBD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C66C92-9E36-CF45-9AF9-59B7710DA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2" descr="7th sPHENIX Collaboration Meeting">
            <a:extLst>
              <a:ext uri="{FF2B5EF4-FFF2-40B4-BE49-F238E27FC236}">
                <a16:creationId xmlns:a16="http://schemas.microsoft.com/office/drawing/2014/main" id="{952F0AC5-8505-DF40-AE9F-49B99877410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1368"/>
            <a:ext cx="1254637" cy="73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677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F8C37-8724-8849-8309-2D00C2D3D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F52227-BC6D-9A4F-BE54-4C0FD2206F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C0267C-1E8F-774E-B8E9-C5FFB0360F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381D7D-EC9C-4A4A-8983-C12CABF10E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F6897B-512A-9240-BC28-56E649C342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38423D-B084-F440-A679-B4268E775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3523B3-937F-1648-9D19-94AE674E7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3D3EA2-4EED-374E-BAF5-E468A2B20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349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AF951-7E61-EC47-846E-87E5F3E4B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CD4343-8786-AB44-9B5D-D2726B784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9696C7-8B2F-DE44-B014-D3958F08C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7D99A7-0B99-4D43-ACAF-A9F7CFE35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900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2C112E-BB7F-4240-BB62-C7FA2E45D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B86D2A-2E14-B64E-81F7-5625EB945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907FB8-049F-E44A-B615-1D55CD417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481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D9DBC-E63C-B944-90E9-3489EA64E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62968-C43E-7F42-8F64-A3710102C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DA53B5-1F03-FE48-A572-F9B262D0BF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0D8E6E-CAD7-D34A-9AC9-F87CF2143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545289-D11D-3848-862C-FD847F53E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3BE719-EA63-8448-B316-5E9D74B02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62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30D52-C4EC-EF4E-9B8F-801A13687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0F3031-7983-374A-AD70-FC30F0627D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6F301A-45BD-F342-AB96-B7D3C85008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92D76E-75AF-9B4E-A7A4-E60F6D003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73EE45-943C-F746-AC1A-32BCD9017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1D725E-8A8A-BF4E-B2AA-A93135522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74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1BA80E-64C0-5042-8126-37BE74E85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53FD1E-B7C8-5D4C-8F68-CA0E33C0D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535889-7CE5-7C4A-8C09-95D29A0B07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11/01/19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68D41-CB00-E944-9DA4-7BAB16C3F0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MVTX Overview, Pre-QM sPHENIX Mtg. @Fudan Univ., China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A2E35-C37B-9142-BBDA-C55188CA00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55880-4A18-6E4C-AB66-215A6860E51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7th sPHENIX Collaboration Meeting">
            <a:extLst>
              <a:ext uri="{FF2B5EF4-FFF2-40B4-BE49-F238E27FC236}">
                <a16:creationId xmlns:a16="http://schemas.microsoft.com/office/drawing/2014/main" id="{56961CBB-73BD-6D45-B353-4ED6011E170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1368"/>
            <a:ext cx="1254637" cy="73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557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tif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tiff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tif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tiff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99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98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F71F9-E0BD-7248-88EF-EB65A8A352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742762"/>
            <a:ext cx="6391489" cy="2387600"/>
          </a:xfrm>
        </p:spPr>
        <p:txBody>
          <a:bodyPr/>
          <a:lstStyle/>
          <a:p>
            <a:r>
              <a:rPr lang="en-US" dirty="0"/>
              <a:t>MVTX 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AF8F22-95DF-7040-B267-81DAB8ABAD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36" y="3602038"/>
            <a:ext cx="6327153" cy="1858962"/>
          </a:xfrm>
        </p:spPr>
        <p:txBody>
          <a:bodyPr>
            <a:normAutofit/>
          </a:bodyPr>
          <a:lstStyle/>
          <a:p>
            <a:r>
              <a:rPr lang="en-US" dirty="0"/>
              <a:t>Ming Liu</a:t>
            </a:r>
          </a:p>
          <a:p>
            <a:r>
              <a:rPr lang="en-US" dirty="0"/>
              <a:t>Pre-QM </a:t>
            </a:r>
            <a:r>
              <a:rPr lang="en-US" dirty="0" err="1"/>
              <a:t>sPHENIX</a:t>
            </a:r>
            <a:r>
              <a:rPr lang="en-US" dirty="0"/>
              <a:t> Collaboration Meeting</a:t>
            </a:r>
          </a:p>
          <a:p>
            <a:r>
              <a:rPr lang="en-US" dirty="0"/>
              <a:t>November 1-2, 2019 </a:t>
            </a:r>
          </a:p>
          <a:p>
            <a:r>
              <a:rPr lang="en-US" dirty="0"/>
              <a:t>Fudan Univ., China</a:t>
            </a:r>
          </a:p>
        </p:txBody>
      </p:sp>
      <p:pic>
        <p:nvPicPr>
          <p:cNvPr id="7" name="Picture 2" descr="7th sPHENIX Collaboration Meeting">
            <a:extLst>
              <a:ext uri="{FF2B5EF4-FFF2-40B4-BE49-F238E27FC236}">
                <a16:creationId xmlns:a16="http://schemas.microsoft.com/office/drawing/2014/main" id="{F6FBA971-DB3B-6E4B-B1E3-F949C2BC6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1368"/>
            <a:ext cx="1254637" cy="73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D85D0EE-4F6B-2846-A570-E3F62F0E8C79}"/>
              </a:ext>
            </a:extLst>
          </p:cNvPr>
          <p:cNvGrpSpPr/>
          <p:nvPr/>
        </p:nvGrpSpPr>
        <p:grpSpPr>
          <a:xfrm>
            <a:off x="6375400" y="21368"/>
            <a:ext cx="5752263" cy="6747731"/>
            <a:chOff x="5127348" y="1158411"/>
            <a:chExt cx="3945002" cy="452419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53DDD71-0F68-5642-811F-237898C3C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38382" y="1169908"/>
              <a:ext cx="3933968" cy="451269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55C9BA6-6611-AB42-8774-DFE497825F34}"/>
                </a:ext>
              </a:extLst>
            </p:cNvPr>
            <p:cNvSpPr txBox="1"/>
            <p:nvPr/>
          </p:nvSpPr>
          <p:spPr>
            <a:xfrm>
              <a:off x="5127348" y="1158411"/>
              <a:ext cx="2457494" cy="4687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FF00"/>
                  </a:solidFill>
                </a:rPr>
                <a:t>Document: sPH-HF-2018-001</a:t>
              </a:r>
            </a:p>
            <a:p>
              <a:r>
                <a:rPr lang="en-US" sz="1600" dirty="0">
                  <a:solidFill>
                    <a:srgbClr val="FFFF00"/>
                  </a:solidFill>
                </a:rPr>
                <a:t>https://</a:t>
              </a:r>
              <a:r>
                <a:rPr lang="en-US" sz="1600" dirty="0" err="1">
                  <a:solidFill>
                    <a:srgbClr val="FFFF00"/>
                  </a:solidFill>
                </a:rPr>
                <a:t>indico.bnl.gov</a:t>
              </a:r>
              <a:r>
                <a:rPr lang="en-US" sz="1600" dirty="0">
                  <a:solidFill>
                    <a:srgbClr val="FFFF00"/>
                  </a:solidFill>
                </a:rPr>
                <a:t>/event/4072/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39160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E41AD-7F5A-9C4F-8A19-72EB937D6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6934" y="-13586"/>
            <a:ext cx="9156865" cy="1325563"/>
          </a:xfrm>
        </p:spPr>
        <p:txBody>
          <a:bodyPr/>
          <a:lstStyle/>
          <a:p>
            <a:r>
              <a:rPr lang="en-US" dirty="0"/>
              <a:t>MVTX Service Barrel – Part-2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C288CF-098A-6244-AB7A-A7078A4981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56744"/>
            <a:ext cx="12192000" cy="25525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F579EB-E00F-2844-86AE-9B47492CA1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236417"/>
            <a:ext cx="12192000" cy="255254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66035D-BC3F-3E4A-BC94-14A5389AD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4C97CD-0F45-7F48-BDCD-39DD28A36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E73585-2687-3640-9E52-C9900D4F6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10</a:t>
            </a:fld>
            <a:endParaRPr lang="en-US"/>
          </a:p>
        </p:txBody>
      </p:sp>
      <p:sp>
        <p:nvSpPr>
          <p:cNvPr id="8" name="Line Callout 1 7">
            <a:extLst>
              <a:ext uri="{FF2B5EF4-FFF2-40B4-BE49-F238E27FC236}">
                <a16:creationId xmlns:a16="http://schemas.microsoft.com/office/drawing/2014/main" id="{0F70E215-6EF2-0D4A-ABE8-6FD1DC635612}"/>
              </a:ext>
            </a:extLst>
          </p:cNvPr>
          <p:cNvSpPr/>
          <p:nvPr/>
        </p:nvSpPr>
        <p:spPr>
          <a:xfrm>
            <a:off x="10135588" y="3566642"/>
            <a:ext cx="1636324" cy="541183"/>
          </a:xfrm>
          <a:prstGeom prst="borderCallout1">
            <a:avLst>
              <a:gd name="adj1" fmla="val 18750"/>
              <a:gd name="adj2" fmla="val -8333"/>
              <a:gd name="adj3" fmla="val -201326"/>
              <a:gd name="adj4" fmla="val -78293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dirty="0">
                <a:solidFill>
                  <a:srgbClr val="032AFF"/>
                </a:solidFill>
              </a:rPr>
              <a:t>PP-1:</a:t>
            </a:r>
            <a:r>
              <a:rPr lang="en-US" sz="1867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1333" dirty="0">
                <a:solidFill>
                  <a:srgbClr val="FF0000"/>
                </a:solidFill>
              </a:rPr>
              <a:t>signal cables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9" name="Line Callout 1 8">
            <a:extLst>
              <a:ext uri="{FF2B5EF4-FFF2-40B4-BE49-F238E27FC236}">
                <a16:creationId xmlns:a16="http://schemas.microsoft.com/office/drawing/2014/main" id="{1D78F91B-C5A0-3D46-82F2-E42B32614BEB}"/>
              </a:ext>
            </a:extLst>
          </p:cNvPr>
          <p:cNvSpPr/>
          <p:nvPr/>
        </p:nvSpPr>
        <p:spPr>
          <a:xfrm>
            <a:off x="8520112" y="3604096"/>
            <a:ext cx="1247759" cy="541183"/>
          </a:xfrm>
          <a:prstGeom prst="borderCallout1">
            <a:avLst>
              <a:gd name="adj1" fmla="val 18750"/>
              <a:gd name="adj2" fmla="val -8333"/>
              <a:gd name="adj3" fmla="val -173933"/>
              <a:gd name="adj4" fmla="val -72286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dirty="0">
                <a:solidFill>
                  <a:srgbClr val="032AFF"/>
                </a:solidFill>
              </a:rPr>
              <a:t>PP-2:</a:t>
            </a:r>
            <a:r>
              <a:rPr lang="en-US" sz="1867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1467" dirty="0">
                <a:solidFill>
                  <a:srgbClr val="FF0000"/>
                </a:solidFill>
              </a:rPr>
              <a:t>power cables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0" name="Line Callout 1 9">
            <a:extLst>
              <a:ext uri="{FF2B5EF4-FFF2-40B4-BE49-F238E27FC236}">
                <a16:creationId xmlns:a16="http://schemas.microsoft.com/office/drawing/2014/main" id="{33D74CF3-1B72-CE45-913D-A987FE3F06C8}"/>
              </a:ext>
            </a:extLst>
          </p:cNvPr>
          <p:cNvSpPr/>
          <p:nvPr/>
        </p:nvSpPr>
        <p:spPr>
          <a:xfrm>
            <a:off x="2124072" y="3784964"/>
            <a:ext cx="1887607" cy="541183"/>
          </a:xfrm>
          <a:prstGeom prst="borderCallout1">
            <a:avLst>
              <a:gd name="adj1" fmla="val 18750"/>
              <a:gd name="adj2" fmla="val -8333"/>
              <a:gd name="adj3" fmla="val -68061"/>
              <a:gd name="adj4" fmla="val -61097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32AFF"/>
                </a:solidFill>
              </a:rPr>
              <a:t>PP-3:</a:t>
            </a:r>
          </a:p>
          <a:p>
            <a:pPr algn="ctr"/>
            <a:r>
              <a:rPr lang="en-US" sz="1333" dirty="0">
                <a:solidFill>
                  <a:srgbClr val="FF0000"/>
                </a:solidFill>
              </a:rPr>
              <a:t>Signal and power cables</a:t>
            </a:r>
          </a:p>
        </p:txBody>
      </p:sp>
    </p:spTree>
    <p:extLst>
      <p:ext uri="{BB962C8B-B14F-4D97-AF65-F5344CB8AC3E}">
        <p14:creationId xmlns:p14="http://schemas.microsoft.com/office/powerpoint/2010/main" val="35813773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5F5E2A-CBCF-5249-B5B9-3D9BA236AB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64632"/>
            <a:ext cx="4495026" cy="59933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AD9A65-04E3-1C45-827A-7C980312B5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4767" y="864632"/>
            <a:ext cx="4495026" cy="59933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29169C-D2B7-3A45-8A8B-9A19FA95E92E}"/>
              </a:ext>
            </a:extLst>
          </p:cNvPr>
          <p:cNvSpPr txBox="1"/>
          <p:nvPr/>
        </p:nvSpPr>
        <p:spPr>
          <a:xfrm>
            <a:off x="844546" y="5688008"/>
            <a:ext cx="35577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432FF"/>
                </a:solidFill>
              </a:rPr>
              <a:t>ITS/IB : top half barrel </a:t>
            </a:r>
            <a:endParaRPr lang="en-US" b="1" dirty="0">
              <a:solidFill>
                <a:srgbClr val="0432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1DAB40-C99F-9843-BC35-4B4E86492151}"/>
              </a:ext>
            </a:extLst>
          </p:cNvPr>
          <p:cNvSpPr txBox="1"/>
          <p:nvPr/>
        </p:nvSpPr>
        <p:spPr>
          <a:xfrm>
            <a:off x="7440537" y="6334780"/>
            <a:ext cx="41626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432FF"/>
                </a:solidFill>
              </a:rPr>
              <a:t>ITS/IB : bottom half barrel </a:t>
            </a:r>
            <a:endParaRPr lang="en-US" b="1" dirty="0">
              <a:solidFill>
                <a:srgbClr val="0432FF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9D0C95F-8147-4D40-967D-2E0C1AFBE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8900" y="-16010"/>
            <a:ext cx="10515600" cy="880642"/>
          </a:xfrm>
        </p:spPr>
        <p:txBody>
          <a:bodyPr/>
          <a:lstStyle/>
          <a:p>
            <a:r>
              <a:rPr lang="en-US" dirty="0"/>
              <a:t>ITS/IB Commissioning Setup @CERN, 9/2019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354B61-51AB-6A4C-AF60-C62F37759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554881-EC09-9E41-936C-4705BF555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MVTX Overview, Pre-QM </a:t>
            </a:r>
            <a:r>
              <a:rPr lang="en-US" dirty="0" err="1"/>
              <a:t>sPHENIX</a:t>
            </a:r>
            <a:r>
              <a:rPr lang="en-US" dirty="0"/>
              <a:t> Mtg. @Fudan Univ., China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57D834-6AE6-6C47-84F0-F0280D5FA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44050" y="6356350"/>
            <a:ext cx="1809750" cy="365125"/>
          </a:xfrm>
        </p:spPr>
        <p:txBody>
          <a:bodyPr/>
          <a:lstStyle/>
          <a:p>
            <a:fld id="{9447205B-5E54-E24D-ADC8-6A1AFE908C29}" type="slidenum">
              <a:rPr lang="en-US" smtClean="0"/>
              <a:t>11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006DBB-8281-4B4C-93C7-71F79D5CCE62}"/>
              </a:ext>
            </a:extLst>
          </p:cNvPr>
          <p:cNvSpPr txBox="1"/>
          <p:nvPr/>
        </p:nvSpPr>
        <p:spPr>
          <a:xfrm>
            <a:off x="2902379" y="886202"/>
            <a:ext cx="1576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9/2019@CERN</a:t>
            </a:r>
          </a:p>
        </p:txBody>
      </p:sp>
    </p:spTree>
    <p:extLst>
      <p:ext uri="{BB962C8B-B14F-4D97-AF65-F5344CB8AC3E}">
        <p14:creationId xmlns:p14="http://schemas.microsoft.com/office/powerpoint/2010/main" val="1862038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44FC2-7E7E-A049-92FA-5A2A037C4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3988" y="21442"/>
            <a:ext cx="10515600" cy="1325563"/>
          </a:xfrm>
        </p:spPr>
        <p:txBody>
          <a:bodyPr/>
          <a:lstStyle/>
          <a:p>
            <a:r>
              <a:rPr lang="en-US" dirty="0"/>
              <a:t>MVTX Global Mechanical System Integration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7DBBFC-188A-064D-9F2B-E166651DB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F0300A-42AB-DB49-8100-FB739644A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AB9B08-5A6A-D44D-BAD0-D113DD9D6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12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767E89D-171C-7247-8F72-8E07524D6779}"/>
              </a:ext>
            </a:extLst>
          </p:cNvPr>
          <p:cNvGrpSpPr/>
          <p:nvPr/>
        </p:nvGrpSpPr>
        <p:grpSpPr>
          <a:xfrm>
            <a:off x="1728788" y="1325563"/>
            <a:ext cx="8372475" cy="5395912"/>
            <a:chOff x="2085975" y="1257300"/>
            <a:chExt cx="8739187" cy="56007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39ECBF1-DC27-154B-9572-DF5281FF882C}"/>
                </a:ext>
              </a:extLst>
            </p:cNvPr>
            <p:cNvGrpSpPr/>
            <p:nvPr/>
          </p:nvGrpSpPr>
          <p:grpSpPr>
            <a:xfrm>
              <a:off x="2085975" y="1257300"/>
              <a:ext cx="8605837" cy="5600700"/>
              <a:chOff x="2085975" y="1257300"/>
              <a:chExt cx="8605837" cy="5600700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CD75117C-3B86-124A-A06C-A6C4E03383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09800" y="1257300"/>
                <a:ext cx="8482012" cy="5600700"/>
              </a:xfrm>
              <a:prstGeom prst="rect">
                <a:avLst/>
              </a:prstGeom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3D93774-29F3-F34F-AC64-06156157B869}"/>
                  </a:ext>
                </a:extLst>
              </p:cNvPr>
              <p:cNvSpPr/>
              <p:nvPr/>
            </p:nvSpPr>
            <p:spPr>
              <a:xfrm>
                <a:off x="2085975" y="2028825"/>
                <a:ext cx="628650" cy="457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829F3E4-BD9B-B742-ACC6-D38BEC1B1B4B}"/>
                </a:ext>
              </a:extLst>
            </p:cNvPr>
            <p:cNvSpPr/>
            <p:nvPr/>
          </p:nvSpPr>
          <p:spPr>
            <a:xfrm>
              <a:off x="10196512" y="6356350"/>
              <a:ext cx="62865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215149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595F7-D7F6-5A4A-BB4E-8A3FE7718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2575" y="16556"/>
            <a:ext cx="10515600" cy="1325563"/>
          </a:xfrm>
        </p:spPr>
        <p:txBody>
          <a:bodyPr/>
          <a:lstStyle/>
          <a:p>
            <a:r>
              <a:rPr lang="en-US" dirty="0"/>
              <a:t>MVTX Installation &amp; Insertion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713F5-A9F4-9043-9515-42BA30004B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513" y="1183522"/>
            <a:ext cx="8826500" cy="2149758"/>
          </a:xfrm>
        </p:spPr>
        <p:txBody>
          <a:bodyPr>
            <a:normAutofit/>
          </a:bodyPr>
          <a:lstStyle/>
          <a:p>
            <a:r>
              <a:rPr lang="en-US" dirty="0"/>
              <a:t>Active discussions on mechanical design and fabrications</a:t>
            </a:r>
          </a:p>
          <a:p>
            <a:pPr lvl="1"/>
            <a:r>
              <a:rPr lang="en-US" dirty="0"/>
              <a:t>MIT, LANL, LBNL</a:t>
            </a:r>
          </a:p>
          <a:p>
            <a:pPr lvl="1"/>
            <a:r>
              <a:rPr lang="en-US" dirty="0"/>
              <a:t>CYSS, End-Wheels, Service Barrel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1F1C893-CD6E-9747-9A55-2C3C5F2CA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C3CB408-28A9-474D-8CEE-0C1D08AD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7FE35C0-FBF7-444A-A773-D7D73DA51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13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A303DB-6D41-4A48-B596-227DDB9B4D25}"/>
              </a:ext>
            </a:extLst>
          </p:cNvPr>
          <p:cNvSpPr txBox="1"/>
          <p:nvPr/>
        </p:nvSpPr>
        <p:spPr>
          <a:xfrm>
            <a:off x="328790" y="2935397"/>
            <a:ext cx="557261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432FF"/>
                </a:solidFill>
              </a:rPr>
              <a:t>One-day MVTX/</a:t>
            </a:r>
            <a:r>
              <a:rPr lang="en-US" sz="2000" dirty="0" err="1">
                <a:solidFill>
                  <a:srgbClr val="0432FF"/>
                </a:solidFill>
              </a:rPr>
              <a:t>sPHENIX</a:t>
            </a:r>
            <a:r>
              <a:rPr lang="en-US" sz="2000" dirty="0">
                <a:solidFill>
                  <a:srgbClr val="0432FF"/>
                </a:solidFill>
              </a:rPr>
              <a:t> insertion system workshop</a:t>
            </a:r>
          </a:p>
          <a:p>
            <a:r>
              <a:rPr lang="en-US" sz="2000" dirty="0">
                <a:solidFill>
                  <a:srgbClr val="0432FF"/>
                </a:solidFill>
              </a:rPr>
              <a:t>11/14/2019@BNL, Russ/OSI, Camelia et al  </a:t>
            </a:r>
          </a:p>
          <a:p>
            <a:endParaRPr lang="en-US" sz="2000" dirty="0">
              <a:solidFill>
                <a:srgbClr val="0432FF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000" dirty="0">
                <a:solidFill>
                  <a:srgbClr val="0432FF"/>
                </a:solidFill>
              </a:rPr>
              <a:t>MVTX, INTT, TPC …</a:t>
            </a:r>
          </a:p>
        </p:txBody>
      </p:sp>
      <p:pic>
        <p:nvPicPr>
          <p:cNvPr id="12" name="Google Shape;122;p13">
            <a:extLst>
              <a:ext uri="{FF2B5EF4-FFF2-40B4-BE49-F238E27FC236}">
                <a16:creationId xmlns:a16="http://schemas.microsoft.com/office/drawing/2014/main" id="{3FDE9FBB-6E49-D445-BD90-7FF40E334C76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0595" y="1626277"/>
            <a:ext cx="5826762" cy="3414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0;p13">
            <a:extLst>
              <a:ext uri="{FF2B5EF4-FFF2-40B4-BE49-F238E27FC236}">
                <a16:creationId xmlns:a16="http://schemas.microsoft.com/office/drawing/2014/main" id="{73B58689-970A-C24F-AFB7-4ED38008C5B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4650" y="3922603"/>
            <a:ext cx="3761707" cy="291884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A25FFE-719A-C44F-A623-74C3CF5AF781}"/>
              </a:ext>
            </a:extLst>
          </p:cNvPr>
          <p:cNvSpPr txBox="1"/>
          <p:nvPr/>
        </p:nvSpPr>
        <p:spPr>
          <a:xfrm>
            <a:off x="8258175" y="5557838"/>
            <a:ext cx="273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MVTX Installation Mockup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2C7B09-249D-0342-88FC-2FEF32AFEA58}"/>
              </a:ext>
            </a:extLst>
          </p:cNvPr>
          <p:cNvSpPr txBox="1"/>
          <p:nvPr/>
        </p:nvSpPr>
        <p:spPr>
          <a:xfrm>
            <a:off x="10672763" y="900113"/>
            <a:ext cx="108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(WBS 2.x)</a:t>
            </a:r>
          </a:p>
        </p:txBody>
      </p:sp>
    </p:spTree>
    <p:extLst>
      <p:ext uri="{BB962C8B-B14F-4D97-AF65-F5344CB8AC3E}">
        <p14:creationId xmlns:p14="http://schemas.microsoft.com/office/powerpoint/2010/main" val="37478483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5831F-C737-454D-92B4-21B75F2E8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4507" y="0"/>
            <a:ext cx="10515600" cy="1325563"/>
          </a:xfrm>
        </p:spPr>
        <p:txBody>
          <a:bodyPr/>
          <a:lstStyle/>
          <a:p>
            <a:r>
              <a:rPr lang="en-US" dirty="0"/>
              <a:t>Beam Pipe Extension by CAD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AF204F-C58B-F344-8857-75EFE7595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4FF5AC-6D6C-C74F-9FDD-15E2CD891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5BB1B9-FEB1-5542-B0F9-8D646E502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DF0C9B-E328-7543-9E62-0BD35A7CD5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82631"/>
            <a:ext cx="12192000" cy="23737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3001E5-48AE-E744-8199-9930D7C4E3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4888" y="904574"/>
            <a:ext cx="7413728" cy="3367389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7C8506A-43DE-D143-9EA0-8D2BD245BB00}"/>
              </a:ext>
            </a:extLst>
          </p:cNvPr>
          <p:cNvCxnSpPr>
            <a:cxnSpLocks/>
          </p:cNvCxnSpPr>
          <p:nvPr/>
        </p:nvCxnSpPr>
        <p:spPr>
          <a:xfrm flipH="1">
            <a:off x="442914" y="2875369"/>
            <a:ext cx="5929311" cy="2301168"/>
          </a:xfrm>
          <a:prstGeom prst="straightConnector1">
            <a:avLst/>
          </a:prstGeom>
          <a:ln w="381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998157D6-6BFD-3345-B7B7-F425F34788BF}"/>
              </a:ext>
            </a:extLst>
          </p:cNvPr>
          <p:cNvSpPr/>
          <p:nvPr/>
        </p:nvSpPr>
        <p:spPr>
          <a:xfrm>
            <a:off x="6372225" y="2057400"/>
            <a:ext cx="1057275" cy="1185863"/>
          </a:xfrm>
          <a:prstGeom prst="ellipse">
            <a:avLst/>
          </a:prstGeom>
          <a:noFill/>
          <a:ln w="381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1E8D8DC-6F91-704C-B480-A6C5A943594B}"/>
              </a:ext>
            </a:extLst>
          </p:cNvPr>
          <p:cNvSpPr/>
          <p:nvPr/>
        </p:nvSpPr>
        <p:spPr>
          <a:xfrm>
            <a:off x="60591" y="4583605"/>
            <a:ext cx="1057275" cy="1185863"/>
          </a:xfrm>
          <a:prstGeom prst="ellipse">
            <a:avLst/>
          </a:prstGeom>
          <a:noFill/>
          <a:ln w="381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D0FA2D-F416-804F-9B49-834BB0E6A473}"/>
              </a:ext>
            </a:extLst>
          </p:cNvPr>
          <p:cNvSpPr txBox="1"/>
          <p:nvPr/>
        </p:nvSpPr>
        <p:spPr>
          <a:xfrm>
            <a:off x="60591" y="1546799"/>
            <a:ext cx="52257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/>
              <a:t>sPHENIX</a:t>
            </a:r>
            <a:r>
              <a:rPr lang="en-US" dirty="0"/>
              <a:t> engineers meeting regularly with the   CAD vacuum group; </a:t>
            </a:r>
          </a:p>
          <a:p>
            <a:pPr marL="285750" indent="-285750">
              <a:buFontTx/>
              <a:buChar char="-"/>
            </a:pPr>
            <a:r>
              <a:rPr lang="en-US" dirty="0"/>
              <a:t>CAD will do some test welds to beam pipe </a:t>
            </a:r>
          </a:p>
          <a:p>
            <a:r>
              <a:rPr lang="en-US" dirty="0"/>
              <a:t>     material of the same OD to confirm;</a:t>
            </a:r>
          </a:p>
          <a:p>
            <a:pPr marL="285750" indent="-285750">
              <a:buFontTx/>
              <a:buChar char="-"/>
            </a:pPr>
            <a:r>
              <a:rPr lang="en-US" dirty="0"/>
              <a:t>Beam pipe modification in the MoU with CAD.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4ADEB9-5379-054F-94C8-B4E2627E3996}"/>
              </a:ext>
            </a:extLst>
          </p:cNvPr>
          <p:cNvSpPr txBox="1"/>
          <p:nvPr/>
        </p:nvSpPr>
        <p:spPr>
          <a:xfrm>
            <a:off x="10629900" y="478115"/>
            <a:ext cx="108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(WBS 2.x)</a:t>
            </a:r>
          </a:p>
        </p:txBody>
      </p:sp>
    </p:spTree>
    <p:extLst>
      <p:ext uri="{BB962C8B-B14F-4D97-AF65-F5344CB8AC3E}">
        <p14:creationId xmlns:p14="http://schemas.microsoft.com/office/powerpoint/2010/main" val="23206226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B5A65-4070-784E-BB27-AC47CE40A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019" y="570273"/>
            <a:ext cx="9255961" cy="975567"/>
          </a:xfrm>
        </p:spPr>
        <p:txBody>
          <a:bodyPr/>
          <a:lstStyle/>
          <a:p>
            <a:r>
              <a:rPr lang="en-US" dirty="0"/>
              <a:t>2019 Fermilab Test Beam Highlights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BE98A8-4064-AB49-8764-09EC94FD2B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7544" y="2127652"/>
            <a:ext cx="7744456" cy="47303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0CEED8-00A4-CB4F-8FB8-2508AF0A97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74" y="3660189"/>
            <a:ext cx="4263749" cy="3197812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91A7FFE-C81D-3340-8272-0F74AD2DB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F9B1DB-5C98-444C-AB08-D4D0802B3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C94D381-FD01-8745-8FB9-16106AA1D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7477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8F9AD-7446-E040-B402-E9BDCEF26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1855" y="83655"/>
            <a:ext cx="7822254" cy="805037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Very Successful Test Beam @Fermilab</a:t>
            </a:r>
            <a:br>
              <a:rPr lang="en-US" sz="4000" b="1" dirty="0"/>
            </a:br>
            <a:r>
              <a:rPr lang="en-US" sz="2700" b="1" dirty="0"/>
              <a:t>5/20-25, 6/17-22, 2019</a:t>
            </a:r>
            <a:endParaRPr lang="en-US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B7E08-0CD7-AD40-BD98-C012F8015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333" y="1294932"/>
            <a:ext cx="6057965" cy="347444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4 staves</a:t>
            </a:r>
          </a:p>
          <a:p>
            <a:r>
              <a:rPr lang="en-US" dirty="0"/>
              <a:t>2 RUv1.1</a:t>
            </a:r>
          </a:p>
          <a:p>
            <a:r>
              <a:rPr lang="en-US" dirty="0"/>
              <a:t>1 PU</a:t>
            </a:r>
          </a:p>
          <a:p>
            <a:r>
              <a:rPr lang="en-US" dirty="0"/>
              <a:t>1 FELIX Server + RCDAQ</a:t>
            </a:r>
          </a:p>
          <a:p>
            <a:r>
              <a:rPr lang="en-US" dirty="0" err="1"/>
              <a:t>sPHENIX</a:t>
            </a:r>
            <a:r>
              <a:rPr lang="en-US" dirty="0"/>
              <a:t> GTM</a:t>
            </a:r>
          </a:p>
          <a:p>
            <a:r>
              <a:rPr lang="en-US" dirty="0"/>
              <a:t>11.4m Custom </a:t>
            </a:r>
            <a:r>
              <a:rPr lang="en-US" dirty="0" err="1"/>
              <a:t>SamTec</a:t>
            </a:r>
            <a:r>
              <a:rPr lang="en-US" dirty="0"/>
              <a:t> Cable</a:t>
            </a:r>
          </a:p>
          <a:p>
            <a:r>
              <a:rPr lang="en-US" dirty="0"/>
              <a:t>Negative pressured cooling for staves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F2FF777-7360-D64A-9C14-581849855A03}"/>
              </a:ext>
            </a:extLst>
          </p:cNvPr>
          <p:cNvGrpSpPr/>
          <p:nvPr/>
        </p:nvGrpSpPr>
        <p:grpSpPr>
          <a:xfrm>
            <a:off x="5558319" y="1109609"/>
            <a:ext cx="1551398" cy="602313"/>
            <a:chOff x="5794624" y="1109609"/>
            <a:chExt cx="1551398" cy="60231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2446622-85EB-F04C-812F-16E3127B56E4}"/>
                </a:ext>
              </a:extLst>
            </p:cNvPr>
            <p:cNvSpPr/>
            <p:nvPr/>
          </p:nvSpPr>
          <p:spPr>
            <a:xfrm>
              <a:off x="5794625" y="1109609"/>
              <a:ext cx="1551397" cy="924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5EF17FB-2029-5244-80DD-8F2C8E7F5A28}"/>
                </a:ext>
              </a:extLst>
            </p:cNvPr>
            <p:cNvSpPr/>
            <p:nvPr/>
          </p:nvSpPr>
          <p:spPr>
            <a:xfrm>
              <a:off x="5794624" y="1288380"/>
              <a:ext cx="1551397" cy="92467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B7ACFFD-6A7C-B74A-806D-68542C8B318B}"/>
                </a:ext>
              </a:extLst>
            </p:cNvPr>
            <p:cNvSpPr/>
            <p:nvPr/>
          </p:nvSpPr>
          <p:spPr>
            <a:xfrm>
              <a:off x="5794624" y="1457245"/>
              <a:ext cx="1551397" cy="924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D7A2D8E-9068-9249-92A0-CE78223F5C24}"/>
                </a:ext>
              </a:extLst>
            </p:cNvPr>
            <p:cNvSpPr/>
            <p:nvPr/>
          </p:nvSpPr>
          <p:spPr>
            <a:xfrm>
              <a:off x="5794625" y="1619455"/>
              <a:ext cx="1551397" cy="924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779F430-1BC0-9A48-AE79-0239A8208EF5}"/>
              </a:ext>
            </a:extLst>
          </p:cNvPr>
          <p:cNvCxnSpPr/>
          <p:nvPr/>
        </p:nvCxnSpPr>
        <p:spPr>
          <a:xfrm flipV="1">
            <a:off x="6226139" y="1864716"/>
            <a:ext cx="0" cy="1109609"/>
          </a:xfrm>
          <a:prstGeom prst="straightConnector1">
            <a:avLst/>
          </a:prstGeom>
          <a:ln w="539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91EBE89-555C-7A49-A830-ACB5AD5704A0}"/>
              </a:ext>
            </a:extLst>
          </p:cNvPr>
          <p:cNvSpPr txBox="1"/>
          <p:nvPr/>
        </p:nvSpPr>
        <p:spPr>
          <a:xfrm>
            <a:off x="4605650" y="2155211"/>
            <a:ext cx="153439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120GeV p-beam</a:t>
            </a:r>
          </a:p>
          <a:p>
            <a:r>
              <a:rPr lang="en-US" sz="1600" dirty="0">
                <a:solidFill>
                  <a:srgbClr val="00B050"/>
                </a:solidFill>
              </a:rPr>
              <a:t>10kHz (30kHz)</a:t>
            </a:r>
          </a:p>
          <a:p>
            <a:r>
              <a:rPr lang="en-US" sz="1600" dirty="0">
                <a:solidFill>
                  <a:srgbClr val="00B050"/>
                </a:solidFill>
              </a:rPr>
              <a:t>Beam intensity:</a:t>
            </a:r>
          </a:p>
          <a:p>
            <a:r>
              <a:rPr lang="en-US" sz="1600" dirty="0">
                <a:solidFill>
                  <a:srgbClr val="00B050"/>
                </a:solidFill>
              </a:rPr>
              <a:t>30k ~ 120k </a:t>
            </a:r>
            <a:r>
              <a:rPr lang="en-US" sz="1600" dirty="0" err="1">
                <a:solidFill>
                  <a:srgbClr val="00B050"/>
                </a:solidFill>
              </a:rPr>
              <a:t>ppp</a:t>
            </a:r>
            <a:r>
              <a:rPr lang="en-US" sz="1600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183354-1DD4-8548-B6C5-0EECC0AC8AE0}"/>
              </a:ext>
            </a:extLst>
          </p:cNvPr>
          <p:cNvSpPr/>
          <p:nvPr/>
        </p:nvSpPr>
        <p:spPr>
          <a:xfrm>
            <a:off x="9761306" y="569845"/>
            <a:ext cx="1582220" cy="5098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RU-2: 1 stave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5A141A-E94D-1C41-B09C-D83AEB15F980}"/>
              </a:ext>
            </a:extLst>
          </p:cNvPr>
          <p:cNvSpPr/>
          <p:nvPr/>
        </p:nvSpPr>
        <p:spPr>
          <a:xfrm>
            <a:off x="9349483" y="1517333"/>
            <a:ext cx="1582220" cy="5098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RU-1: 3 staves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7BB84D-4E2E-0C4C-BA05-6B325908D010}"/>
              </a:ext>
            </a:extLst>
          </p:cNvPr>
          <p:cNvSpPr/>
          <p:nvPr/>
        </p:nvSpPr>
        <p:spPr>
          <a:xfrm>
            <a:off x="9761306" y="3015464"/>
            <a:ext cx="1592494" cy="8270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FELIX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345F702-9B2F-DB45-AABD-3367327AFC89}"/>
              </a:ext>
            </a:extLst>
          </p:cNvPr>
          <p:cNvSpPr/>
          <p:nvPr/>
        </p:nvSpPr>
        <p:spPr>
          <a:xfrm>
            <a:off x="7724128" y="3015464"/>
            <a:ext cx="1037690" cy="8270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GTM</a:t>
            </a:r>
          </a:p>
        </p:txBody>
      </p:sp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819CD7DE-E4C7-3741-BFEF-13645FDE69B7}"/>
              </a:ext>
            </a:extLst>
          </p:cNvPr>
          <p:cNvCxnSpPr>
            <a:stCxn id="5" idx="3"/>
          </p:cNvCxnSpPr>
          <p:nvPr/>
        </p:nvCxnSpPr>
        <p:spPr>
          <a:xfrm flipV="1">
            <a:off x="7109716" y="824768"/>
            <a:ext cx="2651590" cy="509846"/>
          </a:xfrm>
          <a:prstGeom prst="bentConnector3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53F7553-23E3-2848-A977-B8448FF39092}"/>
              </a:ext>
            </a:extLst>
          </p:cNvPr>
          <p:cNvSpPr txBox="1"/>
          <p:nvPr/>
        </p:nvSpPr>
        <p:spPr>
          <a:xfrm>
            <a:off x="8264552" y="108580"/>
            <a:ext cx="1651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SamTec</a:t>
            </a:r>
            <a:r>
              <a:rPr lang="en-US" dirty="0">
                <a:solidFill>
                  <a:srgbClr val="FF0000"/>
                </a:solidFill>
              </a:rPr>
              <a:t>: 11.4m </a:t>
            </a:r>
          </a:p>
          <a:p>
            <a:r>
              <a:rPr lang="en-US" dirty="0">
                <a:solidFill>
                  <a:srgbClr val="FF0000"/>
                </a:solidFill>
              </a:rPr>
              <a:t>(2.6m+8.8m)</a:t>
            </a:r>
          </a:p>
        </p:txBody>
      </p:sp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10AE5D7B-CD70-DC47-B8B1-1D99170966AE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7109717" y="1155843"/>
            <a:ext cx="2239765" cy="463612"/>
          </a:xfrm>
          <a:prstGeom prst="bentConnector3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B7772562-990A-F94E-A548-85B542196EC3}"/>
              </a:ext>
            </a:extLst>
          </p:cNvPr>
          <p:cNvCxnSpPr>
            <a:cxnSpLocks/>
          </p:cNvCxnSpPr>
          <p:nvPr/>
        </p:nvCxnSpPr>
        <p:spPr>
          <a:xfrm>
            <a:off x="7118281" y="1678107"/>
            <a:ext cx="2231201" cy="271909"/>
          </a:xfrm>
          <a:prstGeom prst="bentConnector3">
            <a:avLst>
              <a:gd name="adj1" fmla="val 38488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id="{E83F8168-1EDB-3847-A4A4-910CAC8ECBE4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7109716" y="1512374"/>
            <a:ext cx="2239767" cy="259882"/>
          </a:xfrm>
          <a:prstGeom prst="bentConnector3">
            <a:avLst>
              <a:gd name="adj1" fmla="val 44954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660DC99-30B2-5F4A-B43F-DC520179A389}"/>
              </a:ext>
            </a:extLst>
          </p:cNvPr>
          <p:cNvSpPr txBox="1"/>
          <p:nvPr/>
        </p:nvSpPr>
        <p:spPr>
          <a:xfrm>
            <a:off x="7884717" y="1935648"/>
            <a:ext cx="124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5m </a:t>
            </a:r>
            <a:r>
              <a:rPr lang="en-US" dirty="0" err="1"/>
              <a:t>SamTec</a:t>
            </a:r>
            <a:endParaRPr lang="en-US" dirty="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C2C1901-1690-3C4C-A3CD-641CBF219F06}"/>
              </a:ext>
            </a:extLst>
          </p:cNvPr>
          <p:cNvCxnSpPr/>
          <p:nvPr/>
        </p:nvCxnSpPr>
        <p:spPr>
          <a:xfrm>
            <a:off x="11270751" y="1155842"/>
            <a:ext cx="0" cy="1859622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01FBF03-0519-2C48-A2B0-7370080941EE}"/>
              </a:ext>
            </a:extLst>
          </p:cNvPr>
          <p:cNvCxnSpPr>
            <a:cxnSpLocks/>
          </p:cNvCxnSpPr>
          <p:nvPr/>
        </p:nvCxnSpPr>
        <p:spPr>
          <a:xfrm>
            <a:off x="10929991" y="2027179"/>
            <a:ext cx="0" cy="1022946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5D43120E-0512-6745-8022-748C6ED5CE53}"/>
              </a:ext>
            </a:extLst>
          </p:cNvPr>
          <p:cNvSpPr txBox="1"/>
          <p:nvPr/>
        </p:nvSpPr>
        <p:spPr>
          <a:xfrm>
            <a:off x="10482490" y="2234855"/>
            <a:ext cx="1576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&amp; Control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06D8449-BBEA-5D44-8811-4DD78B52D6CD}"/>
              </a:ext>
            </a:extLst>
          </p:cNvPr>
          <p:cNvCxnSpPr/>
          <p:nvPr/>
        </p:nvCxnSpPr>
        <p:spPr>
          <a:xfrm>
            <a:off x="6686438" y="3068874"/>
            <a:ext cx="103769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D779334B-B907-E940-B7CD-8925D31A0CED}"/>
              </a:ext>
            </a:extLst>
          </p:cNvPr>
          <p:cNvSpPr txBox="1"/>
          <p:nvPr/>
        </p:nvSpPr>
        <p:spPr>
          <a:xfrm>
            <a:off x="6573420" y="2699542"/>
            <a:ext cx="1417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Beam Trigger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5BA140D-1128-2E4C-87E1-8C637ABF3D86}"/>
              </a:ext>
            </a:extLst>
          </p:cNvPr>
          <p:cNvSpPr txBox="1"/>
          <p:nvPr/>
        </p:nvSpPr>
        <p:spPr>
          <a:xfrm>
            <a:off x="5427294" y="656749"/>
            <a:ext cx="1813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4-stave telescope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4EF3BC3-7855-7643-96F6-9CD232DA4797}"/>
              </a:ext>
            </a:extLst>
          </p:cNvPr>
          <p:cNvSpPr txBox="1"/>
          <p:nvPr/>
        </p:nvSpPr>
        <p:spPr>
          <a:xfrm>
            <a:off x="8507002" y="2646132"/>
            <a:ext cx="172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Timing &amp; Trigger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CD65321-049F-BE41-A64A-5E644D350267}"/>
              </a:ext>
            </a:extLst>
          </p:cNvPr>
          <p:cNvCxnSpPr>
            <a:cxnSpLocks/>
          </p:cNvCxnSpPr>
          <p:nvPr/>
        </p:nvCxnSpPr>
        <p:spPr>
          <a:xfrm>
            <a:off x="8839141" y="3068875"/>
            <a:ext cx="875342" cy="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an 51">
            <a:extLst>
              <a:ext uri="{FF2B5EF4-FFF2-40B4-BE49-F238E27FC236}">
                <a16:creationId xmlns:a16="http://schemas.microsoft.com/office/drawing/2014/main" id="{5508080B-985E-344C-BAA7-2D8AD17856CB}"/>
              </a:ext>
            </a:extLst>
          </p:cNvPr>
          <p:cNvSpPr/>
          <p:nvPr/>
        </p:nvSpPr>
        <p:spPr>
          <a:xfrm>
            <a:off x="10206642" y="4421052"/>
            <a:ext cx="1064109" cy="1018506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RCDAQ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1BE5F7E-3175-094B-99FF-BB73C926B523}"/>
              </a:ext>
            </a:extLst>
          </p:cNvPr>
          <p:cNvCxnSpPr>
            <a:cxnSpLocks/>
          </p:cNvCxnSpPr>
          <p:nvPr/>
        </p:nvCxnSpPr>
        <p:spPr>
          <a:xfrm>
            <a:off x="10730623" y="3842533"/>
            <a:ext cx="0" cy="578519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CE04F957-B5BF-9C49-9ADC-A495DD15FC41}"/>
              </a:ext>
            </a:extLst>
          </p:cNvPr>
          <p:cNvSpPr txBox="1"/>
          <p:nvPr/>
        </p:nvSpPr>
        <p:spPr>
          <a:xfrm>
            <a:off x="7471493" y="4276792"/>
            <a:ext cx="1908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Online Monitoring</a:t>
            </a:r>
          </a:p>
        </p:txBody>
      </p:sp>
      <p:pic>
        <p:nvPicPr>
          <p:cNvPr id="1026" name="Picture 2" descr="https://www.phenix.bnl.gov/WWW/publish/mxliu/sPHENIX/LDRD/Telescope/photos/SamTec-2.6m-8.8m-IMG_2137.jpg">
            <a:extLst>
              <a:ext uri="{FF2B5EF4-FFF2-40B4-BE49-F238E27FC236}">
                <a16:creationId xmlns:a16="http://schemas.microsoft.com/office/drawing/2014/main" id="{4C15B952-0A25-9949-B02A-65C93FE494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73420" y="4635769"/>
            <a:ext cx="3129051" cy="198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6036091-B003-5442-B03E-FE72C41E2454}"/>
              </a:ext>
            </a:extLst>
          </p:cNvPr>
          <p:cNvCxnSpPr>
            <a:cxnSpLocks/>
          </p:cNvCxnSpPr>
          <p:nvPr/>
        </p:nvCxnSpPr>
        <p:spPr>
          <a:xfrm flipH="1">
            <a:off x="9687960" y="5176722"/>
            <a:ext cx="518682" cy="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Date Placeholder 59">
            <a:extLst>
              <a:ext uri="{FF2B5EF4-FFF2-40B4-BE49-F238E27FC236}">
                <a16:creationId xmlns:a16="http://schemas.microsoft.com/office/drawing/2014/main" id="{901282A6-2583-7C4B-86FC-5EBC2C45D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61" name="Footer Placeholder 60">
            <a:extLst>
              <a:ext uri="{FF2B5EF4-FFF2-40B4-BE49-F238E27FC236}">
                <a16:creationId xmlns:a16="http://schemas.microsoft.com/office/drawing/2014/main" id="{49B3447F-7C50-8A49-9995-9C9FC1A08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62" name="Slide Number Placeholder 61">
            <a:extLst>
              <a:ext uri="{FF2B5EF4-FFF2-40B4-BE49-F238E27FC236}">
                <a16:creationId xmlns:a16="http://schemas.microsoft.com/office/drawing/2014/main" id="{A37494B2-91EB-764A-B31B-5ABFF6C1A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16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BC606C-2BE0-EE4D-8E76-37A01DED8BD1}"/>
              </a:ext>
            </a:extLst>
          </p:cNvPr>
          <p:cNvSpPr txBox="1"/>
          <p:nvPr/>
        </p:nvSpPr>
        <p:spPr>
          <a:xfrm>
            <a:off x="3172448" y="1026800"/>
            <a:ext cx="21363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- 1 fully functioning </a:t>
            </a:r>
          </a:p>
          <a:p>
            <a:r>
              <a:rPr lang="en-US" dirty="0">
                <a:solidFill>
                  <a:srgbClr val="FF0000"/>
                </a:solidFill>
              </a:rPr>
              <a:t>  9-chip stave;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- 3 staves with a few 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  broken sensors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065D12-BE95-4046-BD20-427C4375EC9F}"/>
              </a:ext>
            </a:extLst>
          </p:cNvPr>
          <p:cNvSpPr txBox="1"/>
          <p:nvPr/>
        </p:nvSpPr>
        <p:spPr>
          <a:xfrm>
            <a:off x="45047" y="4646124"/>
            <a:ext cx="6206251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 full system with final sensor/readout* hardware: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Multi-Stave + Multi-RU -&gt; FELIX readout demonstrated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sPHENIX</a:t>
            </a:r>
            <a:r>
              <a:rPr lang="en-US" sz="2000" dirty="0"/>
              <a:t> GTM integrated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Long readout </a:t>
            </a:r>
            <a:r>
              <a:rPr lang="en-US" dirty="0" err="1"/>
              <a:t>SamTec</a:t>
            </a:r>
            <a:r>
              <a:rPr lang="en-US" dirty="0"/>
              <a:t> cable certified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Cooling system demonstrated </a:t>
            </a:r>
          </a:p>
          <a:p>
            <a:r>
              <a:rPr lang="en-US" dirty="0"/>
              <a:t>*  </a:t>
            </a:r>
            <a:r>
              <a:rPr lang="en-US" sz="1200" dirty="0"/>
              <a:t>RUv1.1 identical to the final RUv2 electrically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6496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505861ED-BB1D-7D43-9E31-4455B6E6645B}"/>
              </a:ext>
            </a:extLst>
          </p:cNvPr>
          <p:cNvSpPr txBox="1"/>
          <p:nvPr/>
        </p:nvSpPr>
        <p:spPr>
          <a:xfrm>
            <a:off x="1960528" y="2944214"/>
            <a:ext cx="1162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From view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4399EAD-08C3-854B-B0F5-AA4FE150EAA3}"/>
              </a:ext>
            </a:extLst>
          </p:cNvPr>
          <p:cNvCxnSpPr/>
          <p:nvPr/>
        </p:nvCxnSpPr>
        <p:spPr>
          <a:xfrm>
            <a:off x="4832399" y="3128880"/>
            <a:ext cx="1872867" cy="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2AC7BF3-B517-9A43-BB60-6FADC44FBB14}"/>
              </a:ext>
            </a:extLst>
          </p:cNvPr>
          <p:cNvGrpSpPr/>
          <p:nvPr/>
        </p:nvGrpSpPr>
        <p:grpSpPr>
          <a:xfrm>
            <a:off x="694784" y="1086716"/>
            <a:ext cx="10673886" cy="3900921"/>
            <a:chOff x="694784" y="1086716"/>
            <a:chExt cx="10673886" cy="390092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55F63F1-F664-314B-A71A-CEB1ACEBB8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95849" y="1102703"/>
              <a:ext cx="6972821" cy="388493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06FE5B1-9A79-4948-8311-B39B5C99C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3599" y="1086716"/>
              <a:ext cx="2947791" cy="2210843"/>
            </a:xfrm>
            <a:prstGeom prst="rect">
              <a:avLst/>
            </a:prstGeom>
          </p:spPr>
        </p:pic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04056E4-1FA6-0942-9792-4D3BD4DD241F}"/>
                </a:ext>
              </a:extLst>
            </p:cNvPr>
            <p:cNvCxnSpPr>
              <a:cxnSpLocks/>
            </p:cNvCxnSpPr>
            <p:nvPr/>
          </p:nvCxnSpPr>
          <p:spPr>
            <a:xfrm>
              <a:off x="3659308" y="1436483"/>
              <a:ext cx="3398498" cy="150773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1286716-A018-7D4C-B6E3-90420838B914}"/>
                </a:ext>
              </a:extLst>
            </p:cNvPr>
            <p:cNvCxnSpPr>
              <a:cxnSpLocks/>
            </p:cNvCxnSpPr>
            <p:nvPr/>
          </p:nvCxnSpPr>
          <p:spPr>
            <a:xfrm>
              <a:off x="3659308" y="2488615"/>
              <a:ext cx="3398498" cy="62499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2D6391F-79C1-8945-9A39-16F83F0CFF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4784" y="3623207"/>
              <a:ext cx="3510961" cy="1301435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28398E7F-54A2-8E42-834F-21AECB71C5CB}"/>
              </a:ext>
            </a:extLst>
          </p:cNvPr>
          <p:cNvSpPr txBox="1"/>
          <p:nvPr/>
        </p:nvSpPr>
        <p:spPr>
          <a:xfrm>
            <a:off x="694784" y="4555310"/>
            <a:ext cx="2692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Stave housing (four staves)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9CFCBE7-97B7-784F-B30E-5540E309B57A}"/>
              </a:ext>
            </a:extLst>
          </p:cNvPr>
          <p:cNvCxnSpPr>
            <a:cxnSpLocks/>
          </p:cNvCxnSpPr>
          <p:nvPr/>
        </p:nvCxnSpPr>
        <p:spPr>
          <a:xfrm flipH="1" flipV="1">
            <a:off x="2958025" y="2336801"/>
            <a:ext cx="269715" cy="156793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3EB17EE-CAA8-3D4C-94BF-9131F4A36F47}"/>
              </a:ext>
            </a:extLst>
          </p:cNvPr>
          <p:cNvSpPr txBox="1"/>
          <p:nvPr/>
        </p:nvSpPr>
        <p:spPr>
          <a:xfrm>
            <a:off x="5319270" y="3128880"/>
            <a:ext cx="893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beam</a:t>
            </a:r>
          </a:p>
        </p:txBody>
      </p:sp>
      <p:sp>
        <p:nvSpPr>
          <p:cNvPr id="36" name="Title 35">
            <a:extLst>
              <a:ext uri="{FF2B5EF4-FFF2-40B4-BE49-F238E27FC236}">
                <a16:creationId xmlns:a16="http://schemas.microsoft.com/office/drawing/2014/main" id="{23389F24-A6D4-F84B-AE29-74E96497E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942" y="113649"/>
            <a:ext cx="10515600" cy="887046"/>
          </a:xfrm>
        </p:spPr>
        <p:txBody>
          <a:bodyPr/>
          <a:lstStyle/>
          <a:p>
            <a:pPr algn="ctr"/>
            <a:r>
              <a:rPr lang="en-US" dirty="0"/>
              <a:t>2019 MVTX Test Setup</a:t>
            </a:r>
          </a:p>
        </p:txBody>
      </p:sp>
      <p:sp>
        <p:nvSpPr>
          <p:cNvPr id="37" name="Date Placeholder 36">
            <a:extLst>
              <a:ext uri="{FF2B5EF4-FFF2-40B4-BE49-F238E27FC236}">
                <a16:creationId xmlns:a16="http://schemas.microsoft.com/office/drawing/2014/main" id="{C902750D-AAA1-4148-BF21-111CA2150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38" name="Footer Placeholder 37">
            <a:extLst>
              <a:ext uri="{FF2B5EF4-FFF2-40B4-BE49-F238E27FC236}">
                <a16:creationId xmlns:a16="http://schemas.microsoft.com/office/drawing/2014/main" id="{1F27EB6E-BD24-9D42-972C-1EEB77EED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C611DA56-63FE-404D-9A67-8F246C164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38F0-25EE-AF46-AA97-5ED356E5FBB8}" type="slidenum">
              <a:rPr lang="en-US" smtClean="0"/>
              <a:t>17</a:t>
            </a:fld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F06C139-59F6-A74E-A39F-AEAE36A1E521}"/>
              </a:ext>
            </a:extLst>
          </p:cNvPr>
          <p:cNvGrpSpPr/>
          <p:nvPr/>
        </p:nvGrpSpPr>
        <p:grpSpPr>
          <a:xfrm>
            <a:off x="694784" y="5089645"/>
            <a:ext cx="10590758" cy="1499708"/>
            <a:chOff x="694784" y="5089645"/>
            <a:chExt cx="10590758" cy="1499708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3337BBD-971F-7F45-8D9A-856F820E7D03}"/>
                </a:ext>
              </a:extLst>
            </p:cNvPr>
            <p:cNvSpPr txBox="1"/>
            <p:nvPr/>
          </p:nvSpPr>
          <p:spPr>
            <a:xfrm>
              <a:off x="694784" y="5089645"/>
              <a:ext cx="4517428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Stave housing sits on a motion table which can be moved in (x, y) plane perpendicular to the nominal beam direction. It can also be rotated (+40, -40) degrees (see photo on right). Operation was done at counting house.</a:t>
              </a: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5551AE88-23C1-574C-9FF9-F31E52D781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56111" y="5152966"/>
              <a:ext cx="2129431" cy="1436387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B0FF906-0614-2F43-AEC5-983F65213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58557" y="5212738"/>
              <a:ext cx="1741860" cy="1309878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71A1FDBA-F198-ED4C-9A1B-635714946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89069" y="5197434"/>
              <a:ext cx="1720697" cy="12939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356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76319-217F-A740-9A44-D4A6B3BF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1521" y="93220"/>
            <a:ext cx="10467230" cy="96864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Online Analysis: </a:t>
            </a:r>
            <a:br>
              <a:rPr lang="en-US" sz="3600" dirty="0"/>
            </a:br>
            <a:r>
              <a:rPr lang="en-US" sz="3600" dirty="0"/>
              <a:t>Detector Misalignment &amp; Hit Spatial Resolution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53DCB8-0BB8-E540-942F-64C98F979E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4"/>
          <a:stretch/>
        </p:blipFill>
        <p:spPr>
          <a:xfrm>
            <a:off x="5072448" y="1277925"/>
            <a:ext cx="7076303" cy="31244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4B916F-0FFB-7047-8625-5899DFB168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4"/>
          <a:stretch/>
        </p:blipFill>
        <p:spPr>
          <a:xfrm>
            <a:off x="0" y="3652395"/>
            <a:ext cx="7187121" cy="31733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F0844F-B0AA-2040-ADE1-A6E7F6D1619B}"/>
              </a:ext>
            </a:extLst>
          </p:cNvPr>
          <p:cNvSpPr txBox="1"/>
          <p:nvPr/>
        </p:nvSpPr>
        <p:spPr>
          <a:xfrm>
            <a:off x="380794" y="1102429"/>
            <a:ext cx="39574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Typical stave offset,  </a:t>
            </a:r>
          </a:p>
          <a:p>
            <a:r>
              <a:rPr lang="en-US" sz="2000" dirty="0"/>
              <a:t>Horizontally: 20 x 30um = 600 um</a:t>
            </a:r>
          </a:p>
          <a:p>
            <a:r>
              <a:rPr lang="en-US" sz="2000" dirty="0"/>
              <a:t>Vertically: 5 x 30 um = 150 um 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A9E76380-6543-6E40-9FD3-8F6A83270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1BB6C2CA-7231-8541-B813-10CC5B254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EBD33919-ECB9-1C44-A372-6D1F76E67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18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DB95CD-37CA-804F-A416-3308C95367F1}"/>
              </a:ext>
            </a:extLst>
          </p:cNvPr>
          <p:cNvSpPr txBox="1"/>
          <p:nvPr/>
        </p:nvSpPr>
        <p:spPr>
          <a:xfrm>
            <a:off x="380794" y="2183417"/>
            <a:ext cx="43747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Hit spatial resolution:  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err="1">
                <a:solidFill>
                  <a:srgbClr val="FF0000"/>
                </a:solidFill>
              </a:rPr>
              <a:t>peak_sigma_core</a:t>
            </a:r>
            <a:r>
              <a:rPr lang="en-US" dirty="0">
                <a:solidFill>
                  <a:srgbClr val="FF0000"/>
                </a:solidFill>
              </a:rPr>
              <a:t> = 0.55 (pixel size ) =15 um</a:t>
            </a:r>
          </a:p>
          <a:p>
            <a:r>
              <a:rPr lang="en-US" dirty="0">
                <a:solidFill>
                  <a:srgbClr val="FF0000"/>
                </a:solidFill>
              </a:rPr>
              <a:t>Chip spatial resolution = 15/sqrt(2) = 11 um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448BA6-630E-3B49-8C99-06343D342F83}"/>
              </a:ext>
            </a:extLst>
          </p:cNvPr>
          <p:cNvSpPr/>
          <p:nvPr/>
        </p:nvSpPr>
        <p:spPr>
          <a:xfrm>
            <a:off x="7830766" y="6118697"/>
            <a:ext cx="2558374" cy="1070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1EBAB3-52A9-AD40-BF15-C18B0A7C5B9E}"/>
              </a:ext>
            </a:extLst>
          </p:cNvPr>
          <p:cNvSpPr/>
          <p:nvPr/>
        </p:nvSpPr>
        <p:spPr>
          <a:xfrm>
            <a:off x="7905344" y="5651212"/>
            <a:ext cx="2558374" cy="10700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F29FBC-2757-FC44-8090-34B98D9B46EA}"/>
              </a:ext>
            </a:extLst>
          </p:cNvPr>
          <p:cNvSpPr/>
          <p:nvPr/>
        </p:nvSpPr>
        <p:spPr>
          <a:xfrm>
            <a:off x="7973438" y="5276904"/>
            <a:ext cx="2558374" cy="10700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70ED22-CBD0-DA47-B08E-C3D2330B3B4A}"/>
              </a:ext>
            </a:extLst>
          </p:cNvPr>
          <p:cNvSpPr/>
          <p:nvPr/>
        </p:nvSpPr>
        <p:spPr>
          <a:xfrm>
            <a:off x="7672286" y="4893459"/>
            <a:ext cx="2558374" cy="10700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457DFFE-4665-6348-A8BF-89566BBDDC59}"/>
              </a:ext>
            </a:extLst>
          </p:cNvPr>
          <p:cNvCxnSpPr/>
          <p:nvPr/>
        </p:nvCxnSpPr>
        <p:spPr>
          <a:xfrm flipV="1">
            <a:off x="9109953" y="4250987"/>
            <a:ext cx="0" cy="23638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4-Point Star 7">
            <a:extLst>
              <a:ext uri="{FF2B5EF4-FFF2-40B4-BE49-F238E27FC236}">
                <a16:creationId xmlns:a16="http://schemas.microsoft.com/office/drawing/2014/main" id="{B14F1147-B231-5941-BA93-77C2BDF03435}"/>
              </a:ext>
            </a:extLst>
          </p:cNvPr>
          <p:cNvSpPr/>
          <p:nvPr/>
        </p:nvSpPr>
        <p:spPr>
          <a:xfrm>
            <a:off x="8951473" y="6082796"/>
            <a:ext cx="316960" cy="202452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4-Point Star 18">
            <a:extLst>
              <a:ext uri="{FF2B5EF4-FFF2-40B4-BE49-F238E27FC236}">
                <a16:creationId xmlns:a16="http://schemas.microsoft.com/office/drawing/2014/main" id="{2A7D6ED3-CC9D-1D4D-A8A2-7D2A88204DC3}"/>
              </a:ext>
            </a:extLst>
          </p:cNvPr>
          <p:cNvSpPr/>
          <p:nvPr/>
        </p:nvSpPr>
        <p:spPr>
          <a:xfrm>
            <a:off x="8953095" y="5634779"/>
            <a:ext cx="316960" cy="202452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4-Point Star 19">
            <a:extLst>
              <a:ext uri="{FF2B5EF4-FFF2-40B4-BE49-F238E27FC236}">
                <a16:creationId xmlns:a16="http://schemas.microsoft.com/office/drawing/2014/main" id="{071F3872-BBE0-954B-801B-8E5D2D71DA22}"/>
              </a:ext>
            </a:extLst>
          </p:cNvPr>
          <p:cNvSpPr/>
          <p:nvPr/>
        </p:nvSpPr>
        <p:spPr>
          <a:xfrm>
            <a:off x="8949851" y="5232695"/>
            <a:ext cx="316960" cy="202452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4-Point Star 20">
            <a:extLst>
              <a:ext uri="{FF2B5EF4-FFF2-40B4-BE49-F238E27FC236}">
                <a16:creationId xmlns:a16="http://schemas.microsoft.com/office/drawing/2014/main" id="{129D9280-CFC6-1848-A9A6-A809CE449BE1}"/>
              </a:ext>
            </a:extLst>
          </p:cNvPr>
          <p:cNvSpPr/>
          <p:nvPr/>
        </p:nvSpPr>
        <p:spPr>
          <a:xfrm>
            <a:off x="8946609" y="4859796"/>
            <a:ext cx="316960" cy="202452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9F4408-3A18-784C-812A-4A1C20EDE65F}"/>
              </a:ext>
            </a:extLst>
          </p:cNvPr>
          <p:cNvSpPr txBox="1"/>
          <p:nvPr/>
        </p:nvSpPr>
        <p:spPr>
          <a:xfrm>
            <a:off x="10745965" y="5999356"/>
            <a:ext cx="106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 plane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BDB1F9-E07E-664A-A113-BA96F2D8F829}"/>
              </a:ext>
            </a:extLst>
          </p:cNvPr>
          <p:cNvSpPr txBox="1"/>
          <p:nvPr/>
        </p:nvSpPr>
        <p:spPr>
          <a:xfrm>
            <a:off x="10794801" y="5232695"/>
            <a:ext cx="1117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Delta_X</a:t>
            </a:r>
            <a:r>
              <a:rPr lang="en-US" dirty="0"/>
              <a:t>/Y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41E01C-3952-4D43-BC35-38B38A928925}"/>
              </a:ext>
            </a:extLst>
          </p:cNvPr>
          <p:cNvSpPr txBox="1"/>
          <p:nvPr/>
        </p:nvSpPr>
        <p:spPr>
          <a:xfrm>
            <a:off x="1300163" y="4514850"/>
            <a:ext cx="14804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Row #:  </a:t>
            </a:r>
            <a:r>
              <a:rPr lang="en-US" sz="2400" dirty="0" err="1"/>
              <a:t>dY</a:t>
            </a:r>
            <a:endParaRPr lang="en-US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081EF93-C3AF-DD4F-AE45-BEF2433B38CB}"/>
              </a:ext>
            </a:extLst>
          </p:cNvPr>
          <p:cNvSpPr txBox="1"/>
          <p:nvPr/>
        </p:nvSpPr>
        <p:spPr>
          <a:xfrm>
            <a:off x="6096000" y="1857375"/>
            <a:ext cx="13452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Col #:  </a:t>
            </a:r>
            <a:r>
              <a:rPr lang="en-US" sz="2400" dirty="0" err="1"/>
              <a:t>dX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750935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615937-66FB-3F43-A9FE-58A99202D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07460D-06DD-4145-8B0A-3372FEF55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C60A1-4EB2-4148-AFC6-2341F31DA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78D1D-D128-E44E-8913-0B6713E32E31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1BF723-B81C-024E-9910-7EE065FDBD0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53" y="1319917"/>
            <a:ext cx="6604883" cy="4953662"/>
          </a:xfrm>
          <a:prstGeom prst="rect">
            <a:avLst/>
          </a:prstGeom>
        </p:spPr>
      </p:pic>
      <p:pic>
        <p:nvPicPr>
          <p:cNvPr id="1026" name="Picture 2" descr="File:Run0907.png">
            <a:extLst>
              <a:ext uri="{FF2B5EF4-FFF2-40B4-BE49-F238E27FC236}">
                <a16:creationId xmlns:a16="http://schemas.microsoft.com/office/drawing/2014/main" id="{226DF3AB-082B-1042-959A-B76232A14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3904" y="816610"/>
            <a:ext cx="5208543" cy="281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le:Run0893.png">
            <a:extLst>
              <a:ext uri="{FF2B5EF4-FFF2-40B4-BE49-F238E27FC236}">
                <a16:creationId xmlns:a16="http://schemas.microsoft.com/office/drawing/2014/main" id="{7459457B-283C-F84D-9CB8-51E01D303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3904" y="4299665"/>
            <a:ext cx="5318096" cy="205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12B8B4-0B3D-9643-916A-E7C504373682}"/>
              </a:ext>
            </a:extLst>
          </p:cNvPr>
          <p:cNvSpPr txBox="1"/>
          <p:nvPr/>
        </p:nvSpPr>
        <p:spPr>
          <a:xfrm>
            <a:off x="10400307" y="308778"/>
            <a:ext cx="15447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 angle: 0</a:t>
            </a:r>
          </a:p>
          <a:p>
            <a:r>
              <a:rPr lang="en-US" dirty="0"/>
              <a:t>            (eta ~0)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0447AD-E737-7642-902C-E560D072361D}"/>
              </a:ext>
            </a:extLst>
          </p:cNvPr>
          <p:cNvSpPr txBox="1"/>
          <p:nvPr/>
        </p:nvSpPr>
        <p:spPr>
          <a:xfrm>
            <a:off x="10400307" y="3820400"/>
            <a:ext cx="1650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 angle: 40</a:t>
            </a:r>
          </a:p>
          <a:p>
            <a:r>
              <a:rPr lang="en-US" dirty="0"/>
              <a:t>              (eta ~1)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04DEBE-60B6-B645-8514-B0083E5203D7}"/>
              </a:ext>
            </a:extLst>
          </p:cNvPr>
          <p:cNvSpPr txBox="1"/>
          <p:nvPr/>
        </p:nvSpPr>
        <p:spPr>
          <a:xfrm>
            <a:off x="477078" y="1455492"/>
            <a:ext cx="3805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MVTX 4-Stave Telescope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5AC6D7-CA86-EC4D-AA28-4E8CCF4798BB}"/>
              </a:ext>
            </a:extLst>
          </p:cNvPr>
          <p:cNvSpPr txBox="1"/>
          <p:nvPr/>
        </p:nvSpPr>
        <p:spPr>
          <a:xfrm>
            <a:off x="1225834" y="111338"/>
            <a:ext cx="76717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Offline analysis in progress: all TB data in RCF</a:t>
            </a:r>
          </a:p>
          <a:p>
            <a:r>
              <a:rPr lang="en-US" dirty="0"/>
              <a:t>https://</a:t>
            </a:r>
            <a:r>
              <a:rPr lang="en-US" dirty="0" err="1"/>
              <a:t>wiki.bnl.gov</a:t>
            </a:r>
            <a:r>
              <a:rPr lang="en-US" dirty="0"/>
              <a:t>/</a:t>
            </a:r>
            <a:r>
              <a:rPr lang="en-US" dirty="0" err="1"/>
              <a:t>sPHENIX</a:t>
            </a:r>
            <a:r>
              <a:rPr lang="en-US" dirty="0"/>
              <a:t>/</a:t>
            </a:r>
            <a:r>
              <a:rPr lang="en-US" dirty="0" err="1"/>
              <a:t>index.php</a:t>
            </a:r>
            <a:r>
              <a:rPr lang="en-US" dirty="0"/>
              <a:t>/MAPS-</a:t>
            </a:r>
            <a:r>
              <a:rPr lang="en-US" dirty="0" err="1"/>
              <a:t>based_Vertex_Detector</a:t>
            </a:r>
            <a:r>
              <a:rPr lang="en-US" dirty="0"/>
              <a:t>_(MVTX)</a:t>
            </a:r>
          </a:p>
        </p:txBody>
      </p:sp>
    </p:spTree>
    <p:extLst>
      <p:ext uri="{BB962C8B-B14F-4D97-AF65-F5344CB8AC3E}">
        <p14:creationId xmlns:p14="http://schemas.microsoft.com/office/powerpoint/2010/main" val="2618307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932AE-AEB5-8B4B-A70A-AD3046A8A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36" y="71573"/>
            <a:ext cx="10246122" cy="754060"/>
          </a:xfrm>
        </p:spPr>
        <p:txBody>
          <a:bodyPr>
            <a:normAutofit/>
          </a:bodyPr>
          <a:lstStyle/>
          <a:p>
            <a:r>
              <a:rPr lang="en-US" dirty="0"/>
              <a:t>MVTX Detector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7C1A6-C9BF-4346-881D-9BFC288DD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11/01/19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75B45-DEE4-6244-9DFA-7E5582272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Overview, Pre-QM sPHENIX Mtg. @Fudan Univ., China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6142A-913C-0C41-AE44-628933115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2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BE4894-D979-754E-9219-CEF0F81AA6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4610" y="974433"/>
            <a:ext cx="5026228" cy="5145949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EC594E2-4709-7740-AA2D-28875CDDB21C}"/>
              </a:ext>
            </a:extLst>
          </p:cNvPr>
          <p:cNvCxnSpPr>
            <a:cxnSpLocks/>
          </p:cNvCxnSpPr>
          <p:nvPr/>
        </p:nvCxnSpPr>
        <p:spPr>
          <a:xfrm flipH="1" flipV="1">
            <a:off x="6595481" y="2183811"/>
            <a:ext cx="2970960" cy="128658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3AB0342-19E9-E148-B5B4-A5D3B1450E25}"/>
              </a:ext>
            </a:extLst>
          </p:cNvPr>
          <p:cNvCxnSpPr>
            <a:cxnSpLocks/>
          </p:cNvCxnSpPr>
          <p:nvPr/>
        </p:nvCxnSpPr>
        <p:spPr>
          <a:xfrm flipH="1">
            <a:off x="6595481" y="3525093"/>
            <a:ext cx="2902920" cy="10732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B0DDCDC-4542-2541-9CF8-77EBCC3A9F6A}"/>
              </a:ext>
            </a:extLst>
          </p:cNvPr>
          <p:cNvSpPr txBox="1"/>
          <p:nvPr/>
        </p:nvSpPr>
        <p:spPr>
          <a:xfrm>
            <a:off x="437585" y="1136711"/>
            <a:ext cx="33921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Service cone:  signal, power, cooling </a:t>
            </a:r>
          </a:p>
          <a:p>
            <a:r>
              <a:rPr lang="en-US" sz="1600" dirty="0"/>
              <a:t>                          and mechanical support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2777B2-3AC0-3248-8214-8BE09AE8D7EA}"/>
              </a:ext>
            </a:extLst>
          </p:cNvPr>
          <p:cNvSpPr txBox="1"/>
          <p:nvPr/>
        </p:nvSpPr>
        <p:spPr>
          <a:xfrm>
            <a:off x="116706" y="4921536"/>
            <a:ext cx="11580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MVTX </a:t>
            </a:r>
          </a:p>
          <a:p>
            <a:r>
              <a:rPr lang="en-US" sz="1600" b="1" dirty="0"/>
              <a:t>parameters</a:t>
            </a:r>
          </a:p>
        </p:txBody>
      </p:sp>
      <p:pic>
        <p:nvPicPr>
          <p:cNvPr id="23" name="Picture 2" descr="7th sPHENIX Collaboration Meeting">
            <a:extLst>
              <a:ext uri="{FF2B5EF4-FFF2-40B4-BE49-F238E27FC236}">
                <a16:creationId xmlns:a16="http://schemas.microsoft.com/office/drawing/2014/main" id="{261FA84F-512F-264B-B75C-50344DE22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1368"/>
            <a:ext cx="1254637" cy="73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A6257A1-72F9-B64B-AA74-F68951E852A1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3303"/>
          <a:stretch/>
        </p:blipFill>
        <p:spPr>
          <a:xfrm>
            <a:off x="1541129" y="4921536"/>
            <a:ext cx="3034199" cy="147238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5DD8ABB-1B46-A140-B848-053111A030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3695" y="2123975"/>
            <a:ext cx="4522459" cy="2489893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CA180AB-6AE5-8F4A-80A7-2CE692EFBC17}"/>
              </a:ext>
            </a:extLst>
          </p:cNvPr>
          <p:cNvSpPr txBox="1"/>
          <p:nvPr/>
        </p:nvSpPr>
        <p:spPr>
          <a:xfrm>
            <a:off x="5256693" y="2463261"/>
            <a:ext cx="11047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32AFF"/>
                </a:solidFill>
              </a:rPr>
              <a:t>End-Wheel</a:t>
            </a:r>
            <a:endParaRPr lang="en-US" sz="2400" dirty="0">
              <a:solidFill>
                <a:srgbClr val="032AFF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B3533D2-DA5D-4F43-94F7-4365A059F6F5}"/>
              </a:ext>
            </a:extLst>
          </p:cNvPr>
          <p:cNvSpPr txBox="1"/>
          <p:nvPr/>
        </p:nvSpPr>
        <p:spPr>
          <a:xfrm>
            <a:off x="819783" y="3787280"/>
            <a:ext cx="19068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32AFF"/>
                </a:solidFill>
              </a:rPr>
              <a:t>Extended power FPC</a:t>
            </a:r>
            <a:endParaRPr lang="en-US" sz="2400" dirty="0">
              <a:solidFill>
                <a:srgbClr val="032AFF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0559773-19FF-DD4C-B2B3-86BA603400F3}"/>
              </a:ext>
            </a:extLst>
          </p:cNvPr>
          <p:cNvSpPr txBox="1"/>
          <p:nvPr/>
        </p:nvSpPr>
        <p:spPr>
          <a:xfrm>
            <a:off x="2289933" y="1780168"/>
            <a:ext cx="28539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32AFF"/>
                </a:solidFill>
              </a:rPr>
              <a:t>CYSS: Cylindrical Shell Structure </a:t>
            </a:r>
            <a:endParaRPr lang="en-US" sz="2400" dirty="0">
              <a:solidFill>
                <a:srgbClr val="032AFF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23C0887-9CF4-A84A-8567-D67582A64EEC}"/>
              </a:ext>
            </a:extLst>
          </p:cNvPr>
          <p:cNvSpPr txBox="1"/>
          <p:nvPr/>
        </p:nvSpPr>
        <p:spPr>
          <a:xfrm>
            <a:off x="4841742" y="5395414"/>
            <a:ext cx="2620526" cy="954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rgbClr val="FFFF00"/>
                </a:solidFill>
              </a:rPr>
              <a:t> </a:t>
            </a:r>
            <a:r>
              <a:rPr lang="en-US" sz="1867" dirty="0"/>
              <a:t>3-layer sensor barrel</a:t>
            </a:r>
          </a:p>
          <a:p>
            <a:r>
              <a:rPr lang="en-US" sz="1867" dirty="0"/>
              <a:t>  - 48 staves, 27.1cm long</a:t>
            </a:r>
          </a:p>
          <a:p>
            <a:r>
              <a:rPr lang="en-US" sz="1867" dirty="0"/>
              <a:t>  - 432 chips</a:t>
            </a:r>
          </a:p>
        </p:txBody>
      </p:sp>
    </p:spTree>
    <p:extLst>
      <p:ext uri="{BB962C8B-B14F-4D97-AF65-F5344CB8AC3E}">
        <p14:creationId xmlns:p14="http://schemas.microsoft.com/office/powerpoint/2010/main" val="7874357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C40EC-BF2F-5647-AC0B-67708B127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665" y="136526"/>
            <a:ext cx="9522431" cy="640861"/>
          </a:xfrm>
        </p:spPr>
        <p:txBody>
          <a:bodyPr>
            <a:normAutofit fontScale="90000"/>
          </a:bodyPr>
          <a:lstStyle/>
          <a:p>
            <a:r>
              <a:rPr lang="en-US" dirty="0"/>
              <a:t>Offline Analysis: Cluster size vs Angle</a:t>
            </a:r>
          </a:p>
        </p:txBody>
      </p:sp>
      <p:pic>
        <p:nvPicPr>
          <p:cNvPr id="3074" name="Picture 2" descr="https://www.phenix.bnl.gov/WWW/publish/mxliu/sPHENIX/LDRD/Telescope/plots/Run-968-Hit-Map.jpg">
            <a:extLst>
              <a:ext uri="{FF2B5EF4-FFF2-40B4-BE49-F238E27FC236}">
                <a16:creationId xmlns:a16="http://schemas.microsoft.com/office/drawing/2014/main" id="{F57DA59B-E63E-AF44-A860-37EC406FA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717" y="1872536"/>
            <a:ext cx="5111646" cy="174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www.phenix.bnl.gov/WWW/publish/mxliu/sPHENIX/LDRD/Telescope/plots/Run-968-Phi-0-cluster-size-log.jpg">
            <a:extLst>
              <a:ext uri="{FF2B5EF4-FFF2-40B4-BE49-F238E27FC236}">
                <a16:creationId xmlns:a16="http://schemas.microsoft.com/office/drawing/2014/main" id="{F942988D-0C33-5B4C-9272-104295AFC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7608" y="839993"/>
            <a:ext cx="4475471" cy="303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B7D74A-59FE-AC45-AD69-8FFFAF550911}"/>
              </a:ext>
            </a:extLst>
          </p:cNvPr>
          <p:cNvSpPr txBox="1"/>
          <p:nvPr/>
        </p:nvSpPr>
        <p:spPr>
          <a:xfrm>
            <a:off x="8340687" y="2035641"/>
            <a:ext cx="23229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@ 0-degree</a:t>
            </a:r>
          </a:p>
          <a:p>
            <a:r>
              <a:rPr lang="en-US" sz="2400" b="1" dirty="0"/>
              <a:t>Cluster Size ~ 2.4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335D81A-2F64-4846-AE7F-95E5761CA32F}"/>
              </a:ext>
            </a:extLst>
          </p:cNvPr>
          <p:cNvCxnSpPr>
            <a:cxnSpLocks/>
          </p:cNvCxnSpPr>
          <p:nvPr/>
        </p:nvCxnSpPr>
        <p:spPr>
          <a:xfrm flipV="1">
            <a:off x="3540177" y="1388289"/>
            <a:ext cx="0" cy="249092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C927225-A053-AE4B-82B9-C5702CD72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E414272-1897-C241-BFE3-7CFD5943F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B1C91FC-9836-914C-85E2-4E7DB62BB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20</a:t>
            </a:fld>
            <a:endParaRPr lang="en-US"/>
          </a:p>
        </p:txBody>
      </p:sp>
      <p:pic>
        <p:nvPicPr>
          <p:cNvPr id="11" name="Picture 4" descr="https://www.phenix.bnl.gov/WWW/publish/mxliu/sPHENIX/LDRD/Telescope/plots/Run-893-Phi-40-cluster-size-log.jpg">
            <a:extLst>
              <a:ext uri="{FF2B5EF4-FFF2-40B4-BE49-F238E27FC236}">
                <a16:creationId xmlns:a16="http://schemas.microsoft.com/office/drawing/2014/main" id="{22B49197-27EF-E644-92A2-35B0B76BF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1535" y="3739719"/>
            <a:ext cx="4371541" cy="2968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www.phenix.bnl.gov/WWW/publish/mxliu/sPHENIX/LDRD/Telescope/plots/Run-893-Phi-40-Hit-Map.jpg">
            <a:extLst>
              <a:ext uri="{FF2B5EF4-FFF2-40B4-BE49-F238E27FC236}">
                <a16:creationId xmlns:a16="http://schemas.microsoft.com/office/drawing/2014/main" id="{C26C04EB-5802-7146-8800-52F96D727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4354" y="4553824"/>
            <a:ext cx="5144372" cy="175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52D6E02-19A2-8644-A836-4B863B1B3B97}"/>
              </a:ext>
            </a:extLst>
          </p:cNvPr>
          <p:cNvCxnSpPr>
            <a:cxnSpLocks/>
          </p:cNvCxnSpPr>
          <p:nvPr/>
        </p:nvCxnSpPr>
        <p:spPr>
          <a:xfrm flipH="1" flipV="1">
            <a:off x="2495308" y="4332800"/>
            <a:ext cx="3074760" cy="237511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00B9BC2-6384-5141-847C-0A3D68BBD85F}"/>
              </a:ext>
            </a:extLst>
          </p:cNvPr>
          <p:cNvSpPr txBox="1"/>
          <p:nvPr/>
        </p:nvSpPr>
        <p:spPr>
          <a:xfrm>
            <a:off x="8487389" y="4581476"/>
            <a:ext cx="23229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@ 40-deg</a:t>
            </a:r>
          </a:p>
          <a:p>
            <a:r>
              <a:rPr lang="en-US" sz="2400" b="1" dirty="0"/>
              <a:t>Cluster Size ~ 3.0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A534BB-02C2-A040-A7A1-5ACDAE5A068D}"/>
              </a:ext>
            </a:extLst>
          </p:cNvPr>
          <p:cNvSpPr txBox="1"/>
          <p:nvPr/>
        </p:nvSpPr>
        <p:spPr>
          <a:xfrm>
            <a:off x="1000717" y="769312"/>
            <a:ext cx="39675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To calibrate MC simulations and tracking</a:t>
            </a:r>
          </a:p>
          <a:p>
            <a:pPr marL="285750" indent="-285750">
              <a:buFontTx/>
              <a:buChar char="-"/>
            </a:pPr>
            <a:r>
              <a:rPr lang="en-US" dirty="0"/>
              <a:t>Stave geometry, alignment </a:t>
            </a:r>
          </a:p>
          <a:p>
            <a:pPr marL="285750" indent="-285750">
              <a:buFontTx/>
              <a:buChar char="-"/>
            </a:pPr>
            <a:r>
              <a:rPr lang="en-US" dirty="0"/>
              <a:t>Clustering</a:t>
            </a:r>
          </a:p>
        </p:txBody>
      </p:sp>
    </p:spTree>
    <p:extLst>
      <p:ext uri="{BB962C8B-B14F-4D97-AF65-F5344CB8AC3E}">
        <p14:creationId xmlns:p14="http://schemas.microsoft.com/office/powerpoint/2010/main" val="3999535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88ADA-D1D1-2E47-A902-CE53CF016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4" y="-17439"/>
            <a:ext cx="9691255" cy="1092345"/>
          </a:xfrm>
        </p:spPr>
        <p:txBody>
          <a:bodyPr/>
          <a:lstStyle/>
          <a:p>
            <a:r>
              <a:rPr lang="en-US" dirty="0"/>
              <a:t>ALPIDE Sensor Operation Optimization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EB146C-A613-5E43-A5CE-248A4193B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181177"/>
            <a:ext cx="6301946" cy="42861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3646C5-C504-8447-8656-8A5704CCA5C8}"/>
              </a:ext>
            </a:extLst>
          </p:cNvPr>
          <p:cNvSpPr txBox="1"/>
          <p:nvPr/>
        </p:nvSpPr>
        <p:spPr>
          <a:xfrm>
            <a:off x="577910" y="1357304"/>
            <a:ext cx="32637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“ALICE Default Settings”</a:t>
            </a:r>
          </a:p>
          <a:p>
            <a:r>
              <a:rPr lang="en-US" dirty="0"/>
              <a:t>- “Pile up” integration time ~ 5uS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A34F6D-9AA9-7E4B-96B9-C8254EF15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5892" y="2083128"/>
            <a:ext cx="6446108" cy="43842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98D0CE-3EB6-2448-A531-D922B5F7648E}"/>
              </a:ext>
            </a:extLst>
          </p:cNvPr>
          <p:cNvSpPr txBox="1"/>
          <p:nvPr/>
        </p:nvSpPr>
        <p:spPr>
          <a:xfrm>
            <a:off x="6276088" y="1033181"/>
            <a:ext cx="51632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“Stretched Settings” for </a:t>
            </a:r>
            <a:r>
              <a:rPr lang="en-US" dirty="0" err="1"/>
              <a:t>sPHENIX</a:t>
            </a:r>
            <a:r>
              <a:rPr lang="en-US" dirty="0"/>
              <a:t> trigger study </a:t>
            </a:r>
          </a:p>
          <a:p>
            <a:r>
              <a:rPr lang="en-US" dirty="0"/>
              <a:t> - Pile up integration time ~ 8uS</a:t>
            </a:r>
          </a:p>
          <a:p>
            <a:endParaRPr lang="en-US" dirty="0"/>
          </a:p>
          <a:p>
            <a:r>
              <a:rPr lang="en-US" dirty="0"/>
              <a:t>64 cells x 106nS = 6.8uS</a:t>
            </a:r>
          </a:p>
          <a:p>
            <a:r>
              <a:rPr lang="en-US" dirty="0"/>
              <a:t>      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8BF6D7D-73A1-2D4E-A15C-5E30F2C4938D}"/>
              </a:ext>
            </a:extLst>
          </p:cNvPr>
          <p:cNvCxnSpPr>
            <a:cxnSpLocks/>
          </p:cNvCxnSpPr>
          <p:nvPr/>
        </p:nvCxnSpPr>
        <p:spPr>
          <a:xfrm flipV="1">
            <a:off x="3857903" y="2594919"/>
            <a:ext cx="0" cy="343518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9F043C3-391A-A140-835B-4510EA91E7BC}"/>
              </a:ext>
            </a:extLst>
          </p:cNvPr>
          <p:cNvCxnSpPr>
            <a:cxnSpLocks/>
          </p:cNvCxnSpPr>
          <p:nvPr/>
        </p:nvCxnSpPr>
        <p:spPr>
          <a:xfrm flipV="1">
            <a:off x="8857734" y="2496065"/>
            <a:ext cx="0" cy="353403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85C49F90-FAEF-CC4D-8BA4-B9DAF9641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399AE60-6A33-5D46-8DE1-AD48F27FF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9ABF3F7-B42C-E74C-B496-7A43B94D7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21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46E174-7997-FB41-AA64-8936F73C95F5}"/>
              </a:ext>
            </a:extLst>
          </p:cNvPr>
          <p:cNvSpPr txBox="1"/>
          <p:nvPr/>
        </p:nvSpPr>
        <p:spPr>
          <a:xfrm>
            <a:off x="1905005" y="6259175"/>
            <a:ext cx="3187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sPHENIX</a:t>
            </a:r>
            <a:r>
              <a:rPr lang="en-US" dirty="0">
                <a:solidFill>
                  <a:srgbClr val="FF0000"/>
                </a:solidFill>
              </a:rPr>
              <a:t> Trigger Latency ~ 4.7uS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685B84-2892-D14F-9E55-09532BB0788A}"/>
              </a:ext>
            </a:extLst>
          </p:cNvPr>
          <p:cNvSpPr txBox="1"/>
          <p:nvPr/>
        </p:nvSpPr>
        <p:spPr>
          <a:xfrm>
            <a:off x="7381103" y="6255264"/>
            <a:ext cx="3187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sPHENIX</a:t>
            </a:r>
            <a:r>
              <a:rPr lang="en-US" dirty="0">
                <a:solidFill>
                  <a:srgbClr val="FF0000"/>
                </a:solidFill>
              </a:rPr>
              <a:t> Trigger Latency ~ 6.8uS</a:t>
            </a:r>
          </a:p>
        </p:txBody>
      </p:sp>
    </p:spTree>
    <p:extLst>
      <p:ext uri="{BB962C8B-B14F-4D97-AF65-F5344CB8AC3E}">
        <p14:creationId xmlns:p14="http://schemas.microsoft.com/office/powerpoint/2010/main" val="30486409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9F582-BC75-3A46-8315-106A0F73A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189" y="31096"/>
            <a:ext cx="11183111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Preliminary Offline Analysis: A simple straight line fit</a:t>
            </a:r>
            <a:br>
              <a:rPr lang="en-US" dirty="0"/>
            </a:br>
            <a:r>
              <a:rPr lang="en-US" dirty="0"/>
              <a:t>Track hit efficiency vs Trigger Delay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2137AA-1C0D-0847-9A3D-B6D786621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32551B-589B-854E-8E8B-3D4B25E2F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07B7C-FADF-C04E-A989-6B2E6A2C2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1F30-B380-1D46-947D-B2836609D44B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A7829E-4E31-0147-A53B-6BC12F49D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1828" y="1286118"/>
            <a:ext cx="8328060" cy="533235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8424E0-5A02-974F-8726-9BBEC7ECA380}"/>
              </a:ext>
            </a:extLst>
          </p:cNvPr>
          <p:cNvGrpSpPr/>
          <p:nvPr/>
        </p:nvGrpSpPr>
        <p:grpSpPr>
          <a:xfrm>
            <a:off x="410967" y="3436706"/>
            <a:ext cx="2280862" cy="788451"/>
            <a:chOff x="5794624" y="1109609"/>
            <a:chExt cx="1551398" cy="60231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D246190-22C5-584B-BD7D-3039B1CE033D}"/>
                </a:ext>
              </a:extLst>
            </p:cNvPr>
            <p:cNvSpPr/>
            <p:nvPr/>
          </p:nvSpPr>
          <p:spPr>
            <a:xfrm>
              <a:off x="5794625" y="1109609"/>
              <a:ext cx="1551397" cy="924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09E649B-F5CB-7B4C-B3D8-84D4CAEDFDF1}"/>
                </a:ext>
              </a:extLst>
            </p:cNvPr>
            <p:cNvSpPr/>
            <p:nvPr/>
          </p:nvSpPr>
          <p:spPr>
            <a:xfrm>
              <a:off x="5794624" y="1288380"/>
              <a:ext cx="1551397" cy="92467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4011823-17B0-CB41-8F1D-3B049C2CDFC8}"/>
                </a:ext>
              </a:extLst>
            </p:cNvPr>
            <p:cNvSpPr/>
            <p:nvPr/>
          </p:nvSpPr>
          <p:spPr>
            <a:xfrm>
              <a:off x="5794624" y="1457245"/>
              <a:ext cx="1551397" cy="924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44FDE70-0588-1D46-BEBC-B4949C0D746F}"/>
                </a:ext>
              </a:extLst>
            </p:cNvPr>
            <p:cNvSpPr/>
            <p:nvPr/>
          </p:nvSpPr>
          <p:spPr>
            <a:xfrm>
              <a:off x="5794625" y="1619455"/>
              <a:ext cx="1551397" cy="924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EC0AEF3-73CD-CA49-AAB2-6663E62286F5}"/>
              </a:ext>
            </a:extLst>
          </p:cNvPr>
          <p:cNvCxnSpPr>
            <a:cxnSpLocks/>
          </p:cNvCxnSpPr>
          <p:nvPr/>
        </p:nvCxnSpPr>
        <p:spPr>
          <a:xfrm flipV="1">
            <a:off x="1479479" y="2961439"/>
            <a:ext cx="0" cy="2031804"/>
          </a:xfrm>
          <a:prstGeom prst="straightConnector1">
            <a:avLst/>
          </a:prstGeom>
          <a:ln w="539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42B4EA9-7CB5-A749-8BC4-7DC4C971C41E}"/>
              </a:ext>
            </a:extLst>
          </p:cNvPr>
          <p:cNvSpPr txBox="1"/>
          <p:nvPr/>
        </p:nvSpPr>
        <p:spPr>
          <a:xfrm>
            <a:off x="3799814" y="2896028"/>
            <a:ext cx="4114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Hit_Eff_Stave3 &gt; 99.5%;</a:t>
            </a:r>
          </a:p>
          <a:p>
            <a:endParaRPr lang="en-US" sz="2000" dirty="0"/>
          </a:p>
          <a:p>
            <a:r>
              <a:rPr lang="en-US" sz="1600" dirty="0"/>
              <a:t>Eff = stave3_hits/(tracks, at least 3hits 1/2/4)</a:t>
            </a:r>
          </a:p>
          <a:p>
            <a:endParaRPr lang="en-US" dirty="0"/>
          </a:p>
          <a:p>
            <a:r>
              <a:rPr lang="en-US" b="1" dirty="0"/>
              <a:t>June TB Data analysis in progress</a:t>
            </a:r>
          </a:p>
          <a:p>
            <a:r>
              <a:rPr lang="en-US" dirty="0"/>
              <a:t>For various ALPIDE operation points, shaping time, threshold, trigger delay  etc.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6A4E8E-2970-8E46-862F-1DEFBCA2639E}"/>
              </a:ext>
            </a:extLst>
          </p:cNvPr>
          <p:cNvSpPr txBox="1"/>
          <p:nvPr/>
        </p:nvSpPr>
        <p:spPr>
          <a:xfrm>
            <a:off x="82631" y="3296138"/>
            <a:ext cx="28886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4</a:t>
            </a:r>
          </a:p>
          <a:p>
            <a:r>
              <a:rPr lang="en-US" sz="1600" dirty="0">
                <a:solidFill>
                  <a:srgbClr val="FF0000"/>
                </a:solidFill>
              </a:rPr>
              <a:t>3</a:t>
            </a:r>
          </a:p>
          <a:p>
            <a:r>
              <a:rPr lang="en-US" sz="1600" dirty="0"/>
              <a:t>2</a:t>
            </a:r>
          </a:p>
          <a:p>
            <a:r>
              <a:rPr lang="en-US" sz="1600" dirty="0"/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7A1380D-4F0F-7B47-B55C-46569B0C9FBC}"/>
              </a:ext>
            </a:extLst>
          </p:cNvPr>
          <p:cNvSpPr/>
          <p:nvPr/>
        </p:nvSpPr>
        <p:spPr>
          <a:xfrm>
            <a:off x="3886466" y="1904987"/>
            <a:ext cx="2966279" cy="104052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41057B-8482-614E-B121-644F54B0A787}"/>
              </a:ext>
            </a:extLst>
          </p:cNvPr>
          <p:cNvSpPr txBox="1"/>
          <p:nvPr/>
        </p:nvSpPr>
        <p:spPr>
          <a:xfrm>
            <a:off x="8404220" y="2242349"/>
            <a:ext cx="1308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Yasser</a:t>
            </a:r>
          </a:p>
        </p:txBody>
      </p:sp>
    </p:spTree>
    <p:extLst>
      <p:ext uri="{BB962C8B-B14F-4D97-AF65-F5344CB8AC3E}">
        <p14:creationId xmlns:p14="http://schemas.microsoft.com/office/powerpoint/2010/main" val="34755273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9F582-BC75-3A46-8315-106A0F73A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1206" y="50591"/>
            <a:ext cx="9338924" cy="1153932"/>
          </a:xfrm>
        </p:spPr>
        <p:txBody>
          <a:bodyPr>
            <a:normAutofit fontScale="90000"/>
          </a:bodyPr>
          <a:lstStyle/>
          <a:p>
            <a:r>
              <a:rPr lang="en-US" dirty="0"/>
              <a:t>Offline Analysis: A simple straight line fit </a:t>
            </a:r>
            <a:br>
              <a:rPr lang="en-US" dirty="0"/>
            </a:br>
            <a:r>
              <a:rPr lang="en-US" dirty="0"/>
              <a:t>Stave-3 Track hit resolution vs Trigger Delay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2137AA-1C0D-0847-9A3D-B6D786621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32551B-589B-854E-8E8B-3D4B25E2F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07B7C-FADF-C04E-A989-6B2E6A2C2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1F30-B380-1D46-947D-B2836609D44B}" type="slidenum">
              <a:rPr lang="en-US" smtClean="0"/>
              <a:t>23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8424E0-5A02-974F-8726-9BBEC7ECA380}"/>
              </a:ext>
            </a:extLst>
          </p:cNvPr>
          <p:cNvGrpSpPr/>
          <p:nvPr/>
        </p:nvGrpSpPr>
        <p:grpSpPr>
          <a:xfrm>
            <a:off x="610657" y="3436706"/>
            <a:ext cx="2280862" cy="788451"/>
            <a:chOff x="5794624" y="1109609"/>
            <a:chExt cx="1551398" cy="60231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D246190-22C5-584B-BD7D-3039B1CE033D}"/>
                </a:ext>
              </a:extLst>
            </p:cNvPr>
            <p:cNvSpPr/>
            <p:nvPr/>
          </p:nvSpPr>
          <p:spPr>
            <a:xfrm>
              <a:off x="5794625" y="1109609"/>
              <a:ext cx="1551397" cy="924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09E649B-F5CB-7B4C-B3D8-84D4CAEDFDF1}"/>
                </a:ext>
              </a:extLst>
            </p:cNvPr>
            <p:cNvSpPr/>
            <p:nvPr/>
          </p:nvSpPr>
          <p:spPr>
            <a:xfrm>
              <a:off x="5794624" y="1288380"/>
              <a:ext cx="1551397" cy="92467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4011823-17B0-CB41-8F1D-3B049C2CDFC8}"/>
                </a:ext>
              </a:extLst>
            </p:cNvPr>
            <p:cNvSpPr/>
            <p:nvPr/>
          </p:nvSpPr>
          <p:spPr>
            <a:xfrm>
              <a:off x="5794624" y="1457245"/>
              <a:ext cx="1551397" cy="924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44FDE70-0588-1D46-BEBC-B4949C0D746F}"/>
                </a:ext>
              </a:extLst>
            </p:cNvPr>
            <p:cNvSpPr/>
            <p:nvPr/>
          </p:nvSpPr>
          <p:spPr>
            <a:xfrm>
              <a:off x="5794625" y="1619455"/>
              <a:ext cx="1551397" cy="924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EC0AEF3-73CD-CA49-AAB2-6663E62286F5}"/>
              </a:ext>
            </a:extLst>
          </p:cNvPr>
          <p:cNvCxnSpPr>
            <a:cxnSpLocks/>
          </p:cNvCxnSpPr>
          <p:nvPr/>
        </p:nvCxnSpPr>
        <p:spPr>
          <a:xfrm flipV="1">
            <a:off x="1794789" y="2963470"/>
            <a:ext cx="0" cy="2031804"/>
          </a:xfrm>
          <a:prstGeom prst="straightConnector1">
            <a:avLst/>
          </a:prstGeom>
          <a:ln w="539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7F68B3D0-A54A-C544-9818-764FDF968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2151" y="1153932"/>
            <a:ext cx="8410249" cy="538498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8467F19-C51D-3046-854B-7AA7C2C62E64}"/>
              </a:ext>
            </a:extLst>
          </p:cNvPr>
          <p:cNvSpPr txBox="1"/>
          <p:nvPr/>
        </p:nvSpPr>
        <p:spPr>
          <a:xfrm>
            <a:off x="4664465" y="4995274"/>
            <a:ext cx="2106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dX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dZ</a:t>
            </a:r>
            <a:r>
              <a:rPr lang="en-US" dirty="0">
                <a:solidFill>
                  <a:srgbClr val="FF0000"/>
                </a:solidFill>
              </a:rPr>
              <a:t> &lt; 5um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1B68793-DDBE-384F-B8C5-CB771797A0A9}"/>
              </a:ext>
            </a:extLst>
          </p:cNvPr>
          <p:cNvSpPr txBox="1"/>
          <p:nvPr/>
        </p:nvSpPr>
        <p:spPr>
          <a:xfrm>
            <a:off x="219261" y="3296138"/>
            <a:ext cx="28886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4</a:t>
            </a:r>
          </a:p>
          <a:p>
            <a:r>
              <a:rPr lang="en-US" sz="1600" dirty="0">
                <a:solidFill>
                  <a:srgbClr val="FF0000"/>
                </a:solidFill>
              </a:rPr>
              <a:t>3</a:t>
            </a:r>
          </a:p>
          <a:p>
            <a:r>
              <a:rPr lang="en-US" sz="1600" dirty="0"/>
              <a:t>2</a:t>
            </a:r>
          </a:p>
          <a:p>
            <a:r>
              <a:rPr lang="en-US" sz="1600" dirty="0"/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B79F5CA-6371-244A-81F7-E0FD1E87D5DC}"/>
              </a:ext>
            </a:extLst>
          </p:cNvPr>
          <p:cNvSpPr/>
          <p:nvPr/>
        </p:nvSpPr>
        <p:spPr>
          <a:xfrm>
            <a:off x="4075649" y="2630200"/>
            <a:ext cx="3344654" cy="104052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EB12140-737B-8843-8D5B-CCA341B5F9AB}"/>
              </a:ext>
            </a:extLst>
          </p:cNvPr>
          <p:cNvSpPr/>
          <p:nvPr/>
        </p:nvSpPr>
        <p:spPr>
          <a:xfrm>
            <a:off x="4032621" y="4455099"/>
            <a:ext cx="3344654" cy="104052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C271F1-DCCA-B74F-906F-4013ECB0F02A}"/>
              </a:ext>
            </a:extLst>
          </p:cNvPr>
          <p:cNvSpPr txBox="1"/>
          <p:nvPr/>
        </p:nvSpPr>
        <p:spPr>
          <a:xfrm>
            <a:off x="8610600" y="2054671"/>
            <a:ext cx="1308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Yasser</a:t>
            </a:r>
          </a:p>
        </p:txBody>
      </p:sp>
    </p:spTree>
    <p:extLst>
      <p:ext uri="{BB962C8B-B14F-4D97-AF65-F5344CB8AC3E}">
        <p14:creationId xmlns:p14="http://schemas.microsoft.com/office/powerpoint/2010/main" val="32160163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D600C-1897-9641-8F98-06AF48F57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5039" y="23217"/>
            <a:ext cx="10739577" cy="1066800"/>
          </a:xfrm>
        </p:spPr>
        <p:txBody>
          <a:bodyPr>
            <a:normAutofit fontScale="90000"/>
          </a:bodyPr>
          <a:lstStyle/>
          <a:p>
            <a:r>
              <a:rPr lang="en-US" dirty="0"/>
              <a:t>Confirmed New MVTX Long </a:t>
            </a:r>
            <a:r>
              <a:rPr lang="en-US" dirty="0" err="1"/>
              <a:t>SamTec</a:t>
            </a:r>
            <a:r>
              <a:rPr lang="en-US" dirty="0"/>
              <a:t> Readout Cables</a:t>
            </a:r>
            <a:br>
              <a:rPr lang="en-US" dirty="0"/>
            </a:br>
            <a:r>
              <a:rPr lang="en-US" sz="3100" dirty="0"/>
              <a:t>8.8m + 2.6m = 11.4m (10m desired for </a:t>
            </a:r>
            <a:r>
              <a:rPr lang="en-US" sz="3100" dirty="0" err="1"/>
              <a:t>sPHENIX</a:t>
            </a:r>
            <a:r>
              <a:rPr lang="en-US" sz="3100" dirty="0"/>
              <a:t>; ALICE 8m cables)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DE3BC4-406B-E247-A324-AB77E25B7A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071" y="1343025"/>
            <a:ext cx="4136231" cy="55149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B4ACB1-ED81-9341-9E21-67E31CA89D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3178" y="2639616"/>
            <a:ext cx="5624512" cy="42183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CCFDCF-7467-F343-A7AF-54A97FFFC4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6516" y="1066800"/>
            <a:ext cx="3848100" cy="2886075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57C478A-327E-D14A-9A71-58FDA634A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459FDEB-DBA2-9941-B68F-6627A0112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E6317D1-E83D-F743-8198-AC588E77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2611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27C24-0A98-4247-930F-B0804133F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245"/>
            <a:ext cx="10515600" cy="1325563"/>
          </a:xfrm>
        </p:spPr>
        <p:txBody>
          <a:bodyPr/>
          <a:lstStyle/>
          <a:p>
            <a:r>
              <a:rPr lang="en-US" b="1" dirty="0"/>
              <a:t>11.4m </a:t>
            </a:r>
            <a:r>
              <a:rPr lang="en-US" b="1" dirty="0" err="1"/>
              <a:t>SamTec</a:t>
            </a:r>
            <a:r>
              <a:rPr lang="en-US" b="1" dirty="0"/>
              <a:t> Readout Cable Tested @CERN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387730-C5E5-3C46-BDDB-081BB0E692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682" y="1474633"/>
            <a:ext cx="4392020" cy="4351338"/>
          </a:xfrm>
        </p:spPr>
        <p:txBody>
          <a:bodyPr>
            <a:normAutofit/>
          </a:bodyPr>
          <a:lstStyle/>
          <a:p>
            <a:r>
              <a:rPr lang="en-US" dirty="0"/>
              <a:t>Double looped readout cables: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Effective length = 2 x 11.4 m = 22.8m</a:t>
            </a:r>
          </a:p>
          <a:p>
            <a:pPr lvl="1"/>
            <a:r>
              <a:rPr lang="en-US" dirty="0"/>
              <a:t>Data rate: 1.2Gbps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One overnight run, ~10hrs</a:t>
            </a:r>
          </a:p>
          <a:p>
            <a:pPr lvl="1"/>
            <a:r>
              <a:rPr lang="en-US" dirty="0"/>
              <a:t>Error rate &lt; 1.4 x10</a:t>
            </a:r>
            <a:r>
              <a:rPr lang="en-US" baseline="30000" dirty="0"/>
              <a:t>-14</a:t>
            </a:r>
          </a:p>
          <a:p>
            <a:pPr lvl="1"/>
            <a:endParaRPr lang="en-US" baseline="30000" dirty="0"/>
          </a:p>
          <a:p>
            <a:endParaRPr lang="en-US" sz="3600" b="1" baseline="30000" dirty="0"/>
          </a:p>
          <a:p>
            <a:r>
              <a:rPr lang="en-US" sz="2400" b="1" dirty="0"/>
              <a:t>Production cable: 11m (&gt;10m)</a:t>
            </a:r>
            <a:endParaRPr lang="en-US" sz="18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98B3E1-0F58-D747-A3F2-EAD7BC90C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9891" y="1511001"/>
            <a:ext cx="7522109" cy="468977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913C91-DC1F-BB44-AF3A-2F6354B31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3C3319-E32B-604E-A81A-08D4782A6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0B91D9-E2A5-344A-8331-1B224E6F1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7205B-5E54-E24D-ADC8-6A1AFE908C2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5968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933F44-F673-F742-B78E-9E4867B279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54"/>
          <a:stretch/>
        </p:blipFill>
        <p:spPr>
          <a:xfrm>
            <a:off x="141626" y="0"/>
            <a:ext cx="6935762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1D4266-2892-7648-BEC7-278A23ADF4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6749" y="0"/>
            <a:ext cx="4855251" cy="36414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160154-8BD3-224E-A4CD-E208D63F8A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8374" y="3429000"/>
            <a:ext cx="4572000" cy="3429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361F5F-A5A3-DC4A-B301-57B192B199C4}"/>
              </a:ext>
            </a:extLst>
          </p:cNvPr>
          <p:cNvSpPr txBox="1"/>
          <p:nvPr/>
        </p:nvSpPr>
        <p:spPr>
          <a:xfrm>
            <a:off x="141626" y="5820936"/>
            <a:ext cx="51485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Jo is testing the </a:t>
            </a:r>
            <a:r>
              <a:rPr lang="en-US" sz="2400" dirty="0" err="1">
                <a:solidFill>
                  <a:srgbClr val="FFFF00"/>
                </a:solidFill>
              </a:rPr>
              <a:t>sPHENIX</a:t>
            </a:r>
            <a:r>
              <a:rPr lang="en-US" sz="2400" dirty="0">
                <a:solidFill>
                  <a:srgbClr val="FFFF00"/>
                </a:solidFill>
              </a:rPr>
              <a:t> readout cables</a:t>
            </a:r>
          </a:p>
          <a:p>
            <a:r>
              <a:rPr lang="en-US" sz="2400" dirty="0">
                <a:solidFill>
                  <a:srgbClr val="FFFF00"/>
                </a:solidFill>
              </a:rPr>
              <a:t>Nice job!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064F9C-D9E7-BD4E-ACC3-EE27BBC6E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A4AE39-8109-A34B-87E2-94BB621DE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E2D37-52A4-E842-BE33-37E6933F2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7205B-5E54-E24D-ADC8-6A1AFE908C2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4353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0DA27-47CF-8540-9A2D-C5C1E0AA6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099" y="0"/>
            <a:ext cx="9987765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 err="1"/>
              <a:t>sPHENIX</a:t>
            </a:r>
            <a:r>
              <a:rPr lang="en-US" dirty="0"/>
              <a:t> Stave Production Started @CERN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EDF10A-46B8-A642-ADED-65984E3D5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327" y="1537948"/>
            <a:ext cx="5241074" cy="4818402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/>
              <a:t>sPHENIX</a:t>
            </a:r>
            <a:r>
              <a:rPr lang="en-US" dirty="0"/>
              <a:t> Production started  in 9/2019</a:t>
            </a:r>
          </a:p>
          <a:p>
            <a:pPr lvl="1"/>
            <a:r>
              <a:rPr lang="en-US" dirty="0"/>
              <a:t>Bi-weekly meeting on Thursday 5PM/CERN (9AM/LANL)</a:t>
            </a:r>
          </a:p>
          <a:p>
            <a:pPr lvl="1"/>
            <a:endParaRPr lang="en-US" dirty="0"/>
          </a:p>
          <a:p>
            <a:r>
              <a:rPr lang="en-US" dirty="0"/>
              <a:t>~10 staves/month</a:t>
            </a:r>
          </a:p>
          <a:p>
            <a:pPr lvl="1"/>
            <a:r>
              <a:rPr lang="en-US" dirty="0"/>
              <a:t>Limited by Wire bonding , 2~3 staves/week</a:t>
            </a:r>
          </a:p>
          <a:p>
            <a:endParaRPr lang="en-US" dirty="0"/>
          </a:p>
          <a:p>
            <a:r>
              <a:rPr lang="en-US" dirty="0"/>
              <a:t>Production period: ~10 months</a:t>
            </a:r>
          </a:p>
          <a:p>
            <a:pPr lvl="1"/>
            <a:r>
              <a:rPr lang="en-US" dirty="0"/>
              <a:t>Complete by the end of 2020</a:t>
            </a:r>
          </a:p>
          <a:p>
            <a:pPr lvl="1"/>
            <a:endParaRPr lang="en-US" dirty="0"/>
          </a:p>
          <a:p>
            <a:r>
              <a:rPr lang="en-US" dirty="0"/>
              <a:t>Produce 12 HICs in 2019</a:t>
            </a:r>
          </a:p>
          <a:p>
            <a:endParaRPr lang="en-US" dirty="0"/>
          </a:p>
          <a:p>
            <a:r>
              <a:rPr lang="en-US" dirty="0"/>
              <a:t>First ~21 staves available, 3/2020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0ED353-7F2A-5B40-9743-A1DD23017E6B}"/>
              </a:ext>
            </a:extLst>
          </p:cNvPr>
          <p:cNvSpPr/>
          <p:nvPr/>
        </p:nvSpPr>
        <p:spPr>
          <a:xfrm>
            <a:off x="5642149" y="1315660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First stave production kick-off meeting 10/24</a:t>
            </a:r>
          </a:p>
          <a:p>
            <a:endParaRPr lang="en-US" dirty="0"/>
          </a:p>
          <a:p>
            <a:r>
              <a:rPr lang="en-US" dirty="0"/>
              <a:t>- “The FPC production is well advanced, we have already the first batch of 24 pieces available.”</a:t>
            </a:r>
          </a:p>
          <a:p>
            <a:r>
              <a:rPr lang="en-US" dirty="0"/>
              <a:t>- ~100 golden chips available  </a:t>
            </a:r>
          </a:p>
          <a:p>
            <a:r>
              <a:rPr lang="en-US" dirty="0"/>
              <a:t>- </a:t>
            </a:r>
            <a:r>
              <a:rPr lang="en-US" dirty="0">
                <a:solidFill>
                  <a:srgbClr val="FF0000"/>
                </a:solidFill>
              </a:rPr>
              <a:t>1</a:t>
            </a:r>
            <a:r>
              <a:rPr lang="en-US" baseline="30000" dirty="0">
                <a:solidFill>
                  <a:srgbClr val="FF0000"/>
                </a:solidFill>
              </a:rPr>
              <a:t>st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sPHENIX</a:t>
            </a:r>
            <a:r>
              <a:rPr lang="en-US" dirty="0">
                <a:solidFill>
                  <a:srgbClr val="FF0000"/>
                </a:solidFill>
              </a:rPr>
              <a:t> HIC produced, “GOLD”, IBHIC-A201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CCD566-3C98-3A40-8F4F-1C91882B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FA064F-4A8D-6A4A-A243-8ABCD5366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46EA2E-7356-DB42-AC17-1C8488F50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7205B-5E54-E24D-ADC8-6A1AFE908C29}" type="slidenum">
              <a:rPr lang="en-US" smtClean="0"/>
              <a:t>27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3A5896-8A71-BD48-BEEA-BF01EF5BC1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916"/>
          <a:stretch/>
        </p:blipFill>
        <p:spPr>
          <a:xfrm>
            <a:off x="5721699" y="3205042"/>
            <a:ext cx="5936901" cy="315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2069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42A67-24F7-8641-A72B-CBC6E4EB8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4474" y="365125"/>
            <a:ext cx="9839325" cy="1325563"/>
          </a:xfrm>
        </p:spPr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</a:t>
            </a:r>
            <a:r>
              <a:rPr lang="en-US" dirty="0" err="1"/>
              <a:t>sPHENIX</a:t>
            </a:r>
            <a:r>
              <a:rPr lang="en-US" dirty="0"/>
              <a:t> HIC Produced at CERN</a:t>
            </a:r>
            <a:br>
              <a:rPr lang="en-US" dirty="0"/>
            </a:br>
            <a:r>
              <a:rPr lang="en-US" dirty="0"/>
              <a:t>- IBHIC-A201 &amp; PWR extension clamp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A49DAE-D637-9545-8678-4F22B6ABD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633B8-9E97-6F4E-8001-D58111BC8CEC}" type="slidenum">
              <a:rPr lang="en-US" smtClean="0"/>
              <a:t>28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2F47A1-37E5-FD48-A19C-15E38A07A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0000" y="3536407"/>
            <a:ext cx="5152000" cy="289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AC21044-F7A9-7047-A5E0-70DF12DFC389}"/>
              </a:ext>
            </a:extLst>
          </p:cNvPr>
          <p:cNvGrpSpPr/>
          <p:nvPr/>
        </p:nvGrpSpPr>
        <p:grpSpPr>
          <a:xfrm>
            <a:off x="188773" y="1690688"/>
            <a:ext cx="7224712" cy="3109912"/>
            <a:chOff x="172160" y="1504950"/>
            <a:chExt cx="7224712" cy="310991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4B52A10-77D8-4E44-9174-90C52424FD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990" t="24652" b="30000"/>
            <a:stretch/>
          </p:blipFill>
          <p:spPr>
            <a:xfrm>
              <a:off x="172160" y="1504950"/>
              <a:ext cx="7224712" cy="310991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48BC507-5A92-BC48-BA55-CBA2D5ECB701}"/>
                </a:ext>
              </a:extLst>
            </p:cNvPr>
            <p:cNvSpPr txBox="1"/>
            <p:nvPr/>
          </p:nvSpPr>
          <p:spPr>
            <a:xfrm>
              <a:off x="2013024" y="3630208"/>
              <a:ext cx="31861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FF00"/>
                  </a:solidFill>
                </a:rPr>
                <a:t>First </a:t>
              </a:r>
              <a:r>
                <a:rPr lang="en-US" sz="2000" dirty="0" err="1">
                  <a:solidFill>
                    <a:srgbClr val="FFFF00"/>
                  </a:solidFill>
                </a:rPr>
                <a:t>sPHENIX</a:t>
              </a:r>
              <a:r>
                <a:rPr lang="en-US" sz="2000" dirty="0">
                  <a:solidFill>
                    <a:srgbClr val="FFFF00"/>
                  </a:solidFill>
                </a:rPr>
                <a:t> HIC</a:t>
              </a:r>
            </a:p>
          </p:txBody>
        </p:sp>
      </p:grp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413E678-A76C-B641-B379-45DDA6A9E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/>
              <a:t>214/10/19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F7CECB-3528-664E-BC37-654D9C63D1A4}"/>
              </a:ext>
            </a:extLst>
          </p:cNvPr>
          <p:cNvSpPr txBox="1"/>
          <p:nvPr/>
        </p:nvSpPr>
        <p:spPr>
          <a:xfrm>
            <a:off x="8201379" y="3645597"/>
            <a:ext cx="3186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Power extension clamp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18B06D1-C9C4-854C-80B6-DC4CEA47D0F0}"/>
              </a:ext>
            </a:extLst>
          </p:cNvPr>
          <p:cNvCxnSpPr>
            <a:cxnSpLocks/>
          </p:cNvCxnSpPr>
          <p:nvPr/>
        </p:nvCxnSpPr>
        <p:spPr>
          <a:xfrm>
            <a:off x="9794436" y="3969209"/>
            <a:ext cx="869754" cy="59993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35305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7EDA0-BE74-564B-B0B2-7F505A909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IBHIC-A201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ED8617-7E9F-0F4C-A577-3E360CB31AC5}"/>
              </a:ext>
            </a:extLst>
          </p:cNvPr>
          <p:cNvSpPr txBox="1"/>
          <p:nvPr/>
        </p:nvSpPr>
        <p:spPr>
          <a:xfrm>
            <a:off x="720090" y="1395200"/>
            <a:ext cx="112356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Accepted ALPIDE Chips from T847786 19T: A1*, A2, A4, A5, B1, B3, B7, C2, C3</a:t>
            </a:r>
          </a:p>
          <a:p>
            <a:endParaRPr lang="en-US" dirty="0"/>
          </a:p>
          <a:p>
            <a:r>
              <a:rPr lang="en-US" dirty="0"/>
              <a:t>*Dust removed from the back side.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032D9164-FACD-2347-BDDF-A9BC2BCB25D8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20090" y="2482457"/>
              <a:ext cx="9093809" cy="91440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1028103">
                      <a:extLst>
                        <a:ext uri="{9D8B030D-6E8A-4147-A177-3AD203B41FA5}">
                          <a16:colId xmlns:a16="http://schemas.microsoft.com/office/drawing/2014/main" val="2767704567"/>
                        </a:ext>
                      </a:extLst>
                    </a:gridCol>
                    <a:gridCol w="1412377">
                      <a:extLst>
                        <a:ext uri="{9D8B030D-6E8A-4147-A177-3AD203B41FA5}">
                          <a16:colId xmlns:a16="http://schemas.microsoft.com/office/drawing/2014/main" val="1181951297"/>
                        </a:ext>
                      </a:extLst>
                    </a:gridCol>
                    <a:gridCol w="931370">
                      <a:extLst>
                        <a:ext uri="{9D8B030D-6E8A-4147-A177-3AD203B41FA5}">
                          <a16:colId xmlns:a16="http://schemas.microsoft.com/office/drawing/2014/main" val="3912855554"/>
                        </a:ext>
                      </a:extLst>
                    </a:gridCol>
                    <a:gridCol w="1286407">
                      <a:extLst>
                        <a:ext uri="{9D8B030D-6E8A-4147-A177-3AD203B41FA5}">
                          <a16:colId xmlns:a16="http://schemas.microsoft.com/office/drawing/2014/main" val="4030693111"/>
                        </a:ext>
                      </a:extLst>
                    </a:gridCol>
                    <a:gridCol w="916692">
                      <a:extLst>
                        <a:ext uri="{9D8B030D-6E8A-4147-A177-3AD203B41FA5}">
                          <a16:colId xmlns:a16="http://schemas.microsoft.com/office/drawing/2014/main" val="2080347823"/>
                        </a:ext>
                      </a:extLst>
                    </a:gridCol>
                    <a:gridCol w="1301086">
                      <a:extLst>
                        <a:ext uri="{9D8B030D-6E8A-4147-A177-3AD203B41FA5}">
                          <a16:colId xmlns:a16="http://schemas.microsoft.com/office/drawing/2014/main" val="2257310010"/>
                        </a:ext>
                      </a:extLst>
                    </a:gridCol>
                    <a:gridCol w="1108887">
                      <a:extLst>
                        <a:ext uri="{9D8B030D-6E8A-4147-A177-3AD203B41FA5}">
                          <a16:colId xmlns:a16="http://schemas.microsoft.com/office/drawing/2014/main" val="1617194079"/>
                        </a:ext>
                      </a:extLst>
                    </a:gridCol>
                    <a:gridCol w="1108887">
                      <a:extLst>
                        <a:ext uri="{9D8B030D-6E8A-4147-A177-3AD203B41FA5}">
                          <a16:colId xmlns:a16="http://schemas.microsoft.com/office/drawing/2014/main" val="3305430297"/>
                        </a:ext>
                      </a:extLst>
                    </a:gridCol>
                  </a:tblGrid>
                  <a:tr h="305791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</a:rPr>
                            <a:t>Activities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</a:rPr>
                            <a:t>Ins. after glue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</a:rPr>
                            <a:t>Bonding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</a:rPr>
                            <a:t>Ins. after bonding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</a:rPr>
                            <a:t>Power test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</a:rPr>
                            <a:t>Qualification test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</a:rPr>
                            <a:t>HIC+SF+CP</a:t>
                          </a:r>
                        </a:p>
                        <a:p>
                          <a:pPr algn="ctr"/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</a:rPr>
                            <a:t>glue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</a:rPr>
                            <a:t>= Stave</a:t>
                          </a:r>
                        </a:p>
                        <a:p>
                          <a:pPr algn="ctr"/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</a:rPr>
                            <a:t>Ready?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155222732"/>
                      </a:ext>
                    </a:extLst>
                  </a:tr>
                  <a:tr h="305791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b="0" dirty="0"/>
                            <a:t>Done?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YES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YES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YES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YES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baseline="3000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†</m:t>
                              </m:r>
                            </m:oMath>
                          </a14:m>
                          <a:endParaRPr lang="en-US" sz="1600" baseline="30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/>
                            <a:t>YES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baseline="3000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†</m:t>
                              </m:r>
                            </m:oMath>
                          </a14:m>
                          <a:endParaRPr lang="en-US" sz="1600" baseline="30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45491563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032D9164-FACD-2347-BDDF-A9BC2BCB25D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93735222"/>
                  </p:ext>
                </p:extLst>
              </p:nvPr>
            </p:nvGraphicFramePr>
            <p:xfrm>
              <a:off x="720090" y="2482457"/>
              <a:ext cx="9093809" cy="91440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1028103">
                      <a:extLst>
                        <a:ext uri="{9D8B030D-6E8A-4147-A177-3AD203B41FA5}">
                          <a16:colId xmlns:a16="http://schemas.microsoft.com/office/drawing/2014/main" val="2767704567"/>
                        </a:ext>
                      </a:extLst>
                    </a:gridCol>
                    <a:gridCol w="1412377">
                      <a:extLst>
                        <a:ext uri="{9D8B030D-6E8A-4147-A177-3AD203B41FA5}">
                          <a16:colId xmlns:a16="http://schemas.microsoft.com/office/drawing/2014/main" val="1181951297"/>
                        </a:ext>
                      </a:extLst>
                    </a:gridCol>
                    <a:gridCol w="931370">
                      <a:extLst>
                        <a:ext uri="{9D8B030D-6E8A-4147-A177-3AD203B41FA5}">
                          <a16:colId xmlns:a16="http://schemas.microsoft.com/office/drawing/2014/main" val="3912855554"/>
                        </a:ext>
                      </a:extLst>
                    </a:gridCol>
                    <a:gridCol w="1286407">
                      <a:extLst>
                        <a:ext uri="{9D8B030D-6E8A-4147-A177-3AD203B41FA5}">
                          <a16:colId xmlns:a16="http://schemas.microsoft.com/office/drawing/2014/main" val="4030693111"/>
                        </a:ext>
                      </a:extLst>
                    </a:gridCol>
                    <a:gridCol w="916692">
                      <a:extLst>
                        <a:ext uri="{9D8B030D-6E8A-4147-A177-3AD203B41FA5}">
                          <a16:colId xmlns:a16="http://schemas.microsoft.com/office/drawing/2014/main" val="2080347823"/>
                        </a:ext>
                      </a:extLst>
                    </a:gridCol>
                    <a:gridCol w="1301086">
                      <a:extLst>
                        <a:ext uri="{9D8B030D-6E8A-4147-A177-3AD203B41FA5}">
                          <a16:colId xmlns:a16="http://schemas.microsoft.com/office/drawing/2014/main" val="2257310010"/>
                        </a:ext>
                      </a:extLst>
                    </a:gridCol>
                    <a:gridCol w="1108887">
                      <a:extLst>
                        <a:ext uri="{9D8B030D-6E8A-4147-A177-3AD203B41FA5}">
                          <a16:colId xmlns:a16="http://schemas.microsoft.com/office/drawing/2014/main" val="1617194079"/>
                        </a:ext>
                      </a:extLst>
                    </a:gridCol>
                    <a:gridCol w="1108887">
                      <a:extLst>
                        <a:ext uri="{9D8B030D-6E8A-4147-A177-3AD203B41FA5}">
                          <a16:colId xmlns:a16="http://schemas.microsoft.com/office/drawing/2014/main" val="3305430297"/>
                        </a:ext>
                      </a:extLst>
                    </a:gridCol>
                  </a:tblGrid>
                  <a:tr h="57912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</a:rPr>
                            <a:t>Activities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</a:rPr>
                            <a:t>Ins. after glue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</a:rPr>
                            <a:t>Bonding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</a:rPr>
                            <a:t>Ins. after bonding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</a:rPr>
                            <a:t>Power test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</a:rPr>
                            <a:t>Qualification test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</a:rPr>
                            <a:t>HIC+SF+CP</a:t>
                          </a:r>
                        </a:p>
                        <a:p>
                          <a:pPr algn="ctr"/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</a:rPr>
                            <a:t>glue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</a:rPr>
                            <a:t>= Stave</a:t>
                          </a:r>
                        </a:p>
                        <a:p>
                          <a:pPr algn="ctr"/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</a:rPr>
                            <a:t>Ready?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155222732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b="0" dirty="0"/>
                            <a:t>Done?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YES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YES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YES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502740" t="-177778" r="-379452" b="-185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31373" t="-177778" r="-171569" b="-185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45491563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1B9AADC-A070-8E4B-B568-5BAD86D26CEC}"/>
                  </a:ext>
                </a:extLst>
              </p:cNvPr>
              <p:cNvSpPr txBox="1"/>
              <p:nvPr/>
            </p:nvSpPr>
            <p:spPr>
              <a:xfrm>
                <a:off x="592400" y="3625604"/>
                <a:ext cx="9221499" cy="20313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baseline="30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†</m:t>
                    </m:r>
                  </m:oMath>
                </a14:m>
                <a:r>
                  <a:rPr lang="en-US" dirty="0"/>
                  <a:t> With a new set up. PWR extension connection is made using a clamp. Pictures in the next slide.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IN" b="1" u="sng" dirty="0"/>
                  <a:t>IB HIC Qualification Test on 22.10.2019:</a:t>
                </a:r>
                <a:endParaRPr lang="en-IN" dirty="0"/>
              </a:p>
              <a:p>
                <a:r>
                  <a:rPr lang="en-IN" dirty="0"/>
                  <a:t>All gold.</a:t>
                </a:r>
              </a:p>
              <a:p>
                <a:r>
                  <a:rPr lang="en-IN" dirty="0"/>
                  <a:t>Eyes are okay for all the drivers settings.</a:t>
                </a:r>
              </a:p>
              <a:p>
                <a:r>
                  <a:rPr lang="en-US" dirty="0"/>
                  <a:t>Qualification flag: </a:t>
                </a:r>
                <a:r>
                  <a:rPr lang="en-US" b="1" dirty="0">
                    <a:solidFill>
                      <a:srgbClr val="FFC000"/>
                    </a:solidFill>
                  </a:rPr>
                  <a:t>Gold</a:t>
                </a:r>
                <a:r>
                  <a:rPr lang="en-US" dirty="0"/>
                  <a:t> (Matrix: OK (</a:t>
                </a:r>
                <a:r>
                  <a:rPr lang="en-US" dirty="0">
                    <a:solidFill>
                      <a:srgbClr val="FFC000"/>
                    </a:solidFill>
                  </a:rPr>
                  <a:t>Gold</a:t>
                </a:r>
                <a:r>
                  <a:rPr lang="en-US" dirty="0"/>
                  <a:t>)/DTU: </a:t>
                </a:r>
                <a:r>
                  <a:rPr lang="en-US" dirty="0">
                    <a:solidFill>
                      <a:srgbClr val="00B050"/>
                    </a:solidFill>
                  </a:rPr>
                  <a:t>OK</a:t>
                </a:r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1B9AADC-A070-8E4B-B568-5BAD86D26C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400" y="3625604"/>
                <a:ext cx="9221499" cy="2031325"/>
              </a:xfrm>
              <a:prstGeom prst="rect">
                <a:avLst/>
              </a:prstGeom>
              <a:blipFill>
                <a:blip r:embed="rId4"/>
                <a:stretch>
                  <a:fillRect l="-550" t="-621" b="-3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AC78ED-9D33-844F-9DD5-F0CC6E51C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633B8-9E97-6F4E-8001-D58111BC8CEC}" type="slidenum">
              <a:rPr lang="en-US" smtClean="0"/>
              <a:t>29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04495D-AE57-0241-865C-2D3C59DBB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/>
              <a:t>214/10/19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921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700" y="-64533"/>
            <a:ext cx="9372600" cy="858553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Scope of the MVTX Project – WBS 3.02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6096001" y="973884"/>
            <a:ext cx="6029204" cy="361833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Electronics (3.02.02)</a:t>
            </a:r>
          </a:p>
          <a:p>
            <a:pPr lvl="1"/>
            <a:r>
              <a:rPr lang="en-US" dirty="0"/>
              <a:t>Readout Integration </a:t>
            </a:r>
          </a:p>
          <a:p>
            <a:pPr lvl="2"/>
            <a:r>
              <a:rPr lang="en-US" dirty="0"/>
              <a:t>RU QA &amp; assembly @UT-A </a:t>
            </a:r>
          </a:p>
          <a:p>
            <a:pPr lvl="2"/>
            <a:r>
              <a:rPr lang="en-US" dirty="0"/>
              <a:t>Backend: ATLAS FELIX production</a:t>
            </a:r>
          </a:p>
          <a:p>
            <a:pPr lvl="2"/>
            <a:r>
              <a:rPr lang="en-US" dirty="0"/>
              <a:t>FELIX boards test @LANL/BNL</a:t>
            </a:r>
          </a:p>
          <a:p>
            <a:pPr lvl="2"/>
            <a:r>
              <a:rPr lang="en-US" dirty="0"/>
              <a:t>Frontend RU services: daughter cards, transition boards, cables etc.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Ancillary systems - “adopt” ALICE ITS system</a:t>
            </a:r>
          </a:p>
          <a:p>
            <a:pPr lvl="2"/>
            <a:r>
              <a:rPr lang="en-US" dirty="0"/>
              <a:t> Power, slow control &amp; monitoring etc. </a:t>
            </a:r>
          </a:p>
          <a:p>
            <a:pPr marL="1371566" lvl="3" indent="0">
              <a:buNone/>
            </a:pP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6797" y="989704"/>
            <a:ext cx="6029204" cy="531849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Mechanical system (3.02.03, 3.02.04) </a:t>
            </a:r>
          </a:p>
          <a:p>
            <a:pPr lvl="1"/>
            <a:r>
              <a:rPr lang="en-US" dirty="0"/>
              <a:t>MVTX detector mechanical structures</a:t>
            </a:r>
          </a:p>
          <a:p>
            <a:pPr lvl="2"/>
            <a:r>
              <a:rPr lang="en-US" dirty="0"/>
              <a:t>Design &amp; simulations</a:t>
            </a:r>
          </a:p>
          <a:p>
            <a:pPr lvl="2"/>
            <a:r>
              <a:rPr lang="en-US" dirty="0"/>
              <a:t>End Wheels </a:t>
            </a:r>
          </a:p>
          <a:p>
            <a:pPr lvl="2"/>
            <a:r>
              <a:rPr lang="en-US" dirty="0"/>
              <a:t>Cylindrical support structure </a:t>
            </a:r>
          </a:p>
          <a:p>
            <a:pPr lvl="2"/>
            <a:r>
              <a:rPr lang="en-US" dirty="0"/>
              <a:t>Service barrels</a:t>
            </a:r>
          </a:p>
          <a:p>
            <a:pPr marL="914354" lvl="2" indent="0">
              <a:buNone/>
            </a:pPr>
            <a:endParaRPr lang="en-US" dirty="0"/>
          </a:p>
          <a:p>
            <a:pPr lvl="1"/>
            <a:r>
              <a:rPr lang="en-US" dirty="0"/>
              <a:t>Mechanical system integration </a:t>
            </a:r>
          </a:p>
          <a:p>
            <a:pPr lvl="2"/>
            <a:r>
              <a:rPr lang="en-US" dirty="0"/>
              <a:t>Service barrel support &amp; interface to </a:t>
            </a:r>
            <a:r>
              <a:rPr lang="en-US" dirty="0" err="1"/>
              <a:t>sPHENIX</a:t>
            </a:r>
            <a:endParaRPr lang="en-US" dirty="0"/>
          </a:p>
          <a:p>
            <a:pPr lvl="2"/>
            <a:r>
              <a:rPr lang="en-US" dirty="0"/>
              <a:t>Installation tooling etc.</a:t>
            </a:r>
          </a:p>
          <a:p>
            <a:pPr lvl="2"/>
            <a:r>
              <a:rPr lang="en-US" dirty="0"/>
              <a:t>Adopt ALICE cooling parameters</a:t>
            </a:r>
          </a:p>
          <a:p>
            <a:pPr lvl="2"/>
            <a:r>
              <a:rPr lang="en-US" dirty="0"/>
              <a:t>Detector safety 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Detector assembly</a:t>
            </a:r>
          </a:p>
          <a:p>
            <a:pPr lvl="2"/>
            <a:r>
              <a:rPr lang="en-US" dirty="0"/>
              <a:t>Stave QA &amp; detector assembly @LBNL </a:t>
            </a:r>
          </a:p>
          <a:p>
            <a:pPr lvl="2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3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11/01/19</a:t>
            </a:r>
            <a:endParaRPr lang="en-US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A8D96C-84E0-9B47-9009-803B9A68398F}"/>
              </a:ext>
            </a:extLst>
          </p:cNvPr>
          <p:cNvSpPr txBox="1"/>
          <p:nvPr/>
        </p:nvSpPr>
        <p:spPr>
          <a:xfrm>
            <a:off x="6096000" y="4640378"/>
            <a:ext cx="5911729" cy="1754326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A separate BNL R&amp;D project, provides Staves &amp; RUs </a:t>
            </a:r>
          </a:p>
          <a:p>
            <a:r>
              <a:rPr lang="en-US" dirty="0">
                <a:solidFill>
                  <a:srgbClr val="0432FF"/>
                </a:solidFill>
              </a:rPr>
              <a:t>  - no cost to MVTX project</a:t>
            </a:r>
          </a:p>
          <a:p>
            <a:r>
              <a:rPr lang="en-US" dirty="0">
                <a:solidFill>
                  <a:srgbClr val="0432FF"/>
                </a:solidFill>
              </a:rPr>
              <a:t>  - 84 ALICE/ITS-IB (modified) staves from CERN; </a:t>
            </a:r>
          </a:p>
          <a:p>
            <a:r>
              <a:rPr lang="en-US" dirty="0">
                <a:solidFill>
                  <a:srgbClr val="0432FF"/>
                </a:solidFill>
              </a:rPr>
              <a:t>          48+spares(2-inner layers+10%), in production  </a:t>
            </a:r>
          </a:p>
          <a:p>
            <a:r>
              <a:rPr lang="en-US" dirty="0">
                <a:solidFill>
                  <a:srgbClr val="0432FF"/>
                </a:solidFill>
              </a:rPr>
              <a:t>  - 60 ALICE/ITS-RU from CERN</a:t>
            </a:r>
          </a:p>
          <a:p>
            <a:r>
              <a:rPr lang="en-US" dirty="0">
                <a:solidFill>
                  <a:srgbClr val="0432FF"/>
                </a:solidFill>
              </a:rPr>
              <a:t>          48+spares(12, 25%) , all produced </a:t>
            </a:r>
          </a:p>
        </p:txBody>
      </p:sp>
    </p:spTree>
    <p:extLst>
      <p:ext uri="{BB962C8B-B14F-4D97-AF65-F5344CB8AC3E}">
        <p14:creationId xmlns:p14="http://schemas.microsoft.com/office/powerpoint/2010/main" val="4286652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C8739A4-264C-5140-A008-78B872203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0" y="363497"/>
            <a:ext cx="10083800" cy="1014969"/>
          </a:xfrm>
        </p:spPr>
        <p:txBody>
          <a:bodyPr>
            <a:normAutofit/>
          </a:bodyPr>
          <a:lstStyle/>
          <a:p>
            <a:r>
              <a:rPr lang="en-US" dirty="0"/>
              <a:t>Final Production RU Boards Tested at UT-A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785E636-8D96-F945-BD39-8E391C65E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187" y="1670030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60 </a:t>
            </a:r>
            <a:r>
              <a:rPr lang="en-US" dirty="0" err="1"/>
              <a:t>sPHENIX</a:t>
            </a:r>
            <a:r>
              <a:rPr lang="en-US" dirty="0"/>
              <a:t> RUs produced at CERN </a:t>
            </a:r>
          </a:p>
          <a:p>
            <a:r>
              <a:rPr lang="en-US" dirty="0"/>
              <a:t>10 RUs produced for LANL R&amp;D</a:t>
            </a:r>
          </a:p>
          <a:p>
            <a:endParaRPr lang="en-US" dirty="0"/>
          </a:p>
          <a:p>
            <a:r>
              <a:rPr lang="en-US" dirty="0"/>
              <a:t>Tested 10 RU @UT-A, 10/14-18, 2019 </a:t>
            </a:r>
          </a:p>
          <a:p>
            <a:pPr lvl="1"/>
            <a:r>
              <a:rPr lang="en-US" dirty="0"/>
              <a:t>All tested good, found one bad optical transceiver (1/30) </a:t>
            </a:r>
          </a:p>
          <a:p>
            <a:pPr lvl="1"/>
            <a:r>
              <a:rPr lang="en-US" dirty="0"/>
              <a:t>Jo, Yasser, Gerd</a:t>
            </a:r>
          </a:p>
          <a:p>
            <a:pPr lvl="1"/>
            <a:r>
              <a:rPr lang="en-US" dirty="0"/>
              <a:t>Alex T. joined for one day, readout firmware/software plan 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Plan to test the 60 </a:t>
            </a:r>
            <a:r>
              <a:rPr lang="en-US" dirty="0" err="1"/>
              <a:t>sPHENIX</a:t>
            </a:r>
            <a:r>
              <a:rPr lang="en-US" dirty="0"/>
              <a:t> RUs later </a:t>
            </a:r>
          </a:p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FC56A7-DFE6-CC45-A5FD-FD7C9C1B3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737980-51C5-3F45-ABB6-ECCFDBAE1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59C4C6-0894-E545-AA3D-71E6A402F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7205B-5E54-E24D-ADC8-6A1AFE908C2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1417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FDBA4-DC5C-0D4E-B8E8-85D339412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R&amp;D at LANL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B36C06-D2E4-5341-947D-2E7F6C02D4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951" y="1811001"/>
            <a:ext cx="4445000" cy="4351338"/>
          </a:xfrm>
        </p:spPr>
        <p:txBody>
          <a:bodyPr/>
          <a:lstStyle/>
          <a:p>
            <a:r>
              <a:rPr lang="en-US" dirty="0"/>
              <a:t>Full ITS/IB QA testbench in operation </a:t>
            </a:r>
          </a:p>
          <a:p>
            <a:endParaRPr lang="en-US" dirty="0"/>
          </a:p>
          <a:p>
            <a:r>
              <a:rPr lang="en-US" dirty="0"/>
              <a:t>Python GUI developed for telescope readout and control operation </a:t>
            </a:r>
          </a:p>
          <a:p>
            <a:endParaRPr lang="en-US" dirty="0"/>
          </a:p>
          <a:p>
            <a:r>
              <a:rPr lang="en-US" dirty="0"/>
              <a:t>CAEN PS being tested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62260B-411A-B649-B45C-7B154F6B4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A7F9BA-F7A3-B54D-85A4-42FCA715A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F6F0BF-585C-D746-BA1B-0C158BB30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31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5B0C86-79EC-FD41-AD59-CF99B0679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501840" y="3829613"/>
            <a:ext cx="3429000" cy="25717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3C4304-1C9E-DA4A-BAF9-CBEFBD177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V="1">
            <a:off x="7136781" y="3815707"/>
            <a:ext cx="3428998" cy="257174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43941C8-8B98-0F47-A02E-510EA5097E6B}"/>
              </a:ext>
            </a:extLst>
          </p:cNvPr>
          <p:cNvGrpSpPr/>
          <p:nvPr/>
        </p:nvGrpSpPr>
        <p:grpSpPr>
          <a:xfrm>
            <a:off x="4930465" y="28012"/>
            <a:ext cx="4445000" cy="3323205"/>
            <a:chOff x="5580063" y="0"/>
            <a:chExt cx="3867151" cy="290036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AC68EEF-9996-4E4A-BB8B-FC7EBC992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80063" y="0"/>
              <a:ext cx="3867151" cy="290036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FE3E630-8C97-BC4F-8152-7C5144BA6809}"/>
                </a:ext>
              </a:extLst>
            </p:cNvPr>
            <p:cNvSpPr txBox="1"/>
            <p:nvPr/>
          </p:nvSpPr>
          <p:spPr>
            <a:xfrm>
              <a:off x="6474905" y="2387430"/>
              <a:ext cx="22157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</a:rPr>
                <a:t>Stave testbench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1184499-704F-9142-8E84-E32FC922EC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9084" y="1883574"/>
            <a:ext cx="3710978" cy="253364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6F449AC-CD12-624A-9AB7-4744B3AA0F02}"/>
              </a:ext>
            </a:extLst>
          </p:cNvPr>
          <p:cNvSpPr txBox="1"/>
          <p:nvPr/>
        </p:nvSpPr>
        <p:spPr>
          <a:xfrm>
            <a:off x="10677685" y="2344162"/>
            <a:ext cx="1352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Run Control </a:t>
            </a:r>
          </a:p>
          <a:p>
            <a:r>
              <a:rPr lang="en-US" dirty="0">
                <a:solidFill>
                  <a:srgbClr val="FF0000"/>
                </a:solidFill>
              </a:rPr>
              <a:t>GUI </a:t>
            </a:r>
          </a:p>
        </p:txBody>
      </p:sp>
    </p:spTree>
    <p:extLst>
      <p:ext uri="{BB962C8B-B14F-4D97-AF65-F5344CB8AC3E}">
        <p14:creationId xmlns:p14="http://schemas.microsoft.com/office/powerpoint/2010/main" val="16258618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3A5C5-5F11-A040-AC2A-3775B417C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038" y="36003"/>
            <a:ext cx="10670193" cy="1325563"/>
          </a:xfrm>
        </p:spPr>
        <p:txBody>
          <a:bodyPr/>
          <a:lstStyle/>
          <a:p>
            <a:r>
              <a:rPr lang="en-US" dirty="0"/>
              <a:t>A Full Readout Chain System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F9E392-F85A-A440-BE2C-FCF02835B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539" y="1437777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MVTX – readout in 6-subgroup   </a:t>
            </a:r>
          </a:p>
          <a:p>
            <a:pPr lvl="1"/>
            <a:r>
              <a:rPr lang="en-US" dirty="0"/>
              <a:t>48 staves + 48 RUs + 6 FELIXs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A complete readout chain:</a:t>
            </a:r>
          </a:p>
          <a:p>
            <a:pPr marL="457200" lvl="1" indent="0">
              <a:buNone/>
            </a:pPr>
            <a:r>
              <a:rPr lang="en-US" dirty="0"/>
              <a:t>8 staves + 8 RUs + 1 Felix + 1 RCDAQ Server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Hardware in hand at LANL</a:t>
            </a:r>
          </a:p>
          <a:p>
            <a:pPr lvl="1"/>
            <a:r>
              <a:rPr lang="en-US" dirty="0"/>
              <a:t>6 staves + 4 HICs(w/o carbon frame)</a:t>
            </a:r>
          </a:p>
          <a:p>
            <a:pPr lvl="1"/>
            <a:r>
              <a:rPr lang="en-US" dirty="0"/>
              <a:t>10 RUv2.1</a:t>
            </a:r>
          </a:p>
          <a:p>
            <a:pPr lvl="1"/>
            <a:r>
              <a:rPr lang="en-US" dirty="0"/>
              <a:t>2 FELIX v2.0</a:t>
            </a:r>
          </a:p>
          <a:p>
            <a:pPr lvl="1"/>
            <a:r>
              <a:rPr lang="en-US" dirty="0"/>
              <a:t>2 PU</a:t>
            </a:r>
          </a:p>
          <a:p>
            <a:pPr lvl="1"/>
            <a:r>
              <a:rPr lang="en-US" dirty="0"/>
              <a:t>1 </a:t>
            </a:r>
            <a:r>
              <a:rPr lang="en-US" dirty="0" err="1"/>
              <a:t>sPHENIX</a:t>
            </a:r>
            <a:r>
              <a:rPr lang="en-US" dirty="0"/>
              <a:t> GTM 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9ECA82-233E-CF48-8C54-BB905A9B9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B6E56-C4C7-4A45-9B53-EEE431311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24D999-040E-F54B-8141-25DFA8573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1F30-B380-1D46-947D-B2836609D44B}" type="slidenum">
              <a:rPr lang="en-US" smtClean="0"/>
              <a:t>32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87A79C-B88B-EC4B-846A-02C06C1B9B52}"/>
              </a:ext>
            </a:extLst>
          </p:cNvPr>
          <p:cNvSpPr txBox="1"/>
          <p:nvPr/>
        </p:nvSpPr>
        <p:spPr>
          <a:xfrm>
            <a:off x="6943725" y="2649794"/>
            <a:ext cx="4584736" cy="313932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Build a telescope of:</a:t>
            </a:r>
          </a:p>
          <a:p>
            <a:pPr marL="285750" indent="-285750">
              <a:buFontTx/>
              <a:buChar char="-"/>
            </a:pPr>
            <a:r>
              <a:rPr lang="en-US" dirty="0"/>
              <a:t>6 staves + 2 HICs</a:t>
            </a:r>
          </a:p>
          <a:p>
            <a:pPr marL="285750" indent="-285750">
              <a:buFontTx/>
              <a:buChar char="-"/>
            </a:pPr>
            <a:r>
              <a:rPr lang="en-US" dirty="0"/>
              <a:t>8 RUv2.1</a:t>
            </a:r>
          </a:p>
          <a:p>
            <a:pPr marL="285750" indent="-285750">
              <a:buFontTx/>
              <a:buChar char="-"/>
            </a:pPr>
            <a:r>
              <a:rPr lang="en-US" dirty="0"/>
              <a:t>1 FELIX</a:t>
            </a:r>
          </a:p>
          <a:p>
            <a:pPr marL="285750" indent="-285750">
              <a:buFontTx/>
              <a:buChar char="-"/>
            </a:pPr>
            <a:r>
              <a:rPr lang="en-US" dirty="0"/>
              <a:t>1 PU</a:t>
            </a:r>
          </a:p>
          <a:p>
            <a:pPr marL="285750" indent="-285750">
              <a:buFontTx/>
              <a:buChar char="-"/>
            </a:pPr>
            <a:r>
              <a:rPr lang="en-US" dirty="0"/>
              <a:t>1 GTM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dirty="0"/>
              <a:t>A test beam later this year or 2020 (TBD)</a:t>
            </a:r>
          </a:p>
          <a:p>
            <a:pPr marL="285750" indent="-285750">
              <a:buFontTx/>
              <a:buChar char="-"/>
            </a:pPr>
            <a:r>
              <a:rPr lang="en-US" dirty="0"/>
              <a:t>LBNL, 50MeV p-beam</a:t>
            </a:r>
          </a:p>
          <a:p>
            <a:pPr marL="285750" indent="-285750">
              <a:buFontTx/>
              <a:buChar char="-"/>
            </a:pPr>
            <a:r>
              <a:rPr lang="en-US" dirty="0"/>
              <a:t>LANL, 800MeV p-beam</a:t>
            </a:r>
          </a:p>
          <a:p>
            <a:pPr marL="285750" indent="-285750">
              <a:buFontTx/>
              <a:buChar char="-"/>
            </a:pPr>
            <a:r>
              <a:rPr lang="en-US" dirty="0"/>
              <a:t>Fermilab? </a:t>
            </a:r>
          </a:p>
        </p:txBody>
      </p:sp>
    </p:spTree>
    <p:extLst>
      <p:ext uri="{BB962C8B-B14F-4D97-AF65-F5344CB8AC3E}">
        <p14:creationId xmlns:p14="http://schemas.microsoft.com/office/powerpoint/2010/main" val="28754381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 descr="Picture 11">
            <a:extLst>
              <a:ext uri="{FF2B5EF4-FFF2-40B4-BE49-F238E27FC236}">
                <a16:creationId xmlns:a16="http://schemas.microsoft.com/office/drawing/2014/main" id="{0D4FC08D-1872-5642-A6C1-EA6F7B5E7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4439" y="4932165"/>
            <a:ext cx="1878369" cy="188817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CC4180-0E58-9C44-96C9-3D60A51D5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1304" y="37658"/>
            <a:ext cx="5165766" cy="994837"/>
          </a:xfrm>
        </p:spPr>
        <p:txBody>
          <a:bodyPr/>
          <a:lstStyle/>
          <a:p>
            <a:r>
              <a:rPr lang="en-US" b="1" dirty="0"/>
              <a:t>Summary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0B22D-DD79-3649-B540-ACC31264D8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657" y="1032494"/>
            <a:ext cx="8221501" cy="542371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Completed key R&amp;D for readout integration</a:t>
            </a:r>
          </a:p>
          <a:p>
            <a:pPr lvl="1"/>
            <a:r>
              <a:rPr lang="en-US" dirty="0"/>
              <a:t>Full 9-chip stave readout per RU</a:t>
            </a:r>
          </a:p>
          <a:p>
            <a:pPr lvl="1"/>
            <a:r>
              <a:rPr lang="en-US" dirty="0"/>
              <a:t>Multi-RU readout per FELIX</a:t>
            </a:r>
          </a:p>
          <a:p>
            <a:pPr lvl="1"/>
            <a:r>
              <a:rPr lang="en-US" dirty="0"/>
              <a:t>Long readout cables</a:t>
            </a:r>
          </a:p>
          <a:p>
            <a:pPr lvl="1"/>
            <a:r>
              <a:rPr lang="en-US" dirty="0" err="1"/>
              <a:t>sPHENIX</a:t>
            </a:r>
            <a:r>
              <a:rPr lang="en-US" dirty="0"/>
              <a:t> GTM </a:t>
            </a:r>
          </a:p>
          <a:p>
            <a:r>
              <a:rPr lang="en-US" dirty="0"/>
              <a:t>Completed preliminary mechanical design</a:t>
            </a:r>
          </a:p>
          <a:p>
            <a:pPr lvl="1"/>
            <a:r>
              <a:rPr lang="en-US" dirty="0"/>
              <a:t>Vendor selection </a:t>
            </a:r>
          </a:p>
          <a:p>
            <a:pPr lvl="1"/>
            <a:r>
              <a:rPr lang="en-US" dirty="0"/>
              <a:t>Carbon structure (pre)production</a:t>
            </a:r>
          </a:p>
          <a:p>
            <a:pPr lvl="1"/>
            <a:r>
              <a:rPr lang="en-US" dirty="0"/>
              <a:t>Insertion mockup </a:t>
            </a:r>
          </a:p>
          <a:p>
            <a:r>
              <a:rPr lang="en-US" dirty="0"/>
              <a:t>Improve MC detector response, clustering – in progress  </a:t>
            </a:r>
          </a:p>
          <a:p>
            <a:pPr lvl="1"/>
            <a:r>
              <a:rPr lang="en-US" dirty="0"/>
              <a:t>Calibration data with incident angles, 0, 10,20,30,40,45 </a:t>
            </a:r>
          </a:p>
          <a:p>
            <a:r>
              <a:rPr lang="en-US" dirty="0"/>
              <a:t>Stave and RU production at CERN - in good progress</a:t>
            </a:r>
          </a:p>
          <a:p>
            <a:pPr lvl="1"/>
            <a:r>
              <a:rPr lang="en-US" dirty="0"/>
              <a:t>Acceptance test &amp; QA in US</a:t>
            </a:r>
          </a:p>
          <a:p>
            <a:r>
              <a:rPr lang="en-US" dirty="0"/>
              <a:t>July MVTX review response submitted to DOE </a:t>
            </a:r>
          </a:p>
          <a:p>
            <a:pPr lvl="1"/>
            <a:r>
              <a:rPr lang="en-US" dirty="0"/>
              <a:t>Expect project $$ distributed soon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We are ready for the full production and the physics!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13C169-682A-DB44-9FCE-F8469B0E8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3393EE-AC47-7B41-BC8B-D70E65404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473F81-E24A-C34F-BB9C-854FA59D9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33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493AE8-EE2B-DF4A-9C51-86C70E51DD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4735" y="37658"/>
            <a:ext cx="2517569" cy="18881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A98DF2-CA4B-9D40-B444-4EA1921B05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58822" y="4918466"/>
            <a:ext cx="2517569" cy="15377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33262B-2717-FF44-9160-A51DEE872D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58822" y="1665899"/>
            <a:ext cx="2517569" cy="16218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BFAF70-5D7D-444C-9B4D-957D999A130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4735" y="3339874"/>
            <a:ext cx="3771656" cy="152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172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17656-43A2-3F4D-899A-20FA784BA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7B1B40-F5B8-1941-94AF-D1BAB6855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B71AEA-6193-874B-96B9-E5B45E5AE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F6EADF-286E-3C40-B96D-06C6C91FA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1945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36CA2-ED60-AF45-9A2F-6B36FB59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7930" y="-3017"/>
            <a:ext cx="8077200" cy="907420"/>
          </a:xfrm>
        </p:spPr>
        <p:txBody>
          <a:bodyPr>
            <a:normAutofit/>
          </a:bodyPr>
          <a:lstStyle/>
          <a:p>
            <a:r>
              <a:rPr lang="en-US" dirty="0"/>
              <a:t>Near Term To-Do List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516878-12ED-B348-B199-0FB884414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371" y="904403"/>
            <a:ext cx="5366777" cy="545194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Continue mechanical system design  </a:t>
            </a:r>
          </a:p>
          <a:p>
            <a:pPr lvl="1"/>
            <a:r>
              <a:rPr lang="en-US" dirty="0"/>
              <a:t>CYSS, EW, SB</a:t>
            </a:r>
          </a:p>
          <a:p>
            <a:pPr lvl="1"/>
            <a:r>
              <a:rPr lang="en-US" dirty="0"/>
              <a:t>Global insertion system design and full mockup </a:t>
            </a:r>
          </a:p>
          <a:p>
            <a:r>
              <a:rPr lang="en-US" dirty="0"/>
              <a:t>Carbon structure production </a:t>
            </a:r>
          </a:p>
          <a:p>
            <a:pPr lvl="1"/>
            <a:r>
              <a:rPr lang="en-US" dirty="0"/>
              <a:t>LBNL CF update </a:t>
            </a:r>
          </a:p>
          <a:p>
            <a:pPr lvl="1"/>
            <a:r>
              <a:rPr lang="en-US" dirty="0"/>
              <a:t>Follow up with  US vendors for quotes</a:t>
            </a:r>
          </a:p>
          <a:p>
            <a:pPr lvl="1"/>
            <a:r>
              <a:rPr lang="en-US" dirty="0"/>
              <a:t>Select vendor(s) for pre-production </a:t>
            </a:r>
          </a:p>
          <a:p>
            <a:pPr lvl="1"/>
            <a:endParaRPr lang="en-US" dirty="0"/>
          </a:p>
          <a:p>
            <a:r>
              <a:rPr lang="en-US" dirty="0"/>
              <a:t>RU acceptance QA at UTA </a:t>
            </a:r>
          </a:p>
          <a:p>
            <a:r>
              <a:rPr lang="en-US" dirty="0"/>
              <a:t>Prepare for stave acceptance QA at LBNL</a:t>
            </a:r>
          </a:p>
          <a:p>
            <a:pPr lvl="1"/>
            <a:endParaRPr lang="en-US" dirty="0"/>
          </a:p>
          <a:p>
            <a:r>
              <a:rPr lang="en-US" dirty="0"/>
              <a:t>FELIX production and test </a:t>
            </a:r>
          </a:p>
          <a:p>
            <a:pPr lvl="1"/>
            <a:r>
              <a:rPr lang="en-US" dirty="0"/>
              <a:t>Jointly with </a:t>
            </a:r>
            <a:r>
              <a:rPr lang="en-US" dirty="0" err="1"/>
              <a:t>sPHENIX</a:t>
            </a:r>
            <a:r>
              <a:rPr lang="en-US" dirty="0"/>
              <a:t> TPC, at BNL? Or LANL?</a:t>
            </a:r>
          </a:p>
          <a:p>
            <a:r>
              <a:rPr lang="en-US" dirty="0"/>
              <a:t>2019 test beam data analysis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8A4BC0-3D13-1044-B9C2-1DFCEB498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8BB1E8-BCD8-C54B-959A-62B559FC5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0A7788-768D-F342-B396-83850973E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5EA1A-CD69-6D45-8D50-BB11777E63B9}" type="slidenum">
              <a:rPr lang="en-US" smtClean="0"/>
              <a:t>35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3213CE-8E0F-494B-ADCC-0441EEB2BCF7}"/>
              </a:ext>
            </a:extLst>
          </p:cNvPr>
          <p:cNvSpPr txBox="1"/>
          <p:nvPr/>
        </p:nvSpPr>
        <p:spPr>
          <a:xfrm>
            <a:off x="5698149" y="904403"/>
            <a:ext cx="6493852" cy="306237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sPHENIX</a:t>
            </a:r>
            <a:r>
              <a:rPr lang="en-US" b="1" dirty="0">
                <a:solidFill>
                  <a:srgbClr val="FF0000"/>
                </a:solidFill>
              </a:rPr>
              <a:t> Stave production at CERN</a:t>
            </a:r>
            <a:endParaRPr lang="en-US" dirty="0"/>
          </a:p>
          <a:p>
            <a:r>
              <a:rPr lang="en-US" sz="1600" b="1" dirty="0"/>
              <a:t>We will follow up the progress closely, production, Test &amp; QA</a:t>
            </a:r>
          </a:p>
          <a:p>
            <a:r>
              <a:rPr lang="en-US" sz="1600" b="1" dirty="0"/>
              <a:t>- bi-weekly meetings with CERN</a:t>
            </a:r>
          </a:p>
          <a:p>
            <a:pPr lvl="1"/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ITS system surface commissioning at CERN</a:t>
            </a:r>
            <a:endParaRPr lang="en-US" dirty="0"/>
          </a:p>
          <a:p>
            <a:r>
              <a:rPr lang="en-US" sz="1600" dirty="0"/>
              <a:t>Now --- May 2020</a:t>
            </a:r>
          </a:p>
          <a:p>
            <a:r>
              <a:rPr lang="en-US" sz="1600" dirty="0"/>
              <a:t>A good opportunity to learn about the </a:t>
            </a:r>
          </a:p>
          <a:p>
            <a:r>
              <a:rPr lang="en-US" sz="1600" dirty="0"/>
              <a:t>system operation and controls;</a:t>
            </a:r>
          </a:p>
          <a:p>
            <a:r>
              <a:rPr lang="en-US" sz="1600" dirty="0"/>
              <a:t>Working on a coordinated effort within MVTX/</a:t>
            </a:r>
            <a:r>
              <a:rPr lang="en-US" sz="1600" dirty="0" err="1"/>
              <a:t>sPHENIX</a:t>
            </a:r>
            <a:r>
              <a:rPr lang="en-US" sz="1600" dirty="0"/>
              <a:t>,</a:t>
            </a:r>
          </a:p>
          <a:p>
            <a:endParaRPr lang="en-US" sz="1600" dirty="0"/>
          </a:p>
          <a:p>
            <a:r>
              <a:rPr lang="en-US" sz="1600" dirty="0"/>
              <a:t>Signup page,</a:t>
            </a:r>
          </a:p>
          <a:p>
            <a:r>
              <a:rPr lang="en-US" sz="1100" dirty="0"/>
              <a:t>https://</a:t>
            </a:r>
            <a:r>
              <a:rPr lang="en-US" sz="1100" dirty="0" err="1"/>
              <a:t>docs.google.com</a:t>
            </a:r>
            <a:r>
              <a:rPr lang="en-US" sz="1100" dirty="0"/>
              <a:t>/spreadsheets/d/1YBAyouW8geJHUPpzRyLlzN4ePW4YzI8glI5xI66N3ww/</a:t>
            </a:r>
            <a:r>
              <a:rPr lang="en-US" sz="1100" dirty="0" err="1"/>
              <a:t>edit#gid</a:t>
            </a:r>
            <a:r>
              <a:rPr lang="en-US" sz="1100" dirty="0"/>
              <a:t>=0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1741BA-B674-4547-9C61-1480642545E8}"/>
              </a:ext>
            </a:extLst>
          </p:cNvPr>
          <p:cNvSpPr txBox="1"/>
          <p:nvPr/>
        </p:nvSpPr>
        <p:spPr>
          <a:xfrm>
            <a:off x="5782774" y="4230588"/>
            <a:ext cx="5655651" cy="2308324"/>
          </a:xfrm>
          <a:prstGeom prst="rect">
            <a:avLst/>
          </a:prstGeom>
          <a:noFill/>
          <a:ln w="25400"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A full “8-stave + 8-RU + 1-FELIX + 1-PU + 1 GTM” chain test</a:t>
            </a:r>
          </a:p>
          <a:p>
            <a:pPr lvl="1"/>
            <a:r>
              <a:rPr lang="en-US" dirty="0"/>
              <a:t>10 RU available</a:t>
            </a:r>
          </a:p>
          <a:p>
            <a:pPr lvl="1"/>
            <a:r>
              <a:rPr lang="en-US" dirty="0"/>
              <a:t>1 PU arrived at LANL from LBNL</a:t>
            </a:r>
          </a:p>
          <a:p>
            <a:pPr lvl="1"/>
            <a:r>
              <a:rPr lang="en-US" dirty="0"/>
              <a:t>8-stave/HICs telescope frame being designed</a:t>
            </a:r>
          </a:p>
          <a:p>
            <a:pPr lvl="1"/>
            <a:r>
              <a:rPr lang="en-US" dirty="0"/>
              <a:t>RU &amp; FELIX Firmware update in progress</a:t>
            </a:r>
          </a:p>
          <a:p>
            <a:pPr lvl="1"/>
            <a:r>
              <a:rPr lang="en-US" dirty="0"/>
              <a:t>Slow control software &amp; GUI</a:t>
            </a:r>
          </a:p>
          <a:p>
            <a:pPr lvl="1"/>
            <a:r>
              <a:rPr lang="en-US" dirty="0"/>
              <a:t>A possible test beam run later this year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4372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B2C-615D-DC44-9A2B-AFD9F0943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sPHENIX</a:t>
            </a:r>
            <a:r>
              <a:rPr lang="en-US" dirty="0"/>
              <a:t> Timeline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6536B5-6686-834E-9084-E8AD0E91A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6B749B-BF60-E540-94CC-E6CA0053B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52B5B3-5917-9649-B4E8-BE0F2811B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36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628B41-566E-A641-A454-F3E66CE81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114" y="2326119"/>
            <a:ext cx="10829772" cy="280583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0359697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D95BF-3AB0-EB49-AA4A-200981F8D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416" y="2"/>
            <a:ext cx="10097984" cy="985093"/>
          </a:xfrm>
        </p:spPr>
        <p:txBody>
          <a:bodyPr/>
          <a:lstStyle/>
          <a:p>
            <a:r>
              <a:rPr lang="en-US" dirty="0"/>
              <a:t>MVTX Readout and Power Cable Route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E38B30-1BE0-DA40-A12A-330D993D9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F27625-1C51-144E-97F6-1DA8F713E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9A1598-5B55-FB4F-AAA3-292A630C4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081" y="1129060"/>
            <a:ext cx="5860666" cy="48316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473998-6F77-8D43-9498-A4643B5516D3}"/>
              </a:ext>
            </a:extLst>
          </p:cNvPr>
          <p:cNvSpPr txBox="1"/>
          <p:nvPr/>
        </p:nvSpPr>
        <p:spPr>
          <a:xfrm>
            <a:off x="7380636" y="4805105"/>
            <a:ext cx="4194145" cy="1403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80" b="1" dirty="0" err="1"/>
              <a:t>sPHENIX</a:t>
            </a:r>
            <a:r>
              <a:rPr lang="en-US" sz="1680" b="1" dirty="0"/>
              <a:t> MVTX: 7.9+m</a:t>
            </a:r>
          </a:p>
          <a:p>
            <a:pPr lvl="1"/>
            <a:r>
              <a:rPr lang="en-US" sz="1680" dirty="0"/>
              <a:t>Cable-A: </a:t>
            </a:r>
            <a:r>
              <a:rPr lang="en-US" sz="1680" dirty="0">
                <a:solidFill>
                  <a:srgbClr val="00B0F0"/>
                </a:solidFill>
              </a:rPr>
              <a:t>1.4 m</a:t>
            </a:r>
          </a:p>
          <a:p>
            <a:pPr lvl="1"/>
            <a:r>
              <a:rPr lang="en-US" sz="1680" dirty="0"/>
              <a:t>Cable-B: </a:t>
            </a:r>
            <a:r>
              <a:rPr lang="en-US" sz="1680" dirty="0">
                <a:solidFill>
                  <a:srgbClr val="FF0000"/>
                </a:solidFill>
              </a:rPr>
              <a:t>6.5+ m</a:t>
            </a:r>
          </a:p>
          <a:p>
            <a:pPr lvl="1"/>
            <a:r>
              <a:rPr lang="en-US" sz="1680" dirty="0"/>
              <a:t>Power cable:</a:t>
            </a:r>
            <a:r>
              <a:rPr lang="en-US" sz="1680" dirty="0">
                <a:solidFill>
                  <a:srgbClr val="FFC000"/>
                </a:solidFill>
              </a:rPr>
              <a:t>4.7+ m</a:t>
            </a:r>
            <a:endParaRPr lang="en-US" sz="1920" dirty="0">
              <a:solidFill>
                <a:srgbClr val="FFC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Desired ~10m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C8E241-AE83-744F-8265-5241D6360692}"/>
              </a:ext>
            </a:extLst>
          </p:cNvPr>
          <p:cNvSpPr txBox="1"/>
          <p:nvPr/>
        </p:nvSpPr>
        <p:spPr>
          <a:xfrm>
            <a:off x="5848604" y="2231943"/>
            <a:ext cx="724878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60" dirty="0">
                <a:solidFill>
                  <a:schemeClr val="bg1"/>
                </a:solidFill>
              </a:rPr>
              <a:t>PWR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3DADC6-B50C-D646-BB91-9070A0D02404}"/>
              </a:ext>
            </a:extLst>
          </p:cNvPr>
          <p:cNvSpPr txBox="1"/>
          <p:nvPr/>
        </p:nvSpPr>
        <p:spPr>
          <a:xfrm>
            <a:off x="5898192" y="4420723"/>
            <a:ext cx="513282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60" dirty="0">
                <a:solidFill>
                  <a:schemeClr val="bg1"/>
                </a:solidFill>
              </a:rPr>
              <a:t>RU</a:t>
            </a:r>
          </a:p>
          <a:p>
            <a:r>
              <a:rPr lang="en-US" sz="2160" dirty="0">
                <a:solidFill>
                  <a:schemeClr val="bg1"/>
                </a:solidFill>
              </a:rPr>
              <a:t>PU</a:t>
            </a:r>
          </a:p>
        </p:txBody>
      </p:sp>
      <p:pic>
        <p:nvPicPr>
          <p:cNvPr id="11" name="Picture 6" descr="https://www.phenix.bnl.gov/WWW/publish/mxliu/sPHENIX/pictures/CERN-092018/IMG_1160.jpg">
            <a:extLst>
              <a:ext uri="{FF2B5EF4-FFF2-40B4-BE49-F238E27FC236}">
                <a16:creationId xmlns:a16="http://schemas.microsoft.com/office/drawing/2014/main" id="{3D6352E3-DDF8-D14C-B631-9743619240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80635" y="1398944"/>
            <a:ext cx="3173556" cy="329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AED59E-B456-9F4A-B8C0-CB150760BA1D}"/>
              </a:ext>
            </a:extLst>
          </p:cNvPr>
          <p:cNvSpPr txBox="1"/>
          <p:nvPr/>
        </p:nvSpPr>
        <p:spPr>
          <a:xfrm>
            <a:off x="8967413" y="1920681"/>
            <a:ext cx="1523174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0" dirty="0"/>
              <a:t>Cable-A: 2.65m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31D841-6FD8-C643-8916-EC6EAA174DBC}"/>
              </a:ext>
            </a:extLst>
          </p:cNvPr>
          <p:cNvSpPr txBox="1"/>
          <p:nvPr/>
        </p:nvSpPr>
        <p:spPr>
          <a:xfrm>
            <a:off x="7262848" y="1054688"/>
            <a:ext cx="3576685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0" b="1" dirty="0"/>
              <a:t>ALICE ITS/IB final readout cables: ~8m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A64FEC-E7F2-B24F-892B-2B83D9504705}"/>
              </a:ext>
            </a:extLst>
          </p:cNvPr>
          <p:cNvSpPr txBox="1"/>
          <p:nvPr/>
        </p:nvSpPr>
        <p:spPr>
          <a:xfrm>
            <a:off x="7380635" y="1493613"/>
            <a:ext cx="1406154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0" dirty="0"/>
              <a:t>Cable-B: 5.3m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6EFF6E-E1C0-5E44-A931-3161BA746515}"/>
              </a:ext>
            </a:extLst>
          </p:cNvPr>
          <p:cNvSpPr txBox="1"/>
          <p:nvPr/>
        </p:nvSpPr>
        <p:spPr>
          <a:xfrm>
            <a:off x="952716" y="5944760"/>
            <a:ext cx="5182957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0" dirty="0">
                <a:solidFill>
                  <a:srgbClr val="FF0000"/>
                </a:solidFill>
              </a:rPr>
              <a:t>BNL has approved “non-halogen free” cables for </a:t>
            </a:r>
            <a:r>
              <a:rPr lang="en-US" sz="1680" dirty="0" err="1">
                <a:solidFill>
                  <a:srgbClr val="FF0000"/>
                </a:solidFill>
              </a:rPr>
              <a:t>sPHENIX</a:t>
            </a:r>
            <a:endParaRPr lang="en-US" sz="1680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B49370-B314-FC45-9DE4-86CB999E8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9568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534DB-B49D-FC4A-A0D4-CC8496DFB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432" y="68739"/>
            <a:ext cx="6066263" cy="1325563"/>
          </a:xfrm>
        </p:spPr>
        <p:txBody>
          <a:bodyPr/>
          <a:lstStyle/>
          <a:p>
            <a:r>
              <a:rPr lang="en-US" dirty="0"/>
              <a:t>Carbon Structure Production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0DEF7E-3C99-FA40-B77C-EE76C96B3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932" y="1743130"/>
            <a:ext cx="5230758" cy="438334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Visited </a:t>
            </a:r>
            <a:r>
              <a:rPr lang="en-US" dirty="0" err="1"/>
              <a:t>WorkShape</a:t>
            </a:r>
            <a:r>
              <a:rPr lang="en-US" dirty="0"/>
              <a:t> 9/19/2019</a:t>
            </a:r>
          </a:p>
          <a:p>
            <a:pPr lvl="1"/>
            <a:r>
              <a:rPr lang="en-US" dirty="0"/>
              <a:t>Walt and Ming, Simon</a:t>
            </a:r>
          </a:p>
          <a:p>
            <a:r>
              <a:rPr lang="en-US" dirty="0" err="1"/>
              <a:t>WorkShape</a:t>
            </a:r>
            <a:r>
              <a:rPr lang="en-US" dirty="0"/>
              <a:t> well prepared</a:t>
            </a:r>
          </a:p>
          <a:p>
            <a:pPr lvl="1"/>
            <a:r>
              <a:rPr lang="en-US" dirty="0"/>
              <a:t>Updated the design files  </a:t>
            </a:r>
          </a:p>
          <a:p>
            <a:r>
              <a:rPr lang="en-US" dirty="0"/>
              <a:t>MIT design work good progress, well ahead of time</a:t>
            </a:r>
          </a:p>
          <a:p>
            <a:pPr lvl="1"/>
            <a:r>
              <a:rPr lang="en-US" dirty="0"/>
              <a:t>Early Carbon structure review for pre-production,  Nov/Dec 2019?  </a:t>
            </a:r>
          </a:p>
          <a:p>
            <a:r>
              <a:rPr lang="en-US" dirty="0"/>
              <a:t>Other companies, CA..</a:t>
            </a:r>
          </a:p>
          <a:p>
            <a:pPr lvl="1"/>
            <a:r>
              <a:rPr lang="en-US" dirty="0"/>
              <a:t>Received quotes for CYSS, End-Wheels</a:t>
            </a:r>
          </a:p>
          <a:p>
            <a:r>
              <a:rPr lang="en-US" dirty="0"/>
              <a:t>LBNL in progress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50D77B-007E-B845-87F0-13887EDFF9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6357" y="-37961"/>
            <a:ext cx="5065643" cy="37992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3EF148-3956-B64C-93FF-4E14AD4260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200" y="3200400"/>
            <a:ext cx="4876800" cy="36576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8E255C-7C86-8A4C-A591-19DE58BCE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E31B4-AA30-E34A-8957-436C721FC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7A2811-73D9-6B4B-8EEE-58910FDE0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7205B-5E54-E24D-ADC8-6A1AFE908C2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1729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8CCDD4-361F-674C-9998-41F16D55DE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8600"/>
            <a:ext cx="4972050" cy="6629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5B408E-1E9B-6F4F-948A-471C7EA7FA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500" y="1570383"/>
            <a:ext cx="7050156" cy="52876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7ECB1C-4769-8C4B-A153-A49876F1B28A}"/>
              </a:ext>
            </a:extLst>
          </p:cNvPr>
          <p:cNvSpPr txBox="1"/>
          <p:nvPr/>
        </p:nvSpPr>
        <p:spPr>
          <a:xfrm>
            <a:off x="5572700" y="460836"/>
            <a:ext cx="5540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ITS/IB RU and PU, w/ cables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9368D1-C539-2548-9803-F6D3C1F32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A80C9B-2FC7-2B46-9B4D-86E1B5253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047105-A9C4-6449-AD64-3D0FFAE6D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7205B-5E54-E24D-ADC8-6A1AFE908C29}" type="slidenum">
              <a:rPr lang="en-US" smtClean="0"/>
              <a:t>39</a:t>
            </a:fld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C07CE9-8CE6-E347-9D9A-FEF8BDBACAC0}"/>
              </a:ext>
            </a:extLst>
          </p:cNvPr>
          <p:cNvCxnSpPr/>
          <p:nvPr/>
        </p:nvCxnSpPr>
        <p:spPr>
          <a:xfrm flipH="1">
            <a:off x="6743700" y="1107167"/>
            <a:ext cx="328613" cy="77878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C87D4AD-ED7F-8C40-A1CF-2F6DB1AA113F}"/>
              </a:ext>
            </a:extLst>
          </p:cNvPr>
          <p:cNvCxnSpPr>
            <a:cxnSpLocks/>
          </p:cNvCxnSpPr>
          <p:nvPr/>
        </p:nvCxnSpPr>
        <p:spPr>
          <a:xfrm flipH="1">
            <a:off x="7243763" y="1107167"/>
            <a:ext cx="1424815" cy="93594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3537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3BB66-843B-6349-9A0D-B6D4250A0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6460" y="0"/>
            <a:ext cx="9168740" cy="896145"/>
          </a:xfrm>
        </p:spPr>
        <p:txBody>
          <a:bodyPr/>
          <a:lstStyle/>
          <a:p>
            <a:r>
              <a:rPr lang="en-US" dirty="0"/>
              <a:t>Project Status Update: 11/01/2019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D71B4-2978-F248-AEF8-6ABF142A3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00579"/>
            <a:ext cx="10515600" cy="5552621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Confirmed long </a:t>
            </a:r>
            <a:r>
              <a:rPr lang="en-US" dirty="0" err="1"/>
              <a:t>SamTec</a:t>
            </a:r>
            <a:r>
              <a:rPr lang="en-US" dirty="0"/>
              <a:t> readout cables recently – last key electrical integration hardware R&amp;D</a:t>
            </a:r>
          </a:p>
          <a:p>
            <a:pPr lvl="1"/>
            <a:r>
              <a:rPr lang="en-US" dirty="0"/>
              <a:t>11.4m long cables, &gt; 10m desired length</a:t>
            </a:r>
          </a:p>
          <a:p>
            <a:r>
              <a:rPr lang="en-US" dirty="0"/>
              <a:t>MVTX mechanical design: excellent progress</a:t>
            </a:r>
          </a:p>
          <a:p>
            <a:pPr lvl="1"/>
            <a:r>
              <a:rPr lang="en-US" dirty="0"/>
              <a:t>Obtained quotes from outside companies based on preliminary designs for CYSS and End-Wheels    </a:t>
            </a:r>
          </a:p>
          <a:p>
            <a:pPr lvl="1"/>
            <a:r>
              <a:rPr lang="en-US" dirty="0"/>
              <a:t>MVTX/</a:t>
            </a:r>
            <a:r>
              <a:rPr lang="en-US" dirty="0" err="1"/>
              <a:t>sPHENIX</a:t>
            </a:r>
            <a:r>
              <a:rPr lang="en-US" dirty="0"/>
              <a:t> integration/insertion </a:t>
            </a:r>
            <a:r>
              <a:rPr lang="en-US" dirty="0" err="1"/>
              <a:t>workfest</a:t>
            </a:r>
            <a:r>
              <a:rPr lang="en-US" dirty="0"/>
              <a:t> , 11/14 @BNL, MVTX/INTT/TPC…</a:t>
            </a:r>
          </a:p>
          <a:p>
            <a:r>
              <a:rPr lang="en-US" dirty="0"/>
              <a:t>Early R&amp;D fund released from BNL</a:t>
            </a:r>
          </a:p>
          <a:p>
            <a:pPr lvl="1"/>
            <a:r>
              <a:rPr lang="en-US" dirty="0"/>
              <a:t>MVTX mechanical engineering design, MIT/LANL</a:t>
            </a:r>
          </a:p>
          <a:p>
            <a:pPr lvl="1"/>
            <a:r>
              <a:rPr lang="en-US" dirty="0"/>
              <a:t>Preparation for Stave and RU acceptance test, LBNL, UT-Austin </a:t>
            </a:r>
          </a:p>
          <a:p>
            <a:r>
              <a:rPr lang="en-US" dirty="0"/>
              <a:t>July 2019 MVTX Cost &amp; Schedule Review Response submitted</a:t>
            </a:r>
          </a:p>
          <a:p>
            <a:pPr lvl="1"/>
            <a:r>
              <a:rPr lang="en-US" dirty="0"/>
              <a:t>WBS, PMP, Risk Registry, P6 updated</a:t>
            </a:r>
          </a:p>
          <a:p>
            <a:pPr lvl="1"/>
            <a:r>
              <a:rPr lang="en-US" dirty="0"/>
              <a:t>Updated PMP and review response submitted to DOE</a:t>
            </a:r>
          </a:p>
          <a:p>
            <a:pPr lvl="1"/>
            <a:r>
              <a:rPr lang="en-US" dirty="0"/>
              <a:t>We are ready for full production</a:t>
            </a:r>
          </a:p>
          <a:p>
            <a:r>
              <a:rPr lang="en-US" dirty="0"/>
              <a:t>Plan to start the MVTX production activities as soon as funds available </a:t>
            </a:r>
          </a:p>
          <a:p>
            <a:pPr lvl="1"/>
            <a:r>
              <a:rPr lang="en-US" dirty="0"/>
              <a:t>Preparation for Stave and RU acceptance test &amp; QA in US, LBNL and UT-A</a:t>
            </a:r>
          </a:p>
          <a:p>
            <a:pPr lvl="1"/>
            <a:r>
              <a:rPr lang="en-US" dirty="0"/>
              <a:t>Carbon structure prototype production, site selection  </a:t>
            </a:r>
            <a:r>
              <a:rPr lang="en-US" dirty="0" err="1"/>
              <a:t>etc</a:t>
            </a:r>
            <a:endParaRPr lang="en-US" dirty="0"/>
          </a:p>
          <a:p>
            <a:r>
              <a:rPr lang="en-US" dirty="0"/>
              <a:t>Stave and RU production</a:t>
            </a:r>
          </a:p>
          <a:p>
            <a:pPr lvl="1"/>
            <a:r>
              <a:rPr lang="en-US" dirty="0"/>
              <a:t>Stave production in progress at CERN</a:t>
            </a:r>
          </a:p>
          <a:p>
            <a:pPr lvl="1"/>
            <a:r>
              <a:rPr lang="en-US" dirty="0"/>
              <a:t>60 MVTX RUs delivered to CERN</a:t>
            </a:r>
          </a:p>
          <a:p>
            <a:pPr lvl="1"/>
            <a:r>
              <a:rPr lang="en-US" dirty="0"/>
              <a:t>Power mezzanine and transition boards produced at UT-A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454AB-E510-C549-88D2-8E90BB34B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4C0B6B-9FCB-BA4F-B91B-4BDACDECC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C1728-F69B-864E-9320-99954478C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79658-AE99-824D-9761-F8B19CB2057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157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FEA2D3-2EF9-014E-9BB5-3E7CD9237C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555" y="0"/>
            <a:ext cx="51435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917401-A59E-4B49-B676-8B1E4786BE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79104"/>
            <a:ext cx="6771861" cy="50788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88658D-B5CF-4940-A940-4465EE54CB34}"/>
              </a:ext>
            </a:extLst>
          </p:cNvPr>
          <p:cNvSpPr txBox="1"/>
          <p:nvPr/>
        </p:nvSpPr>
        <p:spPr>
          <a:xfrm>
            <a:off x="854765" y="556591"/>
            <a:ext cx="28360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PU &amp; CAEN PS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B86011-71A2-1743-B749-2943F6525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C8B24D-B180-8D42-8186-9E492A6F1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450FB3-E2A7-A540-BE22-1D717A742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7205B-5E54-E24D-ADC8-6A1AFE908C29}" type="slidenum">
              <a:rPr lang="en-US" smtClean="0"/>
              <a:t>40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7A4A4A-4961-6F43-8E7E-1E8FC3B0333E}"/>
              </a:ext>
            </a:extLst>
          </p:cNvPr>
          <p:cNvSpPr txBox="1"/>
          <p:nvPr/>
        </p:nvSpPr>
        <p:spPr>
          <a:xfrm>
            <a:off x="9458330" y="513727"/>
            <a:ext cx="16001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CAEN PS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1753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58D77-BD2D-4744-B00B-0FDD80635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556" y="18255"/>
            <a:ext cx="9311244" cy="995297"/>
          </a:xfrm>
        </p:spPr>
        <p:txBody>
          <a:bodyPr/>
          <a:lstStyle/>
          <a:p>
            <a:r>
              <a:rPr lang="en-US" dirty="0"/>
              <a:t>MVTX Goals – the 2</a:t>
            </a:r>
            <a:r>
              <a:rPr lang="en-US" baseline="30000" dirty="0"/>
              <a:t>nd</a:t>
            </a:r>
            <a:r>
              <a:rPr lang="en-US" dirty="0"/>
              <a:t> TB, 6/17-22, 2019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7064C5-97CA-CF44-BBBE-1F610CEC7D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469" y="1013552"/>
            <a:ext cx="10515600" cy="352492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Test and confirm optimal MVTX operation parameters for </a:t>
            </a:r>
            <a:r>
              <a:rPr lang="en-US" dirty="0" err="1"/>
              <a:t>sPHENIX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Threshold scan, analogy shaping time etc. </a:t>
            </a:r>
          </a:p>
          <a:p>
            <a:pPr lvl="1"/>
            <a:r>
              <a:rPr lang="en-US" dirty="0"/>
              <a:t>Study chip hit efficiency vs trigger(strobe) latency </a:t>
            </a:r>
          </a:p>
          <a:p>
            <a:pPr lvl="2"/>
            <a:r>
              <a:rPr lang="en-US" dirty="0"/>
              <a:t>dT =  1 ~ 10 </a:t>
            </a:r>
            <a:r>
              <a:rPr lang="en-US" dirty="0" err="1"/>
              <a:t>uS</a:t>
            </a:r>
            <a:endParaRPr lang="en-US" dirty="0"/>
          </a:p>
          <a:p>
            <a:pPr lvl="2"/>
            <a:r>
              <a:rPr lang="en-US" dirty="0"/>
              <a:t>Impact on occupancy &amp; pileup </a:t>
            </a:r>
          </a:p>
          <a:p>
            <a:r>
              <a:rPr lang="en-US" dirty="0"/>
              <a:t>Parameters predetermined from laser scan at LANL, in good progress</a:t>
            </a:r>
          </a:p>
          <a:p>
            <a:pPr lvl="2"/>
            <a:r>
              <a:rPr lang="en-US" dirty="0"/>
              <a:t>Single chip readout with MOSAIC with pulsed laser (~MIP)</a:t>
            </a:r>
          </a:p>
          <a:p>
            <a:pPr lvl="2"/>
            <a:r>
              <a:rPr lang="en-US" dirty="0"/>
              <a:t>Threshold and noise </a:t>
            </a:r>
          </a:p>
          <a:p>
            <a:pPr lvl="2"/>
            <a:r>
              <a:rPr lang="en-US" dirty="0"/>
              <a:t>Analogy shaping time</a:t>
            </a:r>
          </a:p>
          <a:p>
            <a:pPr lvl="2"/>
            <a:r>
              <a:rPr lang="en-US" dirty="0"/>
              <a:t>Strobe delay and length   </a:t>
            </a:r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E6F33A-E4C0-644A-B47B-6D02E6FF9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8BE79A-DF28-C544-AB24-0E5F714A1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7F3090-762D-C149-9113-718BB5D95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78D1D-D128-E44E-8913-0B6713E32E31}" type="slidenum">
              <a:rPr lang="en-US" smtClean="0"/>
              <a:t>41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7551C0-FA7B-CA47-BC97-8CA2A0529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3603" y="3454109"/>
            <a:ext cx="6209941" cy="290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1893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0A02D-33C3-544B-9CDF-FE08D8CC5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0496" y="27184"/>
            <a:ext cx="5418003" cy="1015718"/>
          </a:xfrm>
        </p:spPr>
        <p:txBody>
          <a:bodyPr>
            <a:noAutofit/>
          </a:bodyPr>
          <a:lstStyle/>
          <a:p>
            <a:r>
              <a:rPr lang="en-US" sz="3200" dirty="0"/>
              <a:t>Study MAPS Performance with Pulsed Laser @LANL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77542-76C0-9143-90F5-310838841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577" y="1145106"/>
            <a:ext cx="6654703" cy="125565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Inject  “MIP” signal, focused laser beam</a:t>
            </a:r>
          </a:p>
          <a:p>
            <a:pPr lvl="1"/>
            <a:r>
              <a:rPr lang="en-US" dirty="0"/>
              <a:t>850 nm laser, 4ns wide pulse, ~1 MIP</a:t>
            </a:r>
          </a:p>
          <a:p>
            <a:pPr lvl="1"/>
            <a:r>
              <a:rPr lang="en-US" dirty="0"/>
              <a:t>50kHz trigger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Find optimal MAPS operating parameters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C8FD72-AD65-0A42-844F-C952CB929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5C58F2-7569-8B48-9165-F5DB794BD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66E943-1AF3-2845-B3F8-89F91CABC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78D1D-D128-E44E-8913-0B6713E32E31}" type="slidenum">
              <a:rPr lang="en-US" smtClean="0"/>
              <a:t>42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111FFC-AF0A-C643-9558-8C3BC59C51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577" y="2379633"/>
            <a:ext cx="5616605" cy="42124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5A13C7-CA03-1F44-85F2-769E4CDA0B7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500" y="18255"/>
            <a:ext cx="51435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839861-3B11-984D-9F3B-D1413B4859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9292" y="4946197"/>
            <a:ext cx="4090026" cy="1670273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D8859E7-372F-3B4F-9DE2-3C8639D8F0E8}"/>
              </a:ext>
            </a:extLst>
          </p:cNvPr>
          <p:cNvSpPr txBox="1"/>
          <p:nvPr/>
        </p:nvSpPr>
        <p:spPr>
          <a:xfrm>
            <a:off x="8239896" y="6016904"/>
            <a:ext cx="1039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Pixel hits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F4954E6-597F-B047-AC82-4C05CF7AFC94}"/>
              </a:ext>
            </a:extLst>
          </p:cNvPr>
          <p:cNvSpPr/>
          <p:nvPr/>
        </p:nvSpPr>
        <p:spPr>
          <a:xfrm>
            <a:off x="3851910" y="3429000"/>
            <a:ext cx="1563467" cy="960120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7C8E41D-F384-EF48-BD47-2BA9242EA588}"/>
              </a:ext>
            </a:extLst>
          </p:cNvPr>
          <p:cNvCxnSpPr>
            <a:stCxn id="14" idx="0"/>
          </p:cNvCxnSpPr>
          <p:nvPr/>
        </p:nvCxnSpPr>
        <p:spPr>
          <a:xfrm flipV="1">
            <a:off x="4633644" y="18255"/>
            <a:ext cx="2414856" cy="341074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8DA37DA-15EA-A041-AE30-E0FD6357C1A6}"/>
              </a:ext>
            </a:extLst>
          </p:cNvPr>
          <p:cNvCxnSpPr>
            <a:cxnSpLocks/>
            <a:stCxn id="14" idx="4"/>
          </p:cNvCxnSpPr>
          <p:nvPr/>
        </p:nvCxnSpPr>
        <p:spPr>
          <a:xfrm>
            <a:off x="4633644" y="4389120"/>
            <a:ext cx="2414856" cy="233235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0D04F53-D4AC-E741-87EA-8BFCC879FF88}"/>
              </a:ext>
            </a:extLst>
          </p:cNvPr>
          <p:cNvSpPr txBox="1"/>
          <p:nvPr/>
        </p:nvSpPr>
        <p:spPr>
          <a:xfrm rot="21093281">
            <a:off x="1394460" y="4393118"/>
            <a:ext cx="1402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Laser system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30D458-23AC-BC4E-8F13-85CDFD1C3CFD}"/>
              </a:ext>
            </a:extLst>
          </p:cNvPr>
          <p:cNvSpPr txBox="1"/>
          <p:nvPr/>
        </p:nvSpPr>
        <p:spPr>
          <a:xfrm rot="20958410">
            <a:off x="1218022" y="5596668"/>
            <a:ext cx="1983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MOSAIC Testbench</a:t>
            </a:r>
          </a:p>
        </p:txBody>
      </p:sp>
    </p:spTree>
    <p:extLst>
      <p:ext uri="{BB962C8B-B14F-4D97-AF65-F5344CB8AC3E}">
        <p14:creationId xmlns:p14="http://schemas.microsoft.com/office/powerpoint/2010/main" val="15862076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A3F5A-EF94-2844-95D8-150AADE0D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795" y="178670"/>
            <a:ext cx="10120734" cy="629003"/>
          </a:xfrm>
        </p:spPr>
        <p:txBody>
          <a:bodyPr>
            <a:noAutofit/>
          </a:bodyPr>
          <a:lstStyle/>
          <a:p>
            <a:r>
              <a:rPr lang="en-US" sz="3600" dirty="0"/>
              <a:t>Laser Scan Data – Pixel Hit Efficiency vs Trigger Delay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6B6CAA-A43F-F348-9937-46782471C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0303EB-2529-0D4A-8EAD-D220F90B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6D624-D48C-7E40-BD1D-49B915C43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78D1D-D128-E44E-8913-0B6713E32E31}" type="slidenum">
              <a:rPr lang="en-US" smtClean="0"/>
              <a:t>43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6D64ED-3790-D146-9C03-01B12C92BA9A}"/>
              </a:ext>
            </a:extLst>
          </p:cNvPr>
          <p:cNvSpPr txBox="1"/>
          <p:nvPr/>
        </p:nvSpPr>
        <p:spPr>
          <a:xfrm>
            <a:off x="7149947" y="901450"/>
            <a:ext cx="4841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One of “Stretched Settings” for </a:t>
            </a:r>
            <a:r>
              <a:rPr lang="en-US" dirty="0" err="1">
                <a:solidFill>
                  <a:srgbClr val="FF0000"/>
                </a:solidFill>
              </a:rPr>
              <a:t>sPHENIX</a:t>
            </a:r>
            <a:r>
              <a:rPr lang="en-US" dirty="0">
                <a:solidFill>
                  <a:srgbClr val="FF0000"/>
                </a:solidFill>
              </a:rPr>
              <a:t> trigger</a:t>
            </a:r>
          </a:p>
          <a:p>
            <a:r>
              <a:rPr lang="en-US" dirty="0">
                <a:solidFill>
                  <a:srgbClr val="FF0000"/>
                </a:solidFill>
              </a:rPr>
              <a:t>MAX:  64 cells x 106nS = 6.8uS</a:t>
            </a:r>
          </a:p>
          <a:p>
            <a:r>
              <a:rPr lang="en-US" dirty="0"/>
              <a:t>      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3D49655-E32E-C24D-826E-FB3BA5A67887}"/>
              </a:ext>
            </a:extLst>
          </p:cNvPr>
          <p:cNvGrpSpPr/>
          <p:nvPr/>
        </p:nvGrpSpPr>
        <p:grpSpPr>
          <a:xfrm>
            <a:off x="50494" y="2262657"/>
            <a:ext cx="12141506" cy="4640471"/>
            <a:chOff x="50494" y="2262657"/>
            <a:chExt cx="12141506" cy="464047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B7AD441-707C-9D4A-B81B-C5F4F7A23876}"/>
                </a:ext>
              </a:extLst>
            </p:cNvPr>
            <p:cNvGrpSpPr/>
            <p:nvPr/>
          </p:nvGrpSpPr>
          <p:grpSpPr>
            <a:xfrm>
              <a:off x="50494" y="2262657"/>
              <a:ext cx="12141506" cy="4640471"/>
              <a:chOff x="50494" y="1539497"/>
              <a:chExt cx="12141506" cy="4640471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D5629F2D-167C-9E48-8DA7-00F0CE2719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494" y="1539497"/>
                <a:ext cx="12141506" cy="4640471"/>
              </a:xfrm>
              <a:prstGeom prst="rect">
                <a:avLst/>
              </a:prstGeom>
            </p:spPr>
          </p:pic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9CAC58AD-0CF4-F241-8F25-1E70D7776BD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601117" y="2017364"/>
                <a:ext cx="0" cy="3624304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5DEE9F6-9CCE-6F48-9D9C-02E87EECB4DA}"/>
                  </a:ext>
                </a:extLst>
              </p:cNvPr>
              <p:cNvSpPr txBox="1"/>
              <p:nvPr/>
            </p:nvSpPr>
            <p:spPr>
              <a:xfrm>
                <a:off x="4666890" y="4995337"/>
                <a:ext cx="167417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~ 4.7 us</a:t>
                </a:r>
              </a:p>
              <a:p>
                <a:r>
                  <a:rPr lang="en-US" dirty="0" err="1">
                    <a:solidFill>
                      <a:srgbClr val="FF0000"/>
                    </a:solidFill>
                  </a:rPr>
                  <a:t>sPHENIX</a:t>
                </a:r>
                <a:r>
                  <a:rPr lang="en-US" dirty="0">
                    <a:solidFill>
                      <a:srgbClr val="FF0000"/>
                    </a:solidFill>
                  </a:rPr>
                  <a:t> Trigger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6195716-13EC-EC43-985B-452C5E2664C2}"/>
                </a:ext>
              </a:extLst>
            </p:cNvPr>
            <p:cNvSpPr txBox="1"/>
            <p:nvPr/>
          </p:nvSpPr>
          <p:spPr>
            <a:xfrm>
              <a:off x="7590884" y="2801151"/>
              <a:ext cx="15819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Pixel (Row-Col)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C04DE95-4FF5-A443-9926-8A79DAD6E7A2}"/>
              </a:ext>
            </a:extLst>
          </p:cNvPr>
          <p:cNvGrpSpPr/>
          <p:nvPr/>
        </p:nvGrpSpPr>
        <p:grpSpPr>
          <a:xfrm>
            <a:off x="55860" y="2262657"/>
            <a:ext cx="12141506" cy="4640471"/>
            <a:chOff x="50494" y="2262657"/>
            <a:chExt cx="12141506" cy="464047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537A7DD-7AA1-B74F-A50D-110E4F23AB87}"/>
                </a:ext>
              </a:extLst>
            </p:cNvPr>
            <p:cNvGrpSpPr/>
            <p:nvPr/>
          </p:nvGrpSpPr>
          <p:grpSpPr>
            <a:xfrm>
              <a:off x="50494" y="2262657"/>
              <a:ext cx="12141506" cy="4640471"/>
              <a:chOff x="50494" y="1539497"/>
              <a:chExt cx="12141506" cy="4640471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25AB004A-FCFA-9240-8E08-8838189219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494" y="1539497"/>
                <a:ext cx="12141506" cy="4640471"/>
              </a:xfrm>
              <a:prstGeom prst="rect">
                <a:avLst/>
              </a:prstGeom>
            </p:spPr>
          </p:pic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CEE83FAF-4D22-B841-BBE2-154F3E086DD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601117" y="2088614"/>
                <a:ext cx="0" cy="3624304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0B60876-8103-D344-A8BB-42023F58070D}"/>
                  </a:ext>
                </a:extLst>
              </p:cNvPr>
              <p:cNvSpPr txBox="1"/>
              <p:nvPr/>
            </p:nvSpPr>
            <p:spPr>
              <a:xfrm>
                <a:off x="4666890" y="4995337"/>
                <a:ext cx="240213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~ 4.7 us</a:t>
                </a:r>
              </a:p>
              <a:p>
                <a:r>
                  <a:rPr lang="en-US" dirty="0" err="1">
                    <a:solidFill>
                      <a:srgbClr val="FF0000"/>
                    </a:solidFill>
                  </a:rPr>
                  <a:t>sPHENIX</a:t>
                </a:r>
                <a:r>
                  <a:rPr lang="en-US" dirty="0">
                    <a:solidFill>
                      <a:srgbClr val="FF0000"/>
                    </a:solidFill>
                  </a:rPr>
                  <a:t> Trigger latency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9BC14DB-02AD-6D46-AE24-7685969E652A}"/>
                </a:ext>
              </a:extLst>
            </p:cNvPr>
            <p:cNvSpPr txBox="1"/>
            <p:nvPr/>
          </p:nvSpPr>
          <p:spPr>
            <a:xfrm>
              <a:off x="7590884" y="2801151"/>
              <a:ext cx="15819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Pixel (Row-Col)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81FC4DE1-5B78-AC40-9803-8253D39609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915" y="704510"/>
            <a:ext cx="3082685" cy="209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1114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A462B2-930E-6847-A47F-927A969C9C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834" y="-5105"/>
            <a:ext cx="11385862" cy="6863105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931C5D6-7FD6-5B48-A5C3-8FC29EE7D598}"/>
              </a:ext>
            </a:extLst>
          </p:cNvPr>
          <p:cNvSpPr/>
          <p:nvPr/>
        </p:nvSpPr>
        <p:spPr>
          <a:xfrm>
            <a:off x="7081736" y="2490280"/>
            <a:ext cx="632298" cy="7295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MVTX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A0EA2A-3B48-2843-9C7B-E3C38EFDD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04B5D2-A6D5-CB48-8966-C6AE7EEBE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BA1D0B-8E07-DA49-9C43-45CD84508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44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9B65A6-CE45-364A-B4E5-EE165B4C1F32}"/>
              </a:ext>
            </a:extLst>
          </p:cNvPr>
          <p:cNvSpPr txBox="1"/>
          <p:nvPr/>
        </p:nvSpPr>
        <p:spPr>
          <a:xfrm>
            <a:off x="1033153" y="1151906"/>
            <a:ext cx="3807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MVTX Test Beam, May 2019 </a:t>
            </a:r>
          </a:p>
        </p:txBody>
      </p:sp>
    </p:spTree>
    <p:extLst>
      <p:ext uri="{BB962C8B-B14F-4D97-AF65-F5344CB8AC3E}">
        <p14:creationId xmlns:p14="http://schemas.microsoft.com/office/powerpoint/2010/main" val="27627719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phenix.bnl.gov/WWW/publish/mxliu/sPHENIX/LDRD/Telescope/photos/Telescope-system-IMG_2017.jpg">
            <a:extLst>
              <a:ext uri="{FF2B5EF4-FFF2-40B4-BE49-F238E27FC236}">
                <a16:creationId xmlns:a16="http://schemas.microsoft.com/office/drawing/2014/main" id="{64C901C4-2DF8-194D-8E6D-3703475ED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4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Left Arrow 3">
            <a:extLst>
              <a:ext uri="{FF2B5EF4-FFF2-40B4-BE49-F238E27FC236}">
                <a16:creationId xmlns:a16="http://schemas.microsoft.com/office/drawing/2014/main" id="{A789A0FE-3BF7-4F41-88B0-A26C3CFE0D24}"/>
              </a:ext>
            </a:extLst>
          </p:cNvPr>
          <p:cNvSpPr/>
          <p:nvPr/>
        </p:nvSpPr>
        <p:spPr>
          <a:xfrm>
            <a:off x="6828676" y="2208944"/>
            <a:ext cx="2294776" cy="33904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76B83C-1B88-3B49-AA3D-ADE557A1F40D}"/>
              </a:ext>
            </a:extLst>
          </p:cNvPr>
          <p:cNvSpPr txBox="1"/>
          <p:nvPr/>
        </p:nvSpPr>
        <p:spPr>
          <a:xfrm>
            <a:off x="9513870" y="2065106"/>
            <a:ext cx="1705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120GeV p-beam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E7FFC7-FD26-004D-80D0-13563148B77D}"/>
              </a:ext>
            </a:extLst>
          </p:cNvPr>
          <p:cNvSpPr/>
          <p:nvPr/>
        </p:nvSpPr>
        <p:spPr>
          <a:xfrm>
            <a:off x="9123452" y="914400"/>
            <a:ext cx="1736332" cy="60617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4-stave Telescope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334D702-65C8-3640-974D-0C775F77C589}"/>
              </a:ext>
            </a:extLst>
          </p:cNvPr>
          <p:cNvCxnSpPr/>
          <p:nvPr/>
        </p:nvCxnSpPr>
        <p:spPr>
          <a:xfrm flipH="1">
            <a:off x="6411074" y="1151243"/>
            <a:ext cx="2599362" cy="105770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35CA4A65-77A4-444E-9219-6F632FF4269A}"/>
              </a:ext>
            </a:extLst>
          </p:cNvPr>
          <p:cNvSpPr/>
          <p:nvPr/>
        </p:nvSpPr>
        <p:spPr>
          <a:xfrm>
            <a:off x="9123452" y="3802147"/>
            <a:ext cx="1736332" cy="100913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Negative Pressure Cooling System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5FDCB3E-2E54-F545-BFDA-27F71B4C367B}"/>
              </a:ext>
            </a:extLst>
          </p:cNvPr>
          <p:cNvCxnSpPr>
            <a:cxnSpLocks/>
          </p:cNvCxnSpPr>
          <p:nvPr/>
        </p:nvCxnSpPr>
        <p:spPr>
          <a:xfrm flipH="1">
            <a:off x="7193825" y="3915700"/>
            <a:ext cx="1929627" cy="44824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DB353355-BB6D-614A-8CC2-18CA7F963596}"/>
              </a:ext>
            </a:extLst>
          </p:cNvPr>
          <p:cNvSpPr/>
          <p:nvPr/>
        </p:nvSpPr>
        <p:spPr>
          <a:xfrm>
            <a:off x="668035" y="2418499"/>
            <a:ext cx="1736332" cy="100913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 RUs, </a:t>
            </a:r>
          </a:p>
          <a:p>
            <a:pPr algn="ctr"/>
            <a:r>
              <a:rPr lang="en-US" dirty="0"/>
              <a:t>PU,</a:t>
            </a:r>
          </a:p>
          <a:p>
            <a:pPr algn="ctr"/>
            <a:r>
              <a:rPr lang="en-US" dirty="0"/>
              <a:t>PS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ED898AB-587E-DF47-AF66-0DC01FDC4651}"/>
              </a:ext>
            </a:extLst>
          </p:cNvPr>
          <p:cNvCxnSpPr>
            <a:cxnSpLocks/>
          </p:cNvCxnSpPr>
          <p:nvPr/>
        </p:nvCxnSpPr>
        <p:spPr>
          <a:xfrm>
            <a:off x="2508422" y="3076832"/>
            <a:ext cx="1779452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3B430C26-931C-B546-AC8D-67C96BC83D71}"/>
              </a:ext>
            </a:extLst>
          </p:cNvPr>
          <p:cNvSpPr/>
          <p:nvPr/>
        </p:nvSpPr>
        <p:spPr>
          <a:xfrm>
            <a:off x="668035" y="4306715"/>
            <a:ext cx="1736332" cy="100913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Motion Table</a:t>
            </a:r>
          </a:p>
          <a:p>
            <a:pPr algn="ctr"/>
            <a:r>
              <a:rPr lang="en-US" dirty="0"/>
              <a:t>(</a:t>
            </a:r>
            <a:r>
              <a:rPr lang="en-US" dirty="0" err="1"/>
              <a:t>X,Y,Phi</a:t>
            </a:r>
            <a:r>
              <a:rPr lang="en-US" dirty="0"/>
              <a:t>)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3C326E9-A7A5-7E40-8591-52E5E44522C0}"/>
              </a:ext>
            </a:extLst>
          </p:cNvPr>
          <p:cNvCxnSpPr>
            <a:cxnSpLocks/>
          </p:cNvCxnSpPr>
          <p:nvPr/>
        </p:nvCxnSpPr>
        <p:spPr>
          <a:xfrm flipV="1">
            <a:off x="2404367" y="3427635"/>
            <a:ext cx="2501265" cy="111141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Date Placeholder 23">
            <a:extLst>
              <a:ext uri="{FF2B5EF4-FFF2-40B4-BE49-F238E27FC236}">
                <a16:creationId xmlns:a16="http://schemas.microsoft.com/office/drawing/2014/main" id="{27444467-F10B-0A42-95C9-A7B620476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25" name="Footer Placeholder 24">
            <a:extLst>
              <a:ext uri="{FF2B5EF4-FFF2-40B4-BE49-F238E27FC236}">
                <a16:creationId xmlns:a16="http://schemas.microsoft.com/office/drawing/2014/main" id="{64CC6662-5448-1844-B333-695B3E9B3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FCE3B771-DD14-9649-B698-FBA59EBB1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8659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56B9E-4006-3945-9D11-DAC4B5B7A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Collision Signals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BDA228-6394-5745-A78C-1336C27326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23475"/>
            <a:ext cx="5559200" cy="4169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94EE9B-4A90-404B-9674-AA7C665AB2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9200" y="1690688"/>
            <a:ext cx="6534149" cy="4900612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4F4AE2C-6CE2-B24C-9A22-3F5140FDC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1B2E31E-2A31-D149-91D0-93B2A0EDB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2CF4803-46F1-D244-B724-B9FE04B61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46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C141CD-9F5C-4941-9DC0-7817615EA144}"/>
              </a:ext>
            </a:extLst>
          </p:cNvPr>
          <p:cNvSpPr txBox="1"/>
          <p:nvPr/>
        </p:nvSpPr>
        <p:spPr>
          <a:xfrm>
            <a:off x="3012092" y="1457682"/>
            <a:ext cx="25471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sPHENIX</a:t>
            </a:r>
            <a:r>
              <a:rPr lang="en-US" sz="3200" b="1" dirty="0">
                <a:solidFill>
                  <a:srgbClr val="FF0000"/>
                </a:solidFill>
              </a:rPr>
              <a:t> GTM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14587F9-D6BE-6C44-B71E-1EDCC841834C}"/>
              </a:ext>
            </a:extLst>
          </p:cNvPr>
          <p:cNvCxnSpPr>
            <a:cxnSpLocks/>
          </p:cNvCxnSpPr>
          <p:nvPr/>
        </p:nvCxnSpPr>
        <p:spPr>
          <a:xfrm>
            <a:off x="4485503" y="1971706"/>
            <a:ext cx="0" cy="2169288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56552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60443-E06A-0D44-B7AA-6BE962A12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0686" y="0"/>
            <a:ext cx="9133114" cy="1325563"/>
          </a:xfrm>
        </p:spPr>
        <p:txBody>
          <a:bodyPr/>
          <a:lstStyle/>
          <a:p>
            <a:r>
              <a:rPr lang="en-US" dirty="0"/>
              <a:t>Staves, RUs, PU etc.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E58F61-CE2A-6541-B79F-7DA11945E6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7645" y="1804857"/>
            <a:ext cx="5954356" cy="44657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982CEA-5842-3047-B141-4582F9EC6F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04859"/>
            <a:ext cx="5954355" cy="4465766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EF68B6-23C0-7B42-B285-BACAC706B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72B608-6A5A-3145-AC06-4334F249B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0FC9EA-8BB1-A441-8457-D31554AC4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47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63BE0D-2FCB-8841-9F22-E370597659F5}"/>
              </a:ext>
            </a:extLst>
          </p:cNvPr>
          <p:cNvSpPr txBox="1"/>
          <p:nvPr/>
        </p:nvSpPr>
        <p:spPr>
          <a:xfrm>
            <a:off x="8145740" y="3512763"/>
            <a:ext cx="7857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C000"/>
                </a:solidFill>
              </a:rPr>
              <a:t>2 RUs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32B01D-863D-C741-8DEC-153089229858}"/>
              </a:ext>
            </a:extLst>
          </p:cNvPr>
          <p:cNvSpPr txBox="1"/>
          <p:nvPr/>
        </p:nvSpPr>
        <p:spPr>
          <a:xfrm>
            <a:off x="9214823" y="3471624"/>
            <a:ext cx="4876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C000"/>
                </a:solidFill>
              </a:rPr>
              <a:t>PU</a:t>
            </a:r>
          </a:p>
        </p:txBody>
      </p:sp>
    </p:spTree>
    <p:extLst>
      <p:ext uri="{BB962C8B-B14F-4D97-AF65-F5344CB8AC3E}">
        <p14:creationId xmlns:p14="http://schemas.microsoft.com/office/powerpoint/2010/main" val="34890827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2EB9E3-4A69-EB41-A62B-8B178E823C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017723-F95E-1048-8D49-D5E39F6853A9}"/>
              </a:ext>
            </a:extLst>
          </p:cNvPr>
          <p:cNvSpPr txBox="1"/>
          <p:nvPr/>
        </p:nvSpPr>
        <p:spPr>
          <a:xfrm>
            <a:off x="1863713" y="2412459"/>
            <a:ext cx="1104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Telescope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C1F525-7B4E-284D-8E57-28CE414A5848}"/>
              </a:ext>
            </a:extLst>
          </p:cNvPr>
          <p:cNvSpPr txBox="1"/>
          <p:nvPr/>
        </p:nvSpPr>
        <p:spPr>
          <a:xfrm>
            <a:off x="498598" y="3129063"/>
            <a:ext cx="1098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RUs &amp; PU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0903EE-5004-6440-82BD-910073893ED9}"/>
              </a:ext>
            </a:extLst>
          </p:cNvPr>
          <p:cNvSpPr txBox="1"/>
          <p:nvPr/>
        </p:nvSpPr>
        <p:spPr>
          <a:xfrm>
            <a:off x="2502495" y="4358230"/>
            <a:ext cx="21559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Cooling System; </a:t>
            </a:r>
          </a:p>
          <a:p>
            <a:r>
              <a:rPr lang="en-US" b="1" dirty="0">
                <a:solidFill>
                  <a:srgbClr val="FFFF00"/>
                </a:solidFill>
              </a:rPr>
              <a:t>negative pressure</a:t>
            </a:r>
          </a:p>
          <a:p>
            <a:r>
              <a:rPr lang="en-US" b="1" dirty="0">
                <a:solidFill>
                  <a:srgbClr val="FFFF00"/>
                </a:solidFill>
              </a:rPr>
              <a:t> @-30%ATMP (-5PSI)</a:t>
            </a:r>
          </a:p>
        </p:txBody>
      </p:sp>
      <p:sp>
        <p:nvSpPr>
          <p:cNvPr id="10" name="Left Arrow 9">
            <a:extLst>
              <a:ext uri="{FF2B5EF4-FFF2-40B4-BE49-F238E27FC236}">
                <a16:creationId xmlns:a16="http://schemas.microsoft.com/office/drawing/2014/main" id="{E9799E19-B83D-2942-9DBE-B91932D9F07F}"/>
              </a:ext>
            </a:extLst>
          </p:cNvPr>
          <p:cNvSpPr/>
          <p:nvPr/>
        </p:nvSpPr>
        <p:spPr>
          <a:xfrm>
            <a:off x="3119068" y="1857662"/>
            <a:ext cx="1984442" cy="92412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120GeV p-beam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865DC21-4C32-AF4A-9FF0-24221504DA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1458" y="0"/>
            <a:ext cx="51435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D2C04AA-CEC4-4848-BF3D-14662B8386E1}"/>
              </a:ext>
            </a:extLst>
          </p:cNvPr>
          <p:cNvSpPr txBox="1"/>
          <p:nvPr/>
        </p:nvSpPr>
        <p:spPr>
          <a:xfrm>
            <a:off x="8336922" y="1950794"/>
            <a:ext cx="14325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Telescope</a:t>
            </a:r>
          </a:p>
        </p:txBody>
      </p:sp>
      <p:sp>
        <p:nvSpPr>
          <p:cNvPr id="14" name="Left Arrow 13">
            <a:extLst>
              <a:ext uri="{FF2B5EF4-FFF2-40B4-BE49-F238E27FC236}">
                <a16:creationId xmlns:a16="http://schemas.microsoft.com/office/drawing/2014/main" id="{A6CD7AAB-C831-E846-B481-72272525AC7C}"/>
              </a:ext>
            </a:extLst>
          </p:cNvPr>
          <p:cNvSpPr/>
          <p:nvPr/>
        </p:nvSpPr>
        <p:spPr>
          <a:xfrm>
            <a:off x="9944643" y="521730"/>
            <a:ext cx="1984442" cy="92412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120GeV p-beam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4B313E-6B60-0648-8968-23496EB06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FC4E731-5FB1-5441-BD69-D94CCAB63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FCA4F24-30E3-224D-9B39-E39C98E35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9613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57E7EC-2D08-2D4A-B115-7E2E3B68D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A5240-68F7-EC42-B853-600B9E726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ADC26-1791-9340-85CF-A5C644601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2480-1F74-2B49-A04D-B2D6FC8400E4}" type="slidenum">
              <a:rPr lang="en-US" smtClean="0"/>
              <a:t>49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43F5B1-E648-A440-A97A-D1B6D92FAD1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6301"/>
            <a:ext cx="9144000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216FF6E-A4D6-EB46-B834-F62F36491B50}"/>
              </a:ext>
            </a:extLst>
          </p:cNvPr>
          <p:cNvSpPr/>
          <p:nvPr/>
        </p:nvSpPr>
        <p:spPr>
          <a:xfrm>
            <a:off x="4202723" y="2137180"/>
            <a:ext cx="943708" cy="10441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4AAD22E-2F5D-BB4F-850C-86FAA5543DDF}"/>
              </a:ext>
            </a:extLst>
          </p:cNvPr>
          <p:cNvSpPr/>
          <p:nvPr/>
        </p:nvSpPr>
        <p:spPr>
          <a:xfrm>
            <a:off x="9683260" y="2888945"/>
            <a:ext cx="1817077" cy="8565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ED25BC-F58C-0348-B439-95744ADEA5FB}"/>
              </a:ext>
            </a:extLst>
          </p:cNvPr>
          <p:cNvSpPr txBox="1"/>
          <p:nvPr/>
        </p:nvSpPr>
        <p:spPr>
          <a:xfrm>
            <a:off x="140677" y="1602543"/>
            <a:ext cx="26025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When MAPS parameters off the optimal point, less hits collected</a:t>
            </a:r>
          </a:p>
        </p:txBody>
      </p:sp>
    </p:spTree>
    <p:extLst>
      <p:ext uri="{BB962C8B-B14F-4D97-AF65-F5344CB8AC3E}">
        <p14:creationId xmlns:p14="http://schemas.microsoft.com/office/powerpoint/2010/main" val="15334835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4D766-4FC0-2347-B211-2D36D2477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4790" y="0"/>
            <a:ext cx="10515600" cy="1325563"/>
          </a:xfrm>
        </p:spPr>
        <p:txBody>
          <a:bodyPr/>
          <a:lstStyle/>
          <a:p>
            <a:r>
              <a:rPr lang="en-US" dirty="0"/>
              <a:t>Funding Profile (FY19+20, 21,22)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3C0991A-C2A1-8A47-9AC7-4E12E35DE819}"/>
              </a:ext>
            </a:extLst>
          </p:cNvPr>
          <p:cNvGraphicFramePr>
            <a:graphicFrameLocks noGrp="1"/>
          </p:cNvGraphicFramePr>
          <p:nvPr/>
        </p:nvGraphicFramePr>
        <p:xfrm>
          <a:off x="5322346" y="2268637"/>
          <a:ext cx="6643869" cy="30209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63625">
                  <a:extLst>
                    <a:ext uri="{9D8B030D-6E8A-4147-A177-3AD203B41FA5}">
                      <a16:colId xmlns:a16="http://schemas.microsoft.com/office/drawing/2014/main" val="1611365722"/>
                    </a:ext>
                  </a:extLst>
                </a:gridCol>
                <a:gridCol w="930513">
                  <a:extLst>
                    <a:ext uri="{9D8B030D-6E8A-4147-A177-3AD203B41FA5}">
                      <a16:colId xmlns:a16="http://schemas.microsoft.com/office/drawing/2014/main" val="2171251887"/>
                    </a:ext>
                  </a:extLst>
                </a:gridCol>
                <a:gridCol w="921210">
                  <a:extLst>
                    <a:ext uri="{9D8B030D-6E8A-4147-A177-3AD203B41FA5}">
                      <a16:colId xmlns:a16="http://schemas.microsoft.com/office/drawing/2014/main" val="676969837"/>
                    </a:ext>
                  </a:extLst>
                </a:gridCol>
                <a:gridCol w="921210">
                  <a:extLst>
                    <a:ext uri="{9D8B030D-6E8A-4147-A177-3AD203B41FA5}">
                      <a16:colId xmlns:a16="http://schemas.microsoft.com/office/drawing/2014/main" val="961348738"/>
                    </a:ext>
                  </a:extLst>
                </a:gridCol>
                <a:gridCol w="1107311">
                  <a:extLst>
                    <a:ext uri="{9D8B030D-6E8A-4147-A177-3AD203B41FA5}">
                      <a16:colId xmlns:a16="http://schemas.microsoft.com/office/drawing/2014/main" val="1158731350"/>
                    </a:ext>
                  </a:extLst>
                </a:gridCol>
              </a:tblGrid>
              <a:tr h="335666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err="1">
                          <a:effectLst/>
                        </a:rPr>
                        <a:t>sPHENIX</a:t>
                      </a:r>
                      <a:r>
                        <a:rPr lang="en-US" sz="1400" u="none" strike="noStrike" dirty="0">
                          <a:effectLst/>
                        </a:rPr>
                        <a:t> MVTX Budget Profile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8491148"/>
                  </a:ext>
                </a:extLst>
              </a:tr>
              <a:tr h="335666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FY20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FY21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FY22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Total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79073234"/>
                  </a:ext>
                </a:extLst>
              </a:tr>
              <a:tr h="33566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3.02.01 Management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$233,668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$209,596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$101,338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$544,602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26360997"/>
                  </a:ext>
                </a:extLst>
              </a:tr>
              <a:tr h="33566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3.02.02 Electronics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$569,582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$569,582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09992960"/>
                  </a:ext>
                </a:extLst>
              </a:tr>
              <a:tr h="33566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3.02.03 Mechanics and Assembly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$1,370,727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$307,183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$113,468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$1,791,378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10131894"/>
                  </a:ext>
                </a:extLst>
              </a:tr>
              <a:tr h="33566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3.02.04 Integration and Infrastructure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$368,185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$399,262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$15,491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$782,938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82657703"/>
                  </a:ext>
                </a:extLst>
              </a:tr>
              <a:tr h="33566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Performance Measure Baseline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$2,542,162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$916,041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$230,297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$3,688,500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83377239"/>
                  </a:ext>
                </a:extLst>
              </a:tr>
              <a:tr h="33566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Contingency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$762,649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$274,812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$69,089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$1,106,550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89003177"/>
                  </a:ext>
                </a:extLst>
              </a:tr>
              <a:tr h="33566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Total Project Cost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$3,304,811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$1,190,853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$299,386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$4,795,050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48309448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05998712-CA4A-5343-A03C-86FA862A9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68637"/>
            <a:ext cx="5059986" cy="36918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BED770-D025-9041-AC92-19D7F63C6B32}"/>
              </a:ext>
            </a:extLst>
          </p:cNvPr>
          <p:cNvSpPr txBox="1"/>
          <p:nvPr/>
        </p:nvSpPr>
        <p:spPr>
          <a:xfrm>
            <a:off x="1284790" y="1817225"/>
            <a:ext cx="2532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July MVTX Review: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1E5D5A-B145-4D4D-93C4-5CCC3F192E52}"/>
              </a:ext>
            </a:extLst>
          </p:cNvPr>
          <p:cNvSpPr txBox="1"/>
          <p:nvPr/>
        </p:nvSpPr>
        <p:spPr>
          <a:xfrm>
            <a:off x="7384648" y="1817225"/>
            <a:ext cx="3160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MVTX funding profile: FY20 -22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0FBAA1-BC7C-5141-9D0D-C70CB0CA3C8A}"/>
              </a:ext>
            </a:extLst>
          </p:cNvPr>
          <p:cNvSpPr txBox="1"/>
          <p:nvPr/>
        </p:nvSpPr>
        <p:spPr>
          <a:xfrm>
            <a:off x="5489246" y="5674793"/>
            <a:ext cx="5864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Can we move some FY20 ($3.3M) activities to FY21 ($1.2M), </a:t>
            </a:r>
          </a:p>
          <a:p>
            <a:r>
              <a:rPr lang="en-US" dirty="0"/>
              <a:t>with minimal impact to the project? 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A6D0801-04A6-CD49-BE68-E0E141927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53B37B7-7404-814B-98FB-464B59C2D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BDB314-7711-AA49-AC36-6A8ECD119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7205B-5E54-E24D-ADC8-6A1AFE908C2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5409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F05513-232B-984C-B2CD-556AA209A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2DCB9E-0D7A-284E-9FB7-1E9BA36F8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BFE464-A1E1-1342-9E8B-C7AAE023E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2480-1F74-2B49-A04D-B2D6FC8400E4}" type="slidenum">
              <a:rPr lang="en-US" smtClean="0"/>
              <a:t>50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17DA17-0878-2D41-987F-26B2C882DB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8A2C272-2F5A-3340-8506-34EF69F30776}"/>
              </a:ext>
            </a:extLst>
          </p:cNvPr>
          <p:cNvSpPr/>
          <p:nvPr/>
        </p:nvSpPr>
        <p:spPr>
          <a:xfrm>
            <a:off x="4097211" y="1345872"/>
            <a:ext cx="943708" cy="10441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43FC9AF-F284-344F-897F-726F2D12B5F4}"/>
              </a:ext>
            </a:extLst>
          </p:cNvPr>
          <p:cNvSpPr/>
          <p:nvPr/>
        </p:nvSpPr>
        <p:spPr>
          <a:xfrm>
            <a:off x="8950567" y="1647126"/>
            <a:ext cx="1248508" cy="10441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DD3C15-20B1-D54A-8CD1-19089B62177A}"/>
              </a:ext>
            </a:extLst>
          </p:cNvPr>
          <p:cNvSpPr txBox="1"/>
          <p:nvPr/>
        </p:nvSpPr>
        <p:spPr>
          <a:xfrm>
            <a:off x="140677" y="1602543"/>
            <a:ext cx="26025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No hits seen when MAPS parameters far-off the optimal point</a:t>
            </a:r>
          </a:p>
        </p:txBody>
      </p:sp>
    </p:spTree>
    <p:extLst>
      <p:ext uri="{BB962C8B-B14F-4D97-AF65-F5344CB8AC3E}">
        <p14:creationId xmlns:p14="http://schemas.microsoft.com/office/powerpoint/2010/main" val="5761599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7B43B-7E86-714B-80EC-A9F28D4F6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5698" y="205105"/>
            <a:ext cx="7972301" cy="720725"/>
          </a:xfrm>
        </p:spPr>
        <p:txBody>
          <a:bodyPr/>
          <a:lstStyle/>
          <a:p>
            <a:r>
              <a:rPr lang="en-US" dirty="0"/>
              <a:t>Installation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8F8574-0C27-2644-A1D8-903D75F45D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2436014"/>
            <a:ext cx="5729416" cy="42970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19A028-9D5D-3146-B83A-ABC43D3C2F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0186" y="2533136"/>
            <a:ext cx="5599921" cy="4199940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2D5C671-E340-6E41-ABA2-1DB153AE6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BDCDE58-2375-994D-A066-21CAA325B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DF900D1-FD76-B143-962E-77C8FA0B2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0295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16721-848F-2543-AE56-852A74F83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0384" y="13038"/>
            <a:ext cx="9463416" cy="1325563"/>
          </a:xfrm>
        </p:spPr>
        <p:txBody>
          <a:bodyPr/>
          <a:lstStyle/>
          <a:p>
            <a:r>
              <a:rPr lang="en-US" dirty="0"/>
              <a:t>3-D event Display: </a:t>
            </a:r>
            <a:r>
              <a:rPr lang="en-US" dirty="0" err="1"/>
              <a:t>p+Pb</a:t>
            </a:r>
            <a:r>
              <a:rPr lang="en-US" dirty="0"/>
              <a:t> collision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62CF93-77BD-B541-99EB-7884FE7CA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384" y="986852"/>
            <a:ext cx="8067862" cy="5487233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074A727-D8A7-2C43-9429-91CACD688BF5}"/>
              </a:ext>
            </a:extLst>
          </p:cNvPr>
          <p:cNvCxnSpPr>
            <a:cxnSpLocks/>
          </p:cNvCxnSpPr>
          <p:nvPr/>
        </p:nvCxnSpPr>
        <p:spPr>
          <a:xfrm flipV="1">
            <a:off x="7396397" y="1707630"/>
            <a:ext cx="0" cy="404734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5F0B044-4A80-2747-B53E-B724C18F938E}"/>
              </a:ext>
            </a:extLst>
          </p:cNvPr>
          <p:cNvCxnSpPr>
            <a:cxnSpLocks/>
          </p:cNvCxnSpPr>
          <p:nvPr/>
        </p:nvCxnSpPr>
        <p:spPr>
          <a:xfrm flipV="1">
            <a:off x="4818088" y="1823803"/>
            <a:ext cx="0" cy="404734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8361256-AE0C-5D43-86B8-030049D07B78}"/>
              </a:ext>
            </a:extLst>
          </p:cNvPr>
          <p:cNvCxnSpPr>
            <a:cxnSpLocks/>
          </p:cNvCxnSpPr>
          <p:nvPr/>
        </p:nvCxnSpPr>
        <p:spPr>
          <a:xfrm flipV="1">
            <a:off x="3244121" y="1707630"/>
            <a:ext cx="0" cy="404734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09E5E4CD-D56D-D641-8BFA-989DFE9A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9AFF146F-1E8C-0541-9647-08982234F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9ED70C7-15D8-7942-8A7E-AF43B00A8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52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7CB21F-8389-5E43-B83D-C8A220F2BCCA}"/>
              </a:ext>
            </a:extLst>
          </p:cNvPr>
          <p:cNvSpPr txBox="1"/>
          <p:nvPr/>
        </p:nvSpPr>
        <p:spPr>
          <a:xfrm>
            <a:off x="3415730" y="4992129"/>
            <a:ext cx="876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Stave-1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68AD64-AEB3-7049-AA59-B33233DCFB38}"/>
              </a:ext>
            </a:extLst>
          </p:cNvPr>
          <p:cNvSpPr txBox="1"/>
          <p:nvPr/>
        </p:nvSpPr>
        <p:spPr>
          <a:xfrm>
            <a:off x="3407575" y="3940687"/>
            <a:ext cx="876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Stave-2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D12B34-0BFB-ED45-9053-E9A7A596E5F8}"/>
              </a:ext>
            </a:extLst>
          </p:cNvPr>
          <p:cNvSpPr txBox="1"/>
          <p:nvPr/>
        </p:nvSpPr>
        <p:spPr>
          <a:xfrm>
            <a:off x="3332081" y="2828063"/>
            <a:ext cx="876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Stave-3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D2118D-3655-F846-BC01-598166578D83}"/>
              </a:ext>
            </a:extLst>
          </p:cNvPr>
          <p:cNvSpPr txBox="1"/>
          <p:nvPr/>
        </p:nvSpPr>
        <p:spPr>
          <a:xfrm>
            <a:off x="3244121" y="1707630"/>
            <a:ext cx="876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Stave-4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56E8B5-D7AE-DC44-8552-DAA61AD21547}"/>
              </a:ext>
            </a:extLst>
          </p:cNvPr>
          <p:cNvSpPr txBox="1"/>
          <p:nvPr/>
        </p:nvSpPr>
        <p:spPr>
          <a:xfrm>
            <a:off x="9106930" y="1198605"/>
            <a:ext cx="10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Cameron</a:t>
            </a:r>
          </a:p>
        </p:txBody>
      </p:sp>
    </p:spTree>
    <p:extLst>
      <p:ext uri="{BB962C8B-B14F-4D97-AF65-F5344CB8AC3E}">
        <p14:creationId xmlns:p14="http://schemas.microsoft.com/office/powerpoint/2010/main" val="33676240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C40EC-BF2F-5647-AC0B-67708B127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912" y="0"/>
            <a:ext cx="10011888" cy="1325563"/>
          </a:xfrm>
        </p:spPr>
        <p:txBody>
          <a:bodyPr/>
          <a:lstStyle/>
          <a:p>
            <a:r>
              <a:rPr lang="en-US" dirty="0"/>
              <a:t>Offline Analysis: Cluster size vs Angle</a:t>
            </a:r>
            <a:br>
              <a:rPr lang="en-US" dirty="0"/>
            </a:br>
            <a:r>
              <a:rPr lang="en-US" dirty="0"/>
              <a:t>Run 877, angle – 30 </a:t>
            </a:r>
            <a:r>
              <a:rPr lang="en-US" dirty="0" err="1"/>
              <a:t>dgr</a:t>
            </a:r>
            <a:r>
              <a:rPr lang="en-US" dirty="0"/>
              <a:t>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B7D74A-59FE-AC45-AD69-8FFFAF550911}"/>
              </a:ext>
            </a:extLst>
          </p:cNvPr>
          <p:cNvSpPr txBox="1"/>
          <p:nvPr/>
        </p:nvSpPr>
        <p:spPr>
          <a:xfrm>
            <a:off x="838200" y="4946754"/>
            <a:ext cx="2286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Cluster Size = 2.7</a:t>
            </a:r>
          </a:p>
        </p:txBody>
      </p:sp>
      <p:pic>
        <p:nvPicPr>
          <p:cNvPr id="4098" name="Picture 2" descr="https://www.phenix.bnl.gov/WWW/publish/mxliu/sPHENIX/LDRD/Telescope/plots/Run-877-Phi-30-Hit-Map.jpg">
            <a:extLst>
              <a:ext uri="{FF2B5EF4-FFF2-40B4-BE49-F238E27FC236}">
                <a16:creationId xmlns:a16="http://schemas.microsoft.com/office/drawing/2014/main" id="{89128818-954F-F641-8E2E-7C8953274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51408"/>
            <a:ext cx="5756223" cy="196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www.phenix.bnl.gov/WWW/publish/mxliu/sPHENIX/LDRD/Telescope/plots/Run-877-Phi-30-cluster-size-log.jpg">
            <a:extLst>
              <a:ext uri="{FF2B5EF4-FFF2-40B4-BE49-F238E27FC236}">
                <a16:creationId xmlns:a16="http://schemas.microsoft.com/office/drawing/2014/main" id="{9AE677AD-74AB-9C43-B9D3-C5407302E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6223" y="1688533"/>
            <a:ext cx="6210925" cy="462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81E2BE9-CE13-6340-9F72-BD4B1E891DD4}"/>
              </a:ext>
            </a:extLst>
          </p:cNvPr>
          <p:cNvCxnSpPr>
            <a:cxnSpLocks/>
          </p:cNvCxnSpPr>
          <p:nvPr/>
        </p:nvCxnSpPr>
        <p:spPr>
          <a:xfrm flipH="1" flipV="1">
            <a:off x="1560576" y="1688533"/>
            <a:ext cx="3340608" cy="307853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2AF061D-EA9D-AA4B-B72D-195E4E466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7063AFD-300E-0E42-82FE-31D37D528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16DD83-5873-6142-A0AE-2B1072313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5213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C40EC-BF2F-5647-AC0B-67708B127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0674" y="0"/>
            <a:ext cx="9513125" cy="1325563"/>
          </a:xfrm>
        </p:spPr>
        <p:txBody>
          <a:bodyPr/>
          <a:lstStyle/>
          <a:p>
            <a:r>
              <a:rPr lang="en-US" dirty="0"/>
              <a:t>Offline Analysis: Cluster size vs Angle</a:t>
            </a:r>
            <a:br>
              <a:rPr lang="en-US" dirty="0"/>
            </a:br>
            <a:r>
              <a:rPr lang="en-US" dirty="0"/>
              <a:t>Run , angle = 40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B7D74A-59FE-AC45-AD69-8FFFAF550911}"/>
              </a:ext>
            </a:extLst>
          </p:cNvPr>
          <p:cNvSpPr txBox="1"/>
          <p:nvPr/>
        </p:nvSpPr>
        <p:spPr>
          <a:xfrm>
            <a:off x="574013" y="3829582"/>
            <a:ext cx="2322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Cluster Size ~ 3.0</a:t>
            </a:r>
          </a:p>
        </p:txBody>
      </p:sp>
      <p:pic>
        <p:nvPicPr>
          <p:cNvPr id="5122" name="Picture 2" descr="https://www.phenix.bnl.gov/WWW/publish/mxliu/sPHENIX/LDRD/Telescope/plots/Run-893-Phi-40-Hit-Map.jpg">
            <a:extLst>
              <a:ext uri="{FF2B5EF4-FFF2-40B4-BE49-F238E27FC236}">
                <a16:creationId xmlns:a16="http://schemas.microsoft.com/office/drawing/2014/main" id="{6E192895-44E9-D74D-9A84-7B54A837D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320" y="2038662"/>
            <a:ext cx="5144372" cy="175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www.phenix.bnl.gov/WWW/publish/mxliu/sPHENIX/LDRD/Telescope/plots/Run-893-Phi-40-cluster-size-log.jpg">
            <a:extLst>
              <a:ext uri="{FF2B5EF4-FFF2-40B4-BE49-F238E27FC236}">
                <a16:creationId xmlns:a16="http://schemas.microsoft.com/office/drawing/2014/main" id="{DE39C233-D1C4-224C-8F0C-8F8FE8A5F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0709" y="1545747"/>
            <a:ext cx="6906608" cy="469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1D5BD6E-981B-4747-BA27-69959BAF8A77}"/>
              </a:ext>
            </a:extLst>
          </p:cNvPr>
          <p:cNvCxnSpPr>
            <a:cxnSpLocks/>
          </p:cNvCxnSpPr>
          <p:nvPr/>
        </p:nvCxnSpPr>
        <p:spPr>
          <a:xfrm flipH="1" flipV="1">
            <a:off x="1048512" y="1426464"/>
            <a:ext cx="3938016" cy="322048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4C85EF4-012E-2546-8444-C983A2136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1848A87-8ADA-A444-8C6D-8EC4741B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7208D0-0829-7543-A834-4CF4AC037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54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D66C85-9BC6-4A41-A5D0-02B593BE0775}"/>
              </a:ext>
            </a:extLst>
          </p:cNvPr>
          <p:cNvSpPr txBox="1"/>
          <p:nvPr/>
        </p:nvSpPr>
        <p:spPr>
          <a:xfrm>
            <a:off x="233436" y="4344388"/>
            <a:ext cx="433746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More work follows by Yasser, </a:t>
            </a:r>
            <a:r>
              <a:rPr lang="en-US" dirty="0" err="1">
                <a:solidFill>
                  <a:srgbClr val="FF0000"/>
                </a:solidFill>
              </a:rPr>
              <a:t>Sanghoon</a:t>
            </a:r>
            <a:r>
              <a:rPr lang="en-US" dirty="0">
                <a:solidFill>
                  <a:srgbClr val="FF0000"/>
                </a:solidFill>
              </a:rPr>
              <a:t> et al</a:t>
            </a:r>
          </a:p>
          <a:p>
            <a:r>
              <a:rPr lang="en-US" dirty="0">
                <a:solidFill>
                  <a:srgbClr val="FF0000"/>
                </a:solidFill>
              </a:rPr>
              <a:t>Everyone is welcome to join the effort!</a:t>
            </a:r>
          </a:p>
          <a:p>
            <a:pPr marL="285750" indent="-285750">
              <a:buFontTx/>
              <a:buChar char="-"/>
            </a:pPr>
            <a:r>
              <a:rPr lang="en-US" dirty="0"/>
              <a:t>Stave geometry </a:t>
            </a:r>
          </a:p>
          <a:p>
            <a:pPr marL="285750" indent="-285750">
              <a:buFontTx/>
              <a:buChar char="-"/>
            </a:pPr>
            <a:r>
              <a:rPr lang="en-US" dirty="0"/>
              <a:t>Stave alignment </a:t>
            </a:r>
          </a:p>
          <a:p>
            <a:pPr marL="285750" indent="-285750">
              <a:buFontTx/>
              <a:buChar char="-"/>
            </a:pPr>
            <a:r>
              <a:rPr lang="en-US" dirty="0"/>
              <a:t>Clustering </a:t>
            </a:r>
          </a:p>
          <a:p>
            <a:pPr marL="285750" indent="-285750">
              <a:buFontTx/>
              <a:buChar char="-"/>
            </a:pPr>
            <a:r>
              <a:rPr lang="en-US" dirty="0"/>
              <a:t>Tracking </a:t>
            </a:r>
          </a:p>
          <a:p>
            <a:pPr marL="285750" indent="-285750">
              <a:buFontTx/>
              <a:buChar char="-"/>
            </a:pPr>
            <a:r>
              <a:rPr lang="en-US" dirty="0"/>
              <a:t>Update MVTX MC response in GEANT  </a:t>
            </a:r>
          </a:p>
        </p:txBody>
      </p:sp>
    </p:spTree>
    <p:extLst>
      <p:ext uri="{BB962C8B-B14F-4D97-AF65-F5344CB8AC3E}">
        <p14:creationId xmlns:p14="http://schemas.microsoft.com/office/powerpoint/2010/main" val="13811778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D6D546C-11C5-BA47-A0C7-F10792398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8358" y="131992"/>
            <a:ext cx="10091373" cy="875734"/>
          </a:xfrm>
        </p:spPr>
        <p:txBody>
          <a:bodyPr>
            <a:noAutofit/>
          </a:bodyPr>
          <a:lstStyle/>
          <a:p>
            <a:r>
              <a:rPr lang="en-US" sz="3600" dirty="0"/>
              <a:t>Run Types – Details being documented in MVTX wiki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593B7B-A970-FB48-9353-1D82CF0E8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0504EE-51A1-6C4E-889C-677059BCC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BC8FE9-78CF-7E47-B9FE-2A3BDE715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38F0-25EE-AF46-AA97-5ED356E5FBB8}" type="slidenum">
              <a:rPr lang="en-US" smtClean="0"/>
              <a:pPr/>
              <a:t>55</a:t>
            </a:fld>
            <a:endParaRPr lang="en-US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CBA3EF0B-40D9-534D-8BF6-4E47F67158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7238322"/>
              </p:ext>
            </p:extLst>
          </p:nvPr>
        </p:nvGraphicFramePr>
        <p:xfrm>
          <a:off x="1052713" y="1266917"/>
          <a:ext cx="11403106" cy="47877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15B2B867-5B33-8A46-8E07-20F9BD414BA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8358" y="1158152"/>
            <a:ext cx="2045144" cy="94179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E2E1714-754D-7E4F-8E7C-BC8885BFFBD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4879" y="3098242"/>
            <a:ext cx="2128623" cy="10308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E4DF144-7913-2D44-B723-8AEFA3111D0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6618" y="5127382"/>
            <a:ext cx="2045144" cy="101374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D6E8F49-EB04-494D-A567-493728095BF0}"/>
              </a:ext>
            </a:extLst>
          </p:cNvPr>
          <p:cNvSpPr txBox="1"/>
          <p:nvPr/>
        </p:nvSpPr>
        <p:spPr>
          <a:xfrm>
            <a:off x="122943" y="5591083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Run1040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BC6596-DFDF-5A4E-A588-D17098564B6E}"/>
              </a:ext>
            </a:extLst>
          </p:cNvPr>
          <p:cNvSpPr txBox="1"/>
          <p:nvPr/>
        </p:nvSpPr>
        <p:spPr>
          <a:xfrm>
            <a:off x="122943" y="3429000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Run0877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F2F8A6-071B-EA41-AD00-D6732351A942}"/>
              </a:ext>
            </a:extLst>
          </p:cNvPr>
          <p:cNvSpPr txBox="1"/>
          <p:nvPr/>
        </p:nvSpPr>
        <p:spPr>
          <a:xfrm>
            <a:off x="122943" y="1350103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Run0978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FBCAF7-1A8D-C94E-9109-B20D563F5C8C}"/>
              </a:ext>
            </a:extLst>
          </p:cNvPr>
          <p:cNvSpPr txBox="1"/>
          <p:nvPr/>
        </p:nvSpPr>
        <p:spPr>
          <a:xfrm>
            <a:off x="10343418" y="803286"/>
            <a:ext cx="1594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</a:t>
            </a:r>
            <a:r>
              <a:rPr lang="en-US" dirty="0" err="1"/>
              <a:t>Xiaochun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9914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1718F-7F3F-1F4A-930D-AF9067CF1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34B473-8B07-234D-9684-2E932847C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546E3-0760-FF4E-AA4C-760691FFE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79658-AE99-824D-9761-F8B19CB2057F}" type="slidenum">
              <a:rPr lang="en-US" smtClean="0"/>
              <a:t>56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472523-8271-9048-8F3D-3A1BE56310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874"/>
            <a:ext cx="12192000" cy="68302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48D805-89F1-074D-86D4-0E2E3343F8B8}"/>
              </a:ext>
            </a:extLst>
          </p:cNvPr>
          <p:cNvSpPr txBox="1"/>
          <p:nvPr/>
        </p:nvSpPr>
        <p:spPr>
          <a:xfrm>
            <a:off x="5686025" y="2030950"/>
            <a:ext cx="493474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Data run-log in </a:t>
            </a:r>
            <a:r>
              <a:rPr lang="en-US" sz="2400" dirty="0" err="1">
                <a:solidFill>
                  <a:srgbClr val="FF0000"/>
                </a:solidFill>
              </a:rPr>
              <a:t>sPHENIX</a:t>
            </a:r>
            <a:r>
              <a:rPr lang="en-US" sz="2400" dirty="0">
                <a:solidFill>
                  <a:srgbClr val="FF0000"/>
                </a:solidFill>
              </a:rPr>
              <a:t> Wiki,</a:t>
            </a:r>
          </a:p>
          <a:p>
            <a:r>
              <a:rPr lang="en-US" sz="2400" dirty="0">
                <a:solidFill>
                  <a:srgbClr val="FF0000"/>
                </a:solidFill>
              </a:rPr>
              <a:t>     Nice work by </a:t>
            </a:r>
            <a:r>
              <a:rPr lang="en-US" sz="2400" dirty="0" err="1">
                <a:solidFill>
                  <a:srgbClr val="FF0000"/>
                </a:solidFill>
              </a:rPr>
              <a:t>Xiaochun</a:t>
            </a:r>
            <a:r>
              <a:rPr lang="en-US" sz="2400" dirty="0">
                <a:solidFill>
                  <a:srgbClr val="FF0000"/>
                </a:solidFill>
              </a:rPr>
              <a:t> et al. @GSU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FF0000"/>
                </a:solidFill>
              </a:rPr>
              <a:t>Jin’s</a:t>
            </a:r>
            <a:r>
              <a:rPr lang="en-US" sz="2400" dirty="0">
                <a:solidFill>
                  <a:srgbClr val="FF0000"/>
                </a:solidFill>
              </a:rPr>
              <a:t> test beam analysis framework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     Offline analysis in progress</a:t>
            </a:r>
          </a:p>
          <a:p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328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539CE-AED5-244E-81D5-21718B97D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0" y="1"/>
            <a:ext cx="10391058" cy="877422"/>
          </a:xfrm>
        </p:spPr>
        <p:txBody>
          <a:bodyPr>
            <a:normAutofit/>
          </a:bodyPr>
          <a:lstStyle/>
          <a:p>
            <a:r>
              <a:rPr lang="en-US" dirty="0"/>
              <a:t>Schedules – Smooth Funding Profile?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FE141A-DD97-5644-97E9-9D0124684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11/01/19</a:t>
            </a:r>
            <a:endParaRPr lang="en-US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E3C380-AE73-4D4A-990B-FACE7DB71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Overview, Pre-QM sPHENIX Mtg. @Fudan Univ., China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4D073C-4F2E-4F43-BFBA-1C65BF2E1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6</a:t>
            </a:fld>
            <a:endParaRPr lang="en-US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A590B6-4A68-704C-9CB0-756038FA9E4E}"/>
              </a:ext>
            </a:extLst>
          </p:cNvPr>
          <p:cNvSpPr txBox="1"/>
          <p:nvPr/>
        </p:nvSpPr>
        <p:spPr>
          <a:xfrm>
            <a:off x="65604" y="1768320"/>
            <a:ext cx="3611147" cy="4226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/>
              <a:t>Candidates for possible delays, from FY20 to FY21:</a:t>
            </a:r>
          </a:p>
          <a:p>
            <a:pPr marL="533375" indent="-380990">
              <a:buFont typeface="Arial" panose="020B0604020202020204" pitchFamily="34" charset="0"/>
              <a:buChar char="•"/>
            </a:pPr>
            <a:r>
              <a:rPr lang="en-US" dirty="0"/>
              <a:t>Carbon Structure production </a:t>
            </a:r>
          </a:p>
          <a:p>
            <a:pPr marL="533375" indent="-380990">
              <a:buFont typeface="Arial" panose="020B0604020202020204" pitchFamily="34" charset="0"/>
              <a:buChar char="•"/>
            </a:pPr>
            <a:r>
              <a:rPr lang="en-US" dirty="0"/>
              <a:t>PU and CAEN PS</a:t>
            </a:r>
          </a:p>
          <a:p>
            <a:pPr marL="533375" indent="-380990">
              <a:buFont typeface="Arial" panose="020B0604020202020204" pitchFamily="34" charset="0"/>
              <a:buChar char="•"/>
            </a:pPr>
            <a:r>
              <a:rPr lang="en-US" dirty="0"/>
              <a:t>Cooling system </a:t>
            </a:r>
          </a:p>
          <a:p>
            <a:pPr marL="533375" indent="-380990">
              <a:buFont typeface="Arial" panose="020B0604020202020204" pitchFamily="34" charset="0"/>
              <a:buChar char="•"/>
            </a:pPr>
            <a:r>
              <a:rPr lang="en-US" dirty="0"/>
              <a:t>Delay stave test and detector assembly work at LBNL</a:t>
            </a:r>
          </a:p>
          <a:p>
            <a:pPr marL="533375" indent="-380990">
              <a:buFont typeface="Arial" panose="020B0604020202020204" pitchFamily="34" charset="0"/>
              <a:buChar char="•"/>
            </a:pPr>
            <a:endParaRPr lang="en-US" sz="2133" dirty="0"/>
          </a:p>
          <a:p>
            <a:r>
              <a:rPr lang="en-US" sz="2133" dirty="0"/>
              <a:t>Recent new quotes for carbon structures: CYSS &amp; </a:t>
            </a:r>
            <a:r>
              <a:rPr lang="en-US" sz="2133" dirty="0" err="1"/>
              <a:t>EndWheels</a:t>
            </a:r>
            <a:endParaRPr lang="en-US" sz="2133" dirty="0"/>
          </a:p>
          <a:p>
            <a:pPr marL="342900" indent="-342900">
              <a:buFontTx/>
              <a:buChar char="-"/>
            </a:pPr>
            <a:r>
              <a:rPr lang="en-US" dirty="0"/>
              <a:t>Possible cost saving through commercial companies </a:t>
            </a:r>
          </a:p>
          <a:p>
            <a:pPr marL="342900" indent="-342900">
              <a:buFontTx/>
              <a:buChar char="-"/>
            </a:pPr>
            <a:r>
              <a:rPr lang="en-US" dirty="0"/>
              <a:t>Carbon structure full production possible in FY20, w/ big saving  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1E9E8A1A-E21F-1247-AE95-E77CCDD9C7B1}"/>
              </a:ext>
            </a:extLst>
          </p:cNvPr>
          <p:cNvSpPr txBox="1">
            <a:spLocks/>
          </p:cNvSpPr>
          <p:nvPr/>
        </p:nvSpPr>
        <p:spPr>
          <a:xfrm>
            <a:off x="4815946" y="1116292"/>
            <a:ext cx="6026714" cy="406108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/>
              <a:t>Fully aligned with sPHENIX via  external milestones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2EE5D2E-51B2-AC4E-B0C7-2CC28F44E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9560" y="1608835"/>
            <a:ext cx="8284745" cy="47665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363B27-2B5F-9040-B3B9-571C9D4BF28E}"/>
              </a:ext>
            </a:extLst>
          </p:cNvPr>
          <p:cNvSpPr txBox="1"/>
          <p:nvPr/>
        </p:nvSpPr>
        <p:spPr>
          <a:xfrm>
            <a:off x="151379" y="1060735"/>
            <a:ext cx="3439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</a:rPr>
              <a:t>Possible Plan-B for FY20?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7812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9267" y="12487"/>
            <a:ext cx="10534182" cy="763639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MVTX Readout, Power and Controls Hardware Tested</a:t>
            </a:r>
            <a:endParaRPr lang="en-US" sz="2800" dirty="0">
              <a:solidFill>
                <a:srgbClr val="1D41FF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95510" y="810008"/>
            <a:ext cx="8836299" cy="4309465"/>
            <a:chOff x="121974" y="1428455"/>
            <a:chExt cx="8836298" cy="430946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hq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18511" y="2969405"/>
              <a:ext cx="1765856" cy="432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4833131" y="2348405"/>
              <a:ext cx="1324800" cy="1242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8956" y="3795551"/>
              <a:ext cx="1281674" cy="13026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980" y="2751917"/>
              <a:ext cx="2977721" cy="98740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4867263" y="3739317"/>
              <a:ext cx="972370" cy="1296000"/>
              <a:chOff x="5500016" y="4578180"/>
              <a:chExt cx="1296493" cy="1296000"/>
            </a:xfrm>
            <a:solidFill>
              <a:schemeClr val="bg2"/>
            </a:solidFill>
          </p:grpSpPr>
          <p:sp>
            <p:nvSpPr>
              <p:cNvPr id="55" name="Rectangle 54"/>
              <p:cNvSpPr/>
              <p:nvPr/>
            </p:nvSpPr>
            <p:spPr>
              <a:xfrm>
                <a:off x="5500016" y="4578180"/>
                <a:ext cx="1296493" cy="1296000"/>
              </a:xfrm>
              <a:prstGeom prst="rect">
                <a:avLst/>
              </a:prstGeom>
              <a:grpFill/>
              <a:ln w="19050">
                <a:solidFill>
                  <a:schemeClr val="tx2"/>
                </a:solidFill>
                <a:prstDash val="sysDot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800"/>
              </a:p>
            </p:txBody>
          </p:sp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1" name="Picture 60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6" name="Picture 65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7" name="Picture 66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8" name="Picture 67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9" name="Picture 68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70" name="Picture 69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71" name="Picture 70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5563271"/>
                <a:ext cx="242059" cy="242059"/>
              </a:xfrm>
              <a:prstGeom prst="rect">
                <a:avLst/>
              </a:prstGeom>
              <a:grpFill/>
            </p:spPr>
          </p:pic>
        </p:grpSp>
        <p:sp>
          <p:nvSpPr>
            <p:cNvPr id="10" name="TextBox 123"/>
            <p:cNvSpPr txBox="1"/>
            <p:nvPr/>
          </p:nvSpPr>
          <p:spPr>
            <a:xfrm>
              <a:off x="5005583" y="4958327"/>
              <a:ext cx="8340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Power Board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387172" y="4233371"/>
              <a:ext cx="987827" cy="559330"/>
            </a:xfrm>
            <a:prstGeom prst="rect">
              <a:avLst/>
            </a:prstGeom>
            <a:noFill/>
            <a:ln>
              <a:solidFill>
                <a:srgbClr val="2445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51" dirty="0">
                  <a:solidFill>
                    <a:schemeClr val="tx1"/>
                  </a:solidFill>
                </a:rPr>
                <a:t>Flex PCB Filtering Capacitors</a:t>
              </a:r>
            </a:p>
          </p:txBody>
        </p:sp>
        <p:sp>
          <p:nvSpPr>
            <p:cNvPr id="12" name="TextBox 126"/>
            <p:cNvSpPr txBox="1"/>
            <p:nvPr/>
          </p:nvSpPr>
          <p:spPr>
            <a:xfrm>
              <a:off x="3604682" y="3405298"/>
              <a:ext cx="12868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err="1"/>
                <a:t>Samtec</a:t>
              </a:r>
              <a:r>
                <a:rPr lang="en-US" sz="1200" dirty="0"/>
                <a:t> </a:t>
              </a:r>
              <a:r>
                <a:rPr lang="en-US" sz="1200" dirty="0" err="1"/>
                <a:t>Twinax</a:t>
              </a:r>
              <a:r>
                <a:rPr lang="en-US" sz="1200" dirty="0"/>
                <a:t> “</a:t>
              </a:r>
              <a:r>
                <a:rPr lang="en-US" sz="1200" dirty="0" err="1"/>
                <a:t>FireFly</a:t>
              </a:r>
              <a:r>
                <a:rPr lang="en-US" sz="1200" dirty="0"/>
                <a:t>”, ~10m</a:t>
              </a:r>
            </a:p>
          </p:txBody>
        </p:sp>
        <p:sp>
          <p:nvSpPr>
            <p:cNvPr id="13" name="TextBox 127"/>
            <p:cNvSpPr txBox="1"/>
            <p:nvPr/>
          </p:nvSpPr>
          <p:spPr>
            <a:xfrm>
              <a:off x="2993810" y="2586559"/>
              <a:ext cx="179613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/>
                <a:t>9 Data    (1.2Gbps)</a:t>
              </a:r>
            </a:p>
            <a:p>
              <a:r>
                <a:rPr lang="en-US" sz="1100" dirty="0"/>
                <a:t>1 Clock,  1 Control/Trigger</a:t>
              </a:r>
            </a:p>
          </p:txBody>
        </p:sp>
        <p:sp>
          <p:nvSpPr>
            <p:cNvPr id="14" name="Right Arrow 13"/>
            <p:cNvSpPr/>
            <p:nvPr/>
          </p:nvSpPr>
          <p:spPr>
            <a:xfrm rot="10800000">
              <a:off x="3409480" y="4284961"/>
              <a:ext cx="1405166" cy="215908"/>
            </a:xfrm>
            <a:prstGeom prst="rightArrow">
              <a:avLst/>
            </a:prstGeom>
            <a:solidFill>
              <a:srgbClr val="2445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5" name="TextBox 129"/>
            <p:cNvSpPr txBox="1"/>
            <p:nvPr/>
          </p:nvSpPr>
          <p:spPr>
            <a:xfrm>
              <a:off x="4874531" y="1982934"/>
              <a:ext cx="114421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/>
                <a:t>Readout Unit</a:t>
              </a:r>
            </a:p>
            <a:p>
              <a:r>
                <a:rPr lang="en-US" sz="1100" dirty="0"/>
                <a:t>Front End</a:t>
              </a:r>
            </a:p>
          </p:txBody>
        </p:sp>
        <p:sp>
          <p:nvSpPr>
            <p:cNvPr id="16" name="TextBox 130"/>
            <p:cNvSpPr txBox="1"/>
            <p:nvPr/>
          </p:nvSpPr>
          <p:spPr>
            <a:xfrm>
              <a:off x="3620383" y="4442161"/>
              <a:ext cx="10728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/>
                <a:t>Regulated Power</a:t>
              </a:r>
            </a:p>
          </p:txBody>
        </p:sp>
        <p:sp>
          <p:nvSpPr>
            <p:cNvPr id="17" name="TextBox 131"/>
            <p:cNvSpPr txBox="1"/>
            <p:nvPr/>
          </p:nvSpPr>
          <p:spPr>
            <a:xfrm>
              <a:off x="7793949" y="3417382"/>
              <a:ext cx="11133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/>
                <a:t>FELIX</a:t>
              </a:r>
            </a:p>
            <a:p>
              <a:pPr algn="ctr"/>
              <a:r>
                <a:rPr lang="en-US" sz="1200" dirty="0"/>
                <a:t>Back End</a:t>
              </a:r>
            </a:p>
          </p:txBody>
        </p:sp>
        <p:sp>
          <p:nvSpPr>
            <p:cNvPr id="18" name="Right Arrow 17"/>
            <p:cNvSpPr/>
            <p:nvPr/>
          </p:nvSpPr>
          <p:spPr>
            <a:xfrm>
              <a:off x="6265217" y="2899069"/>
              <a:ext cx="1320971" cy="432000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Data   (9.6 Gb/s max)</a:t>
              </a:r>
            </a:p>
          </p:txBody>
        </p:sp>
        <p:sp>
          <p:nvSpPr>
            <p:cNvPr id="19" name="Left-Right Arrow 18"/>
            <p:cNvSpPr/>
            <p:nvPr/>
          </p:nvSpPr>
          <p:spPr>
            <a:xfrm>
              <a:off x="6265217" y="2467069"/>
              <a:ext cx="1320970" cy="432000"/>
            </a:xfrm>
            <a:prstGeom prst="leftRightArrow">
              <a:avLst/>
            </a:prstGeom>
            <a:solidFill>
              <a:srgbClr val="F296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b="1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Control</a:t>
              </a:r>
            </a:p>
          </p:txBody>
        </p:sp>
        <p:sp>
          <p:nvSpPr>
            <p:cNvPr id="20" name="Left Arrow 19"/>
            <p:cNvSpPr/>
            <p:nvPr/>
          </p:nvSpPr>
          <p:spPr>
            <a:xfrm>
              <a:off x="6265218" y="3201381"/>
              <a:ext cx="1305253" cy="432000"/>
            </a:xfrm>
            <a:prstGeom prst="lef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Trigger</a:t>
              </a:r>
            </a:p>
          </p:txBody>
        </p:sp>
        <p:sp>
          <p:nvSpPr>
            <p:cNvPr id="21" name="TextBox 142"/>
            <p:cNvSpPr txBox="1"/>
            <p:nvPr/>
          </p:nvSpPr>
          <p:spPr>
            <a:xfrm>
              <a:off x="121974" y="4007965"/>
              <a:ext cx="8408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err="1"/>
                <a:t>Alpide</a:t>
              </a:r>
              <a:r>
                <a:rPr lang="en-US" sz="1200" dirty="0"/>
                <a:t> Sensors</a:t>
              </a:r>
            </a:p>
          </p:txBody>
        </p:sp>
        <p:cxnSp>
          <p:nvCxnSpPr>
            <p:cNvPr id="22" name="Straight Arrow Connector 21"/>
            <p:cNvCxnSpPr>
              <a:stCxn id="21" idx="0"/>
            </p:cNvCxnSpPr>
            <p:nvPr/>
          </p:nvCxnSpPr>
          <p:spPr>
            <a:xfrm flipH="1" flipV="1">
              <a:off x="343013" y="3272498"/>
              <a:ext cx="199383" cy="735467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21" idx="0"/>
            </p:cNvCxnSpPr>
            <p:nvPr/>
          </p:nvCxnSpPr>
          <p:spPr>
            <a:xfrm flipV="1">
              <a:off x="542396" y="3272498"/>
              <a:ext cx="16904" cy="735467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21" idx="2"/>
            </p:cNvCxnSpPr>
            <p:nvPr/>
          </p:nvCxnSpPr>
          <p:spPr>
            <a:xfrm flipV="1">
              <a:off x="542396" y="4390395"/>
              <a:ext cx="591277" cy="79235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149"/>
            <p:cNvSpPr txBox="1"/>
            <p:nvPr/>
          </p:nvSpPr>
          <p:spPr>
            <a:xfrm>
              <a:off x="1079982" y="3825353"/>
              <a:ext cx="6318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FPC</a:t>
              </a:r>
            </a:p>
          </p:txBody>
        </p:sp>
        <p:sp>
          <p:nvSpPr>
            <p:cNvPr id="26" name="TextBox 152"/>
            <p:cNvSpPr txBox="1"/>
            <p:nvPr/>
          </p:nvSpPr>
          <p:spPr>
            <a:xfrm>
              <a:off x="1441622" y="4500873"/>
              <a:ext cx="7234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Cold Plate</a:t>
              </a:r>
            </a:p>
          </p:txBody>
        </p:sp>
        <p:cxnSp>
          <p:nvCxnSpPr>
            <p:cNvPr id="27" name="Elbow Connector 26"/>
            <p:cNvCxnSpPr>
              <a:cxnSpLocks/>
              <a:stCxn id="11" idx="0"/>
            </p:cNvCxnSpPr>
            <p:nvPr/>
          </p:nvCxnSpPr>
          <p:spPr>
            <a:xfrm rot="16200000" flipV="1">
              <a:off x="2331421" y="3683706"/>
              <a:ext cx="373078" cy="726252"/>
            </a:xfrm>
            <a:prstGeom prst="bentConnector2">
              <a:avLst/>
            </a:prstGeom>
            <a:ln w="28575"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157"/>
            <p:cNvSpPr txBox="1"/>
            <p:nvPr/>
          </p:nvSpPr>
          <p:spPr>
            <a:xfrm>
              <a:off x="4867263" y="4274331"/>
              <a:ext cx="9723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regulators</a:t>
              </a:r>
            </a:p>
          </p:txBody>
        </p:sp>
        <p:cxnSp>
          <p:nvCxnSpPr>
            <p:cNvPr id="29" name="Straight Arrow Connector 28"/>
            <p:cNvCxnSpPr>
              <a:endCxn id="55" idx="0"/>
            </p:cNvCxnSpPr>
            <p:nvPr/>
          </p:nvCxnSpPr>
          <p:spPr>
            <a:xfrm>
              <a:off x="5353449" y="3543794"/>
              <a:ext cx="1" cy="195527"/>
            </a:xfrm>
            <a:prstGeom prst="straightConnector1">
              <a:avLst/>
            </a:prstGeom>
            <a:ln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161"/>
            <p:cNvSpPr txBox="1"/>
            <p:nvPr/>
          </p:nvSpPr>
          <p:spPr>
            <a:xfrm>
              <a:off x="2170635" y="3808712"/>
              <a:ext cx="7666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Power</a:t>
              </a:r>
            </a:p>
          </p:txBody>
        </p:sp>
        <p:sp>
          <p:nvSpPr>
            <p:cNvPr id="33" name="TextBox 166"/>
            <p:cNvSpPr txBox="1"/>
            <p:nvPr/>
          </p:nvSpPr>
          <p:spPr>
            <a:xfrm>
              <a:off x="6371382" y="2211228"/>
              <a:ext cx="1263369" cy="254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1" dirty="0"/>
                <a:t>GBT Optical Links</a:t>
              </a:r>
            </a:p>
          </p:txBody>
        </p:sp>
        <p:sp>
          <p:nvSpPr>
            <p:cNvPr id="34" name="TextBox 167"/>
            <p:cNvSpPr txBox="1"/>
            <p:nvPr/>
          </p:nvSpPr>
          <p:spPr>
            <a:xfrm>
              <a:off x="871519" y="3537340"/>
              <a:ext cx="13575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9-sensor Stave</a:t>
              </a:r>
            </a:p>
          </p:txBody>
        </p:sp>
        <p:sp>
          <p:nvSpPr>
            <p:cNvPr id="36" name="Rectangle 35"/>
            <p:cNvSpPr/>
            <p:nvPr/>
          </p:nvSpPr>
          <p:spPr>
            <a:xfrm rot="16200000">
              <a:off x="7979118" y="1806666"/>
              <a:ext cx="576081" cy="432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Calibri Light" panose="020F0302020204030204" pitchFamily="34" charset="0"/>
                </a:rPr>
                <a:t>DCS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5852178" y="2022668"/>
              <a:ext cx="0" cy="335595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endCxn id="36" idx="0"/>
            </p:cNvCxnSpPr>
            <p:nvPr/>
          </p:nvCxnSpPr>
          <p:spPr>
            <a:xfrm flipV="1">
              <a:off x="5852178" y="2022666"/>
              <a:ext cx="2198980" cy="5122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66"/>
            <p:cNvSpPr txBox="1"/>
            <p:nvPr/>
          </p:nvSpPr>
          <p:spPr>
            <a:xfrm>
              <a:off x="6986121" y="1811759"/>
              <a:ext cx="792109" cy="210909"/>
            </a:xfrm>
            <a:prstGeom prst="rect">
              <a:avLst/>
            </a:prstGeom>
            <a:noFill/>
          </p:spPr>
          <p:txBody>
            <a:bodyPr wrap="none" tIns="36000" bIns="36000" rtlCol="0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2"/>
                  </a:solidFill>
                  <a:latin typeface="Calibri Light" panose="020F0302020204030204" pitchFamily="34" charset="0"/>
                </a:rPr>
                <a:t>CAN bus</a:t>
              </a: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8289586" y="2298349"/>
              <a:ext cx="0" cy="337711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05220" y="2620379"/>
              <a:ext cx="1353052" cy="834980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 rot="16200000">
              <a:off x="5647100" y="4321463"/>
              <a:ext cx="1728000" cy="241396"/>
            </a:xfrm>
            <a:prstGeom prst="rect">
              <a:avLst/>
            </a:prstGeom>
            <a:noFill/>
            <a:ln w="1905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Calibri Light" panose="020F0302020204030204" pitchFamily="34" charset="0"/>
                </a:rPr>
                <a:t>CAEN Power supplies</a:t>
              </a:r>
            </a:p>
          </p:txBody>
        </p:sp>
        <p:sp>
          <p:nvSpPr>
            <p:cNvPr id="43" name="Left Arrow 42"/>
            <p:cNvSpPr/>
            <p:nvPr/>
          </p:nvSpPr>
          <p:spPr>
            <a:xfrm>
              <a:off x="5820016" y="4159026"/>
              <a:ext cx="562063" cy="432000"/>
            </a:xfrm>
            <a:prstGeom prst="leftArrow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00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Power</a:t>
              </a:r>
            </a:p>
          </p:txBody>
        </p:sp>
        <p:sp>
          <p:nvSpPr>
            <p:cNvPr id="44" name="Left Arrow 43"/>
            <p:cNvSpPr/>
            <p:nvPr/>
          </p:nvSpPr>
          <p:spPr>
            <a:xfrm rot="16200000">
              <a:off x="8212104" y="1843454"/>
              <a:ext cx="1146878" cy="345457"/>
            </a:xfrm>
            <a:prstGeom prst="lef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Trigger &amp; Clock</a:t>
              </a:r>
            </a:p>
          </p:txBody>
        </p:sp>
        <p:cxnSp>
          <p:nvCxnSpPr>
            <p:cNvPr id="45" name="Straight Connector 44"/>
            <p:cNvCxnSpPr/>
            <p:nvPr/>
          </p:nvCxnSpPr>
          <p:spPr bwMode="auto">
            <a:xfrm>
              <a:off x="3570744" y="1442743"/>
              <a:ext cx="16933" cy="427830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32A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Straight Connector 45"/>
            <p:cNvCxnSpPr/>
            <p:nvPr/>
          </p:nvCxnSpPr>
          <p:spPr bwMode="auto">
            <a:xfrm flipH="1">
              <a:off x="6711616" y="1428455"/>
              <a:ext cx="18479" cy="427830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32A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7" name="TextBox 64"/>
            <p:cNvSpPr txBox="1"/>
            <p:nvPr/>
          </p:nvSpPr>
          <p:spPr>
            <a:xfrm>
              <a:off x="1563411" y="5368520"/>
              <a:ext cx="1881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rgbClr val="032AFF"/>
                  </a:solidFill>
                  <a:latin typeface="+mj-lt"/>
                </a:rPr>
                <a:t>Interaction Region</a:t>
              </a:r>
            </a:p>
          </p:txBody>
        </p:sp>
        <p:sp>
          <p:nvSpPr>
            <p:cNvPr id="48" name="TextBox 65"/>
            <p:cNvSpPr txBox="1"/>
            <p:nvPr/>
          </p:nvSpPr>
          <p:spPr>
            <a:xfrm>
              <a:off x="4381858" y="5368520"/>
              <a:ext cx="1812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rgbClr val="032AFF"/>
                  </a:solidFill>
                  <a:latin typeface="+mj-lt"/>
                </a:rPr>
                <a:t>Experimental Hall</a:t>
              </a:r>
            </a:p>
          </p:txBody>
        </p:sp>
        <p:sp>
          <p:nvSpPr>
            <p:cNvPr id="49" name="TextBox 66"/>
            <p:cNvSpPr txBox="1"/>
            <p:nvPr/>
          </p:nvSpPr>
          <p:spPr>
            <a:xfrm>
              <a:off x="6847988" y="5368586"/>
              <a:ext cx="16619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rgbClr val="032AFF"/>
                  </a:solidFill>
                  <a:latin typeface="+mj-lt"/>
                </a:rPr>
                <a:t>Counting House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534400" y="6492876"/>
            <a:ext cx="2133600" cy="365125"/>
          </a:xfrm>
        </p:spPr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73" name="Content Placeholder 2"/>
          <p:cNvSpPr txBox="1">
            <a:spLocks/>
          </p:cNvSpPr>
          <p:nvPr/>
        </p:nvSpPr>
        <p:spPr bwMode="auto">
          <a:xfrm>
            <a:off x="1631229" y="5444133"/>
            <a:ext cx="9036771" cy="931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MVTX Detector Electronics consists of three parts</a:t>
            </a:r>
          </a:p>
          <a:p>
            <a:pPr marL="0" indent="0">
              <a:buNone/>
            </a:pPr>
            <a:r>
              <a:rPr lang="en-US" sz="1600" b="1" dirty="0">
                <a:solidFill>
                  <a:srgbClr val="FF0000"/>
                </a:solidFill>
              </a:rPr>
              <a:t>   Sensor</a:t>
            </a:r>
            <a:r>
              <a:rPr lang="en-US" sz="1600" dirty="0"/>
              <a:t>-Stave (9 ALPIDE chips)       |    </a:t>
            </a:r>
            <a:r>
              <a:rPr lang="en-US" sz="1600" b="1" dirty="0">
                <a:solidFill>
                  <a:srgbClr val="FF0000"/>
                </a:solidFill>
              </a:rPr>
              <a:t>Front End</a:t>
            </a:r>
            <a:r>
              <a:rPr lang="en-US" sz="1600" dirty="0"/>
              <a:t>-Readout Unit         | </a:t>
            </a:r>
            <a:r>
              <a:rPr lang="en-US" sz="1600" b="1" dirty="0">
                <a:solidFill>
                  <a:srgbClr val="FF0000"/>
                </a:solidFill>
              </a:rPr>
              <a:t>Back End</a:t>
            </a:r>
            <a:r>
              <a:rPr lang="en-US" sz="1600" dirty="0"/>
              <a:t>-FELIX/DAM</a:t>
            </a:r>
            <a:endParaRPr lang="en-US" sz="1600" b="1" dirty="0"/>
          </a:p>
        </p:txBody>
      </p:sp>
      <p:sp>
        <p:nvSpPr>
          <p:cNvPr id="35" name="Date Placeholder 34">
            <a:extLst>
              <a:ext uri="{FF2B5EF4-FFF2-40B4-BE49-F238E27FC236}">
                <a16:creationId xmlns:a16="http://schemas.microsoft.com/office/drawing/2014/main" id="{06B51309-4058-B84C-80E2-204B710FB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50" name="Footer Placeholder 49">
            <a:extLst>
              <a:ext uri="{FF2B5EF4-FFF2-40B4-BE49-F238E27FC236}">
                <a16:creationId xmlns:a16="http://schemas.microsoft.com/office/drawing/2014/main" id="{6EC466A8-50F9-8B49-A113-A9EFC40FA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pic>
        <p:nvPicPr>
          <p:cNvPr id="72" name="Picture 71" descr="Screen Clipping">
            <a:extLst>
              <a:ext uri="{FF2B5EF4-FFF2-40B4-BE49-F238E27FC236}">
                <a16:creationId xmlns:a16="http://schemas.microsoft.com/office/drawing/2014/main" id="{6AFD646D-1484-6E42-8C13-3E0F7BF6A07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549" y="904881"/>
            <a:ext cx="3601793" cy="927080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C14D06C5-1495-AD4A-9001-108FB872AD6F}"/>
              </a:ext>
            </a:extLst>
          </p:cNvPr>
          <p:cNvCxnSpPr>
            <a:cxnSpLocks/>
          </p:cNvCxnSpPr>
          <p:nvPr/>
        </p:nvCxnSpPr>
        <p:spPr>
          <a:xfrm flipH="1" flipV="1">
            <a:off x="332548" y="1841481"/>
            <a:ext cx="1464253" cy="7183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1DC861B2-161A-F644-A424-9584C4E2944F}"/>
              </a:ext>
            </a:extLst>
          </p:cNvPr>
          <p:cNvCxnSpPr>
            <a:cxnSpLocks/>
          </p:cNvCxnSpPr>
          <p:nvPr/>
        </p:nvCxnSpPr>
        <p:spPr>
          <a:xfrm flipV="1">
            <a:off x="1807802" y="1831573"/>
            <a:ext cx="2139253" cy="7228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3D5FED09-5939-7F45-B79F-F76E3436259B}"/>
              </a:ext>
            </a:extLst>
          </p:cNvPr>
          <p:cNvSpPr/>
          <p:nvPr/>
        </p:nvSpPr>
        <p:spPr>
          <a:xfrm>
            <a:off x="1727200" y="2514601"/>
            <a:ext cx="88571" cy="9249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9FDED8B-98FC-0845-8802-09F76B111FC3}"/>
              </a:ext>
            </a:extLst>
          </p:cNvPr>
          <p:cNvSpPr txBox="1"/>
          <p:nvPr/>
        </p:nvSpPr>
        <p:spPr>
          <a:xfrm>
            <a:off x="1263982" y="1885004"/>
            <a:ext cx="808555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" dirty="0">
                <a:solidFill>
                  <a:srgbClr val="FF0000"/>
                </a:solidFill>
              </a:rPr>
              <a:t>one pixel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D011D0D-1860-DB48-A097-77042B6976DD}"/>
              </a:ext>
            </a:extLst>
          </p:cNvPr>
          <p:cNvSpPr txBox="1"/>
          <p:nvPr/>
        </p:nvSpPr>
        <p:spPr>
          <a:xfrm>
            <a:off x="123254" y="4052837"/>
            <a:ext cx="2235484" cy="1939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>
                <a:solidFill>
                  <a:srgbClr val="FF0000"/>
                </a:solidFill>
              </a:rPr>
              <a:t>ALPIDE pixel:</a:t>
            </a:r>
          </a:p>
          <a:p>
            <a:pPr marL="380990" indent="-380990">
              <a:buFontTx/>
              <a:buChar char="-"/>
            </a:pPr>
            <a:r>
              <a:rPr lang="en-US" sz="1867" dirty="0"/>
              <a:t>Shaping</a:t>
            </a:r>
          </a:p>
          <a:p>
            <a:pPr marL="380990" indent="-380990">
              <a:buFontTx/>
              <a:buChar char="-"/>
            </a:pPr>
            <a:r>
              <a:rPr lang="en-US" sz="1867" dirty="0"/>
              <a:t>Digitization</a:t>
            </a:r>
          </a:p>
          <a:p>
            <a:pPr marL="380990" indent="-380990">
              <a:buFontTx/>
              <a:buChar char="-"/>
            </a:pPr>
            <a:r>
              <a:rPr lang="en-US" sz="1867" dirty="0"/>
              <a:t>Zero-suppression</a:t>
            </a:r>
          </a:p>
          <a:p>
            <a:pPr marL="380990" indent="-380990">
              <a:buFontTx/>
              <a:buChar char="-"/>
            </a:pPr>
            <a:r>
              <a:rPr lang="en-US" sz="1867" dirty="0"/>
              <a:t>3x buffer </a:t>
            </a:r>
          </a:p>
          <a:p>
            <a:pPr marL="380990" indent="-380990">
              <a:buFontTx/>
              <a:buChar char="-"/>
            </a:pPr>
            <a:endParaRPr lang="en-US" sz="2400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AC89B8E-A150-FF4A-B616-5A1C02B5814F}"/>
              </a:ext>
            </a:extLst>
          </p:cNvPr>
          <p:cNvSpPr txBox="1"/>
          <p:nvPr/>
        </p:nvSpPr>
        <p:spPr>
          <a:xfrm>
            <a:off x="9560414" y="3257550"/>
            <a:ext cx="2539993" cy="1385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ATLAS Front-End Link </a:t>
            </a:r>
            <a:r>
              <a:rPr lang="en-US" sz="1400" dirty="0" err="1">
                <a:solidFill>
                  <a:srgbClr val="FF0000"/>
                </a:solidFill>
              </a:rPr>
              <a:t>eXchange</a:t>
            </a:r>
            <a:r>
              <a:rPr lang="en-US" sz="1400" dirty="0">
                <a:solidFill>
                  <a:srgbClr val="FF0000"/>
                </a:solidFill>
              </a:rPr>
              <a:t> (FELIX): </a:t>
            </a:r>
            <a:endParaRPr lang="en-US" sz="2133" dirty="0">
              <a:solidFill>
                <a:srgbClr val="FF0000"/>
              </a:solidFill>
            </a:endParaRPr>
          </a:p>
          <a:p>
            <a:pPr marL="380990" indent="-380990">
              <a:buFontTx/>
              <a:buChar char="-"/>
            </a:pPr>
            <a:r>
              <a:rPr lang="en-US" sz="1867" dirty="0"/>
              <a:t>sPHENIX Data Aggregation Module(DAM)</a:t>
            </a:r>
            <a:endParaRPr lang="en-US" sz="2133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ACDE57A-66AE-BA48-B318-8FBEDA9F9160}"/>
              </a:ext>
            </a:extLst>
          </p:cNvPr>
          <p:cNvSpPr txBox="1"/>
          <p:nvPr/>
        </p:nvSpPr>
        <p:spPr>
          <a:xfrm>
            <a:off x="10477992" y="1079694"/>
            <a:ext cx="1689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Slow control </a:t>
            </a:r>
          </a:p>
          <a:p>
            <a:r>
              <a:rPr lang="en-US" dirty="0"/>
              <a:t>Mike’s talk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3B8E34C-B2C0-254D-B60E-208BDD8FB74F}"/>
              </a:ext>
            </a:extLst>
          </p:cNvPr>
          <p:cNvSpPr txBox="1"/>
          <p:nvPr/>
        </p:nvSpPr>
        <p:spPr>
          <a:xfrm>
            <a:off x="2181279" y="472703"/>
            <a:ext cx="9160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Hardware status</a:t>
            </a:r>
            <a:r>
              <a:rPr lang="en-US" dirty="0">
                <a:solidFill>
                  <a:srgbClr val="0432FF"/>
                </a:solidFill>
              </a:rPr>
              <a:t>: </a:t>
            </a:r>
            <a:r>
              <a:rPr lang="en-US" dirty="0">
                <a:solidFill>
                  <a:srgbClr val="00B050"/>
                </a:solidFill>
              </a:rPr>
              <a:t>Staves in production; RU produced</a:t>
            </a:r>
            <a:r>
              <a:rPr lang="en-US" dirty="0">
                <a:solidFill>
                  <a:srgbClr val="0432FF"/>
                </a:solidFill>
              </a:rPr>
              <a:t>, </a:t>
            </a:r>
            <a:r>
              <a:rPr lang="en-US" dirty="0" err="1">
                <a:solidFill>
                  <a:srgbClr val="0432FF"/>
                </a:solidFill>
              </a:rPr>
              <a:t>SamTec</a:t>
            </a:r>
            <a:r>
              <a:rPr lang="en-US" dirty="0">
                <a:solidFill>
                  <a:srgbClr val="0432FF"/>
                </a:solidFill>
              </a:rPr>
              <a:t>, PU &amp; FELIX ready for production 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661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B7BB29C8-9798-8C46-92C0-49337ADA7AE4}"/>
              </a:ext>
            </a:extLst>
          </p:cNvPr>
          <p:cNvGrpSpPr/>
          <p:nvPr/>
        </p:nvGrpSpPr>
        <p:grpSpPr>
          <a:xfrm>
            <a:off x="6759692" y="1697323"/>
            <a:ext cx="4856051" cy="5101264"/>
            <a:chOff x="5049650" y="1106491"/>
            <a:chExt cx="3642038" cy="382594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387C7E3-4B69-F940-93FD-857F7E7233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86"/>
            <a:stretch/>
          </p:blipFill>
          <p:spPr>
            <a:xfrm>
              <a:off x="5049650" y="1106491"/>
              <a:ext cx="3642038" cy="3323492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97FE7CD-4329-724F-B8EE-803D4FA5F434}"/>
                </a:ext>
              </a:extLst>
            </p:cNvPr>
            <p:cNvCxnSpPr/>
            <p:nvPr/>
          </p:nvCxnSpPr>
          <p:spPr>
            <a:xfrm>
              <a:off x="6931029" y="3210050"/>
              <a:ext cx="19783" cy="147710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824E63E-D0AC-F145-976B-2D261B35822F}"/>
                </a:ext>
              </a:extLst>
            </p:cNvPr>
            <p:cNvCxnSpPr/>
            <p:nvPr/>
          </p:nvCxnSpPr>
          <p:spPr>
            <a:xfrm flipH="1">
              <a:off x="5671531" y="4212373"/>
              <a:ext cx="6594" cy="474785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902F7ED-7893-284C-A77C-A434F030C900}"/>
                </a:ext>
              </a:extLst>
            </p:cNvPr>
            <p:cNvSpPr txBox="1"/>
            <p:nvPr/>
          </p:nvSpPr>
          <p:spPr>
            <a:xfrm>
              <a:off x="5678125" y="4617016"/>
              <a:ext cx="1290775" cy="31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33" dirty="0"/>
                <a:t>L = 350.0 cm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D99A1C2-2F3D-6249-A1FD-397FF8FB95FA}"/>
                </a:ext>
              </a:extLst>
            </p:cNvPr>
            <p:cNvCxnSpPr/>
            <p:nvPr/>
          </p:nvCxnSpPr>
          <p:spPr>
            <a:xfrm flipH="1">
              <a:off x="5671531" y="4583282"/>
              <a:ext cx="37587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1A5A1EF-8ECC-F042-89FF-66080EC801C2}"/>
                </a:ext>
              </a:extLst>
            </p:cNvPr>
            <p:cNvCxnSpPr/>
            <p:nvPr/>
          </p:nvCxnSpPr>
          <p:spPr>
            <a:xfrm>
              <a:off x="6588129" y="4583282"/>
              <a:ext cx="3680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177BE255-684C-E54A-9A47-EF7C12322D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339" y="2547403"/>
            <a:ext cx="6638941" cy="37936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7209CF-DDA5-424C-89CC-F8398F7CA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4792" y="18931"/>
            <a:ext cx="10101859" cy="897400"/>
          </a:xfrm>
        </p:spPr>
        <p:txBody>
          <a:bodyPr>
            <a:noAutofit/>
          </a:bodyPr>
          <a:lstStyle/>
          <a:p>
            <a:r>
              <a:rPr lang="en-US" sz="3600" dirty="0"/>
              <a:t>MVTX Global Mechanical System Integration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6626B-2D3E-B84C-90B6-75B6EA643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349" y="892295"/>
            <a:ext cx="9552629" cy="1261102"/>
          </a:xfrm>
        </p:spPr>
        <p:txBody>
          <a:bodyPr>
            <a:normAutofit/>
          </a:bodyPr>
          <a:lstStyle/>
          <a:p>
            <a:r>
              <a:rPr lang="en-US" dirty="0"/>
              <a:t>MVTX mechanical system preliminary design: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Part-1: from MVTX staves to PP-1, all power PCB, 40cm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Part-2: length TBD later, from PP-1 to PP-3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C53DA-8E58-8E48-B760-5722EB3FD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57FD2F-EC48-9F47-8545-BA86B2729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5652BA-C0A8-5E4B-895C-A37CC4F56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8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C1AA87-505C-2848-84D1-D6A9DBD82CD1}"/>
              </a:ext>
            </a:extLst>
          </p:cNvPr>
          <p:cNvSpPr txBox="1"/>
          <p:nvPr/>
        </p:nvSpPr>
        <p:spPr>
          <a:xfrm>
            <a:off x="3749377" y="3352910"/>
            <a:ext cx="657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TPC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68B7E0-B816-AD4C-A45A-D37CDFC04F8D}"/>
              </a:ext>
            </a:extLst>
          </p:cNvPr>
          <p:cNvSpPr txBox="1"/>
          <p:nvPr/>
        </p:nvSpPr>
        <p:spPr>
          <a:xfrm>
            <a:off x="9134449" y="3731197"/>
            <a:ext cx="553357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chemeClr val="bg1"/>
                </a:solidFill>
              </a:rPr>
              <a:t>TPC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677FCE3-F3B7-864F-86D4-388BC749A49A}"/>
              </a:ext>
            </a:extLst>
          </p:cNvPr>
          <p:cNvCxnSpPr>
            <a:cxnSpLocks/>
          </p:cNvCxnSpPr>
          <p:nvPr/>
        </p:nvCxnSpPr>
        <p:spPr>
          <a:xfrm flipH="1" flipV="1">
            <a:off x="6421730" y="2810829"/>
            <a:ext cx="2389268" cy="1125552"/>
          </a:xfrm>
          <a:prstGeom prst="straightConnector1">
            <a:avLst/>
          </a:prstGeom>
          <a:ln w="15875">
            <a:solidFill>
              <a:srgbClr val="032A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6B88C94-11AB-A34B-89BB-A48E3D4CE76C}"/>
              </a:ext>
            </a:extLst>
          </p:cNvPr>
          <p:cNvCxnSpPr>
            <a:cxnSpLocks/>
          </p:cNvCxnSpPr>
          <p:nvPr/>
        </p:nvCxnSpPr>
        <p:spPr>
          <a:xfrm flipH="1">
            <a:off x="6421730" y="4928434"/>
            <a:ext cx="2389269" cy="1183641"/>
          </a:xfrm>
          <a:prstGeom prst="straightConnector1">
            <a:avLst/>
          </a:prstGeom>
          <a:ln w="15875">
            <a:solidFill>
              <a:srgbClr val="032A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BF5D623-BED3-7340-A314-0B558AF957D1}"/>
              </a:ext>
            </a:extLst>
          </p:cNvPr>
          <p:cNvSpPr txBox="1"/>
          <p:nvPr/>
        </p:nvSpPr>
        <p:spPr>
          <a:xfrm>
            <a:off x="9471716" y="6112076"/>
            <a:ext cx="189767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/>
              <a:t>R= 209.6cm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3FA61A-9F8B-6449-8E7A-BC01D56A707E}"/>
              </a:ext>
            </a:extLst>
          </p:cNvPr>
          <p:cNvSpPr txBox="1"/>
          <p:nvPr/>
        </p:nvSpPr>
        <p:spPr>
          <a:xfrm>
            <a:off x="3467290" y="4038600"/>
            <a:ext cx="636777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chemeClr val="bg1"/>
                </a:solidFill>
              </a:rPr>
              <a:t>INTT</a:t>
            </a:r>
          </a:p>
        </p:txBody>
      </p:sp>
      <p:sp>
        <p:nvSpPr>
          <p:cNvPr id="20" name="Rounded Rectangular Callout 19">
            <a:extLst>
              <a:ext uri="{FF2B5EF4-FFF2-40B4-BE49-F238E27FC236}">
                <a16:creationId xmlns:a16="http://schemas.microsoft.com/office/drawing/2014/main" id="{295643BE-0685-3045-A24C-8355AB06EAE7}"/>
              </a:ext>
            </a:extLst>
          </p:cNvPr>
          <p:cNvSpPr/>
          <p:nvPr/>
        </p:nvSpPr>
        <p:spPr>
          <a:xfrm>
            <a:off x="4149144" y="5039643"/>
            <a:ext cx="1032457" cy="522957"/>
          </a:xfrm>
          <a:prstGeom prst="wedgeRoundRectCallout">
            <a:avLst>
              <a:gd name="adj1" fmla="val -79092"/>
              <a:gd name="adj2" fmla="val -133122"/>
              <a:gd name="adj3" fmla="val 1666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dirty="0"/>
              <a:t>MVTX</a:t>
            </a:r>
          </a:p>
        </p:txBody>
      </p:sp>
      <p:sp>
        <p:nvSpPr>
          <p:cNvPr id="17" name="Line Callout 1 16">
            <a:extLst>
              <a:ext uri="{FF2B5EF4-FFF2-40B4-BE49-F238E27FC236}">
                <a16:creationId xmlns:a16="http://schemas.microsoft.com/office/drawing/2014/main" id="{78876F0D-4A22-7B48-A333-470AE795B764}"/>
              </a:ext>
            </a:extLst>
          </p:cNvPr>
          <p:cNvSpPr/>
          <p:nvPr/>
        </p:nvSpPr>
        <p:spPr>
          <a:xfrm>
            <a:off x="4429822" y="5631018"/>
            <a:ext cx="1636324" cy="541183"/>
          </a:xfrm>
          <a:prstGeom prst="borderCallout1">
            <a:avLst>
              <a:gd name="adj1" fmla="val 18750"/>
              <a:gd name="adj2" fmla="val -8333"/>
              <a:gd name="adj3" fmla="val -201326"/>
              <a:gd name="adj4" fmla="val -78293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dirty="0">
                <a:solidFill>
                  <a:srgbClr val="032AFF"/>
                </a:solidFill>
              </a:rPr>
              <a:t>PP-1:</a:t>
            </a:r>
            <a:r>
              <a:rPr lang="en-US" sz="1867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1333" dirty="0">
                <a:solidFill>
                  <a:srgbClr val="FF0000"/>
                </a:solidFill>
              </a:rPr>
              <a:t>signal cables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5" name="Line Callout 1 24">
            <a:extLst>
              <a:ext uri="{FF2B5EF4-FFF2-40B4-BE49-F238E27FC236}">
                <a16:creationId xmlns:a16="http://schemas.microsoft.com/office/drawing/2014/main" id="{86B581C8-07AF-BA47-8B48-6AF1A5CE5EA6}"/>
              </a:ext>
            </a:extLst>
          </p:cNvPr>
          <p:cNvSpPr/>
          <p:nvPr/>
        </p:nvSpPr>
        <p:spPr>
          <a:xfrm>
            <a:off x="711199" y="5924612"/>
            <a:ext cx="1887607" cy="816864"/>
          </a:xfrm>
          <a:prstGeom prst="borderCallout1">
            <a:avLst>
              <a:gd name="adj1" fmla="val 18750"/>
              <a:gd name="adj2" fmla="val -8333"/>
              <a:gd name="adj3" fmla="val -155183"/>
              <a:gd name="adj4" fmla="val -28550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32AFF"/>
                </a:solidFill>
              </a:rPr>
              <a:t>PP-3:</a:t>
            </a:r>
          </a:p>
          <a:p>
            <a:pPr algn="ctr"/>
            <a:r>
              <a:rPr lang="en-US" sz="1333" dirty="0">
                <a:solidFill>
                  <a:srgbClr val="FF0000"/>
                </a:solidFill>
              </a:rPr>
              <a:t>Signal and power cables</a:t>
            </a:r>
          </a:p>
        </p:txBody>
      </p:sp>
      <p:sp>
        <p:nvSpPr>
          <p:cNvPr id="26" name="Line Callout 1 25">
            <a:extLst>
              <a:ext uri="{FF2B5EF4-FFF2-40B4-BE49-F238E27FC236}">
                <a16:creationId xmlns:a16="http://schemas.microsoft.com/office/drawing/2014/main" id="{C666C57B-CABF-0145-A905-3645D8C827DC}"/>
              </a:ext>
            </a:extLst>
          </p:cNvPr>
          <p:cNvSpPr/>
          <p:nvPr/>
        </p:nvSpPr>
        <p:spPr>
          <a:xfrm>
            <a:off x="3374394" y="6312754"/>
            <a:ext cx="1247759" cy="541183"/>
          </a:xfrm>
          <a:prstGeom prst="borderCallout1">
            <a:avLst>
              <a:gd name="adj1" fmla="val 18750"/>
              <a:gd name="adj2" fmla="val -8333"/>
              <a:gd name="adj3" fmla="val -321776"/>
              <a:gd name="adj4" fmla="val -96332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dirty="0">
                <a:solidFill>
                  <a:srgbClr val="032AFF"/>
                </a:solidFill>
              </a:rPr>
              <a:t>PP-2:</a:t>
            </a:r>
            <a:r>
              <a:rPr lang="en-US" sz="1867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1467" dirty="0">
                <a:solidFill>
                  <a:srgbClr val="FF0000"/>
                </a:solidFill>
              </a:rPr>
              <a:t>power cables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9" name="Line Callout 2 28">
            <a:extLst>
              <a:ext uri="{FF2B5EF4-FFF2-40B4-BE49-F238E27FC236}">
                <a16:creationId xmlns:a16="http://schemas.microsoft.com/office/drawing/2014/main" id="{C8628ACB-8929-C74D-90D7-8505832A2F74}"/>
              </a:ext>
            </a:extLst>
          </p:cNvPr>
          <p:cNvSpPr/>
          <p:nvPr/>
        </p:nvSpPr>
        <p:spPr>
          <a:xfrm>
            <a:off x="1320800" y="3323336"/>
            <a:ext cx="1219200" cy="816864"/>
          </a:xfrm>
          <a:prstGeom prst="borderCallout2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Service Barrel</a:t>
            </a:r>
          </a:p>
        </p:txBody>
      </p:sp>
    </p:spTree>
    <p:extLst>
      <p:ext uri="{BB962C8B-B14F-4D97-AF65-F5344CB8AC3E}">
        <p14:creationId xmlns:p14="http://schemas.microsoft.com/office/powerpoint/2010/main" val="2613142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6E732-1809-AC4F-A7B2-2A2EE9ACF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825" y="0"/>
            <a:ext cx="10515600" cy="1325563"/>
          </a:xfrm>
        </p:spPr>
        <p:txBody>
          <a:bodyPr/>
          <a:lstStyle/>
          <a:p>
            <a:r>
              <a:rPr lang="en-US" dirty="0"/>
              <a:t>Detector Supporting Structures: Part-1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4498BD-A833-B74E-BE68-706EF2F18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84720-8C12-1C41-A280-73465BC9C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0485B-3AD2-3F4B-9C1F-F2C15A7ED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2C7B0A-55B4-C74C-88F8-AF9B1A0D1E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3703" y="1674813"/>
            <a:ext cx="9694959" cy="46815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2C0A89-51BA-274D-9DC3-746D7C602FEF}"/>
              </a:ext>
            </a:extLst>
          </p:cNvPr>
          <p:cNvSpPr txBox="1"/>
          <p:nvPr/>
        </p:nvSpPr>
        <p:spPr>
          <a:xfrm>
            <a:off x="33338" y="1624964"/>
            <a:ext cx="36814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Near final design completed for CYSS, End-Wheels</a:t>
            </a:r>
          </a:p>
          <a:p>
            <a:pPr marL="285750" indent="-285750">
              <a:buFontTx/>
              <a:buChar char="-"/>
            </a:pPr>
            <a:r>
              <a:rPr lang="en-US" dirty="0"/>
              <a:t>Obtained quotes from outside companies based on the latest designs for CYSS and End-Wheels    </a:t>
            </a:r>
          </a:p>
          <a:p>
            <a:pPr marL="285750" indent="-285750">
              <a:buFontTx/>
              <a:buChar char="-"/>
            </a:pPr>
            <a:r>
              <a:rPr lang="en-US" dirty="0"/>
              <a:t>LBNL cost estimate in progress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dirty="0"/>
              <a:t>Next:</a:t>
            </a:r>
          </a:p>
          <a:p>
            <a:pPr marL="285750" indent="-285750">
              <a:buFontTx/>
              <a:buChar char="-"/>
            </a:pPr>
            <a:r>
              <a:rPr lang="en-US" dirty="0"/>
              <a:t>Vendor selection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Pre-production </a:t>
            </a:r>
          </a:p>
        </p:txBody>
      </p:sp>
    </p:spTree>
    <p:extLst>
      <p:ext uri="{BB962C8B-B14F-4D97-AF65-F5344CB8AC3E}">
        <p14:creationId xmlns:p14="http://schemas.microsoft.com/office/powerpoint/2010/main" val="6762731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3738</TotalTime>
  <Words>3540</Words>
  <Application>Microsoft Macintosh PowerPoint</Application>
  <PresentationFormat>Widescreen</PresentationFormat>
  <Paragraphs>754</Paragraphs>
  <Slides>56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1" baseType="lpstr">
      <vt:lpstr>Arial</vt:lpstr>
      <vt:lpstr>Calibri</vt:lpstr>
      <vt:lpstr>Calibri Light</vt:lpstr>
      <vt:lpstr>Cambria Math</vt:lpstr>
      <vt:lpstr>Office Theme</vt:lpstr>
      <vt:lpstr>MVTX Overview</vt:lpstr>
      <vt:lpstr>MVTX Detector </vt:lpstr>
      <vt:lpstr>Scope of the MVTX Project – WBS 3.02</vt:lpstr>
      <vt:lpstr>Project Status Update: 11/01/2019  </vt:lpstr>
      <vt:lpstr>Funding Profile (FY19+20, 21,22)</vt:lpstr>
      <vt:lpstr>Schedules – Smooth Funding Profile? </vt:lpstr>
      <vt:lpstr>MVTX Readout, Power and Controls Hardware Tested</vt:lpstr>
      <vt:lpstr>MVTX Global Mechanical System Integration </vt:lpstr>
      <vt:lpstr>Detector Supporting Structures: Part-1  </vt:lpstr>
      <vt:lpstr>MVTX Service Barrel – Part-2</vt:lpstr>
      <vt:lpstr>ITS/IB Commissioning Setup @CERN, 9/2019</vt:lpstr>
      <vt:lpstr>MVTX Global Mechanical System Integration </vt:lpstr>
      <vt:lpstr>MVTX Installation &amp; Insertion System</vt:lpstr>
      <vt:lpstr>Beam Pipe Extension by CAD </vt:lpstr>
      <vt:lpstr>2019 Fermilab Test Beam Highlights</vt:lpstr>
      <vt:lpstr>Very Successful Test Beam @Fermilab 5/20-25, 6/17-22, 2019</vt:lpstr>
      <vt:lpstr>2019 MVTX Test Setup</vt:lpstr>
      <vt:lpstr>Online Analysis:  Detector Misalignment &amp; Hit Spatial Resolution</vt:lpstr>
      <vt:lpstr>PowerPoint Presentation</vt:lpstr>
      <vt:lpstr>Offline Analysis: Cluster size vs Angle</vt:lpstr>
      <vt:lpstr>ALPIDE Sensor Operation Optimization</vt:lpstr>
      <vt:lpstr>Preliminary Offline Analysis: A simple straight line fit Track hit efficiency vs Trigger Delay </vt:lpstr>
      <vt:lpstr>Offline Analysis: A simple straight line fit  Stave-3 Track hit resolution vs Trigger Delay </vt:lpstr>
      <vt:lpstr>Confirmed New MVTX Long SamTec Readout Cables 8.8m + 2.6m = 11.4m (10m desired for sPHENIX; ALICE 8m cables)</vt:lpstr>
      <vt:lpstr>11.4m SamTec Readout Cable Tested @CERN</vt:lpstr>
      <vt:lpstr>PowerPoint Presentation</vt:lpstr>
      <vt:lpstr> sPHENIX Stave Production Started @CERN</vt:lpstr>
      <vt:lpstr>1st sPHENIX HIC Produced at CERN - IBHIC-A201 &amp; PWR extension clamp</vt:lpstr>
      <vt:lpstr>IBHIC-A201</vt:lpstr>
      <vt:lpstr>Final Production RU Boards Tested at UT-A</vt:lpstr>
      <vt:lpstr>R&amp;D at LANL</vt:lpstr>
      <vt:lpstr>A Full Readout Chain System Test</vt:lpstr>
      <vt:lpstr>Summary </vt:lpstr>
      <vt:lpstr>backup</vt:lpstr>
      <vt:lpstr>Near Term To-Do List</vt:lpstr>
      <vt:lpstr>sPHENIX Timeline</vt:lpstr>
      <vt:lpstr>MVTX Readout and Power Cable Route</vt:lpstr>
      <vt:lpstr>Carbon Structure Production </vt:lpstr>
      <vt:lpstr>PowerPoint Presentation</vt:lpstr>
      <vt:lpstr>PowerPoint Presentation</vt:lpstr>
      <vt:lpstr>MVTX Goals – the 2nd TB, 6/17-22, 2019</vt:lpstr>
      <vt:lpstr>Study MAPS Performance with Pulsed Laser @LANL</vt:lpstr>
      <vt:lpstr>Laser Scan Data – Pixel Hit Efficiency vs Trigger Delay </vt:lpstr>
      <vt:lpstr>PowerPoint Presentation</vt:lpstr>
      <vt:lpstr>PowerPoint Presentation</vt:lpstr>
      <vt:lpstr>First Collision Signals</vt:lpstr>
      <vt:lpstr>Staves, RUs, PU etc.</vt:lpstr>
      <vt:lpstr>PowerPoint Presentation</vt:lpstr>
      <vt:lpstr>PowerPoint Presentation</vt:lpstr>
      <vt:lpstr>PowerPoint Presentation</vt:lpstr>
      <vt:lpstr>Installation</vt:lpstr>
      <vt:lpstr>3-D event Display: p+Pb collision  </vt:lpstr>
      <vt:lpstr>Offline Analysis: Cluster size vs Angle Run 877, angle – 30 dgr   </vt:lpstr>
      <vt:lpstr>Offline Analysis: Cluster size vs Angle Run , angle = 40   </vt:lpstr>
      <vt:lpstr>Run Types – Details being documented in MVTX wiki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MVTX Overview</dc:title>
  <dc:creator>Ming Liu</dc:creator>
  <cp:lastModifiedBy>Microsoft Office User</cp:lastModifiedBy>
  <cp:revision>306</cp:revision>
  <cp:lastPrinted>2019-11-01T07:00:57Z</cp:lastPrinted>
  <dcterms:created xsi:type="dcterms:W3CDTF">2019-07-03T20:04:10Z</dcterms:created>
  <dcterms:modified xsi:type="dcterms:W3CDTF">2019-11-01T07:01:50Z</dcterms:modified>
</cp:coreProperties>
</file>