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317" r:id="rId3"/>
    <p:sldId id="595" r:id="rId4"/>
    <p:sldId id="260" r:id="rId5"/>
    <p:sldId id="872" r:id="rId6"/>
    <p:sldId id="873" r:id="rId7"/>
    <p:sldId id="599" r:id="rId8"/>
    <p:sldId id="568" r:id="rId9"/>
    <p:sldId id="258" r:id="rId10"/>
    <p:sldId id="889" r:id="rId11"/>
    <p:sldId id="880" r:id="rId12"/>
    <p:sldId id="881" r:id="rId13"/>
    <p:sldId id="882" r:id="rId14"/>
    <p:sldId id="257" r:id="rId15"/>
    <p:sldId id="884" r:id="rId16"/>
    <p:sldId id="885" r:id="rId17"/>
    <p:sldId id="285" r:id="rId18"/>
    <p:sldId id="264" r:id="rId19"/>
    <p:sldId id="275" r:id="rId20"/>
    <p:sldId id="283" r:id="rId21"/>
    <p:sldId id="886" r:id="rId22"/>
    <p:sldId id="293" r:id="rId23"/>
    <p:sldId id="274" r:id="rId24"/>
    <p:sldId id="305" r:id="rId25"/>
    <p:sldId id="261" r:id="rId26"/>
    <p:sldId id="877" r:id="rId27"/>
    <p:sldId id="878" r:id="rId28"/>
    <p:sldId id="875" r:id="rId29"/>
    <p:sldId id="876" r:id="rId30"/>
    <p:sldId id="888" r:id="rId31"/>
    <p:sldId id="883" r:id="rId32"/>
    <p:sldId id="866" r:id="rId33"/>
    <p:sldId id="887" r:id="rId34"/>
    <p:sldId id="869" r:id="rId35"/>
    <p:sldId id="874" r:id="rId36"/>
    <p:sldId id="864" r:id="rId37"/>
    <p:sldId id="871" r:id="rId38"/>
    <p:sldId id="297" r:id="rId39"/>
    <p:sldId id="265" r:id="rId40"/>
    <p:sldId id="290" r:id="rId41"/>
    <p:sldId id="291" r:id="rId42"/>
    <p:sldId id="259" r:id="rId43"/>
    <p:sldId id="861" r:id="rId44"/>
    <p:sldId id="867" r:id="rId45"/>
    <p:sldId id="868" r:id="rId46"/>
    <p:sldId id="865" r:id="rId47"/>
    <p:sldId id="879" r:id="rId48"/>
    <p:sldId id="870" r:id="rId49"/>
    <p:sldId id="298" r:id="rId50"/>
    <p:sldId id="308" r:id="rId51"/>
    <p:sldId id="427" r:id="rId52"/>
    <p:sldId id="300" r:id="rId53"/>
    <p:sldId id="266" r:id="rId54"/>
    <p:sldId id="303" r:id="rId55"/>
    <p:sldId id="262" r:id="rId56"/>
    <p:sldId id="270" r:id="rId57"/>
    <p:sldId id="301" r:id="rId58"/>
    <p:sldId id="295" r:id="rId59"/>
    <p:sldId id="296" r:id="rId60"/>
    <p:sldId id="271" r:id="rId61"/>
    <p:sldId id="263" r:id="rId62"/>
    <p:sldId id="278" r:id="rId63"/>
    <p:sldId id="276" r:id="rId64"/>
    <p:sldId id="277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720"/>
    <p:restoredTop sz="94643"/>
  </p:normalViewPr>
  <p:slideViewPr>
    <p:cSldViewPr snapToGrid="0" snapToObjects="1">
      <p:cViewPr varScale="1">
        <p:scale>
          <a:sx n="100" d="100"/>
          <a:sy n="100" d="100"/>
        </p:scale>
        <p:origin x="16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993B38-6851-7B4D-955E-BB870DC9A6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5C2C24D-7240-EE49-99BD-EB0FAE9A7745}">
      <dgm:prSet phldrT="[Text]"/>
      <dgm:spPr/>
      <dgm:t>
        <a:bodyPr/>
        <a:lstStyle/>
        <a:p>
          <a:r>
            <a:rPr lang="en-US" dirty="0"/>
            <a:t>Horizontal stave scans (many good runs)</a:t>
          </a:r>
        </a:p>
      </dgm:t>
    </dgm:pt>
    <dgm:pt modelId="{A2345A81-BFA9-744D-8148-5BEF9B5CEFB4}" type="parTrans" cxnId="{DEED196F-BC32-1644-8B71-2A8E355EDDBE}">
      <dgm:prSet/>
      <dgm:spPr/>
      <dgm:t>
        <a:bodyPr/>
        <a:lstStyle/>
        <a:p>
          <a:endParaRPr lang="en-US"/>
        </a:p>
      </dgm:t>
    </dgm:pt>
    <dgm:pt modelId="{4ABAAAA6-87D8-2240-B148-3DCFB89461F1}" type="sibTrans" cxnId="{DEED196F-BC32-1644-8B71-2A8E355EDDBE}">
      <dgm:prSet/>
      <dgm:spPr/>
      <dgm:t>
        <a:bodyPr/>
        <a:lstStyle/>
        <a:p>
          <a:endParaRPr lang="en-US"/>
        </a:p>
      </dgm:t>
    </dgm:pt>
    <dgm:pt modelId="{D3EA1590-CBFA-1E46-B93D-10E938A48626}">
      <dgm:prSet phldrT="[Text]"/>
      <dgm:spPr/>
      <dgm:t>
        <a:bodyPr/>
        <a:lstStyle/>
        <a:p>
          <a:r>
            <a:rPr lang="en-US" dirty="0"/>
            <a:t>Vertical stave scans</a:t>
          </a:r>
        </a:p>
      </dgm:t>
    </dgm:pt>
    <dgm:pt modelId="{39D9EF62-EBB2-1A4D-9BAD-65D71204C6B6}" type="parTrans" cxnId="{7AD34E02-2A58-384D-B457-88983142DC10}">
      <dgm:prSet/>
      <dgm:spPr/>
      <dgm:t>
        <a:bodyPr/>
        <a:lstStyle/>
        <a:p>
          <a:endParaRPr lang="en-US"/>
        </a:p>
      </dgm:t>
    </dgm:pt>
    <dgm:pt modelId="{3F3EFD80-73EE-2A45-991D-D937F1482C56}" type="sibTrans" cxnId="{7AD34E02-2A58-384D-B457-88983142DC10}">
      <dgm:prSet/>
      <dgm:spPr/>
      <dgm:t>
        <a:bodyPr/>
        <a:lstStyle/>
        <a:p>
          <a:endParaRPr lang="en-US"/>
        </a:p>
      </dgm:t>
    </dgm:pt>
    <dgm:pt modelId="{D1C61A56-EAAB-0F49-8C74-6807B4A57120}">
      <dgm:prSet phldrT="[Text]"/>
      <dgm:spPr/>
      <dgm:t>
        <a:bodyPr/>
        <a:lstStyle/>
        <a:p>
          <a:r>
            <a:rPr lang="en-US" dirty="0"/>
            <a:t>Angular stave scans and tilted runs</a:t>
          </a:r>
        </a:p>
      </dgm:t>
    </dgm:pt>
    <dgm:pt modelId="{3035C14C-27FA-1B4F-A818-D886ABF7CC65}" type="parTrans" cxnId="{EDC9F276-8BD6-014F-92E9-C9E4859D5D9D}">
      <dgm:prSet/>
      <dgm:spPr/>
      <dgm:t>
        <a:bodyPr/>
        <a:lstStyle/>
        <a:p>
          <a:endParaRPr lang="en-US"/>
        </a:p>
      </dgm:t>
    </dgm:pt>
    <dgm:pt modelId="{653234FC-6634-2F49-B7C4-F5C2D8A2B82D}" type="sibTrans" cxnId="{EDC9F276-8BD6-014F-92E9-C9E4859D5D9D}">
      <dgm:prSet/>
      <dgm:spPr/>
      <dgm:t>
        <a:bodyPr/>
        <a:lstStyle/>
        <a:p>
          <a:endParaRPr lang="en-US"/>
        </a:p>
      </dgm:t>
    </dgm:pt>
    <dgm:pt modelId="{C248ACDE-5ED9-124B-A00C-E8C3F1A9D2F6}">
      <dgm:prSet phldrT="[Text]"/>
      <dgm:spPr/>
      <dgm:t>
        <a:bodyPr/>
        <a:lstStyle/>
        <a:p>
          <a:r>
            <a:rPr lang="en-US" dirty="0"/>
            <a:t>Electron beam at 5 GeV (one long run)</a:t>
          </a:r>
        </a:p>
      </dgm:t>
    </dgm:pt>
    <dgm:pt modelId="{3A1C287C-44AD-4142-8F0C-47E4D5008897}" type="parTrans" cxnId="{D3733C27-2A9E-6C40-B0FD-FF7B376EF600}">
      <dgm:prSet/>
      <dgm:spPr/>
      <dgm:t>
        <a:bodyPr/>
        <a:lstStyle/>
        <a:p>
          <a:endParaRPr lang="en-US"/>
        </a:p>
      </dgm:t>
    </dgm:pt>
    <dgm:pt modelId="{4DA770D2-64A7-9E4C-9E49-486DCB215E02}" type="sibTrans" cxnId="{D3733C27-2A9E-6C40-B0FD-FF7B376EF600}">
      <dgm:prSet/>
      <dgm:spPr/>
      <dgm:t>
        <a:bodyPr/>
        <a:lstStyle/>
        <a:p>
          <a:endParaRPr lang="en-US"/>
        </a:p>
      </dgm:t>
    </dgm:pt>
    <dgm:pt modelId="{E3211142-2508-C04A-A87E-850D773E7BE3}">
      <dgm:prSet/>
      <dgm:spPr/>
      <dgm:t>
        <a:bodyPr/>
        <a:lstStyle/>
        <a:p>
          <a:r>
            <a:rPr lang="en-US" dirty="0"/>
            <a:t>Extruded aluminum &amp; Lead-block runs</a:t>
          </a:r>
        </a:p>
      </dgm:t>
    </dgm:pt>
    <dgm:pt modelId="{E1F25624-7303-FE41-BD08-3C3E4D7BACF4}" type="parTrans" cxnId="{291DF5EA-06EA-B740-BF69-403139C8CB7D}">
      <dgm:prSet/>
      <dgm:spPr/>
      <dgm:t>
        <a:bodyPr/>
        <a:lstStyle/>
        <a:p>
          <a:endParaRPr lang="en-US"/>
        </a:p>
      </dgm:t>
    </dgm:pt>
    <dgm:pt modelId="{83D87901-50F2-4748-8816-C0389D40DABD}" type="sibTrans" cxnId="{291DF5EA-06EA-B740-BF69-403139C8CB7D}">
      <dgm:prSet/>
      <dgm:spPr/>
      <dgm:t>
        <a:bodyPr/>
        <a:lstStyle/>
        <a:p>
          <a:endParaRPr lang="en-US"/>
        </a:p>
      </dgm:t>
    </dgm:pt>
    <dgm:pt modelId="{D8851576-329D-B945-B472-65FBD9289DA7}" type="pres">
      <dgm:prSet presAssocID="{C8993B38-6851-7B4D-955E-BB870DC9A63D}" presName="linearFlow" presStyleCnt="0">
        <dgm:presLayoutVars>
          <dgm:dir/>
          <dgm:resizeHandles val="exact"/>
        </dgm:presLayoutVars>
      </dgm:prSet>
      <dgm:spPr/>
    </dgm:pt>
    <dgm:pt modelId="{66829BF6-232D-9547-8231-CC35A1A19ED6}" type="pres">
      <dgm:prSet presAssocID="{25C2C24D-7240-EE49-99BD-EB0FAE9A7745}" presName="composite" presStyleCnt="0"/>
      <dgm:spPr/>
    </dgm:pt>
    <dgm:pt modelId="{8D4A20B3-D716-524E-ADD2-2566AE8784EA}" type="pres">
      <dgm:prSet presAssocID="{25C2C24D-7240-EE49-99BD-EB0FAE9A7745}" presName="imgShp" presStyleLbl="fgImgPlace1" presStyleIdx="0" presStyleCnt="5" custScaleX="103306"/>
      <dgm:spPr/>
    </dgm:pt>
    <dgm:pt modelId="{21E952CE-BA86-B245-A9B8-FF8B9A773940}" type="pres">
      <dgm:prSet presAssocID="{25C2C24D-7240-EE49-99BD-EB0FAE9A7745}" presName="txShp" presStyleLbl="node1" presStyleIdx="0" presStyleCnt="5">
        <dgm:presLayoutVars>
          <dgm:bulletEnabled val="1"/>
        </dgm:presLayoutVars>
      </dgm:prSet>
      <dgm:spPr/>
    </dgm:pt>
    <dgm:pt modelId="{EC0A1E5B-144D-244A-9512-479076A16C0C}" type="pres">
      <dgm:prSet presAssocID="{4ABAAAA6-87D8-2240-B148-3DCFB89461F1}" presName="spacing" presStyleCnt="0"/>
      <dgm:spPr/>
    </dgm:pt>
    <dgm:pt modelId="{7DBD7B3A-3BA1-164A-AD78-AD38DBBE7F20}" type="pres">
      <dgm:prSet presAssocID="{D3EA1590-CBFA-1E46-B93D-10E938A48626}" presName="composite" presStyleCnt="0"/>
      <dgm:spPr/>
    </dgm:pt>
    <dgm:pt modelId="{2E952C9F-6669-924F-8C12-D73EF6DAFDF9}" type="pres">
      <dgm:prSet presAssocID="{D3EA1590-CBFA-1E46-B93D-10E938A48626}" presName="imgShp" presStyleLbl="fgImgPlace1" presStyleIdx="1" presStyleCnt="5"/>
      <dgm:spPr/>
    </dgm:pt>
    <dgm:pt modelId="{78950F37-6372-2245-981D-38D0D0A55875}" type="pres">
      <dgm:prSet presAssocID="{D3EA1590-CBFA-1E46-B93D-10E938A48626}" presName="txShp" presStyleLbl="node1" presStyleIdx="1" presStyleCnt="5">
        <dgm:presLayoutVars>
          <dgm:bulletEnabled val="1"/>
        </dgm:presLayoutVars>
      </dgm:prSet>
      <dgm:spPr/>
    </dgm:pt>
    <dgm:pt modelId="{4EA9BEFE-747E-5C40-B85F-9BCDA0B8FCBE}" type="pres">
      <dgm:prSet presAssocID="{3F3EFD80-73EE-2A45-991D-D937F1482C56}" presName="spacing" presStyleCnt="0"/>
      <dgm:spPr/>
    </dgm:pt>
    <dgm:pt modelId="{25BD64DF-8F4C-C346-A2EA-012D20272B50}" type="pres">
      <dgm:prSet presAssocID="{D1C61A56-EAAB-0F49-8C74-6807B4A57120}" presName="composite" presStyleCnt="0"/>
      <dgm:spPr/>
    </dgm:pt>
    <dgm:pt modelId="{46E7C44E-24E7-4E4B-9D06-14BF48C2F5DC}" type="pres">
      <dgm:prSet presAssocID="{D1C61A56-EAAB-0F49-8C74-6807B4A57120}" presName="imgShp" presStyleLbl="fgImgPlace1" presStyleIdx="2" presStyleCnt="5"/>
      <dgm:spPr/>
    </dgm:pt>
    <dgm:pt modelId="{332089C1-A9BD-5E43-8618-F32BECBB7B0F}" type="pres">
      <dgm:prSet presAssocID="{D1C61A56-EAAB-0F49-8C74-6807B4A57120}" presName="txShp" presStyleLbl="node1" presStyleIdx="2" presStyleCnt="5">
        <dgm:presLayoutVars>
          <dgm:bulletEnabled val="1"/>
        </dgm:presLayoutVars>
      </dgm:prSet>
      <dgm:spPr/>
    </dgm:pt>
    <dgm:pt modelId="{67ECFE96-CE2A-964E-9FFB-A3A56B4D962B}" type="pres">
      <dgm:prSet presAssocID="{653234FC-6634-2F49-B7C4-F5C2D8A2B82D}" presName="spacing" presStyleCnt="0"/>
      <dgm:spPr/>
    </dgm:pt>
    <dgm:pt modelId="{E40B17D7-CFA3-AC40-80EC-4C53FFF1F0B4}" type="pres">
      <dgm:prSet presAssocID="{E3211142-2508-C04A-A87E-850D773E7BE3}" presName="composite" presStyleCnt="0"/>
      <dgm:spPr/>
    </dgm:pt>
    <dgm:pt modelId="{644ED461-8726-874E-9FFB-1E0FE212FE12}" type="pres">
      <dgm:prSet presAssocID="{E3211142-2508-C04A-A87E-850D773E7BE3}" presName="imgShp" presStyleLbl="fgImgPlace1" presStyleIdx="3" presStyleCnt="5"/>
      <dgm:spPr/>
    </dgm:pt>
    <dgm:pt modelId="{96565806-58ED-AD42-B573-46BDCFE86800}" type="pres">
      <dgm:prSet presAssocID="{E3211142-2508-C04A-A87E-850D773E7BE3}" presName="txShp" presStyleLbl="node1" presStyleIdx="3" presStyleCnt="5">
        <dgm:presLayoutVars>
          <dgm:bulletEnabled val="1"/>
        </dgm:presLayoutVars>
      </dgm:prSet>
      <dgm:spPr/>
    </dgm:pt>
    <dgm:pt modelId="{E503E9F1-8852-8C47-835C-797A00FFE4A7}" type="pres">
      <dgm:prSet presAssocID="{83D87901-50F2-4748-8816-C0389D40DABD}" presName="spacing" presStyleCnt="0"/>
      <dgm:spPr/>
    </dgm:pt>
    <dgm:pt modelId="{A5B9181B-4CC2-4240-9506-480412D19371}" type="pres">
      <dgm:prSet presAssocID="{C248ACDE-5ED9-124B-A00C-E8C3F1A9D2F6}" presName="composite" presStyleCnt="0"/>
      <dgm:spPr/>
    </dgm:pt>
    <dgm:pt modelId="{FF16FDCB-6E25-AE45-8559-5C65A9ABBDE7}" type="pres">
      <dgm:prSet presAssocID="{C248ACDE-5ED9-124B-A00C-E8C3F1A9D2F6}" presName="imgShp" presStyleLbl="fgImgPlace1" presStyleIdx="4" presStyleCnt="5"/>
      <dgm:spPr/>
    </dgm:pt>
    <dgm:pt modelId="{DF6285E9-4A18-804B-8056-1F4884E78568}" type="pres">
      <dgm:prSet presAssocID="{C248ACDE-5ED9-124B-A00C-E8C3F1A9D2F6}" presName="txShp" presStyleLbl="node1" presStyleIdx="4" presStyleCnt="5">
        <dgm:presLayoutVars>
          <dgm:bulletEnabled val="1"/>
        </dgm:presLayoutVars>
      </dgm:prSet>
      <dgm:spPr/>
    </dgm:pt>
  </dgm:ptLst>
  <dgm:cxnLst>
    <dgm:cxn modelId="{7AD34E02-2A58-384D-B457-88983142DC10}" srcId="{C8993B38-6851-7B4D-955E-BB870DC9A63D}" destId="{D3EA1590-CBFA-1E46-B93D-10E938A48626}" srcOrd="1" destOrd="0" parTransId="{39D9EF62-EBB2-1A4D-9BAD-65D71204C6B6}" sibTransId="{3F3EFD80-73EE-2A45-991D-D937F1482C56}"/>
    <dgm:cxn modelId="{D3733C27-2A9E-6C40-B0FD-FF7B376EF600}" srcId="{C8993B38-6851-7B4D-955E-BB870DC9A63D}" destId="{C248ACDE-5ED9-124B-A00C-E8C3F1A9D2F6}" srcOrd="4" destOrd="0" parTransId="{3A1C287C-44AD-4142-8F0C-47E4D5008897}" sibTransId="{4DA770D2-64A7-9E4C-9E49-486DCB215E02}"/>
    <dgm:cxn modelId="{C0981168-DB2D-2D47-9FC3-2FC2AA4A0657}" type="presOf" srcId="{D1C61A56-EAAB-0F49-8C74-6807B4A57120}" destId="{332089C1-A9BD-5E43-8618-F32BECBB7B0F}" srcOrd="0" destOrd="0" presId="urn:microsoft.com/office/officeart/2005/8/layout/vList3"/>
    <dgm:cxn modelId="{DEED196F-BC32-1644-8B71-2A8E355EDDBE}" srcId="{C8993B38-6851-7B4D-955E-BB870DC9A63D}" destId="{25C2C24D-7240-EE49-99BD-EB0FAE9A7745}" srcOrd="0" destOrd="0" parTransId="{A2345A81-BFA9-744D-8148-5BEF9B5CEFB4}" sibTransId="{4ABAAAA6-87D8-2240-B148-3DCFB89461F1}"/>
    <dgm:cxn modelId="{EDC9F276-8BD6-014F-92E9-C9E4859D5D9D}" srcId="{C8993B38-6851-7B4D-955E-BB870DC9A63D}" destId="{D1C61A56-EAAB-0F49-8C74-6807B4A57120}" srcOrd="2" destOrd="0" parTransId="{3035C14C-27FA-1B4F-A818-D886ABF7CC65}" sibTransId="{653234FC-6634-2F49-B7C4-F5C2D8A2B82D}"/>
    <dgm:cxn modelId="{3DC70580-01C7-2A4B-A032-C1DDEC604418}" type="presOf" srcId="{25C2C24D-7240-EE49-99BD-EB0FAE9A7745}" destId="{21E952CE-BA86-B245-A9B8-FF8B9A773940}" srcOrd="0" destOrd="0" presId="urn:microsoft.com/office/officeart/2005/8/layout/vList3"/>
    <dgm:cxn modelId="{E5608981-BF0B-5B4C-AD75-B0CB2AE000B2}" type="presOf" srcId="{E3211142-2508-C04A-A87E-850D773E7BE3}" destId="{96565806-58ED-AD42-B573-46BDCFE86800}" srcOrd="0" destOrd="0" presId="urn:microsoft.com/office/officeart/2005/8/layout/vList3"/>
    <dgm:cxn modelId="{9BAB1683-D99A-F44E-A534-0CD0852754CD}" type="presOf" srcId="{C248ACDE-5ED9-124B-A00C-E8C3F1A9D2F6}" destId="{DF6285E9-4A18-804B-8056-1F4884E78568}" srcOrd="0" destOrd="0" presId="urn:microsoft.com/office/officeart/2005/8/layout/vList3"/>
    <dgm:cxn modelId="{B291EF9B-DEDC-6548-BE60-1816F77C90E0}" type="presOf" srcId="{D3EA1590-CBFA-1E46-B93D-10E938A48626}" destId="{78950F37-6372-2245-981D-38D0D0A55875}" srcOrd="0" destOrd="0" presId="urn:microsoft.com/office/officeart/2005/8/layout/vList3"/>
    <dgm:cxn modelId="{291DF5EA-06EA-B740-BF69-403139C8CB7D}" srcId="{C8993B38-6851-7B4D-955E-BB870DC9A63D}" destId="{E3211142-2508-C04A-A87E-850D773E7BE3}" srcOrd="3" destOrd="0" parTransId="{E1F25624-7303-FE41-BD08-3C3E4D7BACF4}" sibTransId="{83D87901-50F2-4748-8816-C0389D40DABD}"/>
    <dgm:cxn modelId="{C1F4AEF3-12BB-0042-AAB5-184FC4FB87B2}" type="presOf" srcId="{C8993B38-6851-7B4D-955E-BB870DC9A63D}" destId="{D8851576-329D-B945-B472-65FBD9289DA7}" srcOrd="0" destOrd="0" presId="urn:microsoft.com/office/officeart/2005/8/layout/vList3"/>
    <dgm:cxn modelId="{31483233-EBA8-E949-9472-E0307D06D20E}" type="presParOf" srcId="{D8851576-329D-B945-B472-65FBD9289DA7}" destId="{66829BF6-232D-9547-8231-CC35A1A19ED6}" srcOrd="0" destOrd="0" presId="urn:microsoft.com/office/officeart/2005/8/layout/vList3"/>
    <dgm:cxn modelId="{15EE985A-BC03-7845-A5FE-051ECAD6717E}" type="presParOf" srcId="{66829BF6-232D-9547-8231-CC35A1A19ED6}" destId="{8D4A20B3-D716-524E-ADD2-2566AE8784EA}" srcOrd="0" destOrd="0" presId="urn:microsoft.com/office/officeart/2005/8/layout/vList3"/>
    <dgm:cxn modelId="{4AB8B8F8-5915-454F-9E18-B9200840899B}" type="presParOf" srcId="{66829BF6-232D-9547-8231-CC35A1A19ED6}" destId="{21E952CE-BA86-B245-A9B8-FF8B9A773940}" srcOrd="1" destOrd="0" presId="urn:microsoft.com/office/officeart/2005/8/layout/vList3"/>
    <dgm:cxn modelId="{C886FFF4-CDEC-834B-A41E-F4A32874C874}" type="presParOf" srcId="{D8851576-329D-B945-B472-65FBD9289DA7}" destId="{EC0A1E5B-144D-244A-9512-479076A16C0C}" srcOrd="1" destOrd="0" presId="urn:microsoft.com/office/officeart/2005/8/layout/vList3"/>
    <dgm:cxn modelId="{445D5D4E-B1A4-AE4D-B1CE-56C0EE826B5E}" type="presParOf" srcId="{D8851576-329D-B945-B472-65FBD9289DA7}" destId="{7DBD7B3A-3BA1-164A-AD78-AD38DBBE7F20}" srcOrd="2" destOrd="0" presId="urn:microsoft.com/office/officeart/2005/8/layout/vList3"/>
    <dgm:cxn modelId="{E1A3F57D-73D1-7C4F-8528-489E80443879}" type="presParOf" srcId="{7DBD7B3A-3BA1-164A-AD78-AD38DBBE7F20}" destId="{2E952C9F-6669-924F-8C12-D73EF6DAFDF9}" srcOrd="0" destOrd="0" presId="urn:microsoft.com/office/officeart/2005/8/layout/vList3"/>
    <dgm:cxn modelId="{E67A10B7-DE3E-6446-BD9B-A8093CABF820}" type="presParOf" srcId="{7DBD7B3A-3BA1-164A-AD78-AD38DBBE7F20}" destId="{78950F37-6372-2245-981D-38D0D0A55875}" srcOrd="1" destOrd="0" presId="urn:microsoft.com/office/officeart/2005/8/layout/vList3"/>
    <dgm:cxn modelId="{5B25D6B4-E6EE-3449-9D68-C95DAF8825D5}" type="presParOf" srcId="{D8851576-329D-B945-B472-65FBD9289DA7}" destId="{4EA9BEFE-747E-5C40-B85F-9BCDA0B8FCBE}" srcOrd="3" destOrd="0" presId="urn:microsoft.com/office/officeart/2005/8/layout/vList3"/>
    <dgm:cxn modelId="{85418E70-C149-CA4C-B0BB-3F3B40C65066}" type="presParOf" srcId="{D8851576-329D-B945-B472-65FBD9289DA7}" destId="{25BD64DF-8F4C-C346-A2EA-012D20272B50}" srcOrd="4" destOrd="0" presId="urn:microsoft.com/office/officeart/2005/8/layout/vList3"/>
    <dgm:cxn modelId="{9B1C1AF7-F3B6-D745-8EFA-2D6C335549E2}" type="presParOf" srcId="{25BD64DF-8F4C-C346-A2EA-012D20272B50}" destId="{46E7C44E-24E7-4E4B-9D06-14BF48C2F5DC}" srcOrd="0" destOrd="0" presId="urn:microsoft.com/office/officeart/2005/8/layout/vList3"/>
    <dgm:cxn modelId="{2F5E5116-3C0D-F349-BD4E-25F36DED0F1D}" type="presParOf" srcId="{25BD64DF-8F4C-C346-A2EA-012D20272B50}" destId="{332089C1-A9BD-5E43-8618-F32BECBB7B0F}" srcOrd="1" destOrd="0" presId="urn:microsoft.com/office/officeart/2005/8/layout/vList3"/>
    <dgm:cxn modelId="{4BFD3431-B705-524E-8113-6304D814C70B}" type="presParOf" srcId="{D8851576-329D-B945-B472-65FBD9289DA7}" destId="{67ECFE96-CE2A-964E-9FFB-A3A56B4D962B}" srcOrd="5" destOrd="0" presId="urn:microsoft.com/office/officeart/2005/8/layout/vList3"/>
    <dgm:cxn modelId="{A0BFA12D-EAFE-E04E-B052-451D047952F2}" type="presParOf" srcId="{D8851576-329D-B945-B472-65FBD9289DA7}" destId="{E40B17D7-CFA3-AC40-80EC-4C53FFF1F0B4}" srcOrd="6" destOrd="0" presId="urn:microsoft.com/office/officeart/2005/8/layout/vList3"/>
    <dgm:cxn modelId="{BC575D7F-2321-504B-B9B5-47B7182D8983}" type="presParOf" srcId="{E40B17D7-CFA3-AC40-80EC-4C53FFF1F0B4}" destId="{644ED461-8726-874E-9FFB-1E0FE212FE12}" srcOrd="0" destOrd="0" presId="urn:microsoft.com/office/officeart/2005/8/layout/vList3"/>
    <dgm:cxn modelId="{E88DC392-967E-B640-A652-4394EEE7307B}" type="presParOf" srcId="{E40B17D7-CFA3-AC40-80EC-4C53FFF1F0B4}" destId="{96565806-58ED-AD42-B573-46BDCFE86800}" srcOrd="1" destOrd="0" presId="urn:microsoft.com/office/officeart/2005/8/layout/vList3"/>
    <dgm:cxn modelId="{8C9FC6EF-0285-714B-AD46-5337977A7AA4}" type="presParOf" srcId="{D8851576-329D-B945-B472-65FBD9289DA7}" destId="{E503E9F1-8852-8C47-835C-797A00FFE4A7}" srcOrd="7" destOrd="0" presId="urn:microsoft.com/office/officeart/2005/8/layout/vList3"/>
    <dgm:cxn modelId="{2916F120-F7E6-1B49-9081-8B2FD62C4273}" type="presParOf" srcId="{D8851576-329D-B945-B472-65FBD9289DA7}" destId="{A5B9181B-4CC2-4240-9506-480412D19371}" srcOrd="8" destOrd="0" presId="urn:microsoft.com/office/officeart/2005/8/layout/vList3"/>
    <dgm:cxn modelId="{1FC5ACFB-02B9-9446-8609-E96BBEE837F5}" type="presParOf" srcId="{A5B9181B-4CC2-4240-9506-480412D19371}" destId="{FF16FDCB-6E25-AE45-8559-5C65A9ABBDE7}" srcOrd="0" destOrd="0" presId="urn:microsoft.com/office/officeart/2005/8/layout/vList3"/>
    <dgm:cxn modelId="{D4DCD1BD-77C2-DC44-9160-3C9B5C51FE0A}" type="presParOf" srcId="{A5B9181B-4CC2-4240-9506-480412D19371}" destId="{DF6285E9-4A18-804B-8056-1F4884E785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952CE-BA86-B245-A9B8-FF8B9A773940}">
      <dsp:nvSpPr>
        <dsp:cNvPr id="0" name=""/>
        <dsp:cNvSpPr/>
      </dsp:nvSpPr>
      <dsp:spPr>
        <a:xfrm rot="10800000">
          <a:off x="2109456" y="2336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Horizontal stave scans (many good runs)</a:t>
          </a:r>
        </a:p>
      </dsp:txBody>
      <dsp:txXfrm rot="10800000">
        <a:off x="2302510" y="2336"/>
        <a:ext cx="7390011" cy="772215"/>
      </dsp:txXfrm>
    </dsp:sp>
    <dsp:sp modelId="{8D4A20B3-D716-524E-ADD2-2566AE8784EA}">
      <dsp:nvSpPr>
        <dsp:cNvPr id="0" name=""/>
        <dsp:cNvSpPr/>
      </dsp:nvSpPr>
      <dsp:spPr>
        <a:xfrm>
          <a:off x="1710584" y="2336"/>
          <a:ext cx="797744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50F37-6372-2245-981D-38D0D0A55875}">
      <dsp:nvSpPr>
        <dsp:cNvPr id="0" name=""/>
        <dsp:cNvSpPr/>
      </dsp:nvSpPr>
      <dsp:spPr>
        <a:xfrm rot="10800000">
          <a:off x="2103074" y="1005063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Vertical stave scans</a:t>
          </a:r>
        </a:p>
      </dsp:txBody>
      <dsp:txXfrm rot="10800000">
        <a:off x="2296128" y="1005063"/>
        <a:ext cx="7390011" cy="772215"/>
      </dsp:txXfrm>
    </dsp:sp>
    <dsp:sp modelId="{2E952C9F-6669-924F-8C12-D73EF6DAFDF9}">
      <dsp:nvSpPr>
        <dsp:cNvPr id="0" name=""/>
        <dsp:cNvSpPr/>
      </dsp:nvSpPr>
      <dsp:spPr>
        <a:xfrm>
          <a:off x="1716966" y="1005063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089C1-A9BD-5E43-8618-F32BECBB7B0F}">
      <dsp:nvSpPr>
        <dsp:cNvPr id="0" name=""/>
        <dsp:cNvSpPr/>
      </dsp:nvSpPr>
      <dsp:spPr>
        <a:xfrm rot="10800000">
          <a:off x="2103074" y="2007790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Angular stave scans and tilted runs</a:t>
          </a:r>
        </a:p>
      </dsp:txBody>
      <dsp:txXfrm rot="10800000">
        <a:off x="2296128" y="2007790"/>
        <a:ext cx="7390011" cy="772215"/>
      </dsp:txXfrm>
    </dsp:sp>
    <dsp:sp modelId="{46E7C44E-24E7-4E4B-9D06-14BF48C2F5DC}">
      <dsp:nvSpPr>
        <dsp:cNvPr id="0" name=""/>
        <dsp:cNvSpPr/>
      </dsp:nvSpPr>
      <dsp:spPr>
        <a:xfrm>
          <a:off x="1716966" y="2007790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65806-58ED-AD42-B573-46BDCFE86800}">
      <dsp:nvSpPr>
        <dsp:cNvPr id="0" name=""/>
        <dsp:cNvSpPr/>
      </dsp:nvSpPr>
      <dsp:spPr>
        <a:xfrm rot="10800000">
          <a:off x="2103074" y="3010518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Extruded aluminum &amp; Lead-block runs</a:t>
          </a:r>
        </a:p>
      </dsp:txBody>
      <dsp:txXfrm rot="10800000">
        <a:off x="2296128" y="3010518"/>
        <a:ext cx="7390011" cy="772215"/>
      </dsp:txXfrm>
    </dsp:sp>
    <dsp:sp modelId="{644ED461-8726-874E-9FFB-1E0FE212FE12}">
      <dsp:nvSpPr>
        <dsp:cNvPr id="0" name=""/>
        <dsp:cNvSpPr/>
      </dsp:nvSpPr>
      <dsp:spPr>
        <a:xfrm>
          <a:off x="1716966" y="3010518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285E9-4A18-804B-8056-1F4884E78568}">
      <dsp:nvSpPr>
        <dsp:cNvPr id="0" name=""/>
        <dsp:cNvSpPr/>
      </dsp:nvSpPr>
      <dsp:spPr>
        <a:xfrm rot="10800000">
          <a:off x="2103074" y="4013245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Electron beam at 5 GeV (one long run)</a:t>
          </a:r>
        </a:p>
      </dsp:txBody>
      <dsp:txXfrm rot="10800000">
        <a:off x="2296128" y="4013245"/>
        <a:ext cx="7390011" cy="772215"/>
      </dsp:txXfrm>
    </dsp:sp>
    <dsp:sp modelId="{FF16FDCB-6E25-AE45-8559-5C65A9ABBDE7}">
      <dsp:nvSpPr>
        <dsp:cNvPr id="0" name=""/>
        <dsp:cNvSpPr/>
      </dsp:nvSpPr>
      <dsp:spPr>
        <a:xfrm>
          <a:off x="1716966" y="4013245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1DCD0-1905-E44B-AE0E-8618D048957D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46790-6FFD-CC46-B3C9-B05ED321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6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6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13737-2462-ED4A-96E9-022BB39DD42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8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C8D9-9EF1-D74A-9A9B-AAE320A70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87456-3C48-7845-B841-B07005DD7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C8679-027A-884E-AEEC-D6FCD7DD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D7424-14BF-4A44-BD6A-A5F15669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F1A3F-09DE-F14E-8CFC-A4A2C308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C6DA3DC6-6A49-3C45-89D9-51710B79EA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4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C64B-DF32-4441-9772-3E7A7C3B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98FD2C-AA2A-AC4A-AA5A-8FAE57EE7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BB97A-8A78-FF45-9207-9A847653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74164-B1C8-D24A-BDE6-8C5A574F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83A4-973F-C64D-B1C8-F84E176C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A0B0B8-D7B6-7B4D-9AB5-5854C75BF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D1F0B-0502-EC45-BC29-BA293B45C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A425A-9F52-0B42-883A-E61BC0F9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C212B-960A-5D4F-89C8-EA52A5CF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2521F-4F82-E74C-A77D-2F6675CE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51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6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5B4E-0DA9-E743-8836-465DA014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2C404-8B64-2E48-9E41-37C075A12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10363-E7BB-DA4D-A164-C0CD5E40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0CA7A-4F8C-5D48-8E3E-DF6C684B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9E79E-EA17-BA49-983E-5D061D82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446CC-0FF0-714A-8279-59CFE403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5740B-A4EB-3B42-B719-2DF6F9C2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AAAAD-5EE0-0143-8D4A-DC94EFC6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51EFC-63C6-344A-BD95-5F6BA41A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DC3BB-DEF0-3F4B-B7FE-9167306AF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2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4EC8C-6770-2848-ADF3-02010041D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7E04B-1277-5146-8E3F-3F33E574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B15BC-5A62-6942-B94C-C8B3B7C86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FA0D7-3746-464C-9A8B-F645A6F3C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CA065-9CEE-EF42-8FB9-BBB2BCEB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66C92-9E36-CF45-9AF9-59B7710D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7th sPHENIX Collaboration Meeting">
            <a:extLst>
              <a:ext uri="{FF2B5EF4-FFF2-40B4-BE49-F238E27FC236}">
                <a16:creationId xmlns:a16="http://schemas.microsoft.com/office/drawing/2014/main" id="{952F0AC5-8505-DF40-AE9F-49B9987741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7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8C37-8724-8849-8309-2D00C2D3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52227-BC6D-9A4F-BE54-4C0FD2206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0267C-1E8F-774E-B8E9-C5FFB0360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81D7D-EC9C-4A4A-8983-C12CABF10E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6897B-512A-9240-BC28-56E649C34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8423D-B084-F440-A679-B4268E775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523B3-937F-1648-9D19-94AE674E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D3EA2-4EED-374E-BAF5-E468A2B2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4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F951-7E61-EC47-846E-87E5F3E4B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D4343-8786-AB44-9B5D-D2726B78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696C7-8B2F-DE44-B014-D3958F08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D99A7-0B99-4D43-ACAF-A9F7CFE3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0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C112E-BB7F-4240-BB62-C7FA2E45D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86D2A-2E14-B64E-81F7-5625EB945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07FB8-049F-E44A-B615-1D55CD41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8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9DBC-E63C-B944-90E9-3489EA64E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62968-C43E-7F42-8F64-A3710102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A53B5-1F03-FE48-A572-F9B262D0B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D8E6E-CAD7-D34A-9AC9-F87CF214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45289-D11D-3848-862C-FD847F53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BE719-EA63-8448-B316-5E9D74B0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30D52-C4EC-EF4E-9B8F-801A1368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0F3031-7983-374A-AD70-FC30F062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F301A-45BD-F342-AB96-B7D3C8500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2D76E-75AF-9B4E-A7A4-E60F6D00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3EE45-943C-F746-AC1A-32BCD9017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D725E-8A8A-BF4E-B2AA-A9313552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7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1BA80E-64C0-5042-8126-37BE74E8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3FD1E-B7C8-5D4C-8F68-CA0E33C0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5889-7CE5-7C4A-8C09-95D29A0B0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68D41-CB00-E944-9DA4-7BAB16C3F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A2E35-C37B-9142-BBDA-C55188CA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56961CBB-73BD-6D45-B353-4ED6011E17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5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tif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F71F9-E0BD-7248-88EF-EB65A8A35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42762"/>
            <a:ext cx="6391489" cy="2387600"/>
          </a:xfrm>
        </p:spPr>
        <p:txBody>
          <a:bodyPr/>
          <a:lstStyle/>
          <a:p>
            <a:r>
              <a:rPr lang="en-US" dirty="0"/>
              <a:t>MVTX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8F22-95DF-7040-B267-81DAB8ABA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36" y="3602038"/>
            <a:ext cx="6327153" cy="1858962"/>
          </a:xfrm>
        </p:spPr>
        <p:txBody>
          <a:bodyPr>
            <a:normAutofit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Pre-QM </a:t>
            </a:r>
            <a:r>
              <a:rPr lang="en-US" dirty="0" err="1"/>
              <a:t>sPHENIX</a:t>
            </a:r>
            <a:r>
              <a:rPr lang="en-US" dirty="0"/>
              <a:t> Collaboration Meeting</a:t>
            </a:r>
          </a:p>
          <a:p>
            <a:r>
              <a:rPr lang="en-US" dirty="0"/>
              <a:t>November 1-2, 2019 </a:t>
            </a:r>
          </a:p>
          <a:p>
            <a:r>
              <a:rPr lang="en-US" dirty="0"/>
              <a:t>Fudan Univ., China</a:t>
            </a:r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F6FBA971-DB3B-6E4B-B1E3-F949C2BC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85D0EE-4F6B-2846-A570-E3F62F0E8C79}"/>
              </a:ext>
            </a:extLst>
          </p:cNvPr>
          <p:cNvGrpSpPr/>
          <p:nvPr/>
        </p:nvGrpSpPr>
        <p:grpSpPr>
          <a:xfrm>
            <a:off x="6375400" y="21368"/>
            <a:ext cx="5752263" cy="6747731"/>
            <a:chOff x="5127348" y="1158411"/>
            <a:chExt cx="3945002" cy="45241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3DDD71-0F68-5642-811F-237898C3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5C9BA6-6611-AB42-8774-DFE497825F34}"/>
                </a:ext>
              </a:extLst>
            </p:cNvPr>
            <p:cNvSpPr txBox="1"/>
            <p:nvPr/>
          </p:nvSpPr>
          <p:spPr>
            <a:xfrm>
              <a:off x="5127348" y="1158411"/>
              <a:ext cx="2457494" cy="468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https://</a:t>
              </a:r>
              <a:r>
                <a:rPr lang="en-US" sz="16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6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91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754" y="2"/>
            <a:ext cx="9683015" cy="985093"/>
          </a:xfrm>
        </p:spPr>
        <p:txBody>
          <a:bodyPr>
            <a:normAutofit/>
          </a:bodyPr>
          <a:lstStyle/>
          <a:p>
            <a:r>
              <a:rPr lang="en-US" dirty="0"/>
              <a:t>MVTX detector in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3/25/19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NCU sPHENIX Collaboration Mtg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850280" y="1257163"/>
            <a:ext cx="10010178" cy="4369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0144" y="5534527"/>
            <a:ext cx="265657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TPC volume, length 216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3046" y="5717406"/>
            <a:ext cx="31667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INTT detector, 2 layers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165432" y="5178392"/>
            <a:ext cx="317634" cy="500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855369" y="3830855"/>
            <a:ext cx="904775" cy="19252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53789" y="1166789"/>
            <a:ext cx="614091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MVTX detector with service cylinder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855369" y="1553520"/>
            <a:ext cx="452387" cy="17291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1402" y="5627033"/>
            <a:ext cx="266853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Support brackets for TPC and INTT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369996" y="5265020"/>
            <a:ext cx="1068404" cy="4138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658755" y="5091764"/>
            <a:ext cx="779646" cy="5871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E70DA-672D-9346-9879-C1D4F33C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5F5E2A-CBCF-5249-B5B9-3D9BA236A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632"/>
            <a:ext cx="4495026" cy="5993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D9A65-04E3-1C45-827A-7C980312B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767" y="864632"/>
            <a:ext cx="4495026" cy="5993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29169C-D2B7-3A45-8A8B-9A19FA95E92E}"/>
              </a:ext>
            </a:extLst>
          </p:cNvPr>
          <p:cNvSpPr txBox="1"/>
          <p:nvPr/>
        </p:nvSpPr>
        <p:spPr>
          <a:xfrm>
            <a:off x="844546" y="5688008"/>
            <a:ext cx="3557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ITS/IB : top half barrel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DAB40-C99F-9843-BC35-4B4E86492151}"/>
              </a:ext>
            </a:extLst>
          </p:cNvPr>
          <p:cNvSpPr txBox="1"/>
          <p:nvPr/>
        </p:nvSpPr>
        <p:spPr>
          <a:xfrm>
            <a:off x="7440537" y="6334780"/>
            <a:ext cx="4162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ITS/IB : bottom half barrel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9D0C95F-8147-4D40-967D-2E0C1AFB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900" y="-16010"/>
            <a:ext cx="10515600" cy="880642"/>
          </a:xfrm>
        </p:spPr>
        <p:txBody>
          <a:bodyPr/>
          <a:lstStyle/>
          <a:p>
            <a:r>
              <a:rPr lang="en-US" dirty="0"/>
              <a:t>ITS/IB Commissioning @CERN, 9/2019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54B61-51AB-6A4C-AF60-C62F3775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54881-EC09-9E41-936C-4705BF55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7D834-6AE6-6C47-84F0-F0280D5F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11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06DBB-8281-4B4C-93C7-71F79D5CCE62}"/>
              </a:ext>
            </a:extLst>
          </p:cNvPr>
          <p:cNvSpPr txBox="1"/>
          <p:nvPr/>
        </p:nvSpPr>
        <p:spPr>
          <a:xfrm>
            <a:off x="2902379" y="886202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9/2019@CERN</a:t>
            </a:r>
          </a:p>
        </p:txBody>
      </p:sp>
    </p:spTree>
    <p:extLst>
      <p:ext uri="{BB962C8B-B14F-4D97-AF65-F5344CB8AC3E}">
        <p14:creationId xmlns:p14="http://schemas.microsoft.com/office/powerpoint/2010/main" val="1862038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8CCDD4-361F-674C-9998-41F16D55D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4972050" cy="662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5B408E-1E9B-6F4F-948A-471C7EA7F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570383"/>
            <a:ext cx="7050156" cy="5287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ECB1C-4769-8C4B-A153-A49876F1B28A}"/>
              </a:ext>
            </a:extLst>
          </p:cNvPr>
          <p:cNvSpPr txBox="1"/>
          <p:nvPr/>
        </p:nvSpPr>
        <p:spPr>
          <a:xfrm>
            <a:off x="5572700" y="460836"/>
            <a:ext cx="5342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ITS/IB RU and PU, w cables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368D1-C539-2548-9803-F6D3C1F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80C9B-2FC7-2B46-9B4D-86E1B525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47105-A9C4-6449-AD64-3D0FFAE6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9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2D3-2EF9-014E-9BB5-3E7CD9237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555" y="0"/>
            <a:ext cx="5143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917401-A59E-4B49-B676-8B1E4786B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104"/>
            <a:ext cx="6771861" cy="5078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88658D-B5CF-4940-A940-4465EE54CB34}"/>
              </a:ext>
            </a:extLst>
          </p:cNvPr>
          <p:cNvSpPr txBox="1"/>
          <p:nvPr/>
        </p:nvSpPr>
        <p:spPr>
          <a:xfrm>
            <a:off x="854765" y="556591"/>
            <a:ext cx="2836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PU &amp; CAEN 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86011-71A2-1743-B749-2943F652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8B24D-B180-8D42-8186-9E492A6F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50FB3-E2A7-A540-BE22-1D717A74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01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95F7-D7F6-5A4A-BB4E-8A3FE771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Mechanical Design Completed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713F5-A9F4-9043-9515-42BA30004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826500" cy="1325563"/>
          </a:xfrm>
        </p:spPr>
        <p:txBody>
          <a:bodyPr/>
          <a:lstStyle/>
          <a:p>
            <a:r>
              <a:rPr lang="en-US" dirty="0"/>
              <a:t>Active discussions on mechanical design and fabrications</a:t>
            </a:r>
          </a:p>
          <a:p>
            <a:pPr lvl="1"/>
            <a:r>
              <a:rPr lang="en-US" dirty="0"/>
              <a:t>MIT, LANL, LBNL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F1C893-CD6E-9747-9A55-2C3C5F2C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3CB408-28A9-474D-8CEE-0C1D08A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E35C0-FBF7-444A-A773-D7D73DA5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73B62-0CB8-9440-BFA2-129F1DA4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455" y="2401476"/>
            <a:ext cx="5740400" cy="1869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A303DB-6D41-4A48-B596-227DDB9B4D25}"/>
              </a:ext>
            </a:extLst>
          </p:cNvPr>
          <p:cNvSpPr txBox="1"/>
          <p:nvPr/>
        </p:nvSpPr>
        <p:spPr>
          <a:xfrm>
            <a:off x="619345" y="4567147"/>
            <a:ext cx="5187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One-day MVTX/</a:t>
            </a:r>
            <a:r>
              <a:rPr lang="en-US" dirty="0" err="1"/>
              <a:t>sPHENIX</a:t>
            </a:r>
            <a:r>
              <a:rPr lang="en-US" dirty="0"/>
              <a:t> insertion mock up workshop</a:t>
            </a:r>
          </a:p>
          <a:p>
            <a:r>
              <a:rPr lang="en-US" dirty="0"/>
              <a:t>11/14/2019 @BNL, Russ, Camelia et al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MVTX, INTT, TPC …</a:t>
            </a:r>
          </a:p>
        </p:txBody>
      </p:sp>
    </p:spTree>
    <p:extLst>
      <p:ext uri="{BB962C8B-B14F-4D97-AF65-F5344CB8AC3E}">
        <p14:creationId xmlns:p14="http://schemas.microsoft.com/office/powerpoint/2010/main" val="3747848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2C13-2F55-FF4A-8ABB-93444D68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136525"/>
            <a:ext cx="10515600" cy="1325563"/>
          </a:xfrm>
        </p:spPr>
        <p:txBody>
          <a:bodyPr/>
          <a:lstStyle/>
          <a:p>
            <a:r>
              <a:rPr lang="en-US" dirty="0"/>
              <a:t>MVTX Insertion – Mockup in WBS2.x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D49BE8-AD70-6B45-874B-32F7760D7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09B0D-8F22-6F42-8C22-0FE33ADB9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4E403-5056-074E-ABCA-74FE0403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97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2CBA40D-967C-AC46-9BE2-B87DD7332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Fermilab Test Beam </a:t>
            </a:r>
            <a:r>
              <a:rPr lang="en-US" dirty="0" err="1"/>
              <a:t>Highligts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89FA6-1130-7044-9CBB-9C348F278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FD49D-0395-D14B-8FA2-664753C2C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027E7-EB7D-1940-B186-5000C11A7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27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960528" y="2944214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4832399" y="3128880"/>
            <a:ext cx="1872867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694784" y="1086716"/>
            <a:ext cx="10673886" cy="390092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398E7F-54A2-8E42-834F-21AECB71C5CB}"/>
              </a:ext>
            </a:extLst>
          </p:cNvPr>
          <p:cNvSpPr txBox="1"/>
          <p:nvPr/>
        </p:nvSpPr>
        <p:spPr>
          <a:xfrm>
            <a:off x="694784" y="4555310"/>
            <a:ext cx="269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housing (four staves)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958025" y="2336801"/>
            <a:ext cx="269715" cy="15679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5319270" y="3128880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42" y="113649"/>
            <a:ext cx="10515600" cy="887046"/>
          </a:xfrm>
        </p:spPr>
        <p:txBody>
          <a:bodyPr/>
          <a:lstStyle/>
          <a:p>
            <a:pPr algn="ctr"/>
            <a:r>
              <a:rPr lang="en-US" dirty="0"/>
              <a:t>2019 MVTX Test Setup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17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694784" y="5089645"/>
            <a:ext cx="10590758" cy="1499708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5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55" y="83655"/>
            <a:ext cx="7822254" cy="80503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Very Successful Test Beam @Fermilab</a:t>
            </a:r>
            <a:br>
              <a:rPr lang="en-US" sz="4000" b="1" dirty="0"/>
            </a:br>
            <a:r>
              <a:rPr lang="en-US" sz="2700" b="1" dirty="0"/>
              <a:t>5/20-25, 6/17-22, 2019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33" y="1294932"/>
            <a:ext cx="6057965" cy="34744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5558319" y="1109609"/>
            <a:ext cx="1551398" cy="602313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6226139" y="1864716"/>
            <a:ext cx="0" cy="1109609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4605650" y="2155211"/>
            <a:ext cx="1534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6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6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600" dirty="0">
                <a:solidFill>
                  <a:srgbClr val="00B050"/>
                </a:solidFill>
              </a:rPr>
              <a:t>30k ~ 120k </a:t>
            </a:r>
            <a:r>
              <a:rPr lang="en-US" sz="1600" dirty="0" err="1">
                <a:solidFill>
                  <a:srgbClr val="00B050"/>
                </a:solidFill>
              </a:rPr>
              <a:t>ppp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9761306" y="569845"/>
            <a:ext cx="1582220" cy="509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9349483" y="1517333"/>
            <a:ext cx="1582220" cy="509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9761306" y="3015464"/>
            <a:ext cx="1592494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7724128" y="3015464"/>
            <a:ext cx="1037690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7109716" y="824768"/>
            <a:ext cx="2651590" cy="509846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8264552" y="108580"/>
            <a:ext cx="165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SamTec</a:t>
            </a:r>
            <a:r>
              <a:rPr lang="en-US" dirty="0">
                <a:solidFill>
                  <a:srgbClr val="FF0000"/>
                </a:solidFill>
              </a:rPr>
              <a:t>: 11.4m </a:t>
            </a:r>
          </a:p>
          <a:p>
            <a:r>
              <a:rPr lang="en-US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109717" y="1155843"/>
            <a:ext cx="2239765" cy="46361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7118281" y="1678107"/>
            <a:ext cx="2231201" cy="271909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109716" y="1512374"/>
            <a:ext cx="2239767" cy="25988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7884717" y="1935648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11270751" y="1155842"/>
            <a:ext cx="0" cy="1859622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10929991" y="2027179"/>
            <a:ext cx="0" cy="1022946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10482490" y="2234855"/>
            <a:ext cx="157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6686438" y="3068874"/>
            <a:ext cx="103769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6573420" y="2699542"/>
            <a:ext cx="141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5427294" y="656749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8507002" y="2646132"/>
            <a:ext cx="17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8839141" y="3068875"/>
            <a:ext cx="87534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10206642" y="4421052"/>
            <a:ext cx="1064109" cy="101850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10730623" y="3842533"/>
            <a:ext cx="0" cy="57851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7471493" y="4276792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420" y="4635769"/>
            <a:ext cx="3129051" cy="19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9687960" y="5176722"/>
            <a:ext cx="51868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3172448" y="1026800"/>
            <a:ext cx="2136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dirty="0">
                <a:solidFill>
                  <a:srgbClr val="FF0000"/>
                </a:solidFill>
              </a:rPr>
              <a:t>  9-chip stave;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45047" y="4646124"/>
            <a:ext cx="620625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Multi-Stave + Multi-RU -&gt; FELIX readout demonstrated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sPHENIX</a:t>
            </a:r>
            <a:r>
              <a:rPr lang="en-US" sz="2000" dirty="0"/>
              <a:t> GTM integrated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Long readout </a:t>
            </a:r>
            <a:r>
              <a:rPr lang="en-US" dirty="0" err="1"/>
              <a:t>SamTec</a:t>
            </a:r>
            <a:r>
              <a:rPr lang="en-US" dirty="0"/>
              <a:t> cable certified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Cooling system demonstrated </a:t>
            </a:r>
          </a:p>
          <a:p>
            <a:r>
              <a:rPr lang="en-US" dirty="0"/>
              <a:t>*  </a:t>
            </a:r>
            <a:r>
              <a:rPr lang="en-US" sz="1200" dirty="0"/>
              <a:t>RUv1.1 identical to the final RUv2 electrically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49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521" y="93220"/>
            <a:ext cx="10467230" cy="96864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Online Analysis: </a:t>
            </a:r>
            <a:br>
              <a:rPr lang="en-US" sz="3600" dirty="0"/>
            </a:br>
            <a:r>
              <a:rPr lang="en-US" sz="3600" dirty="0"/>
              <a:t>Detector Misalignment &amp; Hit Spatial Resolution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5072448" y="1277925"/>
            <a:ext cx="7076303" cy="3124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0" y="3652395"/>
            <a:ext cx="7187121" cy="3173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380794" y="1018477"/>
            <a:ext cx="3957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Typically staves offset by,  </a:t>
            </a:r>
          </a:p>
          <a:p>
            <a:r>
              <a:rPr lang="en-US" sz="2000" dirty="0"/>
              <a:t>Horizontally: 20 x 30um = 600 um</a:t>
            </a:r>
          </a:p>
          <a:p>
            <a:r>
              <a:rPr lang="en-US" sz="20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380794" y="2183417"/>
            <a:ext cx="4374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peak_sigma_core</a:t>
            </a:r>
            <a:r>
              <a:rPr lang="en-US" dirty="0">
                <a:solidFill>
                  <a:srgbClr val="FF0000"/>
                </a:solidFill>
              </a:rPr>
              <a:t> = 0.55 (pixel size ) =15 um</a:t>
            </a:r>
          </a:p>
          <a:p>
            <a:r>
              <a:rPr lang="en-US" dirty="0">
                <a:solidFill>
                  <a:srgbClr val="FF0000"/>
                </a:solidFill>
              </a:rPr>
              <a:t>Chip spatial resolution = 15/sqrt(2) = 11 um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7830766" y="6118697"/>
            <a:ext cx="2558374" cy="107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7905344" y="5651212"/>
            <a:ext cx="2558374" cy="1070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7973438" y="5276904"/>
            <a:ext cx="2558374" cy="1070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7672286" y="4893459"/>
            <a:ext cx="2558374" cy="1070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9109953" y="4250987"/>
            <a:ext cx="0" cy="2363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8951473" y="6082796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8953095" y="5634779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8949851" y="5232695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8946609" y="4859796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10745965" y="5999356"/>
            <a:ext cx="106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10794801" y="5232695"/>
            <a:ext cx="11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Delta_X</a:t>
            </a:r>
            <a:r>
              <a:rPr lang="en-US" dirty="0"/>
              <a:t>/Y</a:t>
            </a:r>
          </a:p>
        </p:txBody>
      </p:sp>
    </p:spTree>
    <p:extLst>
      <p:ext uri="{BB962C8B-B14F-4D97-AF65-F5344CB8AC3E}">
        <p14:creationId xmlns:p14="http://schemas.microsoft.com/office/powerpoint/2010/main" val="475093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36" y="71573"/>
            <a:ext cx="10246122" cy="754060"/>
          </a:xfrm>
        </p:spPr>
        <p:txBody>
          <a:bodyPr>
            <a:normAutofit/>
          </a:bodyPr>
          <a:lstStyle/>
          <a:p>
            <a:r>
              <a:rPr lang="en-US" dirty="0"/>
              <a:t>MVTX Detector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Pre-QM sPHENIX Mtg. @Fudan Univ., China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4610" y="974433"/>
            <a:ext cx="5026228" cy="514594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6595481" y="2183811"/>
            <a:ext cx="2970960" cy="12865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6595481" y="3525093"/>
            <a:ext cx="2902920" cy="10732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437585" y="1136711"/>
            <a:ext cx="3392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Service cone:  signal, power, cooling </a:t>
            </a:r>
          </a:p>
          <a:p>
            <a:r>
              <a:rPr lang="en-US" sz="1600" dirty="0"/>
              <a:t>                          and mechanical support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16706" y="4921536"/>
            <a:ext cx="115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MVTX </a:t>
            </a:r>
          </a:p>
          <a:p>
            <a:r>
              <a:rPr lang="en-US" sz="1600" b="1" dirty="0"/>
              <a:t>parameters</a:t>
            </a:r>
          </a:p>
        </p:txBody>
      </p:sp>
      <p:pic>
        <p:nvPicPr>
          <p:cNvPr id="23" name="Picture 2" descr="7th sPHENIX Collaboration Meeting">
            <a:extLst>
              <a:ext uri="{FF2B5EF4-FFF2-40B4-BE49-F238E27FC236}">
                <a16:creationId xmlns:a16="http://schemas.microsoft.com/office/drawing/2014/main" id="{261FA84F-512F-264B-B75C-50344DE2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257A1-72F9-B64B-AA74-F68951E852A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303"/>
          <a:stretch/>
        </p:blipFill>
        <p:spPr>
          <a:xfrm>
            <a:off x="1541129" y="4921536"/>
            <a:ext cx="3034199" cy="14723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DD8ABB-1B46-A140-B848-053111A03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3695" y="2123975"/>
            <a:ext cx="4522459" cy="248989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A180AB-6AE5-8F4A-80A7-2CE692EFBC17}"/>
              </a:ext>
            </a:extLst>
          </p:cNvPr>
          <p:cNvSpPr txBox="1"/>
          <p:nvPr/>
        </p:nvSpPr>
        <p:spPr>
          <a:xfrm>
            <a:off x="5256693" y="2463261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End-Wheel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3533D2-DA5D-4F43-94F7-4365A059F6F5}"/>
              </a:ext>
            </a:extLst>
          </p:cNvPr>
          <p:cNvSpPr txBox="1"/>
          <p:nvPr/>
        </p:nvSpPr>
        <p:spPr>
          <a:xfrm>
            <a:off x="819783" y="3787280"/>
            <a:ext cx="190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Extended power FPC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559773-19FF-DD4C-B2B3-86BA603400F3}"/>
              </a:ext>
            </a:extLst>
          </p:cNvPr>
          <p:cNvSpPr txBox="1"/>
          <p:nvPr/>
        </p:nvSpPr>
        <p:spPr>
          <a:xfrm>
            <a:off x="2289933" y="1780168"/>
            <a:ext cx="285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CYSS: Cylindrical Shell Structure 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3C0887-9CF4-A84A-8567-D67582A64EEC}"/>
              </a:ext>
            </a:extLst>
          </p:cNvPr>
          <p:cNvSpPr txBox="1"/>
          <p:nvPr/>
        </p:nvSpPr>
        <p:spPr>
          <a:xfrm>
            <a:off x="4841742" y="5395414"/>
            <a:ext cx="2620526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 </a:t>
            </a:r>
            <a:r>
              <a:rPr lang="en-US" sz="1867" dirty="0"/>
              <a:t>3-layer sensor barrel</a:t>
            </a:r>
          </a:p>
          <a:p>
            <a:r>
              <a:rPr lang="en-US" sz="1867" dirty="0"/>
              <a:t>  - 48 staves, 27.1cm long</a:t>
            </a:r>
          </a:p>
          <a:p>
            <a:r>
              <a:rPr lang="en-US" sz="1867" dirty="0"/>
              <a:t>  - 432 chips</a:t>
            </a:r>
          </a:p>
        </p:txBody>
      </p:sp>
    </p:spTree>
    <p:extLst>
      <p:ext uri="{BB962C8B-B14F-4D97-AF65-F5344CB8AC3E}">
        <p14:creationId xmlns:p14="http://schemas.microsoft.com/office/powerpoint/2010/main" val="787435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8ADA-D1D1-2E47-A902-CE53CF01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4" y="-17439"/>
            <a:ext cx="9691255" cy="1092345"/>
          </a:xfrm>
        </p:spPr>
        <p:txBody>
          <a:bodyPr/>
          <a:lstStyle/>
          <a:p>
            <a:r>
              <a:rPr lang="en-US" dirty="0"/>
              <a:t>ALPIDE Sensor Operation Optimization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B146C-A613-5E43-A5CE-248A4193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81177"/>
            <a:ext cx="6301946" cy="4286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646C5-C504-8447-8656-8A5704CCA5C8}"/>
              </a:ext>
            </a:extLst>
          </p:cNvPr>
          <p:cNvSpPr txBox="1"/>
          <p:nvPr/>
        </p:nvSpPr>
        <p:spPr>
          <a:xfrm>
            <a:off x="577910" y="1357304"/>
            <a:ext cx="3263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“ALICE Default Settings”</a:t>
            </a:r>
          </a:p>
          <a:p>
            <a:r>
              <a:rPr lang="en-US" dirty="0"/>
              <a:t>- “Pile up” integration time ~ 5uS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34F6D-9AA9-7E4B-96B9-C8254EF1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92" y="2083128"/>
            <a:ext cx="6446108" cy="4384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8D0CE-3EB6-2448-A531-D922B5F7648E}"/>
              </a:ext>
            </a:extLst>
          </p:cNvPr>
          <p:cNvSpPr txBox="1"/>
          <p:nvPr/>
        </p:nvSpPr>
        <p:spPr>
          <a:xfrm>
            <a:off x="6276088" y="1033181"/>
            <a:ext cx="5163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“Stretched Settings” for </a:t>
            </a:r>
            <a:r>
              <a:rPr lang="en-US" dirty="0" err="1"/>
              <a:t>sPHENIX</a:t>
            </a:r>
            <a:r>
              <a:rPr lang="en-US" dirty="0"/>
              <a:t> trigger study </a:t>
            </a:r>
          </a:p>
          <a:p>
            <a:r>
              <a:rPr lang="en-US" dirty="0"/>
              <a:t> - Pile up integration time ~ 8uS</a:t>
            </a:r>
          </a:p>
          <a:p>
            <a:endParaRPr lang="en-US" dirty="0"/>
          </a:p>
          <a:p>
            <a:r>
              <a:rPr lang="en-US" dirty="0"/>
              <a:t>64 cells x 106nS = 6.8uS</a:t>
            </a:r>
          </a:p>
          <a:p>
            <a:r>
              <a:rPr lang="en-US" dirty="0"/>
              <a:t>  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BF6D7D-73A1-2D4E-A15C-5E30F2C4938D}"/>
              </a:ext>
            </a:extLst>
          </p:cNvPr>
          <p:cNvCxnSpPr>
            <a:cxnSpLocks/>
          </p:cNvCxnSpPr>
          <p:nvPr/>
        </p:nvCxnSpPr>
        <p:spPr>
          <a:xfrm flipV="1">
            <a:off x="3857903" y="2594919"/>
            <a:ext cx="0" cy="34351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F043C3-391A-A140-835B-4510EA91E7BC}"/>
              </a:ext>
            </a:extLst>
          </p:cNvPr>
          <p:cNvCxnSpPr>
            <a:cxnSpLocks/>
          </p:cNvCxnSpPr>
          <p:nvPr/>
        </p:nvCxnSpPr>
        <p:spPr>
          <a:xfrm flipV="1">
            <a:off x="8857734" y="2496065"/>
            <a:ext cx="0" cy="35340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5C49F90-FAEF-CC4D-8BA4-B9DAF964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399AE60-6A33-5D46-8DE1-AD48F27F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ABF3F7-B42C-E74C-B496-7A43B94D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6E174-7997-FB41-AA64-8936F73C95F5}"/>
              </a:ext>
            </a:extLst>
          </p:cNvPr>
          <p:cNvSpPr txBox="1"/>
          <p:nvPr/>
        </p:nvSpPr>
        <p:spPr>
          <a:xfrm>
            <a:off x="1905005" y="6259175"/>
            <a:ext cx="318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 Latency ~ 4.7uS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685B84-2892-D14F-9E55-09532BB0788A}"/>
              </a:ext>
            </a:extLst>
          </p:cNvPr>
          <p:cNvSpPr txBox="1"/>
          <p:nvPr/>
        </p:nvSpPr>
        <p:spPr>
          <a:xfrm>
            <a:off x="7381103" y="6255264"/>
            <a:ext cx="318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 Latency ~ 6.8uS</a:t>
            </a:r>
          </a:p>
        </p:txBody>
      </p:sp>
    </p:spTree>
    <p:extLst>
      <p:ext uri="{BB962C8B-B14F-4D97-AF65-F5344CB8AC3E}">
        <p14:creationId xmlns:p14="http://schemas.microsoft.com/office/powerpoint/2010/main" val="3048640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8157-9FAC-DC47-A527-7DA651A4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Analysis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C46A3-603B-4042-9124-9E2F8982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95120-281E-7C4F-ADEE-CDAEC788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E0FC6-AB04-1147-B797-6CFBA9035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2B1F98-B056-D741-A1E3-DE82412449F1}"/>
              </a:ext>
            </a:extLst>
          </p:cNvPr>
          <p:cNvSpPr txBox="1"/>
          <p:nvPr/>
        </p:nvSpPr>
        <p:spPr>
          <a:xfrm>
            <a:off x="10160000" y="1155700"/>
            <a:ext cx="130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Yasser</a:t>
            </a:r>
          </a:p>
        </p:txBody>
      </p:sp>
    </p:spTree>
    <p:extLst>
      <p:ext uri="{BB962C8B-B14F-4D97-AF65-F5344CB8AC3E}">
        <p14:creationId xmlns:p14="http://schemas.microsoft.com/office/powerpoint/2010/main" val="4012998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BF723-B81C-024E-9910-7EE065FDB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3" y="1319917"/>
            <a:ext cx="6604883" cy="4953662"/>
          </a:xfrm>
          <a:prstGeom prst="rect">
            <a:avLst/>
          </a:prstGeom>
        </p:spPr>
      </p:pic>
      <p:pic>
        <p:nvPicPr>
          <p:cNvPr id="1026" name="Picture 2" descr="File:Run0907.png">
            <a:extLst>
              <a:ext uri="{FF2B5EF4-FFF2-40B4-BE49-F238E27FC236}">
                <a16:creationId xmlns:a16="http://schemas.microsoft.com/office/drawing/2014/main" id="{226DF3AB-082B-1042-959A-B76232A1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04" y="816610"/>
            <a:ext cx="5208543" cy="281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Run0893.png">
            <a:extLst>
              <a:ext uri="{FF2B5EF4-FFF2-40B4-BE49-F238E27FC236}">
                <a16:creationId xmlns:a16="http://schemas.microsoft.com/office/drawing/2014/main" id="{7459457B-283C-F84D-9CB8-51E01D30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04" y="4299665"/>
            <a:ext cx="5318096" cy="20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2B8B4-0B3D-9643-916A-E7C504373682}"/>
              </a:ext>
            </a:extLst>
          </p:cNvPr>
          <p:cNvSpPr txBox="1"/>
          <p:nvPr/>
        </p:nvSpPr>
        <p:spPr>
          <a:xfrm>
            <a:off x="10400307" y="308778"/>
            <a:ext cx="1544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0</a:t>
            </a:r>
          </a:p>
          <a:p>
            <a:r>
              <a:rPr lang="en-US" dirty="0"/>
              <a:t>            (eta ~0)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447AD-E737-7642-902C-E560D072361D}"/>
              </a:ext>
            </a:extLst>
          </p:cNvPr>
          <p:cNvSpPr txBox="1"/>
          <p:nvPr/>
        </p:nvSpPr>
        <p:spPr>
          <a:xfrm>
            <a:off x="10400307" y="3820400"/>
            <a:ext cx="165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40</a:t>
            </a:r>
          </a:p>
          <a:p>
            <a:r>
              <a:rPr lang="en-US" dirty="0"/>
              <a:t>              (eta ~1)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4DEBE-60B6-B645-8514-B0083E5203D7}"/>
              </a:ext>
            </a:extLst>
          </p:cNvPr>
          <p:cNvSpPr txBox="1"/>
          <p:nvPr/>
        </p:nvSpPr>
        <p:spPr>
          <a:xfrm>
            <a:off x="477078" y="1455492"/>
            <a:ext cx="380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MVTX 4-Stave Telescope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AC6D7-CA86-EC4D-AA28-4E8CCF4798BB}"/>
              </a:ext>
            </a:extLst>
          </p:cNvPr>
          <p:cNvSpPr txBox="1"/>
          <p:nvPr/>
        </p:nvSpPr>
        <p:spPr>
          <a:xfrm>
            <a:off x="1225834" y="111338"/>
            <a:ext cx="7671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Offline analysis in progress: all TB data in RCF</a:t>
            </a:r>
          </a:p>
          <a:p>
            <a:r>
              <a:rPr lang="en-US" dirty="0"/>
              <a:t>https://</a:t>
            </a:r>
            <a:r>
              <a:rPr lang="en-US" dirty="0" err="1"/>
              <a:t>wiki.bnl.gov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/MAPS-</a:t>
            </a:r>
            <a:r>
              <a:rPr lang="en-US" dirty="0" err="1"/>
              <a:t>based_Vertex_Detector</a:t>
            </a:r>
            <a:r>
              <a:rPr lang="en-US" dirty="0"/>
              <a:t>_(MVTX)</a:t>
            </a:r>
          </a:p>
        </p:txBody>
      </p:sp>
    </p:spTree>
    <p:extLst>
      <p:ext uri="{BB962C8B-B14F-4D97-AF65-F5344CB8AC3E}">
        <p14:creationId xmlns:p14="http://schemas.microsoft.com/office/powerpoint/2010/main" val="2618307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665" y="136526"/>
            <a:ext cx="9522431" cy="640861"/>
          </a:xfrm>
        </p:spPr>
        <p:txBody>
          <a:bodyPr>
            <a:normAutofit fontScale="90000"/>
          </a:bodyPr>
          <a:lstStyle/>
          <a:p>
            <a:r>
              <a:rPr lang="en-US" dirty="0"/>
              <a:t>Offline Analysis: Cluster size vs Angle</a:t>
            </a:r>
          </a:p>
        </p:txBody>
      </p:sp>
      <p:pic>
        <p:nvPicPr>
          <p:cNvPr id="3074" name="Picture 2" descr="https://www.phenix.bnl.gov/WWW/publish/mxliu/sPHENIX/LDRD/Telescope/plots/Run-968-Hit-Map.jpg">
            <a:extLst>
              <a:ext uri="{FF2B5EF4-FFF2-40B4-BE49-F238E27FC236}">
                <a16:creationId xmlns:a16="http://schemas.microsoft.com/office/drawing/2014/main" id="{F57DA59B-E63E-AF44-A860-37EC406F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717" y="1872536"/>
            <a:ext cx="5111646" cy="17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henix.bnl.gov/WWW/publish/mxliu/sPHENIX/LDRD/Telescope/plots/Run-968-Phi-0-cluster-size-log.jpg">
            <a:extLst>
              <a:ext uri="{FF2B5EF4-FFF2-40B4-BE49-F238E27FC236}">
                <a16:creationId xmlns:a16="http://schemas.microsoft.com/office/drawing/2014/main" id="{F942988D-0C33-5B4C-9272-104295AF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7608" y="839993"/>
            <a:ext cx="4475471" cy="303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8340687" y="2035641"/>
            <a:ext cx="2322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@ 0-degree</a:t>
            </a:r>
          </a:p>
          <a:p>
            <a:r>
              <a:rPr lang="en-US" sz="2400" b="1" dirty="0"/>
              <a:t>Cluster Size ~ 2.4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35D81A-2F64-4846-AE7F-95E5761CA32F}"/>
              </a:ext>
            </a:extLst>
          </p:cNvPr>
          <p:cNvCxnSpPr>
            <a:cxnSpLocks/>
          </p:cNvCxnSpPr>
          <p:nvPr/>
        </p:nvCxnSpPr>
        <p:spPr>
          <a:xfrm flipV="1">
            <a:off x="3540177" y="1388289"/>
            <a:ext cx="0" cy="24909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927225-A053-AE4B-82B9-C5702CD7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414272-1897-C241-BFE3-7CFD5943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1C91FC-9836-914C-85E2-4E7DB62B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4" descr="https://www.phenix.bnl.gov/WWW/publish/mxliu/sPHENIX/LDRD/Telescope/plots/Run-893-Phi-40-cluster-size-log.jpg">
            <a:extLst>
              <a:ext uri="{FF2B5EF4-FFF2-40B4-BE49-F238E27FC236}">
                <a16:creationId xmlns:a16="http://schemas.microsoft.com/office/drawing/2014/main" id="{22B49197-27EF-E644-92A2-35B0B76B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535" y="3739719"/>
            <a:ext cx="4371541" cy="29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phenix.bnl.gov/WWW/publish/mxliu/sPHENIX/LDRD/Telescope/plots/Run-893-Phi-40-Hit-Map.jpg">
            <a:extLst>
              <a:ext uri="{FF2B5EF4-FFF2-40B4-BE49-F238E27FC236}">
                <a16:creationId xmlns:a16="http://schemas.microsoft.com/office/drawing/2014/main" id="{C26C04EB-5802-7146-8800-52F96D727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354" y="4553824"/>
            <a:ext cx="5144372" cy="17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2D6E02-19A2-8644-A836-4B863B1B3B97}"/>
              </a:ext>
            </a:extLst>
          </p:cNvPr>
          <p:cNvCxnSpPr>
            <a:cxnSpLocks/>
          </p:cNvCxnSpPr>
          <p:nvPr/>
        </p:nvCxnSpPr>
        <p:spPr>
          <a:xfrm flipH="1" flipV="1">
            <a:off x="2495308" y="4332800"/>
            <a:ext cx="3074760" cy="237511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0B9BC2-6384-5141-847C-0A3D68BBD85F}"/>
              </a:ext>
            </a:extLst>
          </p:cNvPr>
          <p:cNvSpPr txBox="1"/>
          <p:nvPr/>
        </p:nvSpPr>
        <p:spPr>
          <a:xfrm>
            <a:off x="8487389" y="4581476"/>
            <a:ext cx="2322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@ 40-deg</a:t>
            </a:r>
          </a:p>
          <a:p>
            <a:r>
              <a:rPr lang="en-US" sz="2400" b="1" dirty="0"/>
              <a:t>Cluster Size ~ 3.0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34BB-02C2-A040-A7A1-5ACDAE5A068D}"/>
              </a:ext>
            </a:extLst>
          </p:cNvPr>
          <p:cNvSpPr txBox="1"/>
          <p:nvPr/>
        </p:nvSpPr>
        <p:spPr>
          <a:xfrm>
            <a:off x="1000717" y="769312"/>
            <a:ext cx="396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calibrate MC simulations and tracking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geometry, alignment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399953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600C-1897-9641-8F98-06AF48F5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39" y="23217"/>
            <a:ext cx="10739577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Confirmed New MVTX Long </a:t>
            </a:r>
            <a:r>
              <a:rPr lang="en-US" dirty="0" err="1"/>
              <a:t>SamTec</a:t>
            </a:r>
            <a:r>
              <a:rPr lang="en-US" dirty="0"/>
              <a:t> Readout Cables</a:t>
            </a:r>
            <a:br>
              <a:rPr lang="en-US" dirty="0"/>
            </a:br>
            <a:r>
              <a:rPr lang="en-US" sz="3100" dirty="0"/>
              <a:t>8.8m + 2.6m = 11.4m (10m desired for </a:t>
            </a:r>
            <a:r>
              <a:rPr lang="en-US" sz="3100" dirty="0" err="1"/>
              <a:t>sPHENIX</a:t>
            </a:r>
            <a:r>
              <a:rPr lang="en-US" sz="3100" dirty="0"/>
              <a:t>; ALICE 8m cables)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E3BC4-406B-E247-A324-AB77E25B7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71" y="1343025"/>
            <a:ext cx="4136231" cy="5514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4ACB1-ED81-9341-9E21-67E31CA89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178" y="2639616"/>
            <a:ext cx="5624512" cy="4218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CFDCF-7467-F343-A7AF-54A97FFFC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516" y="1066800"/>
            <a:ext cx="3848100" cy="2886075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57C478A-327E-D14A-9A71-58FDA634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59FDEB-DBA2-9941-B68F-6627A011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6317D1-E83D-F743-8198-AC588E77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1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933F44-F673-F742-B78E-9E4867B27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0" t="-1530" r="25301" b="1530"/>
          <a:stretch/>
        </p:blipFill>
        <p:spPr>
          <a:xfrm>
            <a:off x="141626" y="0"/>
            <a:ext cx="693576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1D4266-2892-7648-BEC7-278A23ADF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749" y="0"/>
            <a:ext cx="4855251" cy="3641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160154-8BD3-224E-A4CD-E208D63F8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74" y="3429000"/>
            <a:ext cx="4572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361F5F-A5A3-DC4A-B301-57B192B199C4}"/>
              </a:ext>
            </a:extLst>
          </p:cNvPr>
          <p:cNvSpPr txBox="1"/>
          <p:nvPr/>
        </p:nvSpPr>
        <p:spPr>
          <a:xfrm>
            <a:off x="141626" y="5820936"/>
            <a:ext cx="5148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Jo is testing the </a:t>
            </a:r>
            <a:r>
              <a:rPr lang="en-US" sz="2400" dirty="0" err="1">
                <a:solidFill>
                  <a:srgbClr val="FFFF00"/>
                </a:solidFill>
              </a:rPr>
              <a:t>sPHENIX</a:t>
            </a:r>
            <a:r>
              <a:rPr lang="en-US" sz="2400" dirty="0">
                <a:solidFill>
                  <a:srgbClr val="FFFF00"/>
                </a:solidFill>
              </a:rPr>
              <a:t> readout cables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Nice job!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64F9C-D9E7-BD4E-ACC3-EE27BBC6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4AE39-8109-A34B-87E2-94BB621D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2D37-52A4-E842-BE33-37E6933F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35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7C24-0A98-4247-930F-B0804133F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45"/>
            <a:ext cx="10515600" cy="1325563"/>
          </a:xfrm>
        </p:spPr>
        <p:txBody>
          <a:bodyPr/>
          <a:lstStyle/>
          <a:p>
            <a:r>
              <a:rPr lang="en-US" b="1" dirty="0"/>
              <a:t>11.4m </a:t>
            </a:r>
            <a:r>
              <a:rPr lang="en-US" b="1" dirty="0" err="1"/>
              <a:t>SamTec</a:t>
            </a:r>
            <a:r>
              <a:rPr lang="en-US" b="1" dirty="0"/>
              <a:t> Readout Cable Test @CERN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87730-C5E5-3C46-BDDB-081BB0E69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70" y="1438266"/>
            <a:ext cx="4392020" cy="4351338"/>
          </a:xfrm>
        </p:spPr>
        <p:txBody>
          <a:bodyPr/>
          <a:lstStyle/>
          <a:p>
            <a:r>
              <a:rPr lang="en-US" dirty="0"/>
              <a:t>Double looped readout cables: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Effective length = 2 x 11.4 m = 22.8m</a:t>
            </a:r>
          </a:p>
          <a:p>
            <a:pPr lvl="1"/>
            <a:r>
              <a:rPr lang="en-US" dirty="0"/>
              <a:t>Data rate: 1.2Gbps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One overnight run, ~10hrs</a:t>
            </a:r>
          </a:p>
          <a:p>
            <a:pPr lvl="1"/>
            <a:r>
              <a:rPr lang="en-US" dirty="0"/>
              <a:t>Error rate &lt; 1.4 x10</a:t>
            </a:r>
            <a:r>
              <a:rPr lang="en-US" baseline="30000" dirty="0"/>
              <a:t>-14</a:t>
            </a:r>
          </a:p>
          <a:p>
            <a:pPr lvl="1"/>
            <a:endParaRPr lang="en-US" baseline="30000" dirty="0"/>
          </a:p>
          <a:p>
            <a:r>
              <a:rPr lang="en-US" sz="3600" b="1" baseline="30000" dirty="0"/>
              <a:t>Production cable: 11m (&gt;10m)</a:t>
            </a:r>
            <a:endParaRPr lang="en-US" b="1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8B3E1-0F58-D747-A3F2-EAD7BC90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982" y="1511001"/>
            <a:ext cx="7096018" cy="403624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13C91-DC1F-BB44-AF3A-2F6354B31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C3319-E32B-604E-A81A-08D4782A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B91D9-E2A5-344A-8331-1B224E6F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96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534DB-B49D-FC4A-A0D4-CC8496D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432" y="68739"/>
            <a:ext cx="6066263" cy="1325563"/>
          </a:xfrm>
        </p:spPr>
        <p:txBody>
          <a:bodyPr/>
          <a:lstStyle/>
          <a:p>
            <a:r>
              <a:rPr lang="en-US" dirty="0"/>
              <a:t>Carbon Structure 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DEF7E-3C99-FA40-B77C-EE76C96B3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32" y="1743130"/>
            <a:ext cx="5230758" cy="43833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Visited </a:t>
            </a:r>
            <a:r>
              <a:rPr lang="en-US" dirty="0" err="1"/>
              <a:t>WorkShape</a:t>
            </a:r>
            <a:r>
              <a:rPr lang="en-US" dirty="0"/>
              <a:t> 9/19/2019</a:t>
            </a:r>
          </a:p>
          <a:p>
            <a:pPr lvl="1"/>
            <a:r>
              <a:rPr lang="en-US" dirty="0"/>
              <a:t>Walt and Ming, Simon</a:t>
            </a:r>
          </a:p>
          <a:p>
            <a:r>
              <a:rPr lang="en-US" dirty="0" err="1"/>
              <a:t>WorkShape</a:t>
            </a:r>
            <a:r>
              <a:rPr lang="en-US" dirty="0"/>
              <a:t> well prepared</a:t>
            </a:r>
          </a:p>
          <a:p>
            <a:pPr lvl="1"/>
            <a:r>
              <a:rPr lang="en-US" dirty="0"/>
              <a:t>Updated the design files  </a:t>
            </a:r>
          </a:p>
          <a:p>
            <a:r>
              <a:rPr lang="en-US" dirty="0"/>
              <a:t>MIT design work good progress, well ahead of time</a:t>
            </a:r>
          </a:p>
          <a:p>
            <a:pPr lvl="1"/>
            <a:r>
              <a:rPr lang="en-US" dirty="0"/>
              <a:t>Early Carbon structure review for pre-production,  Nov/Dec 2019?  </a:t>
            </a:r>
          </a:p>
          <a:p>
            <a:r>
              <a:rPr lang="en-US" dirty="0"/>
              <a:t>Other companies, CA..</a:t>
            </a:r>
          </a:p>
          <a:p>
            <a:pPr lvl="1"/>
            <a:r>
              <a:rPr lang="en-US" dirty="0"/>
              <a:t>Received quotes for CYSS, End-Wheels</a:t>
            </a:r>
          </a:p>
          <a:p>
            <a:r>
              <a:rPr lang="en-US" dirty="0"/>
              <a:t>LBNL in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0D77B-007E-B845-87F0-13887EDF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357" y="-37961"/>
            <a:ext cx="5065643" cy="3799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EF148-3956-B64C-93FF-4E14AD426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200400"/>
            <a:ext cx="4876800" cy="36576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E255C-7C86-8A4C-A591-19DE58BC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E31B4-AA30-E34A-8957-436C721F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7A2811-73D9-6B4B-8EEE-58910FDE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72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DA27-47CF-8540-9A2D-C5C1E0AA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099" y="0"/>
            <a:ext cx="9987765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sPHENIX</a:t>
            </a:r>
            <a:r>
              <a:rPr lang="en-US" dirty="0"/>
              <a:t> Stave Production Started!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DF10A-46B8-A642-ADED-65984E3D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7" y="1537948"/>
            <a:ext cx="5241074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sPHENIX</a:t>
            </a:r>
            <a:r>
              <a:rPr lang="en-US" dirty="0"/>
              <a:t> Production started  in 9/2019</a:t>
            </a:r>
          </a:p>
          <a:p>
            <a:pPr lvl="1"/>
            <a:r>
              <a:rPr lang="en-US" dirty="0"/>
              <a:t>Bi-weekly meeting on Thursday 5PM/CERN (9AM/LANL)</a:t>
            </a:r>
          </a:p>
          <a:p>
            <a:pPr lvl="1"/>
            <a:endParaRPr lang="en-US" dirty="0"/>
          </a:p>
          <a:p>
            <a:r>
              <a:rPr lang="en-US" dirty="0"/>
              <a:t>~10 staves/month</a:t>
            </a:r>
          </a:p>
          <a:p>
            <a:pPr lvl="1"/>
            <a:r>
              <a:rPr lang="en-US" dirty="0"/>
              <a:t>Limited by Wire bonding , 2~3 staves/week</a:t>
            </a:r>
          </a:p>
          <a:p>
            <a:endParaRPr lang="en-US" dirty="0"/>
          </a:p>
          <a:p>
            <a:r>
              <a:rPr lang="en-US" dirty="0"/>
              <a:t>Production period: ~10 months</a:t>
            </a:r>
          </a:p>
          <a:p>
            <a:pPr lvl="1"/>
            <a:r>
              <a:rPr lang="en-US" dirty="0"/>
              <a:t>Complete by the end of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ED353-7F2A-5B40-9743-A1DD23017E6B}"/>
              </a:ext>
            </a:extLst>
          </p:cNvPr>
          <p:cNvSpPr/>
          <p:nvPr/>
        </p:nvSpPr>
        <p:spPr>
          <a:xfrm>
            <a:off x="5749227" y="2061544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First stave production tick-off meeting 10/14</a:t>
            </a:r>
          </a:p>
          <a:p>
            <a:endParaRPr lang="en-US" dirty="0"/>
          </a:p>
          <a:p>
            <a:r>
              <a:rPr lang="en-US" dirty="0"/>
              <a:t>Show Antonello’s slides </a:t>
            </a:r>
          </a:p>
          <a:p>
            <a:endParaRPr lang="en-US" dirty="0"/>
          </a:p>
          <a:p>
            <a:r>
              <a:rPr lang="en-US" dirty="0"/>
              <a:t>- “The FPC production is well advanced, we have already the first batch of 24 pieces available.”</a:t>
            </a:r>
          </a:p>
          <a:p>
            <a:r>
              <a:rPr lang="en-US" dirty="0"/>
              <a:t>- ~200 golden chips available  </a:t>
            </a:r>
          </a:p>
          <a:p>
            <a:endParaRPr lang="en-US" dirty="0"/>
          </a:p>
          <a:p>
            <a:r>
              <a:rPr lang="en-US" dirty="0"/>
              <a:t>- “The orders for the power extension cables and for the transport plates have been sent out.“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Discussed the work-package for the wire bonding last Friday 9/20/2019, 2~3 staves/week or ~10/month,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CD566-3C98-3A40-8F4F-1C91882B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A064F-4A8D-6A4A-A243-8ABCD536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6EA2E-7356-DB42-AC17-1C8488F5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06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8739A4-264C-5140-A008-78B87220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363497"/>
            <a:ext cx="10083800" cy="1014969"/>
          </a:xfrm>
        </p:spPr>
        <p:txBody>
          <a:bodyPr/>
          <a:lstStyle/>
          <a:p>
            <a:r>
              <a:rPr lang="en-US" dirty="0"/>
              <a:t>Final RU Board Tested at UT-A in October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85E636-8D96-F945-BD39-8E391C65E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99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60 </a:t>
            </a:r>
            <a:r>
              <a:rPr lang="en-US" dirty="0" err="1"/>
              <a:t>sPHENIX</a:t>
            </a:r>
            <a:r>
              <a:rPr lang="en-US" dirty="0"/>
              <a:t> RUs produced at CERN </a:t>
            </a:r>
          </a:p>
          <a:p>
            <a:r>
              <a:rPr lang="en-US" dirty="0"/>
              <a:t>10 RUs produced for LANL R&amp;D</a:t>
            </a:r>
          </a:p>
          <a:p>
            <a:endParaRPr lang="en-US" dirty="0"/>
          </a:p>
          <a:p>
            <a:r>
              <a:rPr lang="en-US" dirty="0"/>
              <a:t>Visited UT-A, 10/14-18, 2019 </a:t>
            </a:r>
          </a:p>
          <a:p>
            <a:r>
              <a:rPr lang="en-US" dirty="0"/>
              <a:t>Jo was available for the full week</a:t>
            </a:r>
          </a:p>
          <a:p>
            <a:r>
              <a:rPr lang="en-US" dirty="0"/>
              <a:t>Alex T. joined for one day to discuss readout firmware/software plan 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10 RUs from LANL tested, all good!</a:t>
            </a:r>
          </a:p>
          <a:p>
            <a:pPr lvl="1"/>
            <a:r>
              <a:rPr lang="en-US" dirty="0"/>
              <a:t>One bad transceiver, 1 out of 30,  &lt;~ 5% </a:t>
            </a:r>
          </a:p>
          <a:p>
            <a:r>
              <a:rPr lang="en-US" dirty="0"/>
              <a:t>Develop a plan for testing 60 </a:t>
            </a:r>
            <a:r>
              <a:rPr lang="en-US" dirty="0" err="1"/>
              <a:t>sPHENIX</a:t>
            </a:r>
            <a:r>
              <a:rPr lang="en-US" dirty="0"/>
              <a:t> RUs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EC560-C88D-9240-B16F-5E18C20FA26F}"/>
              </a:ext>
            </a:extLst>
          </p:cNvPr>
          <p:cNvSpPr txBox="1"/>
          <p:nvPr/>
        </p:nvSpPr>
        <p:spPr>
          <a:xfrm>
            <a:off x="6999265" y="2500868"/>
            <a:ext cx="182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Gerd, Yasser, Alex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C56A7-DFE6-CC45-A5FD-FD7C9C1B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37980-51C5-3F45-ABB6-ECCFDBAE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9C4C6-0894-E545-AA3D-71E6A402F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41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580" y="72373"/>
            <a:ext cx="8814594" cy="85855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Scope of the MVTX Project - WBS3.2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30630" y="1124293"/>
            <a:ext cx="6029204" cy="37402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MVTX sensor &amp; Electronics</a:t>
            </a:r>
          </a:p>
          <a:p>
            <a:pPr lvl="1"/>
            <a:r>
              <a:rPr lang="en-US" dirty="0"/>
              <a:t>Detector assembly &amp; integration: $4.8M</a:t>
            </a:r>
          </a:p>
          <a:p>
            <a:pPr lvl="2"/>
            <a:r>
              <a:rPr lang="en-US" dirty="0"/>
              <a:t>QA &amp; assembly </a:t>
            </a:r>
          </a:p>
          <a:p>
            <a:pPr lvl="3"/>
            <a:r>
              <a:rPr lang="en-US" dirty="0"/>
              <a:t>RU boards @UT-A</a:t>
            </a:r>
          </a:p>
          <a:p>
            <a:pPr lvl="3"/>
            <a:r>
              <a:rPr lang="en-US" dirty="0"/>
              <a:t>Half detectors @LBNL </a:t>
            </a:r>
          </a:p>
          <a:p>
            <a:pPr lvl="3"/>
            <a:r>
              <a:rPr lang="en-US" dirty="0"/>
              <a:t>FELIX boards @LANL/BNL, 6+spares(2)</a:t>
            </a:r>
          </a:p>
          <a:p>
            <a:pPr lvl="2"/>
            <a:r>
              <a:rPr lang="en-US" dirty="0"/>
              <a:t>Ancillary systems - “adopt” ALICE ITS system</a:t>
            </a:r>
          </a:p>
          <a:p>
            <a:pPr lvl="3"/>
            <a:r>
              <a:rPr lang="en-US" dirty="0"/>
              <a:t>Power, slow control &amp; monitoring etc. </a:t>
            </a:r>
          </a:p>
          <a:p>
            <a:pPr lvl="1"/>
            <a:r>
              <a:rPr lang="en-US" dirty="0"/>
              <a:t>Readout integration</a:t>
            </a:r>
          </a:p>
          <a:p>
            <a:pPr lvl="2"/>
            <a:r>
              <a:rPr lang="en-US" dirty="0"/>
              <a:t>Frontend:  ALICE/ITS RU </a:t>
            </a:r>
          </a:p>
          <a:p>
            <a:pPr lvl="2"/>
            <a:r>
              <a:rPr lang="en-US" dirty="0"/>
              <a:t>Backend: ATLAS FELIX</a:t>
            </a:r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59833" y="1116071"/>
            <a:ext cx="5761220" cy="51721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Mechanical system </a:t>
            </a:r>
          </a:p>
          <a:p>
            <a:pPr lvl="1"/>
            <a:r>
              <a:rPr lang="en-US" dirty="0"/>
              <a:t>Modify ALICE/ITS detector support  structures</a:t>
            </a:r>
          </a:p>
          <a:p>
            <a:pPr lvl="2"/>
            <a:r>
              <a:rPr lang="en-US" dirty="0"/>
              <a:t>End Wheels</a:t>
            </a:r>
          </a:p>
          <a:p>
            <a:pPr lvl="2"/>
            <a:r>
              <a:rPr lang="en-US" dirty="0"/>
              <a:t>Cylindrical structure shells</a:t>
            </a:r>
          </a:p>
          <a:p>
            <a:pPr lvl="2"/>
            <a:r>
              <a:rPr lang="en-US" dirty="0"/>
              <a:t>Service half barrels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integration, </a:t>
            </a:r>
          </a:p>
          <a:p>
            <a:pPr lvl="2"/>
            <a:r>
              <a:rPr lang="en-US" dirty="0"/>
              <a:t>Design &amp; simulations, MIT/LANL</a:t>
            </a:r>
          </a:p>
          <a:p>
            <a:pPr lvl="2"/>
            <a:r>
              <a:rPr lang="en-US" dirty="0"/>
              <a:t>Composite structure production, LBNL and other possible commercial vendors</a:t>
            </a:r>
          </a:p>
          <a:p>
            <a:pPr lvl="2"/>
            <a:r>
              <a:rPr lang="en-US" dirty="0"/>
              <a:t>Non-composite structure, MIT</a:t>
            </a:r>
          </a:p>
          <a:p>
            <a:pPr lvl="2"/>
            <a:r>
              <a:rPr lang="en-US" dirty="0"/>
              <a:t>Installation tooling etc., LANL/MIT/LBNL/BNL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Modified to fit </a:t>
            </a:r>
            <a:r>
              <a:rPr lang="en-US" dirty="0" err="1"/>
              <a:t>sPHENIX</a:t>
            </a:r>
            <a:r>
              <a:rPr lang="en-US" dirty="0"/>
              <a:t>, MIT/BNL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pic>
        <p:nvPicPr>
          <p:cNvPr id="11" name="Picture 2" descr="7th sPHENIX Collaboration Meeting">
            <a:extLst>
              <a:ext uri="{FF2B5EF4-FFF2-40B4-BE49-F238E27FC236}">
                <a16:creationId xmlns:a16="http://schemas.microsoft.com/office/drawing/2014/main" id="{B0234275-0510-DB4C-AB8D-BD0D5471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-174189" y="4718044"/>
            <a:ext cx="70271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rgbClr val="00B050"/>
                </a:solidFill>
              </a:rPr>
              <a:t>Production @CERN: $1.4M,  a separate BNL R&amp;D project</a:t>
            </a:r>
          </a:p>
          <a:p>
            <a:pPr lvl="2"/>
            <a:r>
              <a:rPr lang="en-US" dirty="0"/>
              <a:t>- 84 ALICE/ITS-IB (modified) staves from CERN</a:t>
            </a:r>
          </a:p>
          <a:p>
            <a:pPr lvl="3"/>
            <a:r>
              <a:rPr lang="en-US" dirty="0"/>
              <a:t>In production, complete by 2020</a:t>
            </a:r>
          </a:p>
          <a:p>
            <a:pPr lvl="3"/>
            <a:r>
              <a:rPr lang="en-US" dirty="0"/>
              <a:t>acceptance test @LBNL, 48+spares(2-inner layers+)  </a:t>
            </a:r>
          </a:p>
          <a:p>
            <a:pPr lvl="2"/>
            <a:r>
              <a:rPr lang="en-US" dirty="0"/>
              <a:t>- 60 ALICE/ITS-RU from CERN</a:t>
            </a:r>
          </a:p>
          <a:p>
            <a:pPr lvl="3"/>
            <a:r>
              <a:rPr lang="en-US" dirty="0"/>
              <a:t>All produced, acceptance test @UT-Austin, 48+spares(12)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E3E91-3CA0-5646-A65F-F4ED88057EBB}"/>
              </a:ext>
            </a:extLst>
          </p:cNvPr>
          <p:cNvSpPr txBox="1"/>
          <p:nvPr/>
        </p:nvSpPr>
        <p:spPr>
          <a:xfrm>
            <a:off x="9567564" y="757910"/>
            <a:ext cx="267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be updated with review</a:t>
            </a:r>
          </a:p>
        </p:txBody>
      </p:sp>
    </p:spTree>
    <p:extLst>
      <p:ext uri="{BB962C8B-B14F-4D97-AF65-F5344CB8AC3E}">
        <p14:creationId xmlns:p14="http://schemas.microsoft.com/office/powerpoint/2010/main" val="2962189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DBA4-DC5C-0D4E-B8E8-85D339412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at LANL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36C06-D2E4-5341-947D-2E7F6C02D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ITS/IB QA testbench in operation </a:t>
            </a:r>
          </a:p>
          <a:p>
            <a:endParaRPr lang="en-US" dirty="0"/>
          </a:p>
          <a:p>
            <a:r>
              <a:rPr lang="en-US" dirty="0"/>
              <a:t>Python GUI developed for telescope readout and control operation </a:t>
            </a:r>
          </a:p>
          <a:p>
            <a:endParaRPr lang="en-US" dirty="0"/>
          </a:p>
          <a:p>
            <a:r>
              <a:rPr lang="en-US" dirty="0"/>
              <a:t>CAEN PS being tested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2260B-411A-B649-B45C-7B154F6B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7F9BA-F7A3-B54D-85A4-42FCA715A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6F0BF-585C-D746-BA1B-0C158BB3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61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6CA2-ED60-AF45-9A2F-6B36FB59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930" y="-3017"/>
            <a:ext cx="8077200" cy="907420"/>
          </a:xfrm>
        </p:spPr>
        <p:txBody>
          <a:bodyPr>
            <a:normAutofit/>
          </a:bodyPr>
          <a:lstStyle/>
          <a:p>
            <a:r>
              <a:rPr lang="en-US" dirty="0"/>
              <a:t>Summary: Near Term TO-DO List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16878-12ED-B348-B199-0FB884414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72" y="768155"/>
            <a:ext cx="5178336" cy="595359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Carbon structure cost estimate </a:t>
            </a:r>
          </a:p>
          <a:p>
            <a:pPr lvl="1"/>
            <a:r>
              <a:rPr lang="en-US" dirty="0"/>
              <a:t>LBNL CF update </a:t>
            </a:r>
          </a:p>
          <a:p>
            <a:pPr lvl="1"/>
            <a:r>
              <a:rPr lang="en-US" dirty="0"/>
              <a:t>Follow up with  US vendors for quotes</a:t>
            </a:r>
          </a:p>
          <a:p>
            <a:pPr lvl="1"/>
            <a:r>
              <a:rPr lang="en-US" dirty="0"/>
              <a:t>Select vendor(s) for pre-</a:t>
            </a:r>
            <a:r>
              <a:rPr lang="en-US" dirty="0" err="1"/>
              <a:t>productoin</a:t>
            </a:r>
            <a:r>
              <a:rPr lang="en-US" dirty="0"/>
              <a:t> </a:t>
            </a:r>
          </a:p>
          <a:p>
            <a:r>
              <a:rPr lang="en-US" dirty="0"/>
              <a:t>Continue mechanical system design  </a:t>
            </a:r>
          </a:p>
          <a:p>
            <a:pPr lvl="1"/>
            <a:r>
              <a:rPr lang="en-US" dirty="0"/>
              <a:t>CYSS, EW, SB</a:t>
            </a:r>
          </a:p>
          <a:p>
            <a:pPr lvl="1"/>
            <a:r>
              <a:rPr lang="en-US" dirty="0"/>
              <a:t>Global insertion system design and full mockup </a:t>
            </a:r>
          </a:p>
          <a:p>
            <a:r>
              <a:rPr lang="en-US" dirty="0"/>
              <a:t>A full “8-stave + 8-RU + 1-FELIX + 1-PU + 1 GTM” chain test</a:t>
            </a:r>
          </a:p>
          <a:p>
            <a:pPr lvl="1"/>
            <a:r>
              <a:rPr lang="en-US" dirty="0"/>
              <a:t>10 RU available</a:t>
            </a:r>
          </a:p>
          <a:p>
            <a:pPr lvl="1"/>
            <a:r>
              <a:rPr lang="en-US" dirty="0"/>
              <a:t>1 PU arrived at LANL from LBNL</a:t>
            </a:r>
          </a:p>
          <a:p>
            <a:pPr lvl="1"/>
            <a:r>
              <a:rPr lang="en-US" dirty="0"/>
              <a:t>8-stave/HICs telescope frame being designed</a:t>
            </a:r>
          </a:p>
          <a:p>
            <a:pPr lvl="1"/>
            <a:r>
              <a:rPr lang="en-US" dirty="0"/>
              <a:t>RU &amp; FELIX Firmware update in progress</a:t>
            </a:r>
          </a:p>
          <a:p>
            <a:pPr lvl="1"/>
            <a:r>
              <a:rPr lang="en-US" dirty="0"/>
              <a:t>Slow control software &amp; GUI</a:t>
            </a:r>
          </a:p>
          <a:p>
            <a:pPr lvl="1"/>
            <a:r>
              <a:rPr lang="en-US" dirty="0"/>
              <a:t>A possible test beam run later this year</a:t>
            </a:r>
          </a:p>
          <a:p>
            <a:r>
              <a:rPr lang="en-US" dirty="0"/>
              <a:t>RU acceptance QA at UTA</a:t>
            </a:r>
          </a:p>
          <a:p>
            <a:pPr lvl="1"/>
            <a:r>
              <a:rPr lang="en-US" dirty="0"/>
              <a:t>Initial test in October, 10RUs </a:t>
            </a:r>
          </a:p>
          <a:p>
            <a:r>
              <a:rPr lang="en-US" dirty="0"/>
              <a:t>Prepare for stave acceptance QA at LBNL</a:t>
            </a:r>
          </a:p>
          <a:p>
            <a:r>
              <a:rPr lang="en-US" dirty="0"/>
              <a:t>FELIX production and test </a:t>
            </a:r>
          </a:p>
          <a:p>
            <a:pPr lvl="1"/>
            <a:r>
              <a:rPr lang="en-US" dirty="0"/>
              <a:t>Jointly with </a:t>
            </a:r>
            <a:r>
              <a:rPr lang="en-US" dirty="0" err="1"/>
              <a:t>sPHENIX</a:t>
            </a:r>
            <a:r>
              <a:rPr lang="en-US" dirty="0"/>
              <a:t> TPC, at BNL? Or LANL?</a:t>
            </a:r>
          </a:p>
          <a:p>
            <a:r>
              <a:rPr lang="en-US" dirty="0"/>
              <a:t>2019 test beam data analysis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A4BC0-3D13-1044-B9C2-1DFCEB498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BB1E8-BCD8-C54B-959A-62B559FC5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A7788-768D-F342-B396-83850973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5EA1A-CD69-6D45-8D50-BB11777E63B9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213CE-8E0F-494B-ADCC-0441EEB2BCF7}"/>
              </a:ext>
            </a:extLst>
          </p:cNvPr>
          <p:cNvSpPr txBox="1"/>
          <p:nvPr/>
        </p:nvSpPr>
        <p:spPr>
          <a:xfrm>
            <a:off x="5616388" y="927720"/>
            <a:ext cx="657561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sPHENIX</a:t>
            </a:r>
            <a:r>
              <a:rPr lang="en-US" b="1" dirty="0">
                <a:solidFill>
                  <a:srgbClr val="FF0000"/>
                </a:solidFill>
              </a:rPr>
              <a:t> Stave production at CERN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r>
              <a:rPr lang="en-US" sz="1600" b="1" dirty="0"/>
              <a:t>We will follow up the progress closely, production, Test &amp; QA</a:t>
            </a:r>
          </a:p>
          <a:p>
            <a:r>
              <a:rPr lang="en-US" sz="1600" b="1" dirty="0"/>
              <a:t>- bi-weekly meetings with CERN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ITS system surface commissioning at CERN</a:t>
            </a:r>
            <a:endParaRPr lang="en-US" dirty="0"/>
          </a:p>
          <a:p>
            <a:r>
              <a:rPr lang="en-US" sz="1600" dirty="0"/>
              <a:t>Now --- May 2020</a:t>
            </a:r>
          </a:p>
          <a:p>
            <a:endParaRPr lang="en-US" sz="1600" dirty="0"/>
          </a:p>
          <a:p>
            <a:r>
              <a:rPr lang="en-US" sz="1600" dirty="0"/>
              <a:t>A good opportunity to learn about the </a:t>
            </a:r>
          </a:p>
          <a:p>
            <a:r>
              <a:rPr lang="en-US" sz="1600" dirty="0"/>
              <a:t>system operation and controls;</a:t>
            </a:r>
          </a:p>
          <a:p>
            <a:r>
              <a:rPr lang="en-US" sz="1600" dirty="0"/>
              <a:t>Working on a coordinated effort within MVTX/</a:t>
            </a:r>
            <a:r>
              <a:rPr lang="en-US" sz="1600" dirty="0" err="1"/>
              <a:t>sPHENIX</a:t>
            </a:r>
            <a:r>
              <a:rPr lang="en-US" sz="1600" dirty="0"/>
              <a:t>,</a:t>
            </a:r>
          </a:p>
          <a:p>
            <a:endParaRPr lang="en-US" sz="1600" dirty="0"/>
          </a:p>
          <a:p>
            <a:r>
              <a:rPr lang="en-US" sz="1600" dirty="0"/>
              <a:t>Signup page,</a:t>
            </a:r>
          </a:p>
          <a:p>
            <a:r>
              <a:rPr lang="en-US" sz="1100" dirty="0"/>
              <a:t>https://</a:t>
            </a:r>
            <a:r>
              <a:rPr lang="en-US" sz="1100" dirty="0" err="1"/>
              <a:t>docs.google.com</a:t>
            </a:r>
            <a:r>
              <a:rPr lang="en-US" sz="1100" dirty="0"/>
              <a:t>/spreadsheets/d/1YBAyouW8geJHUPpzRyLlzN4ePW4YzI8glI5xI66N3ww/</a:t>
            </a:r>
            <a:r>
              <a:rPr lang="en-US" sz="1100" dirty="0" err="1"/>
              <a:t>edit#gid</a:t>
            </a:r>
            <a:r>
              <a:rPr lang="en-US" sz="1100" dirty="0"/>
              <a:t>=0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437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Picture 11">
            <a:extLst>
              <a:ext uri="{FF2B5EF4-FFF2-40B4-BE49-F238E27FC236}">
                <a16:creationId xmlns:a16="http://schemas.microsoft.com/office/drawing/2014/main" id="{0D4FC08D-1872-5642-A6C1-EA6F7B5E7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439" y="4932165"/>
            <a:ext cx="1878369" cy="18881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C4180-0E58-9C44-96C9-3D60A51D5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304" y="37658"/>
            <a:ext cx="5165766" cy="994837"/>
          </a:xfrm>
        </p:spPr>
        <p:txBody>
          <a:bodyPr/>
          <a:lstStyle/>
          <a:p>
            <a:r>
              <a:rPr lang="en-US" b="1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0B22D-DD79-3649-B540-ACC31264D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57" y="1032495"/>
            <a:ext cx="8221501" cy="48706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Completed essential R&amp;D for readout integration</a:t>
            </a:r>
          </a:p>
          <a:p>
            <a:pPr lvl="1"/>
            <a:r>
              <a:rPr lang="en-US" dirty="0"/>
              <a:t>Full 9-chip stave readout per RU</a:t>
            </a:r>
          </a:p>
          <a:p>
            <a:pPr lvl="1"/>
            <a:r>
              <a:rPr lang="en-US" dirty="0"/>
              <a:t>Multi-RU readout per FELIX</a:t>
            </a:r>
          </a:p>
          <a:p>
            <a:pPr lvl="1"/>
            <a:r>
              <a:rPr lang="en-US" dirty="0"/>
              <a:t>Long readout cables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GTM </a:t>
            </a:r>
          </a:p>
          <a:p>
            <a:r>
              <a:rPr lang="en-US" dirty="0"/>
              <a:t>Completed preliminary mechanical design</a:t>
            </a:r>
          </a:p>
          <a:p>
            <a:r>
              <a:rPr lang="en-US" dirty="0"/>
              <a:t>Improve MC detector response, clustering – in progress  </a:t>
            </a:r>
          </a:p>
          <a:p>
            <a:pPr lvl="1"/>
            <a:r>
              <a:rPr lang="en-US" dirty="0"/>
              <a:t>Calibration data with incident angles, 0, 10,20,30,40,45 </a:t>
            </a:r>
          </a:p>
          <a:p>
            <a:r>
              <a:rPr lang="en-US" dirty="0"/>
              <a:t>Stave and RU production at CERN - in good progress</a:t>
            </a:r>
          </a:p>
          <a:p>
            <a:r>
              <a:rPr lang="en-US" dirty="0"/>
              <a:t>July MVTX review response submitted to DOE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We are ready for the full production and the physics!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3C169-682A-DB44-9FCE-F8469B0E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393EE-AC47-7B41-BC8B-D70E6540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73F81-E24A-C34F-BB9C-854FA59D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93AE8-EE2B-DF4A-9C51-86C70E51D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735" y="37658"/>
            <a:ext cx="2517569" cy="1888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98DF2-CA4B-9D40-B444-4EA1921B05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8822" y="4918466"/>
            <a:ext cx="2517569" cy="1537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3262B-2717-FF44-9160-A51DEE872D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8822" y="1665899"/>
            <a:ext cx="2517569" cy="1621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BFAF70-5D7D-444C-9B4D-957D999A1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735" y="3339874"/>
            <a:ext cx="3771656" cy="152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17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7656-43A2-3F4D-899A-20FA784BA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36FC6-8FDF-CF48-ADB2-3F20013D5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B1B40-F5B8-1941-94AF-D1BAB685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71AEA-6193-874B-96B9-E5B45E5AE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6EADF-286E-3C40-B96D-06C6C91F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94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B2C-615D-DC44-9A2B-AFD9F094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Timeline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536B5-6686-834E-9084-E8AD0E91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B749B-BF60-E540-94CC-E6CA0053B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2B5B3-5917-9649-B4E8-BE0F2811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28B41-566E-A641-A454-F3E66CE8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14" y="2326119"/>
            <a:ext cx="10829772" cy="28058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35969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A619-E26D-D943-A3D7-65AFC2135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019" y="517584"/>
            <a:ext cx="9144000" cy="1277762"/>
          </a:xfrm>
        </p:spPr>
        <p:txBody>
          <a:bodyPr>
            <a:normAutofit/>
          </a:bodyPr>
          <a:lstStyle/>
          <a:p>
            <a:r>
              <a:rPr lang="en-US" dirty="0"/>
              <a:t>Very Productive Visit to CERN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D70B6-8FF0-E84A-8945-76C171B8C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1019" y="2185639"/>
            <a:ext cx="9144000" cy="3657600"/>
          </a:xfrm>
        </p:spPr>
        <p:txBody>
          <a:bodyPr>
            <a:normAutofit/>
          </a:bodyPr>
          <a:lstStyle/>
          <a:p>
            <a:r>
              <a:rPr lang="en-US" dirty="0"/>
              <a:t>Walt Sondheim &amp; Ming Liu </a:t>
            </a:r>
          </a:p>
          <a:p>
            <a:r>
              <a:rPr lang="en-US" dirty="0"/>
              <a:t>09/16-20, 2019</a:t>
            </a:r>
          </a:p>
          <a:p>
            <a:endParaRPr lang="en-US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sPHENIX</a:t>
            </a:r>
            <a:r>
              <a:rPr lang="en-US" dirty="0"/>
              <a:t> 84 Staves production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sPHENIX</a:t>
            </a:r>
            <a:r>
              <a:rPr lang="en-US" dirty="0"/>
              <a:t> 60 RUs test plan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SamTec</a:t>
            </a:r>
            <a:r>
              <a:rPr lang="en-US" dirty="0"/>
              <a:t> cable test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Carbon structure facility visit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ITS Commissioning activities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40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416" y="2"/>
            <a:ext cx="10097984" cy="985093"/>
          </a:xfrm>
        </p:spPr>
        <p:txBody>
          <a:bodyPr/>
          <a:lstStyle/>
          <a:p>
            <a:r>
              <a:rPr lang="en-US" dirty="0"/>
              <a:t>MVTX Readout and Power Cable Route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A1598-5B55-FB4F-AAA3-292A630C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1" y="1129060"/>
            <a:ext cx="5860666" cy="4831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7380636" y="4805105"/>
            <a:ext cx="4194145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 err="1"/>
              <a:t>sPHENIX</a:t>
            </a:r>
            <a:r>
              <a:rPr lang="en-US" sz="1680" b="1" dirty="0"/>
              <a:t> MVTX: 7.9+m</a:t>
            </a:r>
          </a:p>
          <a:p>
            <a:pPr lvl="1"/>
            <a:r>
              <a:rPr lang="en-US" sz="1680" dirty="0"/>
              <a:t>Cable-A: </a:t>
            </a:r>
            <a:r>
              <a:rPr lang="en-US" sz="168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680" dirty="0"/>
              <a:t>Cable-B: </a:t>
            </a:r>
            <a:r>
              <a:rPr lang="en-US" sz="168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680" dirty="0"/>
              <a:t>Power cable:</a:t>
            </a:r>
            <a:r>
              <a:rPr lang="en-US" sz="1680" dirty="0">
                <a:solidFill>
                  <a:srgbClr val="FFC000"/>
                </a:solidFill>
              </a:rPr>
              <a:t>4.7+ m</a:t>
            </a:r>
            <a:endParaRPr lang="en-US" sz="1920" dirty="0">
              <a:solidFill>
                <a:srgbClr val="FFC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Desired ~10m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5848604" y="2231943"/>
            <a:ext cx="72487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5898192" y="4420723"/>
            <a:ext cx="51328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RU</a:t>
            </a:r>
          </a:p>
          <a:p>
            <a:r>
              <a:rPr lang="en-US" sz="2160" dirty="0">
                <a:solidFill>
                  <a:schemeClr val="bg1"/>
                </a:solidFill>
              </a:rPr>
              <a:t>PU</a:t>
            </a:r>
          </a:p>
        </p:txBody>
      </p:sp>
      <p:pic>
        <p:nvPicPr>
          <p:cNvPr id="11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3D6352E3-DDF8-D14C-B631-974361924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0635" y="1398944"/>
            <a:ext cx="3173556" cy="32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ED59E-B456-9F4A-B8C0-CB150760BA1D}"/>
              </a:ext>
            </a:extLst>
          </p:cNvPr>
          <p:cNvSpPr txBox="1"/>
          <p:nvPr/>
        </p:nvSpPr>
        <p:spPr>
          <a:xfrm>
            <a:off x="8967413" y="1920681"/>
            <a:ext cx="152317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Cable-A: 2.65m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1D841-6FD8-C643-8916-EC6EAA174DBC}"/>
              </a:ext>
            </a:extLst>
          </p:cNvPr>
          <p:cNvSpPr txBox="1"/>
          <p:nvPr/>
        </p:nvSpPr>
        <p:spPr>
          <a:xfrm>
            <a:off x="7262848" y="1054688"/>
            <a:ext cx="3576685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b="1" dirty="0"/>
              <a:t>ALICE ITS/IB final readout cables: ~8m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64FEC-E7F2-B24F-892B-2B83D9504705}"/>
              </a:ext>
            </a:extLst>
          </p:cNvPr>
          <p:cNvSpPr txBox="1"/>
          <p:nvPr/>
        </p:nvSpPr>
        <p:spPr>
          <a:xfrm>
            <a:off x="7380635" y="1493613"/>
            <a:ext cx="140615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Cable-B: 5.3m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EFF6E-E1C0-5E44-A931-3161BA746515}"/>
              </a:ext>
            </a:extLst>
          </p:cNvPr>
          <p:cNvSpPr txBox="1"/>
          <p:nvPr/>
        </p:nvSpPr>
        <p:spPr>
          <a:xfrm>
            <a:off x="952716" y="5944760"/>
            <a:ext cx="518295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680" dirty="0" err="1">
                <a:solidFill>
                  <a:srgbClr val="FF0000"/>
                </a:solidFill>
              </a:rPr>
              <a:t>sPHENIX</a:t>
            </a:r>
            <a:endParaRPr lang="en-US" sz="168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56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3A22B2-1D0F-3849-9302-2DED9DB9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1044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Project Status &amp; Plan</a:t>
            </a:r>
            <a:br>
              <a:rPr lang="en-US" dirty="0"/>
            </a:br>
            <a:r>
              <a:rPr lang="en-US" dirty="0"/>
              <a:t>09/27/2019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EAECA7-14FF-B34D-89E9-65A1339F8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50569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MVTX Review response – received feedback on Thursday </a:t>
            </a:r>
          </a:p>
          <a:p>
            <a:pPr lvl="1"/>
            <a:r>
              <a:rPr lang="en-US" dirty="0"/>
              <a:t>On-going discussions with </a:t>
            </a:r>
            <a:r>
              <a:rPr lang="en-US" dirty="0" err="1"/>
              <a:t>sPHENIX</a:t>
            </a:r>
            <a:r>
              <a:rPr lang="en-US" dirty="0"/>
              <a:t> project office, some edits and revision of PMP doc  </a:t>
            </a:r>
          </a:p>
          <a:p>
            <a:pPr lvl="1"/>
            <a:r>
              <a:rPr lang="en-US" dirty="0"/>
              <a:t>Produce a formal review response report, to ALD and BNL Project Office </a:t>
            </a:r>
          </a:p>
          <a:p>
            <a:pPr lvl="1"/>
            <a:r>
              <a:rPr lang="en-US" dirty="0"/>
              <a:t>Smooth funding profile for FY20, plan-B 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Full mechanical insertion mockup, MVTX/INTT/TPC</a:t>
            </a:r>
          </a:p>
          <a:p>
            <a:pPr lvl="1"/>
            <a:r>
              <a:rPr lang="en-US" dirty="0"/>
              <a:t>cost &amp; schedule in WBS2.x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Plan to start the MVTX production activities as soon as funds available </a:t>
            </a:r>
          </a:p>
          <a:p>
            <a:pPr lvl="1"/>
            <a:r>
              <a:rPr lang="en-US" dirty="0"/>
              <a:t>Preparation for Stave and RU acceptance test &amp; QA in US, LBNL and UT-A</a:t>
            </a:r>
          </a:p>
          <a:p>
            <a:pPr lvl="1"/>
            <a:r>
              <a:rPr lang="en-US" dirty="0"/>
              <a:t>Carbon structure prototype production, site selection  </a:t>
            </a:r>
            <a:r>
              <a:rPr lang="en-US" dirty="0" err="1"/>
              <a:t>etc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Updates from recent CERN Visit, 9/16-20, 2019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6D1BB3-EBA9-FD4D-A285-22602E2D9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667FF-A093-1844-B279-DE1666E7F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4271A-2751-4549-836D-931B6955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69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1718F-7F3F-1F4A-930D-AF9067CF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4B473-8B07-234D-9684-2E932847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546E3-0760-FF4E-AA4C-760691FF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472523-8271-9048-8F3D-3A1BE5631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74"/>
            <a:ext cx="12192000" cy="6830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48D805-89F1-074D-86D4-0E2E3343F8B8}"/>
              </a:ext>
            </a:extLst>
          </p:cNvPr>
          <p:cNvSpPr txBox="1"/>
          <p:nvPr/>
        </p:nvSpPr>
        <p:spPr>
          <a:xfrm>
            <a:off x="5686025" y="2030950"/>
            <a:ext cx="49347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Data run-log in </a:t>
            </a:r>
            <a:r>
              <a:rPr lang="en-US" sz="2400" dirty="0" err="1">
                <a:solidFill>
                  <a:srgbClr val="FF0000"/>
                </a:solidFill>
              </a:rPr>
              <a:t>sPHENIX</a:t>
            </a:r>
            <a:r>
              <a:rPr lang="en-US" sz="2400" dirty="0">
                <a:solidFill>
                  <a:srgbClr val="FF0000"/>
                </a:solidFill>
              </a:rPr>
              <a:t> Wiki,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Nice work by </a:t>
            </a:r>
            <a:r>
              <a:rPr lang="en-US" sz="2400" dirty="0" err="1">
                <a:solidFill>
                  <a:srgbClr val="FF0000"/>
                </a:solidFill>
              </a:rPr>
              <a:t>Xiaochun</a:t>
            </a:r>
            <a:r>
              <a:rPr lang="en-US" sz="2400" dirty="0">
                <a:solidFill>
                  <a:srgbClr val="FF0000"/>
                </a:solidFill>
              </a:rPr>
              <a:t> et al. @GSU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Jin’s</a:t>
            </a:r>
            <a:r>
              <a:rPr lang="en-US" sz="2400" dirty="0">
                <a:solidFill>
                  <a:srgbClr val="FF0000"/>
                </a:solidFill>
              </a:rPr>
              <a:t> test beam analysis framework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Offline analysis in progress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28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8D77-BD2D-4744-B00B-0FDD8063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556" y="18255"/>
            <a:ext cx="9311244" cy="995297"/>
          </a:xfrm>
        </p:spPr>
        <p:txBody>
          <a:bodyPr/>
          <a:lstStyle/>
          <a:p>
            <a:r>
              <a:rPr lang="en-US" dirty="0"/>
              <a:t>MVTX Goals – the 2</a:t>
            </a:r>
            <a:r>
              <a:rPr lang="en-US" baseline="30000" dirty="0"/>
              <a:t>nd</a:t>
            </a:r>
            <a:r>
              <a:rPr lang="en-US" dirty="0"/>
              <a:t> TB, 6/17-22,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64C5-97CA-CF44-BBBE-1F610CEC7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69" y="1013552"/>
            <a:ext cx="10515600" cy="35249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Test and confirm optimal MVTX operation parameters for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Threshold scan, analogy shaping time etc. </a:t>
            </a:r>
          </a:p>
          <a:p>
            <a:pPr lvl="1"/>
            <a:r>
              <a:rPr lang="en-US" dirty="0"/>
              <a:t>Study chip hit efficiency vs trigger(strobe) latency </a:t>
            </a:r>
          </a:p>
          <a:p>
            <a:pPr lvl="2"/>
            <a:r>
              <a:rPr lang="en-US" dirty="0"/>
              <a:t>dT =  1 ~ 10 </a:t>
            </a:r>
            <a:r>
              <a:rPr lang="en-US" dirty="0" err="1"/>
              <a:t>uS</a:t>
            </a:r>
            <a:endParaRPr lang="en-US" dirty="0"/>
          </a:p>
          <a:p>
            <a:pPr lvl="2"/>
            <a:r>
              <a:rPr lang="en-US" dirty="0"/>
              <a:t>Impact on occupancy &amp; pileup </a:t>
            </a:r>
          </a:p>
          <a:p>
            <a:r>
              <a:rPr lang="en-US" dirty="0"/>
              <a:t>Parameters predetermined from laser scan at LANL, in good progress</a:t>
            </a:r>
          </a:p>
          <a:p>
            <a:pPr lvl="2"/>
            <a:r>
              <a:rPr lang="en-US" dirty="0"/>
              <a:t>Single chip readout with MOSAIC with pulsed laser (~MIP)</a:t>
            </a:r>
          </a:p>
          <a:p>
            <a:pPr lvl="2"/>
            <a:r>
              <a:rPr lang="en-US" dirty="0"/>
              <a:t>Threshold and noise </a:t>
            </a:r>
          </a:p>
          <a:p>
            <a:pPr lvl="2"/>
            <a:r>
              <a:rPr lang="en-US" dirty="0"/>
              <a:t>Analogy shaping time</a:t>
            </a:r>
          </a:p>
          <a:p>
            <a:pPr lvl="2"/>
            <a:r>
              <a:rPr lang="en-US" dirty="0"/>
              <a:t>Strobe delay and length   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6F33A-E4C0-644A-B47B-6D02E6FF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BE79A-DF28-C544-AB24-0E5F714A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F3090-762D-C149-9113-718BB5D9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551C0-FA7B-CA47-BC97-8CA2A052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603" y="3454109"/>
            <a:ext cx="6209941" cy="290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89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BB66-843B-6349-9A0D-B6D4250A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60" y="0"/>
            <a:ext cx="9168740" cy="896145"/>
          </a:xfrm>
        </p:spPr>
        <p:txBody>
          <a:bodyPr/>
          <a:lstStyle/>
          <a:p>
            <a:r>
              <a:rPr lang="en-US" dirty="0"/>
              <a:t>Project Status Update: 11/01/2019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D71B4-2978-F248-AEF8-6ABF142A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0579"/>
            <a:ext cx="10515600" cy="555262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Confirmed long </a:t>
            </a:r>
            <a:r>
              <a:rPr lang="en-US" dirty="0" err="1"/>
              <a:t>SamTec</a:t>
            </a:r>
            <a:r>
              <a:rPr lang="en-US" dirty="0"/>
              <a:t> readout cables recently – last key integration R&amp;D hardware</a:t>
            </a:r>
          </a:p>
          <a:p>
            <a:pPr lvl="1"/>
            <a:r>
              <a:rPr lang="en-US" dirty="0"/>
              <a:t>11.4m long cables, &gt; 10m desired length</a:t>
            </a:r>
          </a:p>
          <a:p>
            <a:r>
              <a:rPr lang="en-US" dirty="0"/>
              <a:t>MVTX mechanical design: excellent progress</a:t>
            </a:r>
          </a:p>
          <a:p>
            <a:pPr lvl="1"/>
            <a:r>
              <a:rPr lang="en-US" dirty="0"/>
              <a:t>Obtained quotes from outside companies based on preliminary designs for CYSS and End-Wheels    </a:t>
            </a:r>
          </a:p>
          <a:p>
            <a:pPr lvl="1"/>
            <a:r>
              <a:rPr lang="en-US" dirty="0"/>
              <a:t>MVTX/</a:t>
            </a:r>
            <a:r>
              <a:rPr lang="en-US" dirty="0" err="1"/>
              <a:t>sPHENIX</a:t>
            </a:r>
            <a:r>
              <a:rPr lang="en-US" dirty="0"/>
              <a:t> integration/insertion </a:t>
            </a:r>
            <a:r>
              <a:rPr lang="en-US" dirty="0" err="1"/>
              <a:t>workfest</a:t>
            </a:r>
            <a:r>
              <a:rPr lang="en-US" dirty="0"/>
              <a:t> , 11/14 @BNL, MVTX/INTT/TPC…</a:t>
            </a:r>
          </a:p>
          <a:p>
            <a:r>
              <a:rPr lang="en-US" dirty="0"/>
              <a:t>Early R&amp;D fund released</a:t>
            </a:r>
          </a:p>
          <a:p>
            <a:pPr lvl="1"/>
            <a:r>
              <a:rPr lang="en-US" dirty="0"/>
              <a:t>MVTX mechanical engineering design, MIT/LANL</a:t>
            </a:r>
          </a:p>
          <a:p>
            <a:pPr lvl="1"/>
            <a:r>
              <a:rPr lang="en-US" dirty="0"/>
              <a:t>Preparation for Stave and RU acceptance test, LBNL, UT-Austin </a:t>
            </a:r>
          </a:p>
          <a:p>
            <a:r>
              <a:rPr lang="en-US" dirty="0"/>
              <a:t>July 2019 MVTX Cost &amp; Schedule Review Response submitted</a:t>
            </a:r>
          </a:p>
          <a:p>
            <a:pPr lvl="1"/>
            <a:r>
              <a:rPr lang="en-US" dirty="0"/>
              <a:t>WBS, PMP, Risk Registry, P6 updated</a:t>
            </a:r>
          </a:p>
          <a:p>
            <a:pPr lvl="1"/>
            <a:r>
              <a:rPr lang="en-US" dirty="0"/>
              <a:t>Updated PMP and review response submitted to DOE</a:t>
            </a:r>
          </a:p>
          <a:p>
            <a:pPr lvl="1"/>
            <a:r>
              <a:rPr lang="en-US" dirty="0"/>
              <a:t>We are ready for full production</a:t>
            </a:r>
          </a:p>
          <a:p>
            <a:r>
              <a:rPr lang="en-US" dirty="0"/>
              <a:t>Plan to start the MVTX production activities as soon as funds available </a:t>
            </a:r>
          </a:p>
          <a:p>
            <a:pPr lvl="1"/>
            <a:r>
              <a:rPr lang="en-US" dirty="0"/>
              <a:t>Preparation for Stave and RU acceptance test &amp; QA in US, LBNL and UT-A</a:t>
            </a:r>
          </a:p>
          <a:p>
            <a:pPr lvl="1"/>
            <a:r>
              <a:rPr lang="en-US" dirty="0"/>
              <a:t>Carbon structure prototype production, site selection 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Stave and RU production</a:t>
            </a:r>
          </a:p>
          <a:p>
            <a:pPr lvl="1"/>
            <a:r>
              <a:rPr lang="en-US" dirty="0"/>
              <a:t>Stave production in progress at CERN</a:t>
            </a:r>
          </a:p>
          <a:p>
            <a:pPr lvl="1"/>
            <a:r>
              <a:rPr lang="en-US" dirty="0"/>
              <a:t>60 MVTX RUs delivered to CERN</a:t>
            </a:r>
          </a:p>
          <a:p>
            <a:pPr lvl="1"/>
            <a:r>
              <a:rPr lang="en-US" dirty="0"/>
              <a:t>Power mezzanine and transition boards produced at UT-A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54AB-E510-C549-88D2-8E90BB3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0B6B-9FCB-BA4F-B91B-4BDACDEC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1728-F69B-864E-9320-9995447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5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A02D-33C3-544B-9CDF-FE08D8CC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496" y="27184"/>
            <a:ext cx="5418003" cy="1015718"/>
          </a:xfrm>
        </p:spPr>
        <p:txBody>
          <a:bodyPr>
            <a:noAutofit/>
          </a:bodyPr>
          <a:lstStyle/>
          <a:p>
            <a:r>
              <a:rPr lang="en-US" sz="3200" dirty="0"/>
              <a:t>Study MAPS Performance with Pulsed Laser @LANL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77542-76C0-9143-90F5-310838841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77" y="1145106"/>
            <a:ext cx="6654703" cy="12556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Inject  “MIP” signal, focused laser beam</a:t>
            </a:r>
          </a:p>
          <a:p>
            <a:pPr lvl="1"/>
            <a:r>
              <a:rPr lang="en-US" dirty="0"/>
              <a:t>850 nm laser, 4ns wide pulse, ~1 MIP</a:t>
            </a:r>
          </a:p>
          <a:p>
            <a:pPr lvl="1"/>
            <a:r>
              <a:rPr lang="en-US" dirty="0"/>
              <a:t>50kHz trigger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Find optimal MAPS operating parameters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8FD72-AD65-0A42-844F-C952CB92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58F2-7569-8B48-9165-F5DB794B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6E943-1AF3-2845-B3F8-89F91CAB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11FFC-AF0A-C643-9558-8C3BC59C51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77" y="2379633"/>
            <a:ext cx="5616605" cy="4212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A13C7-CA03-1F44-85F2-769E4CDA0B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18255"/>
            <a:ext cx="51435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839861-3B11-984D-9F3B-D1413B4859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292" y="4946197"/>
            <a:ext cx="4090026" cy="16702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8859E7-372F-3B4F-9DE2-3C8639D8F0E8}"/>
              </a:ext>
            </a:extLst>
          </p:cNvPr>
          <p:cNvSpPr txBox="1"/>
          <p:nvPr/>
        </p:nvSpPr>
        <p:spPr>
          <a:xfrm>
            <a:off x="8239896" y="6016904"/>
            <a:ext cx="103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Pixel hits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4954E6-597F-B047-AC82-4C05CF7AFC94}"/>
              </a:ext>
            </a:extLst>
          </p:cNvPr>
          <p:cNvSpPr/>
          <p:nvPr/>
        </p:nvSpPr>
        <p:spPr>
          <a:xfrm>
            <a:off x="3851910" y="3429000"/>
            <a:ext cx="1563467" cy="96012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C8E41D-F384-EF48-BD47-2BA9242EA588}"/>
              </a:ext>
            </a:extLst>
          </p:cNvPr>
          <p:cNvCxnSpPr>
            <a:stCxn id="14" idx="0"/>
          </p:cNvCxnSpPr>
          <p:nvPr/>
        </p:nvCxnSpPr>
        <p:spPr>
          <a:xfrm flipV="1">
            <a:off x="4633644" y="18255"/>
            <a:ext cx="2414856" cy="34107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DA37DA-15EA-A041-AE30-E0FD6357C1A6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4633644" y="4389120"/>
            <a:ext cx="2414856" cy="23323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0D04F53-D4AC-E741-87EA-8BFCC879FF88}"/>
              </a:ext>
            </a:extLst>
          </p:cNvPr>
          <p:cNvSpPr txBox="1"/>
          <p:nvPr/>
        </p:nvSpPr>
        <p:spPr>
          <a:xfrm rot="21093281">
            <a:off x="1394460" y="4393118"/>
            <a:ext cx="140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Laser system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0D458-23AC-BC4E-8F13-85CDFD1C3CFD}"/>
              </a:ext>
            </a:extLst>
          </p:cNvPr>
          <p:cNvSpPr txBox="1"/>
          <p:nvPr/>
        </p:nvSpPr>
        <p:spPr>
          <a:xfrm rot="20958410">
            <a:off x="1218022" y="5596668"/>
            <a:ext cx="198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MOSAIC Testbench</a:t>
            </a:r>
          </a:p>
        </p:txBody>
      </p:sp>
    </p:spTree>
    <p:extLst>
      <p:ext uri="{BB962C8B-B14F-4D97-AF65-F5344CB8AC3E}">
        <p14:creationId xmlns:p14="http://schemas.microsoft.com/office/powerpoint/2010/main" val="1586207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3F5A-EF94-2844-95D8-150AADE0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795" y="178670"/>
            <a:ext cx="10120734" cy="629003"/>
          </a:xfrm>
        </p:spPr>
        <p:txBody>
          <a:bodyPr>
            <a:noAutofit/>
          </a:bodyPr>
          <a:lstStyle/>
          <a:p>
            <a:r>
              <a:rPr lang="en-US" sz="3600" dirty="0"/>
              <a:t>Laser Scan Data – Pixel Hit Efficiency vs Trigger Delay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B6CAA-A43F-F348-9937-46782471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303EB-2529-0D4A-8EAD-D220F90B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6D624-D48C-7E40-BD1D-49B915C4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41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D64ED-3790-D146-9C03-01B12C92BA9A}"/>
              </a:ext>
            </a:extLst>
          </p:cNvPr>
          <p:cNvSpPr txBox="1"/>
          <p:nvPr/>
        </p:nvSpPr>
        <p:spPr>
          <a:xfrm>
            <a:off x="7149947" y="901450"/>
            <a:ext cx="4841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of “Stretched Settings” for </a:t>
            </a:r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</a:t>
            </a:r>
          </a:p>
          <a:p>
            <a:r>
              <a:rPr lang="en-US" dirty="0">
                <a:solidFill>
                  <a:srgbClr val="FF0000"/>
                </a:solidFill>
              </a:rPr>
              <a:t>MAX:  64 cells x 106nS = 6.8uS</a:t>
            </a:r>
          </a:p>
          <a:p>
            <a:r>
              <a:rPr lang="en-US" dirty="0"/>
              <a:t>     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D49655-E32E-C24D-826E-FB3BA5A67887}"/>
              </a:ext>
            </a:extLst>
          </p:cNvPr>
          <p:cNvGrpSpPr/>
          <p:nvPr/>
        </p:nvGrpSpPr>
        <p:grpSpPr>
          <a:xfrm>
            <a:off x="50494" y="2262657"/>
            <a:ext cx="12141506" cy="4640471"/>
            <a:chOff x="50494" y="2262657"/>
            <a:chExt cx="12141506" cy="46404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7AD441-707C-9D4A-B81B-C5F4F7A23876}"/>
                </a:ext>
              </a:extLst>
            </p:cNvPr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5629F2D-167C-9E48-8DA7-00F0CE271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CAC58AD-0CF4-F241-8F25-1E70D7776B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117" y="2017364"/>
                <a:ext cx="0" cy="36243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DEE9F6-9CCE-6F48-9D9C-02E87EECB4DA}"/>
                  </a:ext>
                </a:extLst>
              </p:cNvPr>
              <p:cNvSpPr txBox="1"/>
              <p:nvPr/>
            </p:nvSpPr>
            <p:spPr>
              <a:xfrm>
                <a:off x="4666890" y="4995337"/>
                <a:ext cx="1674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~ 4.7 us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sPHENIX</a:t>
                </a:r>
                <a:r>
                  <a:rPr lang="en-US" dirty="0">
                    <a:solidFill>
                      <a:srgbClr val="FF0000"/>
                    </a:solidFill>
                  </a:rPr>
                  <a:t> Trigger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195716-13EC-EC43-985B-452C5E2664C2}"/>
                </a:ext>
              </a:extLst>
            </p:cNvPr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Pixel (Row-Col)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04DE95-4FF5-A443-9926-8A79DAD6E7A2}"/>
              </a:ext>
            </a:extLst>
          </p:cNvPr>
          <p:cNvGrpSpPr/>
          <p:nvPr/>
        </p:nvGrpSpPr>
        <p:grpSpPr>
          <a:xfrm>
            <a:off x="55860" y="2262657"/>
            <a:ext cx="12141506" cy="4640471"/>
            <a:chOff x="50494" y="2262657"/>
            <a:chExt cx="12141506" cy="464047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537A7DD-7AA1-B74F-A50D-110E4F23AB87}"/>
                </a:ext>
              </a:extLst>
            </p:cNvPr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5AB004A-FCFA-9240-8E08-883818921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EE83FAF-4D22-B841-BBE2-154F3E086D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117" y="2088614"/>
                <a:ext cx="0" cy="36243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B60876-8103-D344-A8BB-42023F58070D}"/>
                  </a:ext>
                </a:extLst>
              </p:cNvPr>
              <p:cNvSpPr txBox="1"/>
              <p:nvPr/>
            </p:nvSpPr>
            <p:spPr>
              <a:xfrm>
                <a:off x="4666890" y="4995337"/>
                <a:ext cx="24021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~ 4.7 us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sPHENIX</a:t>
                </a:r>
                <a:r>
                  <a:rPr lang="en-US" dirty="0">
                    <a:solidFill>
                      <a:srgbClr val="FF0000"/>
                    </a:solidFill>
                  </a:rPr>
                  <a:t> Trigger latency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BC14DB-02AD-6D46-AE24-7685969E652A}"/>
                </a:ext>
              </a:extLst>
            </p:cNvPr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Pixel (Row-Col)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1FC4DE1-5B78-AC40-9803-8253D39609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15" y="704510"/>
            <a:ext cx="3082685" cy="209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11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7CAB5-245B-354A-BFCC-EDBEA085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537" y="0"/>
            <a:ext cx="9976263" cy="1148087"/>
          </a:xfrm>
        </p:spPr>
        <p:txBody>
          <a:bodyPr/>
          <a:lstStyle/>
          <a:p>
            <a:r>
              <a:rPr lang="en-US" dirty="0"/>
              <a:t>MVTX experts help ALICE/ITS – to help us!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FC8F19-89E3-1043-A7D3-788FD0DC2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007" y="1363829"/>
            <a:ext cx="9141993" cy="5141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48450-3228-2F41-95F7-578DB4C494C4}"/>
              </a:ext>
            </a:extLst>
          </p:cNvPr>
          <p:cNvSpPr txBox="1"/>
          <p:nvPr/>
        </p:nvSpPr>
        <p:spPr>
          <a:xfrm>
            <a:off x="10286077" y="899953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 </a:t>
            </a:r>
          </a:p>
          <a:p>
            <a:r>
              <a:rPr lang="en-US" dirty="0"/>
              <a:t>from Monday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2C5D62-BDE0-BE4D-BD35-9835EA18BF4C}"/>
              </a:ext>
            </a:extLst>
          </p:cNvPr>
          <p:cNvSpPr txBox="1"/>
          <p:nvPr/>
        </p:nvSpPr>
        <p:spPr>
          <a:xfrm>
            <a:off x="36816" y="2274838"/>
            <a:ext cx="3544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ITS surface commissioning now:</a:t>
            </a:r>
          </a:p>
          <a:p>
            <a:r>
              <a:rPr lang="en-US" dirty="0"/>
              <a:t>~ May 2020</a:t>
            </a:r>
          </a:p>
          <a:p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Great opportunity to learn about ITS/MVTX detectors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Training on technical details </a:t>
            </a:r>
          </a:p>
          <a:p>
            <a:pPr marL="285750" indent="-285750">
              <a:buFontTx/>
              <a:buChar char="-"/>
            </a:pPr>
            <a:r>
              <a:rPr lang="en-US" dirty="0"/>
              <a:t>Developing tools </a:t>
            </a:r>
          </a:p>
          <a:p>
            <a:pPr marL="285750" indent="-285750">
              <a:buFontTx/>
              <a:buChar char="-"/>
            </a:pPr>
            <a:r>
              <a:rPr lang="en-US" dirty="0"/>
              <a:t>Build up operation experience 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715F81-2AD4-FB4D-869D-46274B2D2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36B670-9FF6-D241-879E-3EBF5C22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69FAF3-9B0F-E34B-8E88-70198F51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19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849" y="12652"/>
            <a:ext cx="10972800" cy="139231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MVTX Schedules and Milestones (3/2019)</a:t>
            </a:r>
            <a:br>
              <a:rPr lang="en-US" dirty="0"/>
            </a:br>
            <a:r>
              <a:rPr lang="en-US" dirty="0"/>
              <a:t>concerns &amp; challenges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388574"/>
              </p:ext>
            </p:extLst>
          </p:nvPr>
        </p:nvGraphicFramePr>
        <p:xfrm>
          <a:off x="4468711" y="2006392"/>
          <a:ext cx="7268436" cy="34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406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CY-2018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2019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2020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2021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2022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2023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6008361" y="2415332"/>
            <a:ext cx="1520874" cy="424732"/>
            <a:chOff x="1891510" y="2079909"/>
            <a:chExt cx="1689856" cy="47192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891510" y="2079909"/>
              <a:ext cx="960374" cy="471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0" b="1" dirty="0"/>
                <a:t>Stave &amp; RU </a:t>
              </a:r>
            </a:p>
            <a:p>
              <a:r>
                <a:rPr lang="en-US" sz="108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7426221" y="5124066"/>
            <a:ext cx="988940" cy="350321"/>
            <a:chOff x="3262785" y="2711027"/>
            <a:chExt cx="1098822" cy="38924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2"/>
              <a:ext cx="887352" cy="379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Power system </a:t>
              </a:r>
            </a:p>
            <a:p>
              <a:r>
                <a:rPr lang="en-US" sz="810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5432652" y="3034781"/>
            <a:ext cx="4559710" cy="258532"/>
            <a:chOff x="3028117" y="2690395"/>
            <a:chExt cx="5066344" cy="287258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28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7027480" y="3859008"/>
            <a:ext cx="1563695" cy="341632"/>
            <a:chOff x="4094391" y="2680223"/>
            <a:chExt cx="1737438" cy="37958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379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dirty="0"/>
                <a:t>Service barrel </a:t>
              </a:r>
            </a:p>
            <a:p>
              <a:r>
                <a:rPr lang="en-US" sz="810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6700434" y="3304272"/>
            <a:ext cx="745436" cy="216982"/>
            <a:chOff x="3728752" y="2682754"/>
            <a:chExt cx="828262" cy="24109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59111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6539487" y="3504601"/>
            <a:ext cx="921260" cy="216982"/>
            <a:chOff x="3895974" y="2661453"/>
            <a:chExt cx="1023623" cy="24109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31387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CYSS</a:t>
              </a:r>
              <a:endParaRPr lang="en-US" sz="108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8590176" y="4821153"/>
            <a:ext cx="760144" cy="216982"/>
            <a:chOff x="3174643" y="2681608"/>
            <a:chExt cx="844605" cy="24109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844605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8639349" y="5086385"/>
            <a:ext cx="760144" cy="216982"/>
            <a:chOff x="3031258" y="2686395"/>
            <a:chExt cx="844605" cy="24109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44605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9298488" y="5245055"/>
            <a:ext cx="929430" cy="383438"/>
            <a:chOff x="4135029" y="4197743"/>
            <a:chExt cx="1032702" cy="426042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19414" cy="42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/>
                <a:t>Half barrels</a:t>
              </a:r>
            </a:p>
            <a:p>
              <a:r>
                <a:rPr lang="en-US" sz="946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9257178" y="5682482"/>
            <a:ext cx="2012089" cy="346908"/>
            <a:chOff x="3190658" y="2711027"/>
            <a:chExt cx="2235654" cy="38545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35654" cy="379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MVTX installation &amp; commissioning @BNL</a:t>
              </a:r>
            </a:p>
            <a:p>
              <a:r>
                <a:rPr lang="en-US" sz="810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10164907" y="4576020"/>
            <a:ext cx="1163468" cy="383438"/>
            <a:chOff x="4135029" y="4197743"/>
            <a:chExt cx="1292743" cy="426042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179455" cy="42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/>
                <a:t>Install half barrels</a:t>
              </a:r>
            </a:p>
            <a:p>
              <a:r>
                <a:rPr lang="en-US" sz="946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10469119" y="3807623"/>
            <a:ext cx="1201940" cy="383438"/>
            <a:chOff x="4135029" y="4238203"/>
            <a:chExt cx="1335490" cy="426042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22202" cy="42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946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11737144" y="2369616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10504375" y="2358742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9322114" y="2356080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8100186" y="2356080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6914207" y="2344720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5675316" y="2340148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4468711" y="2333238"/>
            <a:ext cx="8302" cy="385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4468712" y="6191952"/>
            <a:ext cx="7280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7070958" y="2526860"/>
            <a:ext cx="651140" cy="341632"/>
            <a:chOff x="1563564" y="2070534"/>
            <a:chExt cx="723489" cy="379589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23489" cy="379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FELIX </a:t>
              </a:r>
            </a:p>
            <a:p>
              <a:r>
                <a:rPr lang="en-US" sz="810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6628853" y="4512718"/>
            <a:ext cx="2720614" cy="430813"/>
            <a:chOff x="3028117" y="2690395"/>
            <a:chExt cx="5066344" cy="197158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6" y="2690395"/>
              <a:ext cx="4321194" cy="19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 dirty="0"/>
                <a:t>Barrel Assembly &amp; Testing @LBNL</a:t>
              </a:r>
            </a:p>
          </p:txBody>
        </p:sp>
      </p:grpSp>
      <p:sp>
        <p:nvSpPr>
          <p:cNvPr id="69" name="5-Point Star 68">
            <a:extLst>
              <a:ext uri="{FF2B5EF4-FFF2-40B4-BE49-F238E27FC236}">
                <a16:creationId xmlns:a16="http://schemas.microsoft.com/office/drawing/2014/main" id="{9C1596B5-5FCF-A34D-8F67-0B01F88124E3}"/>
              </a:ext>
            </a:extLst>
          </p:cNvPr>
          <p:cNvSpPr/>
          <p:nvPr/>
        </p:nvSpPr>
        <p:spPr>
          <a:xfrm>
            <a:off x="5754336" y="2463559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3539746" y="1605346"/>
            <a:ext cx="349907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>
                <a:solidFill>
                  <a:srgbClr val="032AFF"/>
                </a:solidFill>
              </a:rPr>
              <a:t>sPHENIX:</a:t>
            </a:r>
            <a:r>
              <a:rPr lang="en-US" sz="1680" dirty="0">
                <a:solidFill>
                  <a:srgbClr val="032AFF"/>
                </a:solidFill>
              </a:rPr>
              <a:t>                 CD1/3a 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5094497" y="172607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3539746" y="2333236"/>
            <a:ext cx="72487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/>
              <a:t>MVTX</a:t>
            </a:r>
            <a:endParaRPr lang="en-US" sz="216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10480367" y="172607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6165122" y="172607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8377247" y="172607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10571073" y="1624203"/>
            <a:ext cx="1244059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>
                <a:solidFill>
                  <a:srgbClr val="032AFF"/>
                </a:solidFill>
              </a:rPr>
              <a:t>1</a:t>
            </a:r>
            <a:r>
              <a:rPr lang="en-US" sz="1680" baseline="30000" dirty="0">
                <a:solidFill>
                  <a:srgbClr val="032AFF"/>
                </a:solidFill>
              </a:rPr>
              <a:t>st</a:t>
            </a:r>
            <a:r>
              <a:rPr lang="en-US" sz="168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8428226" y="1603786"/>
            <a:ext cx="115704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>
            <a:cxnSpLocks/>
          </p:cNvCxnSpPr>
          <p:nvPr/>
        </p:nvCxnSpPr>
        <p:spPr>
          <a:xfrm>
            <a:off x="5554295" y="3807616"/>
            <a:ext cx="983128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5464618" y="3863204"/>
            <a:ext cx="1077539" cy="3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6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946" dirty="0">
                <a:solidFill>
                  <a:srgbClr val="0432FF"/>
                </a:solidFill>
              </a:rPr>
              <a:t>/interface design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6472088" y="5480773"/>
            <a:ext cx="1059906" cy="561307"/>
            <a:chOff x="4283957" y="5204332"/>
            <a:chExt cx="1177674" cy="623674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177674" cy="587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946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946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7746869" y="5617944"/>
            <a:ext cx="1071127" cy="415753"/>
            <a:chOff x="4162934" y="5204332"/>
            <a:chExt cx="1190139" cy="461945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8"/>
              <a:ext cx="1190139" cy="426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946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82E4F-C8AD-784C-9F31-83F0BAB0F306}"/>
              </a:ext>
            </a:extLst>
          </p:cNvPr>
          <p:cNvSpPr txBox="1"/>
          <p:nvPr/>
        </p:nvSpPr>
        <p:spPr>
          <a:xfrm>
            <a:off x="72656" y="2724301"/>
            <a:ext cx="43242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Funding delays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Stave production delayed at CERN</a:t>
            </a:r>
          </a:p>
          <a:p>
            <a:r>
              <a:rPr lang="en-US" dirty="0"/>
              <a:t>     - Impact on following test &amp; assembly</a:t>
            </a:r>
          </a:p>
          <a:p>
            <a:r>
              <a:rPr lang="en-US" dirty="0"/>
              <a:t>     - preparation work @LBNL, UT-A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R&amp;D $ for mech. </a:t>
            </a:r>
            <a:r>
              <a:rPr lang="en-US" dirty="0" err="1"/>
              <a:t>desgin</a:t>
            </a:r>
            <a:r>
              <a:rPr lang="en-US" dirty="0"/>
              <a:t> work</a:t>
            </a:r>
          </a:p>
          <a:p>
            <a:r>
              <a:rPr lang="en-US" dirty="0"/>
              <a:t>     - MIT, LBNL, LANL </a:t>
            </a:r>
          </a:p>
          <a:p>
            <a:r>
              <a:rPr lang="en-US" dirty="0"/>
              <a:t>     - “advanced cash” running out MIT, LANL 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A40CC4-00BA-E143-93E8-A71F14207A28}"/>
              </a:ext>
            </a:extLst>
          </p:cNvPr>
          <p:cNvSpPr txBox="1"/>
          <p:nvPr/>
        </p:nvSpPr>
        <p:spPr>
          <a:xfrm>
            <a:off x="237506" y="5682482"/>
            <a:ext cx="392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Running low in schedule contingency … </a:t>
            </a:r>
          </a:p>
        </p:txBody>
      </p:sp>
    </p:spTree>
    <p:extLst>
      <p:ext uri="{BB962C8B-B14F-4D97-AF65-F5344CB8AC3E}">
        <p14:creationId xmlns:p14="http://schemas.microsoft.com/office/powerpoint/2010/main" val="3108215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146D-742F-224F-8956-46E65A0F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" y="147249"/>
            <a:ext cx="5286937" cy="6727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CDF68-FDBB-6948-AFBE-84765632B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220" y="86218"/>
            <a:ext cx="5392474" cy="67584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1230085" y="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Report from April BNL PD2/3 Reviews: Silicon Detectors - MVTX, INTT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578D7A-602F-1040-9128-DED560B42DE7}"/>
              </a:ext>
            </a:extLst>
          </p:cNvPr>
          <p:cNvSpPr/>
          <p:nvPr/>
        </p:nvSpPr>
        <p:spPr>
          <a:xfrm>
            <a:off x="407624" y="3984496"/>
            <a:ext cx="4594034" cy="1097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AEF064-A958-A049-AA04-9B0679EB35DF}"/>
              </a:ext>
            </a:extLst>
          </p:cNvPr>
          <p:cNvSpPr/>
          <p:nvPr/>
        </p:nvSpPr>
        <p:spPr>
          <a:xfrm>
            <a:off x="6487885" y="3061166"/>
            <a:ext cx="4594034" cy="9233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8C9DDC-A570-4D45-BAA6-6C0F9B765E41}"/>
              </a:ext>
            </a:extLst>
          </p:cNvPr>
          <p:cNvSpPr/>
          <p:nvPr/>
        </p:nvSpPr>
        <p:spPr>
          <a:xfrm>
            <a:off x="6596217" y="4302149"/>
            <a:ext cx="4594034" cy="6499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57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83972-54B9-4C4D-A793-C85B57A3E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057AB-6FB0-B040-AEBC-74A3B49A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82057-E189-1147-8B92-47F40438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0E5DF-4B09-FE4D-8A18-CA9698CE7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719" y="0"/>
            <a:ext cx="538956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CF3B0-B207-9640-A4A0-9D085985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5537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31F6C4-EFCE-5442-BF4D-0DEA169FD069}"/>
              </a:ext>
            </a:extLst>
          </p:cNvPr>
          <p:cNvCxnSpPr/>
          <p:nvPr/>
        </p:nvCxnSpPr>
        <p:spPr>
          <a:xfrm>
            <a:off x="2005070" y="1924881"/>
            <a:ext cx="4090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D3E62B-9E68-844E-927B-3ECE02448885}"/>
              </a:ext>
            </a:extLst>
          </p:cNvPr>
          <p:cNvSpPr txBox="1"/>
          <p:nvPr/>
        </p:nvSpPr>
        <p:spPr>
          <a:xfrm>
            <a:off x="6875580" y="4221497"/>
            <a:ext cx="43681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MVTX Risks - all in P6 now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WBS, PMP documents updated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Schedule &amp; Labor profile updated in P6 </a:t>
            </a:r>
          </a:p>
          <a:p>
            <a:r>
              <a:rPr lang="en-US" dirty="0">
                <a:solidFill>
                  <a:srgbClr val="FF0000"/>
                </a:solidFill>
              </a:rPr>
              <a:t>      (Glenn, Irina 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/>
              <a:t>Need project fund NOW to meet the goals!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CD437-1433-AE4F-8B40-09445A2331A8}"/>
              </a:ext>
            </a:extLst>
          </p:cNvPr>
          <p:cNvSpPr/>
          <p:nvPr/>
        </p:nvSpPr>
        <p:spPr>
          <a:xfrm>
            <a:off x="1753518" y="2575820"/>
            <a:ext cx="4594034" cy="9385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05298E-E60B-B047-B15F-3ADC4369B9F3}"/>
              </a:ext>
            </a:extLst>
          </p:cNvPr>
          <p:cNvCxnSpPr/>
          <p:nvPr/>
        </p:nvCxnSpPr>
        <p:spPr>
          <a:xfrm>
            <a:off x="2036283" y="656103"/>
            <a:ext cx="4090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E2387C-547E-F948-8C9D-232F1C523C1B}"/>
              </a:ext>
            </a:extLst>
          </p:cNvPr>
          <p:cNvCxnSpPr/>
          <p:nvPr/>
        </p:nvCxnSpPr>
        <p:spPr>
          <a:xfrm>
            <a:off x="2036283" y="1074746"/>
            <a:ext cx="4090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4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C437-FDF0-794A-A781-0CBA61E5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D0F4E-DD7E-C44E-B24C-D1FD600E4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814BF-36F2-E34D-809C-664CE1396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17336-E325-CB49-BBBD-CAAF8E17F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FE478-7CEB-6448-8C6C-FCA7279E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11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14B11-B60F-5947-9AFB-6C3434329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24226"/>
          </a:xfrm>
        </p:spPr>
        <p:txBody>
          <a:bodyPr/>
          <a:lstStyle/>
          <a:p>
            <a:r>
              <a:rPr lang="en-US" dirty="0"/>
              <a:t>ITS Surface Commissioning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8E6FB-D94E-654B-BCB2-6D1C7E6E8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24" y="1034514"/>
            <a:ext cx="7930330" cy="23710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lot of activities </a:t>
            </a:r>
          </a:p>
          <a:p>
            <a:r>
              <a:rPr lang="en-US" dirty="0"/>
              <a:t>Also require a lot of shifts, and EXPERTS!</a:t>
            </a:r>
          </a:p>
          <a:p>
            <a:endParaRPr lang="en-US" dirty="0"/>
          </a:p>
          <a:p>
            <a:r>
              <a:rPr lang="en-US" dirty="0"/>
              <a:t>Current status:</a:t>
            </a:r>
          </a:p>
          <a:p>
            <a:pPr lvl="1"/>
            <a:r>
              <a:rPr lang="en-US" dirty="0"/>
              <a:t>Turn on layers, stave-be-stave, checking V,I,T</a:t>
            </a:r>
          </a:p>
          <a:p>
            <a:pPr lvl="1"/>
            <a:r>
              <a:rPr lang="en-US" dirty="0"/>
              <a:t>Safety interlock important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C9F93-E62A-C047-B64A-85450B4D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2455"/>
            <a:ext cx="12192000" cy="3387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C90448-CECB-FF45-9554-5730B07B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794" y="-23455"/>
            <a:ext cx="3187266" cy="417421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6AE1F-CA8E-C94A-A807-E3512274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7D5CF-BAD4-D14B-83C4-3159BB84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474E7-AD43-0E45-B36C-7C6013D57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90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C7DA1-9CC7-644B-9309-49FB65A23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49D4E-26EC-B44A-9623-360A68D6F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BE049-E0FB-534A-AC26-920FC92E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4E573-F3EB-BD47-B190-8324B6318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A64FE-6071-6C4D-AEF7-3FC844C93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09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46F09-893A-104D-8332-97B563978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67" y="1232755"/>
            <a:ext cx="8292828" cy="54120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Very successful TB at Fermilab, 5/13-25, 2019</a:t>
            </a:r>
          </a:p>
          <a:p>
            <a:pPr lvl="1"/>
            <a:r>
              <a:rPr lang="en-US" dirty="0"/>
              <a:t>Confirmed the long 11.4m </a:t>
            </a:r>
            <a:r>
              <a:rPr lang="en-US" dirty="0" err="1"/>
              <a:t>SamTec</a:t>
            </a:r>
            <a:r>
              <a:rPr lang="en-US" dirty="0"/>
              <a:t> readout cable</a:t>
            </a:r>
          </a:p>
          <a:p>
            <a:pPr lvl="1"/>
            <a:r>
              <a:rPr lang="en-US" dirty="0"/>
              <a:t>Confirmed the full stave readout </a:t>
            </a:r>
          </a:p>
          <a:p>
            <a:pPr lvl="1"/>
            <a:r>
              <a:rPr lang="en-US" dirty="0"/>
              <a:t>Confirmed multi-RU readout  per FELIX</a:t>
            </a:r>
          </a:p>
          <a:p>
            <a:pPr lvl="1"/>
            <a:r>
              <a:rPr lang="en-US" dirty="0"/>
              <a:t>Confirmed </a:t>
            </a:r>
            <a:r>
              <a:rPr lang="en-US" dirty="0" err="1"/>
              <a:t>sPHENIX</a:t>
            </a:r>
            <a:r>
              <a:rPr lang="en-US" dirty="0"/>
              <a:t> GTM with FELIX</a:t>
            </a:r>
          </a:p>
          <a:p>
            <a:r>
              <a:rPr lang="en-US" dirty="0"/>
              <a:t>A 2</a:t>
            </a:r>
            <a:r>
              <a:rPr lang="en-US" baseline="30000" dirty="0"/>
              <a:t>nd</a:t>
            </a:r>
            <a:r>
              <a:rPr lang="en-US" dirty="0"/>
              <a:t> TB, study optimal MAPS operation points  </a:t>
            </a:r>
          </a:p>
          <a:p>
            <a:pPr lvl="1"/>
            <a:r>
              <a:rPr lang="en-US" dirty="0"/>
              <a:t>Parasitic with INTT+TPC, 6/17-21</a:t>
            </a:r>
          </a:p>
          <a:p>
            <a:endParaRPr lang="en-US" dirty="0"/>
          </a:p>
          <a:p>
            <a:r>
              <a:rPr lang="en-US" dirty="0"/>
              <a:t>Preliminary mechanical design developed</a:t>
            </a:r>
          </a:p>
          <a:p>
            <a:pPr lvl="1"/>
            <a:r>
              <a:rPr lang="en-US" dirty="0"/>
              <a:t>To prototype CYSS and Layer-2 End-Wheel this summer</a:t>
            </a:r>
          </a:p>
          <a:p>
            <a:pPr lvl="1"/>
            <a:r>
              <a:rPr lang="en-US" dirty="0"/>
              <a:t>France, Italy, CERN, contacted and under discussion </a:t>
            </a:r>
          </a:p>
          <a:p>
            <a:pPr lvl="1"/>
            <a:endParaRPr lang="en-US" dirty="0"/>
          </a:p>
          <a:p>
            <a:r>
              <a:rPr lang="en-US" dirty="0"/>
              <a:t>Improve MC detector response, clustering – in progress  </a:t>
            </a:r>
          </a:p>
          <a:p>
            <a:pPr lvl="1"/>
            <a:r>
              <a:rPr lang="en-US" dirty="0"/>
              <a:t>Took calibration data with incident angles, 0, 10,20,30,40,45 </a:t>
            </a:r>
          </a:p>
          <a:p>
            <a:pPr lvl="1"/>
            <a:endParaRPr lang="en-US" dirty="0"/>
          </a:p>
          <a:p>
            <a:r>
              <a:rPr lang="en-US" dirty="0"/>
              <a:t>TB later at LBNL/LANL – in preparation </a:t>
            </a:r>
          </a:p>
          <a:p>
            <a:pPr lvl="1"/>
            <a:r>
              <a:rPr lang="en-US" dirty="0"/>
              <a:t>Scan stave material budget with 50MeV p-beam</a:t>
            </a:r>
          </a:p>
          <a:p>
            <a:pPr lvl="1"/>
            <a:r>
              <a:rPr lang="en-US" dirty="0"/>
              <a:t>8-stave + 8-RU +1-PU + 1-FELIX + 1-GTM + RCDAQ, the full complete readout chain</a:t>
            </a:r>
          </a:p>
          <a:p>
            <a:pPr lvl="2"/>
            <a:r>
              <a:rPr lang="en-US" dirty="0"/>
              <a:t>Hardware will be available soon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4EA5E-7016-9543-B0FD-B8A973C547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634" y="102478"/>
            <a:ext cx="2658894" cy="1994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81F06-AC46-2148-84BA-C7872CD499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106" y="102478"/>
            <a:ext cx="2658894" cy="1994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24A40-CEC2-1A47-8D1E-37174A321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472" y="2153113"/>
            <a:ext cx="4886528" cy="2223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62537-430B-484C-9BB3-E57E079D98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1973" y="4515635"/>
            <a:ext cx="3555459" cy="194490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D49891-3F68-8F49-848F-4FFD41DEC6C2}"/>
              </a:ext>
            </a:extLst>
          </p:cNvPr>
          <p:cNvCxnSpPr/>
          <p:nvPr/>
        </p:nvCxnSpPr>
        <p:spPr>
          <a:xfrm flipV="1">
            <a:off x="10079477" y="4640094"/>
            <a:ext cx="1438073" cy="1391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DEAFA3B-3B92-EB47-B936-F1AB161A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85139E-C049-214A-B9D3-7DDDC5E4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EF73481-72ED-D846-AC83-CED7BBBB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CAEE-5F1C-E446-9DC1-268FA6D10C87}" type="slidenum">
              <a:rPr lang="en-US" smtClean="0"/>
              <a:t>49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52BF38B-6CF2-5741-9324-D6977A14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66" y="-92808"/>
            <a:ext cx="5216890" cy="1325563"/>
          </a:xfrm>
        </p:spPr>
        <p:txBody>
          <a:bodyPr/>
          <a:lstStyle/>
          <a:p>
            <a:r>
              <a:rPr lang="en-US" dirty="0"/>
              <a:t>R&amp;D Highlights</a:t>
            </a:r>
          </a:p>
        </p:txBody>
      </p:sp>
    </p:spTree>
    <p:extLst>
      <p:ext uri="{BB962C8B-B14F-4D97-AF65-F5344CB8AC3E}">
        <p14:creationId xmlns:p14="http://schemas.microsoft.com/office/powerpoint/2010/main" val="1571699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4D766-4FC0-2347-B211-2D36D2477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790" y="0"/>
            <a:ext cx="10515600" cy="1325563"/>
          </a:xfrm>
        </p:spPr>
        <p:txBody>
          <a:bodyPr/>
          <a:lstStyle/>
          <a:p>
            <a:r>
              <a:rPr lang="en-US" dirty="0"/>
              <a:t>Funding Profile (FY19+20, 21,22)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3C0991A-C2A1-8A47-9AC7-4E12E35DE819}"/>
              </a:ext>
            </a:extLst>
          </p:cNvPr>
          <p:cNvGraphicFramePr>
            <a:graphicFrameLocks noGrp="1"/>
          </p:cNvGraphicFramePr>
          <p:nvPr/>
        </p:nvGraphicFramePr>
        <p:xfrm>
          <a:off x="5322346" y="2268637"/>
          <a:ext cx="6643869" cy="30209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3625">
                  <a:extLst>
                    <a:ext uri="{9D8B030D-6E8A-4147-A177-3AD203B41FA5}">
                      <a16:colId xmlns:a16="http://schemas.microsoft.com/office/drawing/2014/main" val="1611365722"/>
                    </a:ext>
                  </a:extLst>
                </a:gridCol>
                <a:gridCol w="930513">
                  <a:extLst>
                    <a:ext uri="{9D8B030D-6E8A-4147-A177-3AD203B41FA5}">
                      <a16:colId xmlns:a16="http://schemas.microsoft.com/office/drawing/2014/main" val="2171251887"/>
                    </a:ext>
                  </a:extLst>
                </a:gridCol>
                <a:gridCol w="921210">
                  <a:extLst>
                    <a:ext uri="{9D8B030D-6E8A-4147-A177-3AD203B41FA5}">
                      <a16:colId xmlns:a16="http://schemas.microsoft.com/office/drawing/2014/main" val="676969837"/>
                    </a:ext>
                  </a:extLst>
                </a:gridCol>
                <a:gridCol w="921210">
                  <a:extLst>
                    <a:ext uri="{9D8B030D-6E8A-4147-A177-3AD203B41FA5}">
                      <a16:colId xmlns:a16="http://schemas.microsoft.com/office/drawing/2014/main" val="961348738"/>
                    </a:ext>
                  </a:extLst>
                </a:gridCol>
                <a:gridCol w="1107311">
                  <a:extLst>
                    <a:ext uri="{9D8B030D-6E8A-4147-A177-3AD203B41FA5}">
                      <a16:colId xmlns:a16="http://schemas.microsoft.com/office/drawing/2014/main" val="1158731350"/>
                    </a:ext>
                  </a:extLst>
                </a:gridCol>
              </a:tblGrid>
              <a:tr h="33566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MVTX Budget Profile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491148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FY20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FY21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FY22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9073234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3.02.01 Management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$233,668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$209,596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$101,338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$544,602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6360997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3.02.02 Electronics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$569,582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$569,582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9992960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3.02.03 Mechanics and Assembly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$1,370,727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$307,183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$113,468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$1,791,378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0131894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3.02.04 Integration and Infrastructure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$368,185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$399,262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$15,491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$782,938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2657703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Performance Measure Baseline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$2,542,162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$916,041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$230,297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$3,688,500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3377239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Contingency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$762,649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$274,812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$69,089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$1,106,550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9003177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Total Project Cost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$3,304,811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$1,190,853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$299,386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$4,795,050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830944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5998712-CA4A-5343-A03C-86FA862A9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8637"/>
            <a:ext cx="5059986" cy="3691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BED770-D025-9041-AC92-19D7F63C6B32}"/>
              </a:ext>
            </a:extLst>
          </p:cNvPr>
          <p:cNvSpPr txBox="1"/>
          <p:nvPr/>
        </p:nvSpPr>
        <p:spPr>
          <a:xfrm>
            <a:off x="1284790" y="1817225"/>
            <a:ext cx="253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July MVTX Review: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E5D5A-B145-4D4D-93C4-5CCC3F192E52}"/>
              </a:ext>
            </a:extLst>
          </p:cNvPr>
          <p:cNvSpPr txBox="1"/>
          <p:nvPr/>
        </p:nvSpPr>
        <p:spPr>
          <a:xfrm>
            <a:off x="7384648" y="1817225"/>
            <a:ext cx="31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MVTX funding profile: FY20 -22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0FBAA1-BC7C-5141-9D0D-C70CB0CA3C8A}"/>
              </a:ext>
            </a:extLst>
          </p:cNvPr>
          <p:cNvSpPr txBox="1"/>
          <p:nvPr/>
        </p:nvSpPr>
        <p:spPr>
          <a:xfrm>
            <a:off x="5489246" y="5674793"/>
            <a:ext cx="5864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move some FY20 ($3.3M) activities to FY21 ($1.2M), </a:t>
            </a:r>
          </a:p>
          <a:p>
            <a:r>
              <a:rPr lang="en-US" dirty="0"/>
              <a:t>with minimal impact to the project?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A6D0801-04A6-CD49-BE68-E0E14192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53B37B7-7404-814B-98FB-464B59C2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BDB314-7711-AA49-AC36-6A8ECD11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40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520" y="7642"/>
            <a:ext cx="9124693" cy="1223819"/>
          </a:xfrm>
        </p:spPr>
        <p:txBody>
          <a:bodyPr>
            <a:normAutofit/>
          </a:bodyPr>
          <a:lstStyle/>
          <a:p>
            <a:r>
              <a:rPr lang="en-US" dirty="0"/>
              <a:t>Monolithic Active Pixel Sensors (MAPS)</a:t>
            </a:r>
            <a:br>
              <a:rPr lang="en-US" dirty="0"/>
            </a:br>
            <a:r>
              <a:rPr lang="en-US" sz="24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5707" y="1264266"/>
            <a:ext cx="7295893" cy="264049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333" dirty="0">
                <a:solidFill>
                  <a:srgbClr val="0000FF"/>
                </a:solidFill>
              </a:rPr>
              <a:t>Advantages of ALICE </a:t>
            </a:r>
            <a:r>
              <a:rPr lang="en-US" sz="3333" dirty="0" err="1">
                <a:solidFill>
                  <a:srgbClr val="0000FF"/>
                </a:solidFill>
              </a:rPr>
              <a:t>PIxel</a:t>
            </a:r>
            <a:r>
              <a:rPr lang="en-US" sz="3333" dirty="0">
                <a:solidFill>
                  <a:srgbClr val="0000FF"/>
                </a:solidFill>
              </a:rPr>
              <a:t> </a:t>
            </a:r>
            <a:r>
              <a:rPr lang="en-US" sz="3333" dirty="0" err="1">
                <a:solidFill>
                  <a:srgbClr val="0000FF"/>
                </a:solidFill>
              </a:rPr>
              <a:t>DEtector</a:t>
            </a:r>
            <a:r>
              <a:rPr lang="en-US" sz="3333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3333" dirty="0"/>
              <a:t>Very fine pitch (27μm x 29μm), </a:t>
            </a:r>
            <a:r>
              <a:rPr lang="en-US" sz="3333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3333" dirty="0"/>
              <a:t>High efficiency (&gt;99%) and low noise (&lt;10</a:t>
            </a:r>
            <a:r>
              <a:rPr lang="en-US" sz="3333" baseline="30000" dirty="0"/>
              <a:t>-6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3333" dirty="0"/>
              <a:t>Time resolution, as low as ~5 </a:t>
            </a:r>
            <a:r>
              <a:rPr lang="en-US" sz="3333" dirty="0" err="1"/>
              <a:t>μs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3333" dirty="0"/>
              <a:t>Ultra-thin/low mass, 50μm (~0.3% X</a:t>
            </a:r>
            <a:r>
              <a:rPr lang="en-US" sz="3333" baseline="-25000" dirty="0"/>
              <a:t>0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3333" dirty="0"/>
              <a:t>0.5M channels with on-pixel digitization, </a:t>
            </a:r>
            <a:r>
              <a:rPr lang="en-US" sz="3333" dirty="0">
                <a:solidFill>
                  <a:srgbClr val="00B050"/>
                </a:solidFill>
              </a:rPr>
              <a:t>for zero-suppression and fast readout</a:t>
            </a:r>
            <a:endParaRPr lang="en-US" sz="3333" dirty="0"/>
          </a:p>
          <a:p>
            <a:r>
              <a:rPr lang="en-US" sz="3333" dirty="0"/>
              <a:t>Low power dissipation, 40mW/cm</a:t>
            </a:r>
            <a:r>
              <a:rPr lang="en-US" sz="3333" baseline="30000" dirty="0"/>
              <a:t>2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3333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3867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50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601" y="3765149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927077" y="4261070"/>
            <a:ext cx="0" cy="17648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1110" y="4929897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 </a:t>
            </a:r>
            <a:r>
              <a:rPr lang="en-US" sz="2400" dirty="0" err="1"/>
              <a:t>μm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25636" y="6153808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~28 </a:t>
            </a:r>
            <a:r>
              <a:rPr lang="en-US" sz="2400" dirty="0" err="1"/>
              <a:t>μm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56181" y="6162611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1609" y="3718459"/>
            <a:ext cx="175560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258277" y="1116651"/>
            <a:ext cx="3811962" cy="2228683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865722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4" y="2488675"/>
              <a:ext cx="885627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162498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02947" y="3319521"/>
            <a:ext cx="4598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 9-chip MAPS stave, 1.5cm x 27cm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8309157" y="4001554"/>
            <a:ext cx="281211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ALPIDE sensor:</a:t>
            </a:r>
          </a:p>
          <a:p>
            <a:r>
              <a:rPr lang="en-US" sz="1867" dirty="0"/>
              <a:t>1.5cm x 3.0cm, 0.5M pixels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29866" y="4154108"/>
            <a:ext cx="1806492" cy="2883843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9042400" y="5156201"/>
            <a:ext cx="406400" cy="869732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76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0160" y="167309"/>
            <a:ext cx="10332719" cy="731759"/>
          </a:xfrm>
        </p:spPr>
        <p:txBody>
          <a:bodyPr>
            <a:noAutofit/>
          </a:bodyPr>
          <a:lstStyle/>
          <a:p>
            <a:r>
              <a:rPr lang="en-US" sz="4000" dirty="0"/>
              <a:t>MVTX Full Readout Chain Demonstrated (3/2018)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624488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76600" y="1597968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5638800" y="1613357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7823200" y="4400445"/>
            <a:ext cx="3517484" cy="1669166"/>
            <a:chOff x="1022537" y="790670"/>
            <a:chExt cx="3848502" cy="133541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183081" cy="270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447120" cy="33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01030" cy="467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6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5" y="875641"/>
            <a:ext cx="2659020" cy="254136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8087241" y="3314101"/>
            <a:ext cx="2396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Tracking spatial resolution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achieved:  &lt;5 um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79" y="3955058"/>
            <a:ext cx="7316471" cy="21959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438685" y="914413"/>
            <a:ext cx="7181316" cy="2796584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438685" y="1581424"/>
            <a:ext cx="104068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1067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3134919" y="3444413"/>
            <a:ext cx="466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Fermilab</a:t>
            </a:r>
            <a:r>
              <a:rPr lang="en-US" sz="2400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5283200" y="4241800"/>
            <a:ext cx="609600" cy="1625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451820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A462B2-930E-6847-A47F-927A969C9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34" y="-5105"/>
            <a:ext cx="11385862" cy="686310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931C5D6-7FD6-5B48-A5C3-8FC29EE7D598}"/>
              </a:ext>
            </a:extLst>
          </p:cNvPr>
          <p:cNvSpPr/>
          <p:nvPr/>
        </p:nvSpPr>
        <p:spPr>
          <a:xfrm>
            <a:off x="7081736" y="2490280"/>
            <a:ext cx="632298" cy="72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MVTX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A0EA2A-3B48-2843-9C7B-E3C38EFD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4B5D2-A6D5-CB48-8966-C6AE7EEB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A1D0B-8E07-DA49-9C43-45CD8450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52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9B65A6-CE45-364A-B4E5-EE165B4C1F32}"/>
              </a:ext>
            </a:extLst>
          </p:cNvPr>
          <p:cNvSpPr txBox="1"/>
          <p:nvPr/>
        </p:nvSpPr>
        <p:spPr>
          <a:xfrm>
            <a:off x="1033153" y="1151906"/>
            <a:ext cx="380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MVTX Test Beam, May 2019 </a:t>
            </a:r>
          </a:p>
        </p:txBody>
      </p:sp>
    </p:spTree>
    <p:extLst>
      <p:ext uri="{BB962C8B-B14F-4D97-AF65-F5344CB8AC3E}">
        <p14:creationId xmlns:p14="http://schemas.microsoft.com/office/powerpoint/2010/main" val="2762771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D6D546C-11C5-BA47-A0C7-F10792398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358" y="131992"/>
            <a:ext cx="10091373" cy="875734"/>
          </a:xfrm>
        </p:spPr>
        <p:txBody>
          <a:bodyPr>
            <a:noAutofit/>
          </a:bodyPr>
          <a:lstStyle/>
          <a:p>
            <a:r>
              <a:rPr lang="en-US" sz="3600" dirty="0"/>
              <a:t>Run Types – Details being documented in MVTX wiki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93B7B-A970-FB48-9353-1D82CF0E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504EE-51A1-6C4E-889C-677059BC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C8FE9-78CF-7E47-B9FE-2A3BDE71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pPr/>
              <a:t>53</a:t>
            </a:fld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BA3EF0B-40D9-534D-8BF6-4E47F6715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238322"/>
              </p:ext>
            </p:extLst>
          </p:nvPr>
        </p:nvGraphicFramePr>
        <p:xfrm>
          <a:off x="1052713" y="1266917"/>
          <a:ext cx="11403106" cy="4787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5B2B867-5B33-8A46-8E07-20F9BD414B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358" y="1158152"/>
            <a:ext cx="2045144" cy="9417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2E1714-754D-7E4F-8E7C-BC8885BFFB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79" y="3098242"/>
            <a:ext cx="2128623" cy="103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DF144-7913-2D44-B723-8AEFA3111D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618" y="5127382"/>
            <a:ext cx="2045144" cy="10137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6E8F49-EB04-494D-A567-493728095BF0}"/>
              </a:ext>
            </a:extLst>
          </p:cNvPr>
          <p:cNvSpPr txBox="1"/>
          <p:nvPr/>
        </p:nvSpPr>
        <p:spPr>
          <a:xfrm>
            <a:off x="122943" y="5591083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Run1040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BC6596-DFDF-5A4E-A588-D17098564B6E}"/>
              </a:ext>
            </a:extLst>
          </p:cNvPr>
          <p:cNvSpPr txBox="1"/>
          <p:nvPr/>
        </p:nvSpPr>
        <p:spPr>
          <a:xfrm>
            <a:off x="122943" y="342900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Run0877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F2F8A6-071B-EA41-AD00-D6732351A942}"/>
              </a:ext>
            </a:extLst>
          </p:cNvPr>
          <p:cNvSpPr txBox="1"/>
          <p:nvPr/>
        </p:nvSpPr>
        <p:spPr>
          <a:xfrm>
            <a:off x="122943" y="1350103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Run0978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BCAF7-1A8D-C94E-9109-B20D563F5C8C}"/>
              </a:ext>
            </a:extLst>
          </p:cNvPr>
          <p:cNvSpPr txBox="1"/>
          <p:nvPr/>
        </p:nvSpPr>
        <p:spPr>
          <a:xfrm>
            <a:off x="10343418" y="803286"/>
            <a:ext cx="15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Xiaochun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91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henix.bnl.gov/WWW/publish/mxliu/sPHENIX/LDRD/Telescope/photos/Telescope-system-IMG_2017.jpg">
            <a:extLst>
              <a:ext uri="{FF2B5EF4-FFF2-40B4-BE49-F238E27FC236}">
                <a16:creationId xmlns:a16="http://schemas.microsoft.com/office/drawing/2014/main" id="{64C901C4-2DF8-194D-8E6D-3703475ED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A789A0FE-3BF7-4F41-88B0-A26C3CFE0D24}"/>
              </a:ext>
            </a:extLst>
          </p:cNvPr>
          <p:cNvSpPr/>
          <p:nvPr/>
        </p:nvSpPr>
        <p:spPr>
          <a:xfrm>
            <a:off x="6828676" y="2208944"/>
            <a:ext cx="2294776" cy="3390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B83C-1B88-3B49-AA3D-ADE557A1F40D}"/>
              </a:ext>
            </a:extLst>
          </p:cNvPr>
          <p:cNvSpPr txBox="1"/>
          <p:nvPr/>
        </p:nvSpPr>
        <p:spPr>
          <a:xfrm>
            <a:off x="9513870" y="2065106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120GeV p-beam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7FFC7-FD26-004D-80D0-13563148B77D}"/>
              </a:ext>
            </a:extLst>
          </p:cNvPr>
          <p:cNvSpPr/>
          <p:nvPr/>
        </p:nvSpPr>
        <p:spPr>
          <a:xfrm>
            <a:off x="9123452" y="914400"/>
            <a:ext cx="1736332" cy="6061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4-stave Telescope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34D702-65C8-3640-974D-0C775F77C589}"/>
              </a:ext>
            </a:extLst>
          </p:cNvPr>
          <p:cNvCxnSpPr/>
          <p:nvPr/>
        </p:nvCxnSpPr>
        <p:spPr>
          <a:xfrm flipH="1">
            <a:off x="6411074" y="1151243"/>
            <a:ext cx="2599362" cy="10577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5CA4A65-77A4-444E-9219-6F632FF4269A}"/>
              </a:ext>
            </a:extLst>
          </p:cNvPr>
          <p:cNvSpPr/>
          <p:nvPr/>
        </p:nvSpPr>
        <p:spPr>
          <a:xfrm>
            <a:off x="9123452" y="3802147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Negative Pressure Cooling System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DCB3E-2E54-F545-BFDA-27F71B4C367B}"/>
              </a:ext>
            </a:extLst>
          </p:cNvPr>
          <p:cNvCxnSpPr>
            <a:cxnSpLocks/>
          </p:cNvCxnSpPr>
          <p:nvPr/>
        </p:nvCxnSpPr>
        <p:spPr>
          <a:xfrm flipH="1">
            <a:off x="7193825" y="3915700"/>
            <a:ext cx="1929627" cy="4482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353355-BB6D-614A-8CC2-18CA7F963596}"/>
              </a:ext>
            </a:extLst>
          </p:cNvPr>
          <p:cNvSpPr/>
          <p:nvPr/>
        </p:nvSpPr>
        <p:spPr>
          <a:xfrm>
            <a:off x="668035" y="2418499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RUs, </a:t>
            </a:r>
          </a:p>
          <a:p>
            <a:pPr algn="ctr"/>
            <a:r>
              <a:rPr lang="en-US" dirty="0"/>
              <a:t>PU,</a:t>
            </a:r>
          </a:p>
          <a:p>
            <a:pPr algn="ctr"/>
            <a:r>
              <a:rPr lang="en-US" dirty="0"/>
              <a:t>PS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D898AB-587E-DF47-AF66-0DC01FDC4651}"/>
              </a:ext>
            </a:extLst>
          </p:cNvPr>
          <p:cNvCxnSpPr>
            <a:cxnSpLocks/>
          </p:cNvCxnSpPr>
          <p:nvPr/>
        </p:nvCxnSpPr>
        <p:spPr>
          <a:xfrm>
            <a:off x="2508422" y="3076832"/>
            <a:ext cx="17794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B430C26-931C-B546-AC8D-67C96BC83D71}"/>
              </a:ext>
            </a:extLst>
          </p:cNvPr>
          <p:cNvSpPr/>
          <p:nvPr/>
        </p:nvSpPr>
        <p:spPr>
          <a:xfrm>
            <a:off x="668035" y="4306715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Motion Table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X,Y,Phi</a:t>
            </a:r>
            <a:r>
              <a:rPr lang="en-US" dirty="0"/>
              <a:t>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C326E9-A7A5-7E40-8591-52E5E44522C0}"/>
              </a:ext>
            </a:extLst>
          </p:cNvPr>
          <p:cNvCxnSpPr>
            <a:cxnSpLocks/>
          </p:cNvCxnSpPr>
          <p:nvPr/>
        </p:nvCxnSpPr>
        <p:spPr>
          <a:xfrm flipV="1">
            <a:off x="2404367" y="3427635"/>
            <a:ext cx="2501265" cy="11114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27444467-F10B-0A42-95C9-A7B620476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64CC6662-5448-1844-B333-695B3E9B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CE3B771-DD14-9649-B698-FBA59EBB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659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6B9E-4006-3945-9D11-DAC4B5B7A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Collision Signals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DA228-6394-5745-A78C-1336C2732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23475"/>
            <a:ext cx="5559200" cy="416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4EE9B-4A90-404B-9674-AA7C665AB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200" y="1690688"/>
            <a:ext cx="6534149" cy="490061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4F4AE2C-6CE2-B24C-9A22-3F5140FD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1B2E31E-2A31-D149-91D0-93B2A0ED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CF4803-46F1-D244-B724-B9FE04B6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55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141CD-9F5C-4941-9DC0-7817615EA144}"/>
              </a:ext>
            </a:extLst>
          </p:cNvPr>
          <p:cNvSpPr txBox="1"/>
          <p:nvPr/>
        </p:nvSpPr>
        <p:spPr>
          <a:xfrm>
            <a:off x="3012092" y="1457682"/>
            <a:ext cx="2547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sPHENIX</a:t>
            </a:r>
            <a:r>
              <a:rPr lang="en-US" sz="3200" b="1" dirty="0">
                <a:solidFill>
                  <a:srgbClr val="FF0000"/>
                </a:solidFill>
              </a:rPr>
              <a:t> GTM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4587F9-D6BE-6C44-B71E-1EDCC841834C}"/>
              </a:ext>
            </a:extLst>
          </p:cNvPr>
          <p:cNvCxnSpPr>
            <a:cxnSpLocks/>
          </p:cNvCxnSpPr>
          <p:nvPr/>
        </p:nvCxnSpPr>
        <p:spPr>
          <a:xfrm>
            <a:off x="4485503" y="1971706"/>
            <a:ext cx="0" cy="216928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6552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0443-E06A-0D44-B7AA-6BE962A12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0"/>
            <a:ext cx="9133114" cy="1325563"/>
          </a:xfrm>
        </p:spPr>
        <p:txBody>
          <a:bodyPr/>
          <a:lstStyle/>
          <a:p>
            <a:r>
              <a:rPr lang="en-US" dirty="0"/>
              <a:t>Staves, RUs, PU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58F61-CE2A-6541-B79F-7DA11945E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645" y="1804857"/>
            <a:ext cx="5954356" cy="4465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982CEA-5842-3047-B141-4582F9EC6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4859"/>
            <a:ext cx="5954355" cy="446576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EF68B6-23C0-7B42-B285-BACAC706B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2B608-6A5A-3145-AC06-4334F249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FC9EA-8BB1-A441-8457-D31554AC4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56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3BE0D-2FCB-8841-9F22-E370597659F5}"/>
              </a:ext>
            </a:extLst>
          </p:cNvPr>
          <p:cNvSpPr txBox="1"/>
          <p:nvPr/>
        </p:nvSpPr>
        <p:spPr>
          <a:xfrm>
            <a:off x="8145740" y="3512763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2 RUs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2B01D-863D-C741-8DEC-153089229858}"/>
              </a:ext>
            </a:extLst>
          </p:cNvPr>
          <p:cNvSpPr txBox="1"/>
          <p:nvPr/>
        </p:nvSpPr>
        <p:spPr>
          <a:xfrm>
            <a:off x="9214823" y="3471624"/>
            <a:ext cx="48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PU</a:t>
            </a:r>
          </a:p>
        </p:txBody>
      </p:sp>
    </p:spTree>
    <p:extLst>
      <p:ext uri="{BB962C8B-B14F-4D97-AF65-F5344CB8AC3E}">
        <p14:creationId xmlns:p14="http://schemas.microsoft.com/office/powerpoint/2010/main" val="3489082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EB9E3-4A69-EB41-A62B-8B178E823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17723-F95E-1048-8D49-D5E39F6853A9}"/>
              </a:ext>
            </a:extLst>
          </p:cNvPr>
          <p:cNvSpPr txBox="1"/>
          <p:nvPr/>
        </p:nvSpPr>
        <p:spPr>
          <a:xfrm>
            <a:off x="1863713" y="2412459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C1F525-7B4E-284D-8E57-28CE414A5848}"/>
              </a:ext>
            </a:extLst>
          </p:cNvPr>
          <p:cNvSpPr txBox="1"/>
          <p:nvPr/>
        </p:nvSpPr>
        <p:spPr>
          <a:xfrm>
            <a:off x="498598" y="3129063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RUs &amp; 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903EE-5004-6440-82BD-910073893ED9}"/>
              </a:ext>
            </a:extLst>
          </p:cNvPr>
          <p:cNvSpPr txBox="1"/>
          <p:nvPr/>
        </p:nvSpPr>
        <p:spPr>
          <a:xfrm>
            <a:off x="2502495" y="4358230"/>
            <a:ext cx="215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Cooling System; </a:t>
            </a:r>
          </a:p>
          <a:p>
            <a:r>
              <a:rPr lang="en-US" b="1" dirty="0">
                <a:solidFill>
                  <a:srgbClr val="FFFF00"/>
                </a:solidFill>
              </a:rPr>
              <a:t>negative pressure</a:t>
            </a:r>
          </a:p>
          <a:p>
            <a:r>
              <a:rPr lang="en-US" b="1" dirty="0">
                <a:solidFill>
                  <a:srgbClr val="FFFF00"/>
                </a:solidFill>
              </a:rPr>
              <a:t> @-30%ATMP (-5PSI)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E9799E19-B83D-2942-9DBE-B91932D9F07F}"/>
              </a:ext>
            </a:extLst>
          </p:cNvPr>
          <p:cNvSpPr/>
          <p:nvPr/>
        </p:nvSpPr>
        <p:spPr>
          <a:xfrm>
            <a:off x="3119068" y="1857662"/>
            <a:ext cx="1984442" cy="924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120GeV p-beam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5DC21-4C32-AF4A-9FF0-24221504D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458" y="0"/>
            <a:ext cx="5143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2C04AA-CEC4-4848-BF3D-14662B8386E1}"/>
              </a:ext>
            </a:extLst>
          </p:cNvPr>
          <p:cNvSpPr txBox="1"/>
          <p:nvPr/>
        </p:nvSpPr>
        <p:spPr>
          <a:xfrm>
            <a:off x="8336922" y="1950794"/>
            <a:ext cx="1432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6CD7AAB-C831-E846-B481-72272525AC7C}"/>
              </a:ext>
            </a:extLst>
          </p:cNvPr>
          <p:cNvSpPr/>
          <p:nvPr/>
        </p:nvSpPr>
        <p:spPr>
          <a:xfrm>
            <a:off x="9944643" y="521730"/>
            <a:ext cx="1984442" cy="924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120GeV p-beam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4B313E-6B60-0648-8968-23496EB06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C4E731-5FB1-5441-BD69-D94CCAB6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CA4F24-30E3-224D-9B39-E39C98E3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61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7E7EC-2D08-2D4A-B115-7E2E3B68D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A5240-68F7-EC42-B853-600B9E72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ADC26-1791-9340-85CF-A5C64460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58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43F5B1-E648-A440-A97A-D1B6D92FAD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6301"/>
            <a:ext cx="9144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216FF6E-A4D6-EB46-B834-F62F36491B50}"/>
              </a:ext>
            </a:extLst>
          </p:cNvPr>
          <p:cNvSpPr/>
          <p:nvPr/>
        </p:nvSpPr>
        <p:spPr>
          <a:xfrm>
            <a:off x="4202723" y="2137180"/>
            <a:ext cx="943708" cy="1044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AAD22E-2F5D-BB4F-850C-86FAA5543DDF}"/>
              </a:ext>
            </a:extLst>
          </p:cNvPr>
          <p:cNvSpPr/>
          <p:nvPr/>
        </p:nvSpPr>
        <p:spPr>
          <a:xfrm>
            <a:off x="9683260" y="2888945"/>
            <a:ext cx="1817077" cy="856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D25BC-F58C-0348-B439-95744ADEA5FB}"/>
              </a:ext>
            </a:extLst>
          </p:cNvPr>
          <p:cNvSpPr txBox="1"/>
          <p:nvPr/>
        </p:nvSpPr>
        <p:spPr>
          <a:xfrm>
            <a:off x="140677" y="1602543"/>
            <a:ext cx="2602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When MAPS parameters off the optimal point, less hits collected</a:t>
            </a:r>
          </a:p>
        </p:txBody>
      </p:sp>
    </p:spTree>
    <p:extLst>
      <p:ext uri="{BB962C8B-B14F-4D97-AF65-F5344CB8AC3E}">
        <p14:creationId xmlns:p14="http://schemas.microsoft.com/office/powerpoint/2010/main" val="15334835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05513-232B-984C-B2CD-556AA209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DCB9E-0D7A-284E-9FB7-1E9BA36F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FE464-A1E1-1342-9E8B-C7AAE023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7DA17-0878-2D41-987F-26B2C882DB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8A2C272-2F5A-3340-8506-34EF69F30776}"/>
              </a:ext>
            </a:extLst>
          </p:cNvPr>
          <p:cNvSpPr/>
          <p:nvPr/>
        </p:nvSpPr>
        <p:spPr>
          <a:xfrm>
            <a:off x="4097211" y="1345872"/>
            <a:ext cx="943708" cy="1044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3FC9AF-F284-344F-897F-726F2D12B5F4}"/>
              </a:ext>
            </a:extLst>
          </p:cNvPr>
          <p:cNvSpPr/>
          <p:nvPr/>
        </p:nvSpPr>
        <p:spPr>
          <a:xfrm>
            <a:off x="8950567" y="1647126"/>
            <a:ext cx="1248508" cy="1044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DD3C15-20B1-D54A-8CD1-19089B62177A}"/>
              </a:ext>
            </a:extLst>
          </p:cNvPr>
          <p:cNvSpPr txBox="1"/>
          <p:nvPr/>
        </p:nvSpPr>
        <p:spPr>
          <a:xfrm>
            <a:off x="140677" y="1602543"/>
            <a:ext cx="2602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 hits seen when MAPS parameters far-off the optimal point</a:t>
            </a:r>
          </a:p>
        </p:txBody>
      </p:sp>
    </p:spTree>
    <p:extLst>
      <p:ext uri="{BB962C8B-B14F-4D97-AF65-F5344CB8AC3E}">
        <p14:creationId xmlns:p14="http://schemas.microsoft.com/office/powerpoint/2010/main" val="576159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1"/>
            <a:ext cx="10391058" cy="877422"/>
          </a:xfrm>
        </p:spPr>
        <p:txBody>
          <a:bodyPr>
            <a:normAutofit/>
          </a:bodyPr>
          <a:lstStyle/>
          <a:p>
            <a:r>
              <a:rPr lang="en-US" dirty="0"/>
              <a:t>Schedules – Smooth Funding Profile?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11/01/19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Pre-QM sPHENIX Mtg. @Fudan Univ., China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590B6-4A68-704C-9CB0-756038FA9E4E}"/>
              </a:ext>
            </a:extLst>
          </p:cNvPr>
          <p:cNvSpPr txBox="1"/>
          <p:nvPr/>
        </p:nvSpPr>
        <p:spPr>
          <a:xfrm>
            <a:off x="65604" y="1768320"/>
            <a:ext cx="3611147" cy="4226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Candidates for possible delays, from FY20 to FY21: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dirty="0"/>
              <a:t>Carbon Structure production 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dirty="0"/>
              <a:t>PU and CAEN PS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dirty="0"/>
              <a:t>Cooling system 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dirty="0"/>
              <a:t>Delay stave test and detector assembly work at LBNL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endParaRPr lang="en-US" sz="2133" dirty="0"/>
          </a:p>
          <a:p>
            <a:r>
              <a:rPr lang="en-US" sz="2133" dirty="0"/>
              <a:t>Recent new quotes for carbon structures: CYSS &amp; </a:t>
            </a:r>
            <a:r>
              <a:rPr lang="en-US" sz="2133" dirty="0" err="1"/>
              <a:t>EndWheels</a:t>
            </a:r>
            <a:endParaRPr lang="en-US" sz="2133" dirty="0"/>
          </a:p>
          <a:p>
            <a:pPr marL="342900" indent="-342900">
              <a:buFontTx/>
              <a:buChar char="-"/>
            </a:pPr>
            <a:r>
              <a:rPr lang="en-US" dirty="0"/>
              <a:t>Possible cost saving through commercial companies </a:t>
            </a:r>
          </a:p>
          <a:p>
            <a:pPr marL="342900" indent="-342900">
              <a:buFontTx/>
              <a:buChar char="-"/>
            </a:pPr>
            <a:r>
              <a:rPr lang="en-US" dirty="0"/>
              <a:t>Carbon structure full production possible in FY20, w/ big saving  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9E8A1A-E21F-1247-AE95-E77CCDD9C7B1}"/>
              </a:ext>
            </a:extLst>
          </p:cNvPr>
          <p:cNvSpPr txBox="1">
            <a:spLocks/>
          </p:cNvSpPr>
          <p:nvPr/>
        </p:nvSpPr>
        <p:spPr>
          <a:xfrm>
            <a:off x="4815946" y="1116292"/>
            <a:ext cx="6026714" cy="40610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Fully aligned with sPHENIX via  external milestones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EE5D2E-51B2-AC4E-B0C7-2CC28F44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560" y="1608835"/>
            <a:ext cx="8284745" cy="4766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363B27-2B5F-9040-B3B9-571C9D4BF28E}"/>
              </a:ext>
            </a:extLst>
          </p:cNvPr>
          <p:cNvSpPr txBox="1"/>
          <p:nvPr/>
        </p:nvSpPr>
        <p:spPr>
          <a:xfrm>
            <a:off x="151379" y="1060735"/>
            <a:ext cx="3439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Possible Plan-B for FY20?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8124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7B43B-7E86-714B-80EC-A9F28D4F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698" y="205105"/>
            <a:ext cx="7972301" cy="720725"/>
          </a:xfrm>
        </p:spPr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F8574-0C27-2644-A1D8-903D75F45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436014"/>
            <a:ext cx="5729416" cy="4297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19A028-9D5D-3146-B83A-ABC43D3C2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186" y="2533136"/>
            <a:ext cx="5599921" cy="419994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D5C671-E340-6E41-ABA2-1DB153AE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DCDE58-2375-994D-A066-21CAA325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F900D1-FD76-B143-962E-77C8FA0B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295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5A65-4070-784E-BB27-AC47CE40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539" y="-13666"/>
            <a:ext cx="9255961" cy="975567"/>
          </a:xfrm>
        </p:spPr>
        <p:txBody>
          <a:bodyPr/>
          <a:lstStyle/>
          <a:p>
            <a:r>
              <a:rPr lang="en-US" dirty="0"/>
              <a:t>The Team @Fermilab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E98A8-4064-AB49-8764-09EC94FD2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544" y="2127652"/>
            <a:ext cx="7744456" cy="4730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D1023-89F0-C943-9F42-2628FE16585C}"/>
              </a:ext>
            </a:extLst>
          </p:cNvPr>
          <p:cNvSpPr txBox="1"/>
          <p:nvPr/>
        </p:nvSpPr>
        <p:spPr>
          <a:xfrm>
            <a:off x="117898" y="1478597"/>
            <a:ext cx="4337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Matt, Hubert, Cameron, Gerd, </a:t>
            </a:r>
            <a:r>
              <a:rPr lang="en-US" dirty="0" err="1"/>
              <a:t>Zongze</a:t>
            </a:r>
            <a:r>
              <a:rPr lang="en-US" dirty="0"/>
              <a:t>, </a:t>
            </a:r>
          </a:p>
          <a:p>
            <a:r>
              <a:rPr lang="en-US" dirty="0"/>
              <a:t>Xuan, </a:t>
            </a:r>
            <a:r>
              <a:rPr lang="en-US" dirty="0" err="1"/>
              <a:t>Xiaochun</a:t>
            </a:r>
            <a:r>
              <a:rPr lang="en-US" dirty="0"/>
              <a:t>, photo by Ming</a:t>
            </a:r>
          </a:p>
          <a:p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AlexT</a:t>
            </a:r>
            <a:endParaRPr lang="en-US" dirty="0"/>
          </a:p>
          <a:p>
            <a:r>
              <a:rPr lang="en-US" dirty="0"/>
              <a:t>Not shown: </a:t>
            </a:r>
            <a:r>
              <a:rPr lang="en-US" dirty="0" err="1"/>
              <a:t>Sanghoon</a:t>
            </a:r>
            <a:r>
              <a:rPr lang="en-US" dirty="0"/>
              <a:t>, Yasser, Martin, Walt, </a:t>
            </a:r>
          </a:p>
          <a:p>
            <a:r>
              <a:rPr lang="en-US" dirty="0"/>
              <a:t>Abel. Chris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CEED8-00A4-CB4F-8FB8-2508AF0A9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74" y="3660189"/>
            <a:ext cx="4263749" cy="3197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DAEAB-67E9-9344-BBC7-F88C1F31874E}"/>
              </a:ext>
            </a:extLst>
          </p:cNvPr>
          <p:cNvSpPr txBox="1"/>
          <p:nvPr/>
        </p:nvSpPr>
        <p:spPr>
          <a:xfrm>
            <a:off x="5470701" y="733828"/>
            <a:ext cx="598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taking shift in the evenings: 7PM – 7AM</a:t>
            </a:r>
          </a:p>
          <a:p>
            <a:r>
              <a:rPr lang="en-US" dirty="0"/>
              <a:t>Beam: every other  Monday –Friday 8:00AM – 8AM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1A7FFE-C81D-3340-8272-0F74AD2D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F9B1DB-5C98-444C-AB08-D4D0802B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94D381-FD01-8745-8FB9-16106AA1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606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16721-848F-2543-AE56-852A74F83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84" y="13038"/>
            <a:ext cx="9463416" cy="1325563"/>
          </a:xfrm>
        </p:spPr>
        <p:txBody>
          <a:bodyPr/>
          <a:lstStyle/>
          <a:p>
            <a:r>
              <a:rPr lang="en-US" dirty="0"/>
              <a:t>3-D event Display: </a:t>
            </a:r>
            <a:r>
              <a:rPr lang="en-US" dirty="0" err="1"/>
              <a:t>p+Pb</a:t>
            </a:r>
            <a:r>
              <a:rPr lang="en-US" dirty="0"/>
              <a:t> collision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2CF93-77BD-B541-99EB-7884FE7CA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84" y="986852"/>
            <a:ext cx="8067862" cy="548723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74A727-D8A7-2C43-9429-91CACD688BF5}"/>
              </a:ext>
            </a:extLst>
          </p:cNvPr>
          <p:cNvCxnSpPr>
            <a:cxnSpLocks/>
          </p:cNvCxnSpPr>
          <p:nvPr/>
        </p:nvCxnSpPr>
        <p:spPr>
          <a:xfrm flipV="1">
            <a:off x="7396397" y="1707630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F0B044-4A80-2747-B53E-B724C18F938E}"/>
              </a:ext>
            </a:extLst>
          </p:cNvPr>
          <p:cNvCxnSpPr>
            <a:cxnSpLocks/>
          </p:cNvCxnSpPr>
          <p:nvPr/>
        </p:nvCxnSpPr>
        <p:spPr>
          <a:xfrm flipV="1">
            <a:off x="4818088" y="1823803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361256-AE0C-5D43-86B8-030049D07B78}"/>
              </a:ext>
            </a:extLst>
          </p:cNvPr>
          <p:cNvCxnSpPr>
            <a:cxnSpLocks/>
          </p:cNvCxnSpPr>
          <p:nvPr/>
        </p:nvCxnSpPr>
        <p:spPr>
          <a:xfrm flipV="1">
            <a:off x="3244121" y="1707630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9E5E4CD-D56D-D641-8BFA-989DFE9A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AFF146F-1E8C-0541-9647-08982234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ED70C7-15D8-7942-8A7E-AF43B00A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62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7CB21F-8389-5E43-B83D-C8A220F2BCCA}"/>
              </a:ext>
            </a:extLst>
          </p:cNvPr>
          <p:cNvSpPr txBox="1"/>
          <p:nvPr/>
        </p:nvSpPr>
        <p:spPr>
          <a:xfrm>
            <a:off x="3415730" y="4992129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68AD64-AEB3-7049-AA59-B33233DCFB38}"/>
              </a:ext>
            </a:extLst>
          </p:cNvPr>
          <p:cNvSpPr txBox="1"/>
          <p:nvPr/>
        </p:nvSpPr>
        <p:spPr>
          <a:xfrm>
            <a:off x="3407575" y="3940687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D12B34-0BFB-ED45-9053-E9A7A596E5F8}"/>
              </a:ext>
            </a:extLst>
          </p:cNvPr>
          <p:cNvSpPr txBox="1"/>
          <p:nvPr/>
        </p:nvSpPr>
        <p:spPr>
          <a:xfrm>
            <a:off x="3332081" y="2828063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D2118D-3655-F846-BC01-598166578D83}"/>
              </a:ext>
            </a:extLst>
          </p:cNvPr>
          <p:cNvSpPr txBox="1"/>
          <p:nvPr/>
        </p:nvSpPr>
        <p:spPr>
          <a:xfrm>
            <a:off x="3244121" y="1707630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56E8B5-D7AE-DC44-8552-DAA61AD21547}"/>
              </a:ext>
            </a:extLst>
          </p:cNvPr>
          <p:cNvSpPr txBox="1"/>
          <p:nvPr/>
        </p:nvSpPr>
        <p:spPr>
          <a:xfrm>
            <a:off x="9106930" y="1198605"/>
            <a:ext cx="10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Cameron</a:t>
            </a:r>
          </a:p>
        </p:txBody>
      </p:sp>
    </p:spTree>
    <p:extLst>
      <p:ext uri="{BB962C8B-B14F-4D97-AF65-F5344CB8AC3E}">
        <p14:creationId xmlns:p14="http://schemas.microsoft.com/office/powerpoint/2010/main" val="33676240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912" y="0"/>
            <a:ext cx="10011888" cy="1325563"/>
          </a:xfrm>
        </p:spPr>
        <p:txBody>
          <a:bodyPr/>
          <a:lstStyle/>
          <a:p>
            <a:r>
              <a:rPr lang="en-US" dirty="0"/>
              <a:t>Offline Analysis: Cluster size vs Angle</a:t>
            </a:r>
            <a:br>
              <a:rPr lang="en-US" dirty="0"/>
            </a:br>
            <a:r>
              <a:rPr lang="en-US" dirty="0"/>
              <a:t>Run 877, angle – 30 </a:t>
            </a:r>
            <a:r>
              <a:rPr lang="en-US" dirty="0" err="1"/>
              <a:t>dgr</a:t>
            </a:r>
            <a:r>
              <a:rPr lang="en-US" dirty="0"/>
              <a:t>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838200" y="4946754"/>
            <a:ext cx="2286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Cluster Size = 2.7</a:t>
            </a:r>
          </a:p>
        </p:txBody>
      </p:sp>
      <p:pic>
        <p:nvPicPr>
          <p:cNvPr id="4098" name="Picture 2" descr="https://www.phenix.bnl.gov/WWW/publish/mxliu/sPHENIX/LDRD/Telescope/plots/Run-877-Phi-30-Hit-Map.jpg">
            <a:extLst>
              <a:ext uri="{FF2B5EF4-FFF2-40B4-BE49-F238E27FC236}">
                <a16:creationId xmlns:a16="http://schemas.microsoft.com/office/drawing/2014/main" id="{89128818-954F-F641-8E2E-7C8953274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51408"/>
            <a:ext cx="5756223" cy="19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phenix.bnl.gov/WWW/publish/mxliu/sPHENIX/LDRD/Telescope/plots/Run-877-Phi-30-cluster-size-log.jpg">
            <a:extLst>
              <a:ext uri="{FF2B5EF4-FFF2-40B4-BE49-F238E27FC236}">
                <a16:creationId xmlns:a16="http://schemas.microsoft.com/office/drawing/2014/main" id="{9AE677AD-74AB-9C43-B9D3-C5407302E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223" y="1688533"/>
            <a:ext cx="6210925" cy="46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1E2BE9-CE13-6340-9F72-BD4B1E891DD4}"/>
              </a:ext>
            </a:extLst>
          </p:cNvPr>
          <p:cNvCxnSpPr>
            <a:cxnSpLocks/>
          </p:cNvCxnSpPr>
          <p:nvPr/>
        </p:nvCxnSpPr>
        <p:spPr>
          <a:xfrm flipH="1" flipV="1">
            <a:off x="1560576" y="1688533"/>
            <a:ext cx="3340608" cy="307853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AF061D-EA9D-AA4B-B72D-195E4E466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063AFD-300E-0E42-82FE-31D37D52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6DD83-5873-6142-A0AE-2B107231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213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674" y="0"/>
            <a:ext cx="9513125" cy="1325563"/>
          </a:xfrm>
        </p:spPr>
        <p:txBody>
          <a:bodyPr/>
          <a:lstStyle/>
          <a:p>
            <a:r>
              <a:rPr lang="en-US" dirty="0"/>
              <a:t>Offline Analysis: Cluster size vs Angle</a:t>
            </a:r>
            <a:br>
              <a:rPr lang="en-US" dirty="0"/>
            </a:br>
            <a:r>
              <a:rPr lang="en-US" dirty="0"/>
              <a:t>Run , angle = 40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574013" y="3829582"/>
            <a:ext cx="232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Cluster Size ~ 3.0</a:t>
            </a:r>
          </a:p>
        </p:txBody>
      </p:sp>
      <p:pic>
        <p:nvPicPr>
          <p:cNvPr id="5122" name="Picture 2" descr="https://www.phenix.bnl.gov/WWW/publish/mxliu/sPHENIX/LDRD/Telescope/plots/Run-893-Phi-40-Hit-Map.jpg">
            <a:extLst>
              <a:ext uri="{FF2B5EF4-FFF2-40B4-BE49-F238E27FC236}">
                <a16:creationId xmlns:a16="http://schemas.microsoft.com/office/drawing/2014/main" id="{6E192895-44E9-D74D-9A84-7B54A837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20" y="2038662"/>
            <a:ext cx="5144372" cy="17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LDRD/Telescope/plots/Run-893-Phi-40-cluster-size-log.jpg">
            <a:extLst>
              <a:ext uri="{FF2B5EF4-FFF2-40B4-BE49-F238E27FC236}">
                <a16:creationId xmlns:a16="http://schemas.microsoft.com/office/drawing/2014/main" id="{DE39C233-D1C4-224C-8F0C-8F8FE8A5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709" y="1545747"/>
            <a:ext cx="6906608" cy="469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D5BD6E-981B-4747-BA27-69959BAF8A77}"/>
              </a:ext>
            </a:extLst>
          </p:cNvPr>
          <p:cNvCxnSpPr>
            <a:cxnSpLocks/>
          </p:cNvCxnSpPr>
          <p:nvPr/>
        </p:nvCxnSpPr>
        <p:spPr>
          <a:xfrm flipH="1" flipV="1">
            <a:off x="1048512" y="1426464"/>
            <a:ext cx="3938016" cy="32204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C85EF4-012E-2546-8444-C983A213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848A87-8ADA-A444-8C6D-8EC4741B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208D0-0829-7543-A834-4CF4AC03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64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66C85-9BC6-4A41-A5D0-02B593BE0775}"/>
              </a:ext>
            </a:extLst>
          </p:cNvPr>
          <p:cNvSpPr txBox="1"/>
          <p:nvPr/>
        </p:nvSpPr>
        <p:spPr>
          <a:xfrm>
            <a:off x="233436" y="4344388"/>
            <a:ext cx="43374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More work follows by Yasser, </a:t>
            </a:r>
            <a:r>
              <a:rPr lang="en-US" dirty="0" err="1">
                <a:solidFill>
                  <a:srgbClr val="FF0000"/>
                </a:solidFill>
              </a:rPr>
              <a:t>Sanghoon</a:t>
            </a:r>
            <a:r>
              <a:rPr lang="en-US" dirty="0">
                <a:solidFill>
                  <a:srgbClr val="FF0000"/>
                </a:solidFill>
              </a:rPr>
              <a:t> et al</a:t>
            </a:r>
          </a:p>
          <a:p>
            <a:r>
              <a:rPr lang="en-US" dirty="0">
                <a:solidFill>
                  <a:srgbClr val="FF0000"/>
                </a:solidFill>
              </a:rPr>
              <a:t>Everyone is welcome to join the effort!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geometry 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alignment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Clustering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Tracking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Update MVTX MC response in GEANT  </a:t>
            </a:r>
          </a:p>
        </p:txBody>
      </p:sp>
    </p:spTree>
    <p:extLst>
      <p:ext uri="{BB962C8B-B14F-4D97-AF65-F5344CB8AC3E}">
        <p14:creationId xmlns:p14="http://schemas.microsoft.com/office/powerpoint/2010/main" val="138117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267" y="12487"/>
            <a:ext cx="10534182" cy="76363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MVTX Readout, Power and Controls Hardware Tested</a:t>
            </a:r>
            <a:endParaRPr lang="en-US" sz="28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95510" y="810008"/>
            <a:ext cx="8836299" cy="4309465"/>
            <a:chOff x="121974" y="1428455"/>
            <a:chExt cx="8836298" cy="43094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1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   (1.2Gbps)</a:t>
              </a:r>
            </a:p>
            <a:p>
              <a:r>
                <a:rPr lang="en-US" sz="1100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8"/>
              <a:ext cx="19938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6" y="3272498"/>
              <a:ext cx="1690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5"/>
              <a:ext cx="591277" cy="7923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1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1881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81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   Sensor</a:t>
            </a:r>
            <a:r>
              <a:rPr lang="en-US" sz="1600" dirty="0"/>
              <a:t>-Stave (9 ALPIDE chips)       |    </a:t>
            </a:r>
            <a:r>
              <a:rPr lang="en-US" sz="1600" b="1" dirty="0">
                <a:solidFill>
                  <a:srgbClr val="FF0000"/>
                </a:solidFill>
              </a:rPr>
              <a:t>Front End</a:t>
            </a:r>
            <a:r>
              <a:rPr lang="en-US" sz="1600" dirty="0"/>
              <a:t>-Readout Unit         | </a:t>
            </a:r>
            <a:r>
              <a:rPr lang="en-US" sz="1600" b="1" dirty="0">
                <a:solidFill>
                  <a:srgbClr val="FF0000"/>
                </a:solidFill>
              </a:rPr>
              <a:t>Back End</a:t>
            </a:r>
            <a:r>
              <a:rPr lang="en-US" sz="1600" dirty="0"/>
              <a:t>-FELIX/DAM</a:t>
            </a:r>
            <a:endParaRPr lang="en-US" sz="16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49" y="904881"/>
            <a:ext cx="3601793" cy="9270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332548" y="1841481"/>
            <a:ext cx="1464253" cy="718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807802" y="1831573"/>
            <a:ext cx="2139253" cy="722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one pixel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123254" y="4052837"/>
            <a:ext cx="2235484" cy="1939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ALPIDE pixel: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Shaping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Digitization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Zero-suppression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3x buffer </a:t>
            </a:r>
          </a:p>
          <a:p>
            <a:pPr marL="380990" indent="-380990">
              <a:buFontTx/>
              <a:buChar char="-"/>
            </a:pP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9560414" y="3257550"/>
            <a:ext cx="2539993" cy="138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ATLAS Front-End Link </a:t>
            </a:r>
            <a:r>
              <a:rPr lang="en-US" sz="1400" dirty="0" err="1">
                <a:solidFill>
                  <a:srgbClr val="FF0000"/>
                </a:solidFill>
              </a:rPr>
              <a:t>eXchange</a:t>
            </a:r>
            <a:r>
              <a:rPr lang="en-US" sz="1400" dirty="0">
                <a:solidFill>
                  <a:srgbClr val="FF0000"/>
                </a:solidFill>
              </a:rPr>
              <a:t> (FELIX): </a:t>
            </a:r>
            <a:endParaRPr lang="en-US" sz="2133" dirty="0">
              <a:solidFill>
                <a:srgbClr val="FF0000"/>
              </a:solidFill>
            </a:endParaRPr>
          </a:p>
          <a:p>
            <a:pPr marL="380990" indent="-380990">
              <a:buFontTx/>
              <a:buChar char="-"/>
            </a:pPr>
            <a:r>
              <a:rPr lang="en-US" sz="1867" dirty="0"/>
              <a:t>sPHENIX Data Aggregation Module(DAM)</a:t>
            </a:r>
            <a:endParaRPr lang="en-US" sz="2133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10477992" y="1079694"/>
            <a:ext cx="1689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Slow control </a:t>
            </a:r>
          </a:p>
          <a:p>
            <a:r>
              <a:rPr lang="en-US" dirty="0"/>
              <a:t>Mike’s talk</a:t>
            </a:r>
          </a:p>
        </p:txBody>
      </p:sp>
    </p:spTree>
    <p:extLst>
      <p:ext uri="{BB962C8B-B14F-4D97-AF65-F5344CB8AC3E}">
        <p14:creationId xmlns:p14="http://schemas.microsoft.com/office/powerpoint/2010/main" val="18266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6759692" y="1697323"/>
            <a:ext cx="4856051" cy="5101264"/>
            <a:chOff x="5049650" y="1106491"/>
            <a:chExt cx="3642038" cy="38259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39" y="2547403"/>
            <a:ext cx="6638941" cy="3793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792" y="18931"/>
            <a:ext cx="10101859" cy="897400"/>
          </a:xfrm>
        </p:spPr>
        <p:txBody>
          <a:bodyPr>
            <a:noAutofit/>
          </a:bodyPr>
          <a:lstStyle/>
          <a:p>
            <a:r>
              <a:rPr lang="en-US" sz="36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49" y="892295"/>
            <a:ext cx="9552629" cy="1261102"/>
          </a:xfrm>
        </p:spPr>
        <p:txBody>
          <a:bodyPr>
            <a:normAutofit/>
          </a:bodyPr>
          <a:lstStyle/>
          <a:p>
            <a:r>
              <a:rPr lang="en-US" dirty="0"/>
              <a:t>MVTX system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PP-1b,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PP-1b to PP-2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3749377" y="335291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9134449" y="373119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TPC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6421730" y="2810829"/>
            <a:ext cx="2389268" cy="1125552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6421730" y="4928434"/>
            <a:ext cx="2389269" cy="118364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9471716" y="6112076"/>
            <a:ext cx="18976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3467290" y="4038600"/>
            <a:ext cx="6367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4149144" y="5039643"/>
            <a:ext cx="1032457" cy="522957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4429822" y="5631018"/>
            <a:ext cx="1636324" cy="541183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PP-1a: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short </a:t>
            </a:r>
            <a:r>
              <a:rPr lang="en-US" sz="1333" dirty="0">
                <a:solidFill>
                  <a:srgbClr val="FF0000"/>
                </a:solidFill>
              </a:rPr>
              <a:t>signal cables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711200" y="5924612"/>
            <a:ext cx="1219200" cy="816864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32AFF"/>
                </a:solidFill>
              </a:rPr>
              <a:t>PP-2:</a:t>
            </a:r>
          </a:p>
          <a:p>
            <a:pPr algn="ctr"/>
            <a:r>
              <a:rPr lang="en-US" sz="1333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3374394" y="6312754"/>
            <a:ext cx="1247759" cy="541183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PP-1b: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power cables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1320800" y="3323336"/>
            <a:ext cx="1219200" cy="816864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Service Barrel</a:t>
            </a:r>
          </a:p>
        </p:txBody>
      </p:sp>
    </p:spTree>
    <p:extLst>
      <p:ext uri="{BB962C8B-B14F-4D97-AF65-F5344CB8AC3E}">
        <p14:creationId xmlns:p14="http://schemas.microsoft.com/office/powerpoint/2010/main" val="2613142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E41AD-7F5A-9C4F-8A19-72EB937D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934" y="-13586"/>
            <a:ext cx="9156865" cy="1325563"/>
          </a:xfrm>
        </p:spPr>
        <p:txBody>
          <a:bodyPr/>
          <a:lstStyle/>
          <a:p>
            <a:r>
              <a:rPr lang="en-US" dirty="0"/>
              <a:t>MVTX – Half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288CF-098A-6244-AB7A-A7078A498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3286"/>
            <a:ext cx="12192000" cy="2552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579EB-E00F-2844-86AE-9B47492CA1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68444"/>
            <a:ext cx="12192000" cy="255254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6035D-BC3F-3E4A-BC94-14A5389AD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11/01/19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C97CD-0F45-7F48-BDCD-39DD28A36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Pre-QM sPHENIX Mtg. @Fudan Univ., China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73585-2687-3640-9E52-C9900D4F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77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4069</Words>
  <Application>Microsoft Macintosh PowerPoint</Application>
  <PresentationFormat>Widescreen</PresentationFormat>
  <Paragraphs>832</Paragraphs>
  <Slides>64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 Theme</vt:lpstr>
      <vt:lpstr>MVTX Overview</vt:lpstr>
      <vt:lpstr>MVTX Detector </vt:lpstr>
      <vt:lpstr>Scope of the MVTX Project - WBS3.2</vt:lpstr>
      <vt:lpstr>Project Status Update: 11/01/2019  </vt:lpstr>
      <vt:lpstr>Funding Profile (FY19+20, 21,22)</vt:lpstr>
      <vt:lpstr>Schedules – Smooth Funding Profile? </vt:lpstr>
      <vt:lpstr>MVTX Readout, Power and Controls Hardware Tested</vt:lpstr>
      <vt:lpstr>MVTX Global Mechanical System Integration </vt:lpstr>
      <vt:lpstr>MVTX – Half Detector</vt:lpstr>
      <vt:lpstr>MVTX detector in sPHENIX</vt:lpstr>
      <vt:lpstr>ITS/IB Commissioning @CERN, 9/2019</vt:lpstr>
      <vt:lpstr>PowerPoint Presentation</vt:lpstr>
      <vt:lpstr>PowerPoint Presentation</vt:lpstr>
      <vt:lpstr>Preliminary Mechanical Design Completed </vt:lpstr>
      <vt:lpstr>MVTX Insertion – Mockup in WBS2.x</vt:lpstr>
      <vt:lpstr>2019 Fermilab Test Beam Highligts</vt:lpstr>
      <vt:lpstr>2019 MVTX Test Setup</vt:lpstr>
      <vt:lpstr>Very Successful Test Beam @Fermilab 5/20-25, 6/17-22, 2019</vt:lpstr>
      <vt:lpstr>Online Analysis:  Detector Misalignment &amp; Hit Spatial Resolution</vt:lpstr>
      <vt:lpstr>ALPIDE Sensor Operation Optimization</vt:lpstr>
      <vt:lpstr>Offline Analysis</vt:lpstr>
      <vt:lpstr>PowerPoint Presentation</vt:lpstr>
      <vt:lpstr>Offline Analysis: Cluster size vs Angle</vt:lpstr>
      <vt:lpstr>Confirmed New MVTX Long SamTec Readout Cables 8.8m + 2.6m = 11.4m (10m desired for sPHENIX; ALICE 8m cables)</vt:lpstr>
      <vt:lpstr>PowerPoint Presentation</vt:lpstr>
      <vt:lpstr>11.4m SamTec Readout Cable Test @CERN</vt:lpstr>
      <vt:lpstr>Carbon Structure Production </vt:lpstr>
      <vt:lpstr> sPHENIX Stave Production Started!</vt:lpstr>
      <vt:lpstr>Final RU Board Tested at UT-A in October</vt:lpstr>
      <vt:lpstr>R&amp;D at LANL</vt:lpstr>
      <vt:lpstr>Summary: Near Term TO-DO List</vt:lpstr>
      <vt:lpstr>Summary </vt:lpstr>
      <vt:lpstr>PowerPoint Presentation</vt:lpstr>
      <vt:lpstr>sPHENIX Timeline</vt:lpstr>
      <vt:lpstr>Very Productive Visit to CERN</vt:lpstr>
      <vt:lpstr>MVTX Readout and Power Cable Route</vt:lpstr>
      <vt:lpstr>MVTX Project Status &amp; Plan 09/27/2019</vt:lpstr>
      <vt:lpstr>PowerPoint Presentation</vt:lpstr>
      <vt:lpstr>MVTX Goals – the 2nd TB, 6/17-22, 2019</vt:lpstr>
      <vt:lpstr>Study MAPS Performance with Pulsed Laser @LANL</vt:lpstr>
      <vt:lpstr>Laser Scan Data – Pixel Hit Efficiency vs Trigger Delay </vt:lpstr>
      <vt:lpstr>MVTX experts help ALICE/ITS – to help us!</vt:lpstr>
      <vt:lpstr>MVTX Schedules and Milestones (3/2019) concerns &amp; challenges</vt:lpstr>
      <vt:lpstr>PowerPoint Presentation</vt:lpstr>
      <vt:lpstr>PowerPoint Presentation</vt:lpstr>
      <vt:lpstr>PowerPoint Presentation</vt:lpstr>
      <vt:lpstr>ITS Surface Commissioning</vt:lpstr>
      <vt:lpstr>PowerPoint Presentation</vt:lpstr>
      <vt:lpstr>R&amp;D Highlights</vt:lpstr>
      <vt:lpstr>Monolithic Active Pixel Sensors (MAPS) The Next-Generation, State-of-the-Art Pixel Tracker</vt:lpstr>
      <vt:lpstr>MVTX Full Readout Chain Demonstrated (3/2018)</vt:lpstr>
      <vt:lpstr>PowerPoint Presentation</vt:lpstr>
      <vt:lpstr>Run Types – Details being documented in MVTX wiki </vt:lpstr>
      <vt:lpstr>PowerPoint Presentation</vt:lpstr>
      <vt:lpstr>First Collision Signals</vt:lpstr>
      <vt:lpstr>Staves, RUs, PU etc.</vt:lpstr>
      <vt:lpstr>PowerPoint Presentation</vt:lpstr>
      <vt:lpstr>PowerPoint Presentation</vt:lpstr>
      <vt:lpstr>PowerPoint Presentation</vt:lpstr>
      <vt:lpstr>Installation</vt:lpstr>
      <vt:lpstr>The Team @Fermilab</vt:lpstr>
      <vt:lpstr>3-D event Display: p+Pb collision  </vt:lpstr>
      <vt:lpstr>Offline Analysis: Cluster size vs Angle Run 877, angle – 30 dgr   </vt:lpstr>
      <vt:lpstr>Offline Analysis: Cluster size vs Angle Run , angle = 40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Microsoft Office User</cp:lastModifiedBy>
  <cp:revision>203</cp:revision>
  <cp:lastPrinted>2019-07-09T15:55:34Z</cp:lastPrinted>
  <dcterms:created xsi:type="dcterms:W3CDTF">2019-07-03T20:04:10Z</dcterms:created>
  <dcterms:modified xsi:type="dcterms:W3CDTF">2019-10-30T20:01:49Z</dcterms:modified>
</cp:coreProperties>
</file>