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17" r:id="rId3"/>
    <p:sldId id="595" r:id="rId4"/>
    <p:sldId id="599" r:id="rId5"/>
    <p:sldId id="568" r:id="rId6"/>
    <p:sldId id="257" r:id="rId7"/>
    <p:sldId id="260" r:id="rId8"/>
    <p:sldId id="264" r:id="rId9"/>
    <p:sldId id="285" r:id="rId10"/>
    <p:sldId id="263" r:id="rId11"/>
    <p:sldId id="275" r:id="rId12"/>
    <p:sldId id="293" r:id="rId13"/>
    <p:sldId id="274" r:id="rId14"/>
    <p:sldId id="305" r:id="rId15"/>
    <p:sldId id="864" r:id="rId16"/>
    <p:sldId id="297" r:id="rId17"/>
    <p:sldId id="265" r:id="rId18"/>
    <p:sldId id="283" r:id="rId19"/>
    <p:sldId id="290" r:id="rId20"/>
    <p:sldId id="291" r:id="rId21"/>
    <p:sldId id="259" r:id="rId22"/>
    <p:sldId id="861" r:id="rId23"/>
    <p:sldId id="867" r:id="rId24"/>
    <p:sldId id="868" r:id="rId25"/>
    <p:sldId id="866" r:id="rId26"/>
    <p:sldId id="865" r:id="rId27"/>
    <p:sldId id="298" r:id="rId28"/>
    <p:sldId id="308" r:id="rId29"/>
    <p:sldId id="427" r:id="rId30"/>
    <p:sldId id="300" r:id="rId31"/>
    <p:sldId id="266" r:id="rId32"/>
    <p:sldId id="303" r:id="rId33"/>
    <p:sldId id="262" r:id="rId34"/>
    <p:sldId id="270" r:id="rId35"/>
    <p:sldId id="301" r:id="rId36"/>
    <p:sldId id="295" r:id="rId37"/>
    <p:sldId id="296" r:id="rId38"/>
    <p:sldId id="271" r:id="rId39"/>
    <p:sldId id="278" r:id="rId40"/>
    <p:sldId id="276" r:id="rId41"/>
    <p:sldId id="277" r:id="rId42"/>
    <p:sldId id="25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6"/>
    <p:restoredTop sz="94645"/>
  </p:normalViewPr>
  <p:slideViewPr>
    <p:cSldViewPr snapToGrid="0" snapToObjects="1">
      <p:cViewPr varScale="1">
        <p:scale>
          <a:sx n="116" d="100"/>
          <a:sy n="116" d="100"/>
        </p:scale>
        <p:origin x="22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93B38-6851-7B4D-955E-BB870DC9A63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5C2C24D-7240-EE49-99BD-EB0FAE9A7745}">
      <dgm:prSet phldrT="[Text]"/>
      <dgm:spPr/>
      <dgm:t>
        <a:bodyPr/>
        <a:lstStyle/>
        <a:p>
          <a:r>
            <a:rPr lang="en-US" dirty="0"/>
            <a:t>Horizontal stave scans (many good runs)</a:t>
          </a:r>
        </a:p>
      </dgm:t>
    </dgm:pt>
    <dgm:pt modelId="{A2345A81-BFA9-744D-8148-5BEF9B5CEFB4}" type="parTrans" cxnId="{DEED196F-BC32-1644-8B71-2A8E355EDDBE}">
      <dgm:prSet/>
      <dgm:spPr/>
      <dgm:t>
        <a:bodyPr/>
        <a:lstStyle/>
        <a:p>
          <a:endParaRPr lang="en-US"/>
        </a:p>
      </dgm:t>
    </dgm:pt>
    <dgm:pt modelId="{4ABAAAA6-87D8-2240-B148-3DCFB89461F1}" type="sibTrans" cxnId="{DEED196F-BC32-1644-8B71-2A8E355EDDBE}">
      <dgm:prSet/>
      <dgm:spPr/>
      <dgm:t>
        <a:bodyPr/>
        <a:lstStyle/>
        <a:p>
          <a:endParaRPr lang="en-US"/>
        </a:p>
      </dgm:t>
    </dgm:pt>
    <dgm:pt modelId="{D3EA1590-CBFA-1E46-B93D-10E938A48626}">
      <dgm:prSet phldrT="[Text]"/>
      <dgm:spPr/>
      <dgm:t>
        <a:bodyPr/>
        <a:lstStyle/>
        <a:p>
          <a:r>
            <a:rPr lang="en-US" dirty="0"/>
            <a:t>Vertical stave scans</a:t>
          </a:r>
        </a:p>
      </dgm:t>
    </dgm:pt>
    <dgm:pt modelId="{39D9EF62-EBB2-1A4D-9BAD-65D71204C6B6}" type="parTrans" cxnId="{7AD34E02-2A58-384D-B457-88983142DC10}">
      <dgm:prSet/>
      <dgm:spPr/>
      <dgm:t>
        <a:bodyPr/>
        <a:lstStyle/>
        <a:p>
          <a:endParaRPr lang="en-US"/>
        </a:p>
      </dgm:t>
    </dgm:pt>
    <dgm:pt modelId="{3F3EFD80-73EE-2A45-991D-D937F1482C56}" type="sibTrans" cxnId="{7AD34E02-2A58-384D-B457-88983142DC10}">
      <dgm:prSet/>
      <dgm:spPr/>
      <dgm:t>
        <a:bodyPr/>
        <a:lstStyle/>
        <a:p>
          <a:endParaRPr lang="en-US"/>
        </a:p>
      </dgm:t>
    </dgm:pt>
    <dgm:pt modelId="{D1C61A56-EAAB-0F49-8C74-6807B4A57120}">
      <dgm:prSet phldrT="[Text]"/>
      <dgm:spPr/>
      <dgm:t>
        <a:bodyPr/>
        <a:lstStyle/>
        <a:p>
          <a:r>
            <a:rPr lang="en-US" dirty="0"/>
            <a:t>Angular stave scans and tilted runs</a:t>
          </a:r>
        </a:p>
      </dgm:t>
    </dgm:pt>
    <dgm:pt modelId="{3035C14C-27FA-1B4F-A818-D886ABF7CC65}" type="parTrans" cxnId="{EDC9F276-8BD6-014F-92E9-C9E4859D5D9D}">
      <dgm:prSet/>
      <dgm:spPr/>
      <dgm:t>
        <a:bodyPr/>
        <a:lstStyle/>
        <a:p>
          <a:endParaRPr lang="en-US"/>
        </a:p>
      </dgm:t>
    </dgm:pt>
    <dgm:pt modelId="{653234FC-6634-2F49-B7C4-F5C2D8A2B82D}" type="sibTrans" cxnId="{EDC9F276-8BD6-014F-92E9-C9E4859D5D9D}">
      <dgm:prSet/>
      <dgm:spPr/>
      <dgm:t>
        <a:bodyPr/>
        <a:lstStyle/>
        <a:p>
          <a:endParaRPr lang="en-US"/>
        </a:p>
      </dgm:t>
    </dgm:pt>
    <dgm:pt modelId="{C248ACDE-5ED9-124B-A00C-E8C3F1A9D2F6}">
      <dgm:prSet phldrT="[Text]"/>
      <dgm:spPr/>
      <dgm:t>
        <a:bodyPr/>
        <a:lstStyle/>
        <a:p>
          <a:r>
            <a:rPr lang="en-US" dirty="0"/>
            <a:t>Electron beam at 5 GeV (one long run)</a:t>
          </a:r>
        </a:p>
      </dgm:t>
    </dgm:pt>
    <dgm:pt modelId="{3A1C287C-44AD-4142-8F0C-47E4D5008897}" type="parTrans" cxnId="{D3733C27-2A9E-6C40-B0FD-FF7B376EF600}">
      <dgm:prSet/>
      <dgm:spPr/>
      <dgm:t>
        <a:bodyPr/>
        <a:lstStyle/>
        <a:p>
          <a:endParaRPr lang="en-US"/>
        </a:p>
      </dgm:t>
    </dgm:pt>
    <dgm:pt modelId="{4DA770D2-64A7-9E4C-9E49-486DCB215E02}" type="sibTrans" cxnId="{D3733C27-2A9E-6C40-B0FD-FF7B376EF600}">
      <dgm:prSet/>
      <dgm:spPr/>
      <dgm:t>
        <a:bodyPr/>
        <a:lstStyle/>
        <a:p>
          <a:endParaRPr lang="en-US"/>
        </a:p>
      </dgm:t>
    </dgm:pt>
    <dgm:pt modelId="{E3211142-2508-C04A-A87E-850D773E7BE3}">
      <dgm:prSet/>
      <dgm:spPr/>
      <dgm:t>
        <a:bodyPr/>
        <a:lstStyle/>
        <a:p>
          <a:r>
            <a:rPr lang="en-US" dirty="0"/>
            <a:t>Extruded aluminum &amp; Lead-block runs</a:t>
          </a:r>
        </a:p>
      </dgm:t>
    </dgm:pt>
    <dgm:pt modelId="{E1F25624-7303-FE41-BD08-3C3E4D7BACF4}" type="parTrans" cxnId="{291DF5EA-06EA-B740-BF69-403139C8CB7D}">
      <dgm:prSet/>
      <dgm:spPr/>
      <dgm:t>
        <a:bodyPr/>
        <a:lstStyle/>
        <a:p>
          <a:endParaRPr lang="en-US"/>
        </a:p>
      </dgm:t>
    </dgm:pt>
    <dgm:pt modelId="{83D87901-50F2-4748-8816-C0389D40DABD}" type="sibTrans" cxnId="{291DF5EA-06EA-B740-BF69-403139C8CB7D}">
      <dgm:prSet/>
      <dgm:spPr/>
      <dgm:t>
        <a:bodyPr/>
        <a:lstStyle/>
        <a:p>
          <a:endParaRPr lang="en-US"/>
        </a:p>
      </dgm:t>
    </dgm:pt>
    <dgm:pt modelId="{D8851576-329D-B945-B472-65FBD9289DA7}" type="pres">
      <dgm:prSet presAssocID="{C8993B38-6851-7B4D-955E-BB870DC9A63D}" presName="linearFlow" presStyleCnt="0">
        <dgm:presLayoutVars>
          <dgm:dir/>
          <dgm:resizeHandles val="exact"/>
        </dgm:presLayoutVars>
      </dgm:prSet>
      <dgm:spPr/>
    </dgm:pt>
    <dgm:pt modelId="{66829BF6-232D-9547-8231-CC35A1A19ED6}" type="pres">
      <dgm:prSet presAssocID="{25C2C24D-7240-EE49-99BD-EB0FAE9A7745}" presName="composite" presStyleCnt="0"/>
      <dgm:spPr/>
    </dgm:pt>
    <dgm:pt modelId="{8D4A20B3-D716-524E-ADD2-2566AE8784EA}" type="pres">
      <dgm:prSet presAssocID="{25C2C24D-7240-EE49-99BD-EB0FAE9A7745}" presName="imgShp" presStyleLbl="fgImgPlace1" presStyleIdx="0" presStyleCnt="5" custScaleX="103306"/>
      <dgm:spPr/>
    </dgm:pt>
    <dgm:pt modelId="{21E952CE-BA86-B245-A9B8-FF8B9A773940}" type="pres">
      <dgm:prSet presAssocID="{25C2C24D-7240-EE49-99BD-EB0FAE9A7745}" presName="txShp" presStyleLbl="node1" presStyleIdx="0" presStyleCnt="5">
        <dgm:presLayoutVars>
          <dgm:bulletEnabled val="1"/>
        </dgm:presLayoutVars>
      </dgm:prSet>
      <dgm:spPr/>
    </dgm:pt>
    <dgm:pt modelId="{EC0A1E5B-144D-244A-9512-479076A16C0C}" type="pres">
      <dgm:prSet presAssocID="{4ABAAAA6-87D8-2240-B148-3DCFB89461F1}" presName="spacing" presStyleCnt="0"/>
      <dgm:spPr/>
    </dgm:pt>
    <dgm:pt modelId="{7DBD7B3A-3BA1-164A-AD78-AD38DBBE7F20}" type="pres">
      <dgm:prSet presAssocID="{D3EA1590-CBFA-1E46-B93D-10E938A48626}" presName="composite" presStyleCnt="0"/>
      <dgm:spPr/>
    </dgm:pt>
    <dgm:pt modelId="{2E952C9F-6669-924F-8C12-D73EF6DAFDF9}" type="pres">
      <dgm:prSet presAssocID="{D3EA1590-CBFA-1E46-B93D-10E938A48626}" presName="imgShp" presStyleLbl="fgImgPlace1" presStyleIdx="1" presStyleCnt="5"/>
      <dgm:spPr/>
    </dgm:pt>
    <dgm:pt modelId="{78950F37-6372-2245-981D-38D0D0A55875}" type="pres">
      <dgm:prSet presAssocID="{D3EA1590-CBFA-1E46-B93D-10E938A48626}" presName="txShp" presStyleLbl="node1" presStyleIdx="1" presStyleCnt="5">
        <dgm:presLayoutVars>
          <dgm:bulletEnabled val="1"/>
        </dgm:presLayoutVars>
      </dgm:prSet>
      <dgm:spPr/>
    </dgm:pt>
    <dgm:pt modelId="{4EA9BEFE-747E-5C40-B85F-9BCDA0B8FCBE}" type="pres">
      <dgm:prSet presAssocID="{3F3EFD80-73EE-2A45-991D-D937F1482C56}" presName="spacing" presStyleCnt="0"/>
      <dgm:spPr/>
    </dgm:pt>
    <dgm:pt modelId="{25BD64DF-8F4C-C346-A2EA-012D20272B50}" type="pres">
      <dgm:prSet presAssocID="{D1C61A56-EAAB-0F49-8C74-6807B4A57120}" presName="composite" presStyleCnt="0"/>
      <dgm:spPr/>
    </dgm:pt>
    <dgm:pt modelId="{46E7C44E-24E7-4E4B-9D06-14BF48C2F5DC}" type="pres">
      <dgm:prSet presAssocID="{D1C61A56-EAAB-0F49-8C74-6807B4A57120}" presName="imgShp" presStyleLbl="fgImgPlace1" presStyleIdx="2" presStyleCnt="5"/>
      <dgm:spPr/>
    </dgm:pt>
    <dgm:pt modelId="{332089C1-A9BD-5E43-8618-F32BECBB7B0F}" type="pres">
      <dgm:prSet presAssocID="{D1C61A56-EAAB-0F49-8C74-6807B4A57120}" presName="txShp" presStyleLbl="node1" presStyleIdx="2" presStyleCnt="5">
        <dgm:presLayoutVars>
          <dgm:bulletEnabled val="1"/>
        </dgm:presLayoutVars>
      </dgm:prSet>
      <dgm:spPr/>
    </dgm:pt>
    <dgm:pt modelId="{67ECFE96-CE2A-964E-9FFB-A3A56B4D962B}" type="pres">
      <dgm:prSet presAssocID="{653234FC-6634-2F49-B7C4-F5C2D8A2B82D}" presName="spacing" presStyleCnt="0"/>
      <dgm:spPr/>
    </dgm:pt>
    <dgm:pt modelId="{E40B17D7-CFA3-AC40-80EC-4C53FFF1F0B4}" type="pres">
      <dgm:prSet presAssocID="{E3211142-2508-C04A-A87E-850D773E7BE3}" presName="composite" presStyleCnt="0"/>
      <dgm:spPr/>
    </dgm:pt>
    <dgm:pt modelId="{644ED461-8726-874E-9FFB-1E0FE212FE12}" type="pres">
      <dgm:prSet presAssocID="{E3211142-2508-C04A-A87E-850D773E7BE3}" presName="imgShp" presStyleLbl="fgImgPlace1" presStyleIdx="3" presStyleCnt="5"/>
      <dgm:spPr/>
    </dgm:pt>
    <dgm:pt modelId="{96565806-58ED-AD42-B573-46BDCFE86800}" type="pres">
      <dgm:prSet presAssocID="{E3211142-2508-C04A-A87E-850D773E7BE3}" presName="txShp" presStyleLbl="node1" presStyleIdx="3" presStyleCnt="5">
        <dgm:presLayoutVars>
          <dgm:bulletEnabled val="1"/>
        </dgm:presLayoutVars>
      </dgm:prSet>
      <dgm:spPr/>
    </dgm:pt>
    <dgm:pt modelId="{E503E9F1-8852-8C47-835C-797A00FFE4A7}" type="pres">
      <dgm:prSet presAssocID="{83D87901-50F2-4748-8816-C0389D40DABD}" presName="spacing" presStyleCnt="0"/>
      <dgm:spPr/>
    </dgm:pt>
    <dgm:pt modelId="{A5B9181B-4CC2-4240-9506-480412D19371}" type="pres">
      <dgm:prSet presAssocID="{C248ACDE-5ED9-124B-A00C-E8C3F1A9D2F6}" presName="composite" presStyleCnt="0"/>
      <dgm:spPr/>
    </dgm:pt>
    <dgm:pt modelId="{FF16FDCB-6E25-AE45-8559-5C65A9ABBDE7}" type="pres">
      <dgm:prSet presAssocID="{C248ACDE-5ED9-124B-A00C-E8C3F1A9D2F6}" presName="imgShp" presStyleLbl="fgImgPlace1" presStyleIdx="4" presStyleCnt="5"/>
      <dgm:spPr/>
    </dgm:pt>
    <dgm:pt modelId="{DF6285E9-4A18-804B-8056-1F4884E78568}" type="pres">
      <dgm:prSet presAssocID="{C248ACDE-5ED9-124B-A00C-E8C3F1A9D2F6}" presName="txShp" presStyleLbl="node1" presStyleIdx="4" presStyleCnt="5">
        <dgm:presLayoutVars>
          <dgm:bulletEnabled val="1"/>
        </dgm:presLayoutVars>
      </dgm:prSet>
      <dgm:spPr/>
    </dgm:pt>
  </dgm:ptLst>
  <dgm:cxnLst>
    <dgm:cxn modelId="{7AD34E02-2A58-384D-B457-88983142DC10}" srcId="{C8993B38-6851-7B4D-955E-BB870DC9A63D}" destId="{D3EA1590-CBFA-1E46-B93D-10E938A48626}" srcOrd="1" destOrd="0" parTransId="{39D9EF62-EBB2-1A4D-9BAD-65D71204C6B6}" sibTransId="{3F3EFD80-73EE-2A45-991D-D937F1482C56}"/>
    <dgm:cxn modelId="{D3733C27-2A9E-6C40-B0FD-FF7B376EF600}" srcId="{C8993B38-6851-7B4D-955E-BB870DC9A63D}" destId="{C248ACDE-5ED9-124B-A00C-E8C3F1A9D2F6}" srcOrd="4" destOrd="0" parTransId="{3A1C287C-44AD-4142-8F0C-47E4D5008897}" sibTransId="{4DA770D2-64A7-9E4C-9E49-486DCB215E02}"/>
    <dgm:cxn modelId="{C0981168-DB2D-2D47-9FC3-2FC2AA4A0657}" type="presOf" srcId="{D1C61A56-EAAB-0F49-8C74-6807B4A57120}" destId="{332089C1-A9BD-5E43-8618-F32BECBB7B0F}" srcOrd="0" destOrd="0" presId="urn:microsoft.com/office/officeart/2005/8/layout/vList3"/>
    <dgm:cxn modelId="{DEED196F-BC32-1644-8B71-2A8E355EDDBE}" srcId="{C8993B38-6851-7B4D-955E-BB870DC9A63D}" destId="{25C2C24D-7240-EE49-99BD-EB0FAE9A7745}" srcOrd="0" destOrd="0" parTransId="{A2345A81-BFA9-744D-8148-5BEF9B5CEFB4}" sibTransId="{4ABAAAA6-87D8-2240-B148-3DCFB89461F1}"/>
    <dgm:cxn modelId="{EDC9F276-8BD6-014F-92E9-C9E4859D5D9D}" srcId="{C8993B38-6851-7B4D-955E-BB870DC9A63D}" destId="{D1C61A56-EAAB-0F49-8C74-6807B4A57120}" srcOrd="2" destOrd="0" parTransId="{3035C14C-27FA-1B4F-A818-D886ABF7CC65}" sibTransId="{653234FC-6634-2F49-B7C4-F5C2D8A2B82D}"/>
    <dgm:cxn modelId="{3DC70580-01C7-2A4B-A032-C1DDEC604418}" type="presOf" srcId="{25C2C24D-7240-EE49-99BD-EB0FAE9A7745}" destId="{21E952CE-BA86-B245-A9B8-FF8B9A773940}" srcOrd="0" destOrd="0" presId="urn:microsoft.com/office/officeart/2005/8/layout/vList3"/>
    <dgm:cxn modelId="{E5608981-BF0B-5B4C-AD75-B0CB2AE000B2}" type="presOf" srcId="{E3211142-2508-C04A-A87E-850D773E7BE3}" destId="{96565806-58ED-AD42-B573-46BDCFE86800}" srcOrd="0" destOrd="0" presId="urn:microsoft.com/office/officeart/2005/8/layout/vList3"/>
    <dgm:cxn modelId="{9BAB1683-D99A-F44E-A534-0CD0852754CD}" type="presOf" srcId="{C248ACDE-5ED9-124B-A00C-E8C3F1A9D2F6}" destId="{DF6285E9-4A18-804B-8056-1F4884E78568}" srcOrd="0" destOrd="0" presId="urn:microsoft.com/office/officeart/2005/8/layout/vList3"/>
    <dgm:cxn modelId="{B291EF9B-DEDC-6548-BE60-1816F77C90E0}" type="presOf" srcId="{D3EA1590-CBFA-1E46-B93D-10E938A48626}" destId="{78950F37-6372-2245-981D-38D0D0A55875}" srcOrd="0" destOrd="0" presId="urn:microsoft.com/office/officeart/2005/8/layout/vList3"/>
    <dgm:cxn modelId="{291DF5EA-06EA-B740-BF69-403139C8CB7D}" srcId="{C8993B38-6851-7B4D-955E-BB870DC9A63D}" destId="{E3211142-2508-C04A-A87E-850D773E7BE3}" srcOrd="3" destOrd="0" parTransId="{E1F25624-7303-FE41-BD08-3C3E4D7BACF4}" sibTransId="{83D87901-50F2-4748-8816-C0389D40DABD}"/>
    <dgm:cxn modelId="{C1F4AEF3-12BB-0042-AAB5-184FC4FB87B2}" type="presOf" srcId="{C8993B38-6851-7B4D-955E-BB870DC9A63D}" destId="{D8851576-329D-B945-B472-65FBD9289DA7}" srcOrd="0" destOrd="0" presId="urn:microsoft.com/office/officeart/2005/8/layout/vList3"/>
    <dgm:cxn modelId="{31483233-EBA8-E949-9472-E0307D06D20E}" type="presParOf" srcId="{D8851576-329D-B945-B472-65FBD9289DA7}" destId="{66829BF6-232D-9547-8231-CC35A1A19ED6}" srcOrd="0" destOrd="0" presId="urn:microsoft.com/office/officeart/2005/8/layout/vList3"/>
    <dgm:cxn modelId="{15EE985A-BC03-7845-A5FE-051ECAD6717E}" type="presParOf" srcId="{66829BF6-232D-9547-8231-CC35A1A19ED6}" destId="{8D4A20B3-D716-524E-ADD2-2566AE8784EA}" srcOrd="0" destOrd="0" presId="urn:microsoft.com/office/officeart/2005/8/layout/vList3"/>
    <dgm:cxn modelId="{4AB8B8F8-5915-454F-9E18-B9200840899B}" type="presParOf" srcId="{66829BF6-232D-9547-8231-CC35A1A19ED6}" destId="{21E952CE-BA86-B245-A9B8-FF8B9A773940}" srcOrd="1" destOrd="0" presId="urn:microsoft.com/office/officeart/2005/8/layout/vList3"/>
    <dgm:cxn modelId="{C886FFF4-CDEC-834B-A41E-F4A32874C874}" type="presParOf" srcId="{D8851576-329D-B945-B472-65FBD9289DA7}" destId="{EC0A1E5B-144D-244A-9512-479076A16C0C}" srcOrd="1" destOrd="0" presId="urn:microsoft.com/office/officeart/2005/8/layout/vList3"/>
    <dgm:cxn modelId="{445D5D4E-B1A4-AE4D-B1CE-56C0EE826B5E}" type="presParOf" srcId="{D8851576-329D-B945-B472-65FBD9289DA7}" destId="{7DBD7B3A-3BA1-164A-AD78-AD38DBBE7F20}" srcOrd="2" destOrd="0" presId="urn:microsoft.com/office/officeart/2005/8/layout/vList3"/>
    <dgm:cxn modelId="{E1A3F57D-73D1-7C4F-8528-489E80443879}" type="presParOf" srcId="{7DBD7B3A-3BA1-164A-AD78-AD38DBBE7F20}" destId="{2E952C9F-6669-924F-8C12-D73EF6DAFDF9}" srcOrd="0" destOrd="0" presId="urn:microsoft.com/office/officeart/2005/8/layout/vList3"/>
    <dgm:cxn modelId="{E67A10B7-DE3E-6446-BD9B-A8093CABF820}" type="presParOf" srcId="{7DBD7B3A-3BA1-164A-AD78-AD38DBBE7F20}" destId="{78950F37-6372-2245-981D-38D0D0A55875}" srcOrd="1" destOrd="0" presId="urn:microsoft.com/office/officeart/2005/8/layout/vList3"/>
    <dgm:cxn modelId="{5B25D6B4-E6EE-3449-9D68-C95DAF8825D5}" type="presParOf" srcId="{D8851576-329D-B945-B472-65FBD9289DA7}" destId="{4EA9BEFE-747E-5C40-B85F-9BCDA0B8FCBE}" srcOrd="3" destOrd="0" presId="urn:microsoft.com/office/officeart/2005/8/layout/vList3"/>
    <dgm:cxn modelId="{85418E70-C149-CA4C-B0BB-3F3B40C65066}" type="presParOf" srcId="{D8851576-329D-B945-B472-65FBD9289DA7}" destId="{25BD64DF-8F4C-C346-A2EA-012D20272B50}" srcOrd="4" destOrd="0" presId="urn:microsoft.com/office/officeart/2005/8/layout/vList3"/>
    <dgm:cxn modelId="{9B1C1AF7-F3B6-D745-8EFA-2D6C335549E2}" type="presParOf" srcId="{25BD64DF-8F4C-C346-A2EA-012D20272B50}" destId="{46E7C44E-24E7-4E4B-9D06-14BF48C2F5DC}" srcOrd="0" destOrd="0" presId="urn:microsoft.com/office/officeart/2005/8/layout/vList3"/>
    <dgm:cxn modelId="{2F5E5116-3C0D-F349-BD4E-25F36DED0F1D}" type="presParOf" srcId="{25BD64DF-8F4C-C346-A2EA-012D20272B50}" destId="{332089C1-A9BD-5E43-8618-F32BECBB7B0F}" srcOrd="1" destOrd="0" presId="urn:microsoft.com/office/officeart/2005/8/layout/vList3"/>
    <dgm:cxn modelId="{4BFD3431-B705-524E-8113-6304D814C70B}" type="presParOf" srcId="{D8851576-329D-B945-B472-65FBD9289DA7}" destId="{67ECFE96-CE2A-964E-9FFB-A3A56B4D962B}" srcOrd="5" destOrd="0" presId="urn:microsoft.com/office/officeart/2005/8/layout/vList3"/>
    <dgm:cxn modelId="{A0BFA12D-EAFE-E04E-B052-451D047952F2}" type="presParOf" srcId="{D8851576-329D-B945-B472-65FBD9289DA7}" destId="{E40B17D7-CFA3-AC40-80EC-4C53FFF1F0B4}" srcOrd="6" destOrd="0" presId="urn:microsoft.com/office/officeart/2005/8/layout/vList3"/>
    <dgm:cxn modelId="{BC575D7F-2321-504B-B9B5-47B7182D8983}" type="presParOf" srcId="{E40B17D7-CFA3-AC40-80EC-4C53FFF1F0B4}" destId="{644ED461-8726-874E-9FFB-1E0FE212FE12}" srcOrd="0" destOrd="0" presId="urn:microsoft.com/office/officeart/2005/8/layout/vList3"/>
    <dgm:cxn modelId="{E88DC392-967E-B640-A652-4394EEE7307B}" type="presParOf" srcId="{E40B17D7-CFA3-AC40-80EC-4C53FFF1F0B4}" destId="{96565806-58ED-AD42-B573-46BDCFE86800}" srcOrd="1" destOrd="0" presId="urn:microsoft.com/office/officeart/2005/8/layout/vList3"/>
    <dgm:cxn modelId="{8C9FC6EF-0285-714B-AD46-5337977A7AA4}" type="presParOf" srcId="{D8851576-329D-B945-B472-65FBD9289DA7}" destId="{E503E9F1-8852-8C47-835C-797A00FFE4A7}" srcOrd="7" destOrd="0" presId="urn:microsoft.com/office/officeart/2005/8/layout/vList3"/>
    <dgm:cxn modelId="{2916F120-F7E6-1B49-9081-8B2FD62C4273}" type="presParOf" srcId="{D8851576-329D-B945-B472-65FBD9289DA7}" destId="{A5B9181B-4CC2-4240-9506-480412D19371}" srcOrd="8" destOrd="0" presId="urn:microsoft.com/office/officeart/2005/8/layout/vList3"/>
    <dgm:cxn modelId="{1FC5ACFB-02B9-9446-8609-E96BBEE837F5}" type="presParOf" srcId="{A5B9181B-4CC2-4240-9506-480412D19371}" destId="{FF16FDCB-6E25-AE45-8559-5C65A9ABBDE7}" srcOrd="0" destOrd="0" presId="urn:microsoft.com/office/officeart/2005/8/layout/vList3"/>
    <dgm:cxn modelId="{D4DCD1BD-77C2-DC44-9160-3C9B5C51FE0A}" type="presParOf" srcId="{A5B9181B-4CC2-4240-9506-480412D19371}" destId="{DF6285E9-4A18-804B-8056-1F4884E785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952CE-BA86-B245-A9B8-FF8B9A773940}">
      <dsp:nvSpPr>
        <dsp:cNvPr id="0" name=""/>
        <dsp:cNvSpPr/>
      </dsp:nvSpPr>
      <dsp:spPr>
        <a:xfrm rot="10800000">
          <a:off x="2109456" y="2336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Horizontal stave scans (many good runs)</a:t>
          </a:r>
        </a:p>
      </dsp:txBody>
      <dsp:txXfrm rot="10800000">
        <a:off x="2302510" y="2336"/>
        <a:ext cx="7390011" cy="772215"/>
      </dsp:txXfrm>
    </dsp:sp>
    <dsp:sp modelId="{8D4A20B3-D716-524E-ADD2-2566AE8784EA}">
      <dsp:nvSpPr>
        <dsp:cNvPr id="0" name=""/>
        <dsp:cNvSpPr/>
      </dsp:nvSpPr>
      <dsp:spPr>
        <a:xfrm>
          <a:off x="1710584" y="2336"/>
          <a:ext cx="797744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50F37-6372-2245-981D-38D0D0A55875}">
      <dsp:nvSpPr>
        <dsp:cNvPr id="0" name=""/>
        <dsp:cNvSpPr/>
      </dsp:nvSpPr>
      <dsp:spPr>
        <a:xfrm rot="10800000">
          <a:off x="2103074" y="1005063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Vertical stave scans</a:t>
          </a:r>
        </a:p>
      </dsp:txBody>
      <dsp:txXfrm rot="10800000">
        <a:off x="2296128" y="1005063"/>
        <a:ext cx="7390011" cy="772215"/>
      </dsp:txXfrm>
    </dsp:sp>
    <dsp:sp modelId="{2E952C9F-6669-924F-8C12-D73EF6DAFDF9}">
      <dsp:nvSpPr>
        <dsp:cNvPr id="0" name=""/>
        <dsp:cNvSpPr/>
      </dsp:nvSpPr>
      <dsp:spPr>
        <a:xfrm>
          <a:off x="1716966" y="1005063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2089C1-A9BD-5E43-8618-F32BECBB7B0F}">
      <dsp:nvSpPr>
        <dsp:cNvPr id="0" name=""/>
        <dsp:cNvSpPr/>
      </dsp:nvSpPr>
      <dsp:spPr>
        <a:xfrm rot="10800000">
          <a:off x="2103074" y="2007790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Angular stave scans and tilted runs</a:t>
          </a:r>
        </a:p>
      </dsp:txBody>
      <dsp:txXfrm rot="10800000">
        <a:off x="2296128" y="2007790"/>
        <a:ext cx="7390011" cy="772215"/>
      </dsp:txXfrm>
    </dsp:sp>
    <dsp:sp modelId="{46E7C44E-24E7-4E4B-9D06-14BF48C2F5DC}">
      <dsp:nvSpPr>
        <dsp:cNvPr id="0" name=""/>
        <dsp:cNvSpPr/>
      </dsp:nvSpPr>
      <dsp:spPr>
        <a:xfrm>
          <a:off x="1716966" y="2007790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65806-58ED-AD42-B573-46BDCFE86800}">
      <dsp:nvSpPr>
        <dsp:cNvPr id="0" name=""/>
        <dsp:cNvSpPr/>
      </dsp:nvSpPr>
      <dsp:spPr>
        <a:xfrm rot="10800000">
          <a:off x="2103074" y="3010518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Extruded aluminum &amp; Lead-block runs</a:t>
          </a:r>
        </a:p>
      </dsp:txBody>
      <dsp:txXfrm rot="10800000">
        <a:off x="2296128" y="3010518"/>
        <a:ext cx="7390011" cy="772215"/>
      </dsp:txXfrm>
    </dsp:sp>
    <dsp:sp modelId="{644ED461-8726-874E-9FFB-1E0FE212FE12}">
      <dsp:nvSpPr>
        <dsp:cNvPr id="0" name=""/>
        <dsp:cNvSpPr/>
      </dsp:nvSpPr>
      <dsp:spPr>
        <a:xfrm>
          <a:off x="1716966" y="3010518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285E9-4A18-804B-8056-1F4884E78568}">
      <dsp:nvSpPr>
        <dsp:cNvPr id="0" name=""/>
        <dsp:cNvSpPr/>
      </dsp:nvSpPr>
      <dsp:spPr>
        <a:xfrm rot="10800000">
          <a:off x="2103074" y="4013245"/>
          <a:ext cx="7583065" cy="7722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52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Electron beam at 5 GeV (one long run)</a:t>
          </a:r>
        </a:p>
      </dsp:txBody>
      <dsp:txXfrm rot="10800000">
        <a:off x="2296128" y="4013245"/>
        <a:ext cx="7390011" cy="772215"/>
      </dsp:txXfrm>
    </dsp:sp>
    <dsp:sp modelId="{FF16FDCB-6E25-AE45-8559-5C65A9ABBDE7}">
      <dsp:nvSpPr>
        <dsp:cNvPr id="0" name=""/>
        <dsp:cNvSpPr/>
      </dsp:nvSpPr>
      <dsp:spPr>
        <a:xfrm>
          <a:off x="1716966" y="4013245"/>
          <a:ext cx="772215" cy="77221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1DCD0-1905-E44B-AE0E-8618D048957D}" type="datetimeFigureOut">
              <a:rPr lang="en-US" smtClean="0"/>
              <a:t>7/9/19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46790-6FFD-CC46-B3C9-B05ED3212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6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13737-2462-ED4A-96E9-022BB39DD4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C8D9-9EF1-D74A-9A9B-AAE320A7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87456-3C48-7845-B841-B07005DD7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C8679-027A-884E-AEEC-D6FCD7DD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4541F-5094-E747-9E59-E3E0476DBD32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D7424-14BF-4A44-BD6A-A5F15669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1A3F-09DE-F14E-8CFC-A4A2C308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C6DA3DC6-6A49-3C45-89D9-51710B79EA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4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C64B-DF32-4441-9772-3E7A7C3B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8FD2C-AA2A-AC4A-AA5A-8FAE57EE7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BB97A-8A78-FF45-9207-9A847653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3056-102B-F84D-8A12-8DE64AB349D5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4164-B1C8-D24A-BDE6-8C5A574F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83A4-973F-C64D-B1C8-F84E176C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A0B0B8-D7B6-7B4D-9AB5-5854C75BF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D1F0B-0502-EC45-BC29-BA293B45C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425A-9F52-0B42-883A-E61BC0F9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2C2F-8FFF-064E-A620-7353522A2424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C212B-960A-5D4F-89C8-EA52A5CF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521F-4F82-E74C-A77D-2F6675CE7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5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C755-71F8-604D-978F-5B09ADA8CA8C}" type="datetime1">
              <a:rPr lang="en-US" smtClean="0"/>
              <a:t>7/9/19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6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5B4E-0DA9-E743-8836-465DA014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C404-8B64-2E48-9E41-37C075A12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0363-E7BB-DA4D-A164-C0CD5E40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53B5-4E90-AF45-BB99-CAD08EA69326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CA7A-4F8C-5D48-8E3E-DF6C684B4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9E79E-EA17-BA49-983E-5D061D82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46CC-0FF0-714A-8279-59CFE403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5740B-A4EB-3B42-B719-2DF6F9C2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AAAAD-5EE0-0143-8D4A-DC94EFC6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5969F-A67F-7E4A-B3CA-2407584C9D58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51EFC-63C6-344A-BD95-5F6BA41A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DC3BB-DEF0-3F4B-B7FE-9167306A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2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4EC8C-6770-2848-ADF3-02010041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7E04B-1277-5146-8E3F-3F33E5744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B15BC-5A62-6942-B94C-C8B3B7C8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FA0D7-3746-464C-9A8B-F645A6F3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7014-4C53-634B-89D9-5A6A4A585799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CA065-9CEE-EF42-8FB9-BBB2BCEBD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66C92-9E36-CF45-9AF9-59B7710D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7th sPHENIX Collaboration Meeting">
            <a:extLst>
              <a:ext uri="{FF2B5EF4-FFF2-40B4-BE49-F238E27FC236}">
                <a16:creationId xmlns:a16="http://schemas.microsoft.com/office/drawing/2014/main" id="{952F0AC5-8505-DF40-AE9F-49B9987741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7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8C37-8724-8849-8309-2D00C2D3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52227-BC6D-9A4F-BE54-4C0FD220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0267C-1E8F-774E-B8E9-C5FFB0360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81D7D-EC9C-4A4A-8983-C12CABF10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6897B-512A-9240-BC28-56E649C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8423D-B084-F440-A679-B4268E775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DED53-E65A-C645-8D2F-F5C2FE6CA25E}" type="datetime1">
              <a:rPr lang="en-US" smtClean="0"/>
              <a:t>7/9/19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523B3-937F-1648-9D19-94AE674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D3EA2-4EED-374E-BAF5-E468A2B2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9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F951-7E61-EC47-846E-87E5F3E4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4343-8786-AB44-9B5D-D2726B78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EE39-1886-EE4D-90CE-67DA913A36BB}" type="datetime1">
              <a:rPr lang="en-US" smtClean="0"/>
              <a:t>7/9/19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696C7-8B2F-DE44-B014-D3958F08C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D99A7-0B99-4D43-ACAF-A9F7CFE3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C112E-BB7F-4240-BB62-C7FA2E45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846C-4B54-7849-B660-38C434014A09}" type="datetime1">
              <a:rPr lang="en-US" smtClean="0"/>
              <a:t>7/9/19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86D2A-2E14-B64E-81F7-5625EB94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07FB8-049F-E44A-B615-1D55CD41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9DBC-E63C-B944-90E9-3489EA64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62968-C43E-7F42-8F64-A3710102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A53B5-1F03-FE48-A572-F9B262D0B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D8E6E-CAD7-D34A-9AC9-F87CF214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FE93-8039-2543-A8C2-C299E86DEA66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45289-D11D-3848-862C-FD847F53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BE719-EA63-8448-B316-5E9D74B0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0D52-C4EC-EF4E-9B8F-801A1368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0F3031-7983-374A-AD70-FC30F062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F301A-45BD-F342-AB96-B7D3C8500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2D76E-75AF-9B4E-A7A4-E60F6D00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CC2-8633-4948-A185-07AF971E262B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3EE45-943C-F746-AC1A-32BCD9017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D725E-8A8A-BF4E-B2AA-A9313552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BA80E-64C0-5042-8126-37BE74E8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3FD1E-B7C8-5D4C-8F68-CA0E33C0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5889-7CE5-7C4A-8C09-95D29A0B0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C17A6-8405-734E-B597-8E6BF34592D6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68D41-CB00-E944-9DA4-7BAB16C3F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2E35-C37B-9142-BBDA-C55188CA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5880-4A18-6E4C-AB66-215A6860E5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56961CBB-73BD-6D45-B353-4ED6011E17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5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tif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F71F9-E0BD-7248-88EF-EB65A8A3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36" y="756507"/>
            <a:ext cx="7180614" cy="2387600"/>
          </a:xfrm>
        </p:spPr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8F22-95DF-7040-B267-81DAB8ABA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36" y="3602038"/>
            <a:ext cx="7167737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 err="1"/>
              <a:t>sPHENIX</a:t>
            </a:r>
            <a:r>
              <a:rPr lang="en-US" dirty="0"/>
              <a:t> Collaboration Meeting</a:t>
            </a:r>
          </a:p>
          <a:p>
            <a:r>
              <a:rPr lang="en-US" dirty="0"/>
              <a:t>July 8-9, 2019, Lehigh University, PA</a:t>
            </a:r>
          </a:p>
        </p:txBody>
      </p:sp>
      <p:pic>
        <p:nvPicPr>
          <p:cNvPr id="7" name="Picture 2" descr="7th sPHENIX Collaboration Meeting">
            <a:extLst>
              <a:ext uri="{FF2B5EF4-FFF2-40B4-BE49-F238E27FC236}">
                <a16:creationId xmlns:a16="http://schemas.microsoft.com/office/drawing/2014/main" id="{F6FBA971-DB3B-6E4B-B1E3-F949C2BC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85D0EE-4F6B-2846-A570-E3F62F0E8C79}"/>
              </a:ext>
            </a:extLst>
          </p:cNvPr>
          <p:cNvGrpSpPr/>
          <p:nvPr/>
        </p:nvGrpSpPr>
        <p:grpSpPr>
          <a:xfrm>
            <a:off x="7232073" y="849225"/>
            <a:ext cx="4603797" cy="5468303"/>
            <a:chOff x="5127348" y="1158411"/>
            <a:chExt cx="3945002" cy="45241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3DDD71-0F68-5642-811F-237898C3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5C9BA6-6611-AB42-8774-DFE497825F34}"/>
                </a:ext>
              </a:extLst>
            </p:cNvPr>
            <p:cNvSpPr txBox="1"/>
            <p:nvPr/>
          </p:nvSpPr>
          <p:spPr>
            <a:xfrm>
              <a:off x="5127348" y="1158411"/>
              <a:ext cx="2457494" cy="468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https://</a:t>
              </a:r>
              <a:r>
                <a:rPr lang="en-US" sz="16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6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91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39" y="-13666"/>
            <a:ext cx="9255961" cy="975567"/>
          </a:xfrm>
        </p:spPr>
        <p:txBody>
          <a:bodyPr/>
          <a:lstStyle/>
          <a:p>
            <a:r>
              <a:rPr lang="en-US" dirty="0"/>
              <a:t>The Team @Fermilab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675" y="2011680"/>
            <a:ext cx="7934325" cy="484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117898" y="1478597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4" y="3660189"/>
            <a:ext cx="4263749" cy="319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5470701" y="733828"/>
            <a:ext cx="59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E59-6DEE-3F43-A277-B1EB48C9963C}" type="datetime1">
              <a:rPr lang="en-US" smtClean="0"/>
              <a:t>7/9/19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9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521" y="93220"/>
            <a:ext cx="10467230" cy="754810"/>
          </a:xfrm>
        </p:spPr>
        <p:txBody>
          <a:bodyPr>
            <a:normAutofit/>
          </a:bodyPr>
          <a:lstStyle/>
          <a:p>
            <a:r>
              <a:rPr lang="en-US" sz="3600" dirty="0"/>
              <a:t>Detector Misalignment &amp; Hit Spatial Resolution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5072448" y="1277925"/>
            <a:ext cx="7076303" cy="3124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3652395"/>
            <a:ext cx="7187121" cy="3173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380794" y="1018477"/>
            <a:ext cx="3957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 staves offset by,  </a:t>
            </a:r>
          </a:p>
          <a:p>
            <a:r>
              <a:rPr lang="en-US" sz="2000" dirty="0"/>
              <a:t>Horizontally: 20 x 30um = 600 um</a:t>
            </a:r>
          </a:p>
          <a:p>
            <a:r>
              <a:rPr lang="en-US" sz="20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4BEC-1EF4-D847-93AB-9D4EEB782858}" type="datetime1">
              <a:rPr lang="en-US" smtClean="0"/>
              <a:t>7/9/19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380794" y="2183417"/>
            <a:ext cx="4374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peak_sigma_core</a:t>
            </a:r>
            <a:r>
              <a:rPr lang="en-US" dirty="0">
                <a:solidFill>
                  <a:srgbClr val="FF0000"/>
                </a:solidFill>
              </a:rPr>
              <a:t> = 0.55 (pixel size ) =15 um</a:t>
            </a:r>
          </a:p>
          <a:p>
            <a:r>
              <a:rPr lang="en-US" dirty="0">
                <a:solidFill>
                  <a:srgbClr val="FF0000"/>
                </a:solidFill>
              </a:rPr>
              <a:t>Chip spatial resolution = 15/sqrt(2) = 11 um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7830766" y="6118697"/>
            <a:ext cx="2558374" cy="10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7905344" y="5651212"/>
            <a:ext cx="2558374" cy="1070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7973438" y="5276904"/>
            <a:ext cx="2558374" cy="1070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7672286" y="4893459"/>
            <a:ext cx="2558374" cy="1070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9109953" y="4250987"/>
            <a:ext cx="0" cy="236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8951473" y="6082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8953095" y="5634779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8949851" y="5232695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8946609" y="4859796"/>
            <a:ext cx="316960" cy="202452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10745965" y="5999356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10794801" y="5232695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475093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86505-54B7-3444-B7F3-C7E302CEC2D6}" type="datetime1">
              <a:rPr lang="en-US" smtClean="0"/>
              <a:t>7/9/19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3" y="1319917"/>
            <a:ext cx="6604883" cy="4953662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816610"/>
            <a:ext cx="5208543" cy="28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04" y="4299665"/>
            <a:ext cx="5318096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10400307" y="308778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10400307" y="3820400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477078" y="1455492"/>
            <a:ext cx="380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1225834" y="111338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61830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65" y="136526"/>
            <a:ext cx="9522431" cy="640861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717" y="1872536"/>
            <a:ext cx="5111646" cy="17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7608" y="839993"/>
            <a:ext cx="4475471" cy="303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40687" y="2035641"/>
            <a:ext cx="232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@ 0-degree</a:t>
            </a:r>
          </a:p>
          <a:p>
            <a:r>
              <a:rPr lang="en-US" sz="2400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3540177" y="1388289"/>
            <a:ext cx="0" cy="2490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3A7F-1450-CD44-88BE-C04154CF725E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535" y="3739719"/>
            <a:ext cx="4371541" cy="29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54" y="4553824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2495308" y="4332800"/>
            <a:ext cx="3074760" cy="23751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8487389" y="4581476"/>
            <a:ext cx="232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@ 40-deg</a:t>
            </a:r>
          </a:p>
          <a:p>
            <a:r>
              <a:rPr lang="en-US" sz="2400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1000717" y="769312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39995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39" y="23217"/>
            <a:ext cx="10739577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Confirmed New MVTX Long </a:t>
            </a:r>
            <a:r>
              <a:rPr lang="en-US" dirty="0" err="1"/>
              <a:t>SamTec</a:t>
            </a:r>
            <a:r>
              <a:rPr lang="en-US" dirty="0"/>
              <a:t> Readout Cables</a:t>
            </a:r>
            <a:br>
              <a:rPr lang="en-US" dirty="0"/>
            </a:br>
            <a:r>
              <a:rPr lang="en-US" sz="3100" dirty="0"/>
              <a:t>8.8m + 2.6m = 11.4m (10m desired for </a:t>
            </a:r>
            <a:r>
              <a:rPr lang="en-US" sz="3100" dirty="0" err="1"/>
              <a:t>sPHENIX</a:t>
            </a:r>
            <a:r>
              <a:rPr lang="en-US" sz="3100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71" y="1343025"/>
            <a:ext cx="4136231" cy="551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178" y="2639616"/>
            <a:ext cx="5624512" cy="4218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516" y="1066800"/>
            <a:ext cx="3848100" cy="2886075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EF34-6808-AF45-81E0-786E9C33D60C}" type="datetime1">
              <a:rPr lang="en-US" smtClean="0"/>
              <a:t>7/9/19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416" y="2"/>
            <a:ext cx="10097984" cy="985093"/>
          </a:xfrm>
        </p:spPr>
        <p:txBody>
          <a:bodyPr/>
          <a:lstStyle/>
          <a:p>
            <a:r>
              <a:rPr lang="en-US" dirty="0"/>
              <a:t>MVTX Readout and Power Cable Route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ECD2-8D0E-C646-9B68-CD7DBACB8440}" type="datetime1">
              <a:rPr lang="en-US" smtClean="0"/>
              <a:t>7/9/19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1" y="1129060"/>
            <a:ext cx="5860666" cy="4831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7380636" y="4805105"/>
            <a:ext cx="419414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 err="1"/>
              <a:t>sPHENIX</a:t>
            </a:r>
            <a:r>
              <a:rPr lang="en-US" sz="1680" b="1" dirty="0"/>
              <a:t> MVTX: 7.9+m</a:t>
            </a:r>
          </a:p>
          <a:p>
            <a:pPr lvl="1"/>
            <a:r>
              <a:rPr lang="en-US" sz="1680" dirty="0"/>
              <a:t>Cable-A: </a:t>
            </a:r>
            <a:r>
              <a:rPr lang="en-US" sz="168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680" dirty="0"/>
              <a:t>Cable-B: </a:t>
            </a:r>
            <a:r>
              <a:rPr lang="en-US" sz="168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680" dirty="0"/>
              <a:t>Power cable:</a:t>
            </a:r>
            <a:r>
              <a:rPr lang="en-US" sz="1680" dirty="0">
                <a:solidFill>
                  <a:srgbClr val="FFC000"/>
                </a:solidFill>
              </a:rPr>
              <a:t>4.7+ m</a:t>
            </a:r>
            <a:endParaRPr lang="en-US" sz="1920" dirty="0">
              <a:solidFill>
                <a:srgbClr val="FFC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Desired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5848604" y="2231943"/>
            <a:ext cx="7248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5898192" y="4420723"/>
            <a:ext cx="51328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RU</a:t>
            </a:r>
          </a:p>
          <a:p>
            <a:r>
              <a:rPr lang="en-US" sz="216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0635" y="1398944"/>
            <a:ext cx="3173556" cy="32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8967413" y="1920681"/>
            <a:ext cx="152317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7262848" y="1054688"/>
            <a:ext cx="357668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7380635" y="1493613"/>
            <a:ext cx="140615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952716" y="5944760"/>
            <a:ext cx="518295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680" dirty="0" err="1">
                <a:solidFill>
                  <a:srgbClr val="FF0000"/>
                </a:solidFill>
              </a:rPr>
              <a:t>sPHENIX</a:t>
            </a:r>
            <a:endParaRPr lang="en-US" sz="168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1718F-7F3F-1F4A-930D-AF9067CF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F828E-1509-2D45-9121-82E76E7F5139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B473-8B07-234D-9684-2E932847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46E3-0760-FF4E-AA4C-760691FF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72523-8271-9048-8F3D-3A1BE5631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74"/>
            <a:ext cx="12192000" cy="6830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8D805-89F1-074D-86D4-0E2E3343F8B8}"/>
              </a:ext>
            </a:extLst>
          </p:cNvPr>
          <p:cNvSpPr txBox="1"/>
          <p:nvPr/>
        </p:nvSpPr>
        <p:spPr>
          <a:xfrm>
            <a:off x="5686025" y="2030950"/>
            <a:ext cx="49347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Data run-log in </a:t>
            </a:r>
            <a:r>
              <a:rPr lang="en-US" sz="2400" dirty="0" err="1">
                <a:solidFill>
                  <a:srgbClr val="FF0000"/>
                </a:solidFill>
              </a:rPr>
              <a:t>sPHENIX</a:t>
            </a:r>
            <a:r>
              <a:rPr lang="en-US" sz="2400" dirty="0">
                <a:solidFill>
                  <a:srgbClr val="FF0000"/>
                </a:solidFill>
              </a:rPr>
              <a:t> Wiki,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Nice work by </a:t>
            </a:r>
            <a:r>
              <a:rPr lang="en-US" sz="2400" dirty="0" err="1">
                <a:solidFill>
                  <a:srgbClr val="FF0000"/>
                </a:solidFill>
              </a:rPr>
              <a:t>Xiaochun</a:t>
            </a:r>
            <a:r>
              <a:rPr lang="en-US" sz="2400" dirty="0">
                <a:solidFill>
                  <a:srgbClr val="FF0000"/>
                </a:solidFill>
              </a:rPr>
              <a:t> et al. @GSU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Jin’s</a:t>
            </a:r>
            <a:r>
              <a:rPr lang="en-US" sz="2400" dirty="0">
                <a:solidFill>
                  <a:srgbClr val="FF0000"/>
                </a:solidFill>
              </a:rPr>
              <a:t> test beam analysis framework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Offline analysis in progress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8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8D77-BD2D-4744-B00B-0FDD8063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556" y="18255"/>
            <a:ext cx="9311244" cy="995297"/>
          </a:xfrm>
        </p:spPr>
        <p:txBody>
          <a:bodyPr/>
          <a:lstStyle/>
          <a:p>
            <a:r>
              <a:rPr lang="en-US" dirty="0"/>
              <a:t>MVTX Goals – the 2</a:t>
            </a:r>
            <a:r>
              <a:rPr lang="en-US" baseline="30000" dirty="0"/>
              <a:t>nd</a:t>
            </a:r>
            <a:r>
              <a:rPr lang="en-US" dirty="0"/>
              <a:t> TB, 6/17-22,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064C5-97CA-CF44-BBBE-1F610CEC7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69" y="1013552"/>
            <a:ext cx="10515600" cy="35249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Test and confirm optimal MVTX operation parameters for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Threshold scan, analogy shaping time etc. </a:t>
            </a:r>
          </a:p>
          <a:p>
            <a:pPr lvl="1"/>
            <a:r>
              <a:rPr lang="en-US" dirty="0"/>
              <a:t>Study chip hit efficiency vs trigger(strobe) latency </a:t>
            </a:r>
          </a:p>
          <a:p>
            <a:pPr lvl="2"/>
            <a:r>
              <a:rPr lang="en-US" dirty="0"/>
              <a:t>dT =  1 ~ 10 </a:t>
            </a:r>
            <a:r>
              <a:rPr lang="en-US" dirty="0" err="1"/>
              <a:t>uS</a:t>
            </a:r>
            <a:endParaRPr lang="en-US" dirty="0"/>
          </a:p>
          <a:p>
            <a:pPr lvl="2"/>
            <a:r>
              <a:rPr lang="en-US" dirty="0"/>
              <a:t>Impact on occupancy &amp; pileup </a:t>
            </a:r>
          </a:p>
          <a:p>
            <a:r>
              <a:rPr lang="en-US" dirty="0"/>
              <a:t>Parameters predetermined from laser scan at LANL, in good progress</a:t>
            </a:r>
          </a:p>
          <a:p>
            <a:pPr lvl="2"/>
            <a:r>
              <a:rPr lang="en-US" dirty="0"/>
              <a:t>Single chip readout with MOSAIC with pulsed laser (~MIP)</a:t>
            </a:r>
          </a:p>
          <a:p>
            <a:pPr lvl="2"/>
            <a:r>
              <a:rPr lang="en-US" dirty="0"/>
              <a:t>Threshold and noise </a:t>
            </a:r>
          </a:p>
          <a:p>
            <a:pPr lvl="2"/>
            <a:r>
              <a:rPr lang="en-US" dirty="0"/>
              <a:t>Analogy shaping time</a:t>
            </a:r>
          </a:p>
          <a:p>
            <a:pPr lvl="2"/>
            <a:r>
              <a:rPr lang="en-US" dirty="0"/>
              <a:t>Strobe delay and length  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F33A-E4C0-644A-B47B-6D02E6FF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F2073-6E5F-904A-99A3-7292BA57FF68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E79A-DF28-C544-AB24-0E5F714A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F3090-762D-C149-9113-718BB5D9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551C0-FA7B-CA47-BC97-8CA2A052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03" y="3454109"/>
            <a:ext cx="6209941" cy="29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88ADA-D1D1-2E47-A902-CE53CF01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4" y="-17439"/>
            <a:ext cx="9691255" cy="1092345"/>
          </a:xfrm>
        </p:spPr>
        <p:txBody>
          <a:bodyPr/>
          <a:lstStyle/>
          <a:p>
            <a:r>
              <a:rPr lang="en-US" dirty="0"/>
              <a:t>ALPIDE Sensor Operation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B146C-A613-5E43-A5CE-248A4193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1177"/>
            <a:ext cx="6301946" cy="4286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646C5-C504-8447-8656-8A5704CCA5C8}"/>
              </a:ext>
            </a:extLst>
          </p:cNvPr>
          <p:cNvSpPr txBox="1"/>
          <p:nvPr/>
        </p:nvSpPr>
        <p:spPr>
          <a:xfrm>
            <a:off x="577910" y="1357304"/>
            <a:ext cx="3263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“ALICE Default Settings”</a:t>
            </a:r>
          </a:p>
          <a:p>
            <a:r>
              <a:rPr lang="en-US" dirty="0"/>
              <a:t>- “Pile up” integration time ~ 5uS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34F6D-9AA9-7E4B-96B9-C8254EF1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92" y="2083128"/>
            <a:ext cx="6446108" cy="438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8D0CE-3EB6-2448-A531-D922B5F7648E}"/>
              </a:ext>
            </a:extLst>
          </p:cNvPr>
          <p:cNvSpPr txBox="1"/>
          <p:nvPr/>
        </p:nvSpPr>
        <p:spPr>
          <a:xfrm>
            <a:off x="6276088" y="1033181"/>
            <a:ext cx="5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“Stretched Settings” for </a:t>
            </a:r>
            <a:r>
              <a:rPr lang="en-US" dirty="0" err="1"/>
              <a:t>sPHENIX</a:t>
            </a:r>
            <a:r>
              <a:rPr lang="en-US" dirty="0"/>
              <a:t> trigger study </a:t>
            </a:r>
          </a:p>
          <a:p>
            <a:r>
              <a:rPr lang="en-US" dirty="0"/>
              <a:t> - Pile up integration time ~ 8uS</a:t>
            </a:r>
          </a:p>
          <a:p>
            <a:endParaRPr lang="en-US" dirty="0"/>
          </a:p>
          <a:p>
            <a:r>
              <a:rPr lang="en-US" dirty="0"/>
              <a:t>64 cells x 106nS = 6.8uS</a:t>
            </a:r>
          </a:p>
          <a:p>
            <a:r>
              <a:rPr lang="en-US" dirty="0"/>
              <a:t>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BF6D7D-73A1-2D4E-A15C-5E30F2C4938D}"/>
              </a:ext>
            </a:extLst>
          </p:cNvPr>
          <p:cNvCxnSpPr>
            <a:cxnSpLocks/>
          </p:cNvCxnSpPr>
          <p:nvPr/>
        </p:nvCxnSpPr>
        <p:spPr>
          <a:xfrm flipV="1">
            <a:off x="3857903" y="2594919"/>
            <a:ext cx="0" cy="34351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F043C3-391A-A140-835B-4510EA91E7BC}"/>
              </a:ext>
            </a:extLst>
          </p:cNvPr>
          <p:cNvCxnSpPr>
            <a:cxnSpLocks/>
          </p:cNvCxnSpPr>
          <p:nvPr/>
        </p:nvCxnSpPr>
        <p:spPr>
          <a:xfrm flipV="1">
            <a:off x="8857734" y="2496065"/>
            <a:ext cx="0" cy="3534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5C49F90-FAEF-CC4D-8BA4-B9DAF964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81D-4DEB-1C4B-89EF-8F911289AD5E}" type="datetime1">
              <a:rPr lang="en-US" smtClean="0"/>
              <a:t>7/9/19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99AE60-6A33-5D46-8DE1-AD48F27F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ABF3F7-B42C-E74C-B496-7A43B94D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6E174-7997-FB41-AA64-8936F73C95F5}"/>
              </a:ext>
            </a:extLst>
          </p:cNvPr>
          <p:cNvSpPr txBox="1"/>
          <p:nvPr/>
        </p:nvSpPr>
        <p:spPr>
          <a:xfrm>
            <a:off x="1905005" y="6259175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4.7uS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685B84-2892-D14F-9E55-09532BB0788A}"/>
              </a:ext>
            </a:extLst>
          </p:cNvPr>
          <p:cNvSpPr txBox="1"/>
          <p:nvPr/>
        </p:nvSpPr>
        <p:spPr>
          <a:xfrm>
            <a:off x="7381103" y="6255264"/>
            <a:ext cx="318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 Latency ~ 6.8uS</a:t>
            </a:r>
          </a:p>
        </p:txBody>
      </p:sp>
    </p:spTree>
    <p:extLst>
      <p:ext uri="{BB962C8B-B14F-4D97-AF65-F5344CB8AC3E}">
        <p14:creationId xmlns:p14="http://schemas.microsoft.com/office/powerpoint/2010/main" val="3048640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02D-33C3-544B-9CDF-FE08D8CC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96" y="27184"/>
            <a:ext cx="5418003" cy="1015718"/>
          </a:xfrm>
        </p:spPr>
        <p:txBody>
          <a:bodyPr>
            <a:noAutofit/>
          </a:bodyPr>
          <a:lstStyle/>
          <a:p>
            <a:r>
              <a:rPr lang="en-US" sz="3200" dirty="0"/>
              <a:t>Study MAPS Performance with Pulsed Laser @LANL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7542-76C0-9143-90F5-31083884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77" y="1145106"/>
            <a:ext cx="6654703" cy="12556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Inject  “MIP” signal, focused laser beam</a:t>
            </a:r>
          </a:p>
          <a:p>
            <a:pPr lvl="1"/>
            <a:r>
              <a:rPr lang="en-US" dirty="0"/>
              <a:t>850 nm laser, 4ns wide pulse, ~1 MIP</a:t>
            </a:r>
          </a:p>
          <a:p>
            <a:pPr lvl="1"/>
            <a:r>
              <a:rPr lang="en-US" dirty="0"/>
              <a:t>50kHz trigger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Find optimal MAPS operating parameters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8FD72-AD65-0A42-844F-C952CB9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F3007-4FCF-A148-B1E9-4598D53D64FE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58F2-7569-8B48-9165-F5DB794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6E943-1AF3-2845-B3F8-89F91CAB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11FFC-AF0A-C643-9558-8C3BC59C51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7" y="2379633"/>
            <a:ext cx="5616605" cy="4212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A13C7-CA03-1F44-85F2-769E4CDA0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18255"/>
            <a:ext cx="51435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839861-3B11-984D-9F3B-D1413B4859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92" y="4946197"/>
            <a:ext cx="4090026" cy="16702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8859E7-372F-3B4F-9DE2-3C8639D8F0E8}"/>
              </a:ext>
            </a:extLst>
          </p:cNvPr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Pixel hits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954E6-597F-B047-AC82-4C05CF7AFC94}"/>
              </a:ext>
            </a:extLst>
          </p:cNvPr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C8E41D-F384-EF48-BD47-2BA9242EA588}"/>
              </a:ext>
            </a:extLst>
          </p:cNvPr>
          <p:cNvCxnSpPr>
            <a:stCxn id="14" idx="0"/>
          </p:cNvCxnSpPr>
          <p:nvPr/>
        </p:nvCxnSpPr>
        <p:spPr>
          <a:xfrm flipV="1">
            <a:off x="4633644" y="18255"/>
            <a:ext cx="2414856" cy="34107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DA37DA-15EA-A041-AE30-E0FD6357C1A6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633644" y="4389120"/>
            <a:ext cx="2414856" cy="23323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D04F53-D4AC-E741-87EA-8BFCC879FF88}"/>
              </a:ext>
            </a:extLst>
          </p:cNvPr>
          <p:cNvSpPr txBox="1"/>
          <p:nvPr/>
        </p:nvSpPr>
        <p:spPr>
          <a:xfrm rot="21093281">
            <a:off x="1394460" y="4393118"/>
            <a:ext cx="140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Laser system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458-23AC-BC4E-8F13-85CDFD1C3CFD}"/>
              </a:ext>
            </a:extLst>
          </p:cNvPr>
          <p:cNvSpPr txBox="1"/>
          <p:nvPr/>
        </p:nvSpPr>
        <p:spPr>
          <a:xfrm rot="20958410">
            <a:off x="1218022" y="5596668"/>
            <a:ext cx="198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MOSAIC Testbench</a:t>
            </a:r>
          </a:p>
        </p:txBody>
      </p:sp>
    </p:spTree>
    <p:extLst>
      <p:ext uri="{BB962C8B-B14F-4D97-AF65-F5344CB8AC3E}">
        <p14:creationId xmlns:p14="http://schemas.microsoft.com/office/powerpoint/2010/main" val="1586207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510332" y="1683811"/>
            <a:ext cx="6090867" cy="3297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36" y="71573"/>
            <a:ext cx="10246122" cy="75406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B7C27-B46E-424D-9B05-9909F3BF6D44}" type="datetime1">
              <a:rPr lang="en-US" altLang="en-US" smtClean="0"/>
              <a:t>7/9/19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10" y="974433"/>
            <a:ext cx="5026228" cy="514594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595481" y="2721177"/>
            <a:ext cx="2970959" cy="7492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595481" y="3525093"/>
            <a:ext cx="2902919" cy="22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4062834" y="2934574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437585" y="1136711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508001" y="2348468"/>
            <a:ext cx="190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Extended power FPC</a:t>
            </a:r>
            <a:endParaRPr lang="en-US" sz="2400" dirty="0">
              <a:solidFill>
                <a:srgbClr val="032AFF"/>
              </a:solidFill>
            </a:endParaRPr>
          </a:p>
        </p:txBody>
      </p:sp>
      <p:pic>
        <p:nvPicPr>
          <p:cNvPr id="23" name="Picture 2" descr="7th sPHENIX Collaboration Meeting">
            <a:extLst>
              <a:ext uri="{FF2B5EF4-FFF2-40B4-BE49-F238E27FC236}">
                <a16:creationId xmlns:a16="http://schemas.microsoft.com/office/drawing/2014/main" id="{261FA84F-512F-264B-B75C-50344DE2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35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3F5A-EF94-2844-95D8-150AADE0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795" y="178670"/>
            <a:ext cx="10120734" cy="629003"/>
          </a:xfrm>
        </p:spPr>
        <p:txBody>
          <a:bodyPr>
            <a:noAutofit/>
          </a:bodyPr>
          <a:lstStyle/>
          <a:p>
            <a:r>
              <a:rPr lang="en-US" sz="3600" dirty="0"/>
              <a:t>Laser Scan Data – Pixel Hit Efficiency vs Trigger Delay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6CAA-A43F-F348-9937-46782471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AD86-0F01-674E-B5BE-E880DABF4E41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303EB-2529-0D4A-8EAD-D220F90B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D624-D48C-7E40-BD1D-49B915C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D64ED-3790-D146-9C03-01B12C92BA9A}"/>
              </a:ext>
            </a:extLst>
          </p:cNvPr>
          <p:cNvSpPr txBox="1"/>
          <p:nvPr/>
        </p:nvSpPr>
        <p:spPr>
          <a:xfrm>
            <a:off x="7149947" y="901450"/>
            <a:ext cx="484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of “Stretched Settings” for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trigger</a:t>
            </a:r>
          </a:p>
          <a:p>
            <a:r>
              <a:rPr lang="en-US" dirty="0">
                <a:solidFill>
                  <a:srgbClr val="FF0000"/>
                </a:solidFill>
              </a:rPr>
              <a:t>MAX:  64 cells x 106nS = 6.8uS</a:t>
            </a:r>
          </a:p>
          <a:p>
            <a:r>
              <a:rPr lang="en-US" dirty="0"/>
              <a:t>     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D49655-E32E-C24D-826E-FB3BA5A67887}"/>
              </a:ext>
            </a:extLst>
          </p:cNvPr>
          <p:cNvGrpSpPr/>
          <p:nvPr/>
        </p:nvGrpSpPr>
        <p:grpSpPr>
          <a:xfrm>
            <a:off x="50494" y="2262657"/>
            <a:ext cx="12141506" cy="4640471"/>
            <a:chOff x="50494" y="2262657"/>
            <a:chExt cx="12141506" cy="46404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7AD441-707C-9D4A-B81B-C5F4F7A23876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5629F2D-167C-9E48-8DA7-00F0CE271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CAC58AD-0CF4-F241-8F25-1E70D7776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1736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DEE9F6-9CCE-6F48-9D9C-02E87EECB4DA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1674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195716-13EC-EC43-985B-452C5E2664C2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04DE95-4FF5-A443-9926-8A79DAD6E7A2}"/>
              </a:ext>
            </a:extLst>
          </p:cNvPr>
          <p:cNvGrpSpPr/>
          <p:nvPr/>
        </p:nvGrpSpPr>
        <p:grpSpPr>
          <a:xfrm>
            <a:off x="55860" y="2262657"/>
            <a:ext cx="12141506" cy="4640471"/>
            <a:chOff x="50494" y="2262657"/>
            <a:chExt cx="12141506" cy="46404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37A7DD-7AA1-B74F-A50D-110E4F23AB87}"/>
                </a:ext>
              </a:extLst>
            </p:cNvPr>
            <p:cNvGrpSpPr/>
            <p:nvPr/>
          </p:nvGrpSpPr>
          <p:grpSpPr>
            <a:xfrm>
              <a:off x="50494" y="2262657"/>
              <a:ext cx="12141506" cy="4640471"/>
              <a:chOff x="50494" y="1539497"/>
              <a:chExt cx="12141506" cy="46404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AB004A-FCFA-9240-8E08-883818921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94" y="1539497"/>
                <a:ext cx="12141506" cy="4640471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EE83FAF-4D22-B841-BBE2-154F3E086D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117" y="2088614"/>
                <a:ext cx="0" cy="362430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B60876-8103-D344-A8BB-42023F58070D}"/>
                  </a:ext>
                </a:extLst>
              </p:cNvPr>
              <p:cNvSpPr txBox="1"/>
              <p:nvPr/>
            </p:nvSpPr>
            <p:spPr>
              <a:xfrm>
                <a:off x="4666890" y="4995337"/>
                <a:ext cx="24021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~ 4.7 us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sPHENIX</a:t>
                </a:r>
                <a:r>
                  <a:rPr lang="en-US" dirty="0">
                    <a:solidFill>
                      <a:srgbClr val="FF0000"/>
                    </a:solidFill>
                  </a:rPr>
                  <a:t> Trigger latency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C14DB-02AD-6D46-AE24-7685969E652A}"/>
                </a:ext>
              </a:extLst>
            </p:cNvPr>
            <p:cNvSpPr txBox="1"/>
            <p:nvPr/>
          </p:nvSpPr>
          <p:spPr>
            <a:xfrm>
              <a:off x="7590884" y="2801151"/>
              <a:ext cx="1581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Pixel (Row-Col)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FC4DE1-5B78-AC40-9803-8253D3960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915" y="704510"/>
            <a:ext cx="3082685" cy="2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1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CAB5-245B-354A-BFCC-EDBEA085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537" y="0"/>
            <a:ext cx="9976263" cy="1148087"/>
          </a:xfrm>
        </p:spPr>
        <p:txBody>
          <a:bodyPr/>
          <a:lstStyle/>
          <a:p>
            <a:r>
              <a:rPr lang="en-US" dirty="0"/>
              <a:t>MVTX experts help ALICE/ITS – to help us!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FC8F19-89E3-1043-A7D3-788FD0DC2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007" y="1363829"/>
            <a:ext cx="9141993" cy="5141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48450-3228-2F41-95F7-578DB4C494C4}"/>
              </a:ext>
            </a:extLst>
          </p:cNvPr>
          <p:cNvSpPr txBox="1"/>
          <p:nvPr/>
        </p:nvSpPr>
        <p:spPr>
          <a:xfrm>
            <a:off x="10286077" y="89995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 </a:t>
            </a:r>
          </a:p>
          <a:p>
            <a:r>
              <a:rPr lang="en-US" dirty="0"/>
              <a:t>from Monday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C5D62-BDE0-BE4D-BD35-9835EA18BF4C}"/>
              </a:ext>
            </a:extLst>
          </p:cNvPr>
          <p:cNvSpPr txBox="1"/>
          <p:nvPr/>
        </p:nvSpPr>
        <p:spPr>
          <a:xfrm>
            <a:off x="36816" y="2274838"/>
            <a:ext cx="3544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ITS surface commissioning now:</a:t>
            </a:r>
          </a:p>
          <a:p>
            <a:r>
              <a:rPr lang="en-US" dirty="0"/>
              <a:t>~ May 2020</a:t>
            </a:r>
          </a:p>
          <a:p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Great opportunity to learn about ITS/MVTX detectors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Training on technical details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Developing tools </a:t>
            </a:r>
          </a:p>
          <a:p>
            <a:pPr marL="285750" indent="-285750">
              <a:buFontTx/>
              <a:buChar char="-"/>
            </a:pPr>
            <a:r>
              <a:rPr lang="en-US" dirty="0"/>
              <a:t>Build up operation experience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715F81-2AD4-FB4D-869D-46274B2D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A9873-8405-154A-B35F-537F83255B3F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36B670-9FF6-D241-879E-3EBF5C22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69FAF3-9B0F-E34B-8E88-70198F51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19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49" y="12652"/>
            <a:ext cx="10972800" cy="13923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MVTX Schedules and Milestones (3/2019)</a:t>
            </a:r>
            <a:br>
              <a:rPr lang="en-US" dirty="0"/>
            </a:br>
            <a:r>
              <a:rPr lang="en-US" dirty="0"/>
              <a:t>concerns &amp; challenges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417B-49CC-B144-81F4-BC1B7F8ABB51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388574"/>
              </p:ext>
            </p:extLst>
          </p:nvPr>
        </p:nvGraphicFramePr>
        <p:xfrm>
          <a:off x="4468711" y="2006392"/>
          <a:ext cx="7268436" cy="34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06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211406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CY-2018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2019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2023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6008361" y="2415332"/>
            <a:ext cx="1520874" cy="424732"/>
            <a:chOff x="1891510" y="2079909"/>
            <a:chExt cx="1689856" cy="47192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960374" cy="471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b="1" dirty="0"/>
                <a:t>Stave &amp; RU </a:t>
              </a:r>
            </a:p>
            <a:p>
              <a:r>
                <a:rPr lang="en-US" sz="108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7426221" y="5124066"/>
            <a:ext cx="988940" cy="350321"/>
            <a:chOff x="3262785" y="2711027"/>
            <a:chExt cx="1098822" cy="38924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887352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Power system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5432652" y="3034781"/>
            <a:ext cx="4559710" cy="258532"/>
            <a:chOff x="3028117" y="2690395"/>
            <a:chExt cx="5066344" cy="28725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8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7027480" y="3859008"/>
            <a:ext cx="1563695" cy="341632"/>
            <a:chOff x="4094391" y="2680223"/>
            <a:chExt cx="1737438" cy="3795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7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dirty="0"/>
                <a:t>Service barrel </a:t>
              </a:r>
            </a:p>
            <a:p>
              <a:r>
                <a:rPr lang="en-US" sz="81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6700434" y="3304272"/>
            <a:ext cx="745436" cy="216982"/>
            <a:chOff x="3728752" y="2682754"/>
            <a:chExt cx="828262" cy="24109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59111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6539487" y="3504601"/>
            <a:ext cx="921260" cy="216982"/>
            <a:chOff x="3895974" y="2661453"/>
            <a:chExt cx="1023623" cy="24109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31387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CYSS</a:t>
              </a:r>
              <a:endParaRPr lang="en-US" sz="108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8590176" y="4821153"/>
            <a:ext cx="760144" cy="216982"/>
            <a:chOff x="3174643" y="2681608"/>
            <a:chExt cx="844605" cy="24109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8639349" y="5086385"/>
            <a:ext cx="760144" cy="216982"/>
            <a:chOff x="3031258" y="2686395"/>
            <a:chExt cx="844605" cy="24109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44605" cy="241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9298488" y="5245055"/>
            <a:ext cx="929430" cy="383438"/>
            <a:chOff x="4135029" y="4197743"/>
            <a:chExt cx="1032702" cy="426042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19414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Half barrels</a:t>
              </a:r>
            </a:p>
            <a:p>
              <a:r>
                <a:rPr lang="en-US" sz="946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9257178" y="5682482"/>
            <a:ext cx="2012089" cy="346908"/>
            <a:chOff x="3190658" y="2711027"/>
            <a:chExt cx="2235654" cy="38545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35654" cy="379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MVTX installation &amp; commissioning @BNL</a:t>
              </a:r>
            </a:p>
            <a:p>
              <a:r>
                <a:rPr lang="en-US" sz="81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10164907" y="4576020"/>
            <a:ext cx="1163468" cy="383438"/>
            <a:chOff x="4135029" y="4197743"/>
            <a:chExt cx="1292743" cy="426042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79455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/>
                <a:t>Install half barrels</a:t>
              </a:r>
            </a:p>
            <a:p>
              <a:r>
                <a:rPr lang="en-US" sz="946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10469119" y="3807623"/>
            <a:ext cx="1201940" cy="383438"/>
            <a:chOff x="4135029" y="4238203"/>
            <a:chExt cx="1335490" cy="426042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22202" cy="426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946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11737144" y="2369616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10504375" y="2358742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9322114" y="235608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8100186" y="235608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6914207" y="2344720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5675316" y="2340148"/>
            <a:ext cx="0" cy="3835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4468711" y="2333238"/>
            <a:ext cx="8302" cy="38587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4468712" y="6191952"/>
            <a:ext cx="7280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7070958" y="2526860"/>
            <a:ext cx="651140" cy="341632"/>
            <a:chOff x="1563564" y="2070534"/>
            <a:chExt cx="723489" cy="379589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23489" cy="37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dirty="0"/>
                <a:t>FELIX </a:t>
              </a:r>
            </a:p>
            <a:p>
              <a:r>
                <a:rPr lang="en-US" sz="81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6628853" y="4512718"/>
            <a:ext cx="2720614" cy="430813"/>
            <a:chOff x="3028117" y="2690395"/>
            <a:chExt cx="5066344" cy="19715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19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5754336" y="2463559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3539746" y="1605346"/>
            <a:ext cx="34990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rgbClr val="032AFF"/>
                </a:solidFill>
              </a:rPr>
              <a:t>sPHENIX:</a:t>
            </a:r>
            <a:r>
              <a:rPr lang="en-US" sz="168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5094497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3539746" y="2333236"/>
            <a:ext cx="72487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/>
              <a:t>MVTX</a:t>
            </a:r>
            <a:endParaRPr lang="en-US" sz="216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10480367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6165122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8377247" y="1726073"/>
            <a:ext cx="101959" cy="1238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10571073" y="1624203"/>
            <a:ext cx="1244059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1</a:t>
            </a:r>
            <a:r>
              <a:rPr lang="en-US" sz="1680" baseline="30000" dirty="0">
                <a:solidFill>
                  <a:srgbClr val="032AFF"/>
                </a:solidFill>
              </a:rPr>
              <a:t>st</a:t>
            </a:r>
            <a:r>
              <a:rPr lang="en-US" sz="168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8428226" y="1603786"/>
            <a:ext cx="115704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5554295" y="3807616"/>
            <a:ext cx="983128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5464618" y="3863204"/>
            <a:ext cx="1077539" cy="3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46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946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6472088" y="5480773"/>
            <a:ext cx="1059906" cy="561307"/>
            <a:chOff x="4283957" y="5204332"/>
            <a:chExt cx="1177674" cy="623674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177674" cy="587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7746869" y="5617944"/>
            <a:ext cx="1071127" cy="415753"/>
            <a:chOff x="4162934" y="5204332"/>
            <a:chExt cx="1190139" cy="46194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190139" cy="42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46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946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72656" y="2724301"/>
            <a:ext cx="43242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Funding delays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Stave production delayed at CERN</a:t>
            </a:r>
          </a:p>
          <a:p>
            <a:r>
              <a:rPr lang="en-US" dirty="0"/>
              <a:t>     - Impact on following test &amp; assembly</a:t>
            </a:r>
          </a:p>
          <a:p>
            <a:r>
              <a:rPr lang="en-US" dirty="0"/>
              <a:t>     - preparation work @LBNL, UT-A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R&amp;D $ for mech. </a:t>
            </a:r>
            <a:r>
              <a:rPr lang="en-US" dirty="0" err="1"/>
              <a:t>desgin</a:t>
            </a:r>
            <a:r>
              <a:rPr lang="en-US" dirty="0"/>
              <a:t> work</a:t>
            </a:r>
          </a:p>
          <a:p>
            <a:r>
              <a:rPr lang="en-US" dirty="0"/>
              <a:t>     - MIT, LBNL, LANL </a:t>
            </a:r>
          </a:p>
          <a:p>
            <a:r>
              <a:rPr lang="en-US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237506" y="5682482"/>
            <a:ext cx="392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310821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E9DF-A309-C14F-B32D-B5548B9D0A4D}" type="datetime1">
              <a:rPr lang="en-US" smtClean="0"/>
              <a:t>7/9/19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147249"/>
            <a:ext cx="5286937" cy="6727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20" y="86218"/>
            <a:ext cx="5392474" cy="67584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1230085" y="1"/>
            <a:ext cx="10515600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Report from April BNL PD2/3 Reviews: Silicon Detectors - MVTX, INTT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78D7A-602F-1040-9128-DED560B42DE7}"/>
              </a:ext>
            </a:extLst>
          </p:cNvPr>
          <p:cNvSpPr/>
          <p:nvPr/>
        </p:nvSpPr>
        <p:spPr>
          <a:xfrm>
            <a:off x="407624" y="3984496"/>
            <a:ext cx="4594034" cy="1097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EF064-A958-A049-AA04-9B0679EB35DF}"/>
              </a:ext>
            </a:extLst>
          </p:cNvPr>
          <p:cNvSpPr/>
          <p:nvPr/>
        </p:nvSpPr>
        <p:spPr>
          <a:xfrm>
            <a:off x="6487885" y="3061166"/>
            <a:ext cx="4594034" cy="9233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8C9DDC-A570-4D45-BAA6-6C0F9B765E41}"/>
              </a:ext>
            </a:extLst>
          </p:cNvPr>
          <p:cNvSpPr/>
          <p:nvPr/>
        </p:nvSpPr>
        <p:spPr>
          <a:xfrm>
            <a:off x="6596217" y="4302149"/>
            <a:ext cx="4594034" cy="6499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3972-54B9-4C4D-A793-C85B57A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1AFB9-9C36-A445-A01D-DD88BB0A116E}" type="datetime1">
              <a:rPr lang="en-US" smtClean="0"/>
              <a:t>7/9/19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057AB-6FB0-B040-AEBC-74A3B49A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82057-E189-1147-8B92-47F40438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0E5DF-4B09-FE4D-8A18-CA9698CE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19" y="0"/>
            <a:ext cx="538956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CF3B0-B207-9640-A4A0-9D085985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5537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1F6C4-EFCE-5442-BF4D-0DEA169FD069}"/>
              </a:ext>
            </a:extLst>
          </p:cNvPr>
          <p:cNvCxnSpPr/>
          <p:nvPr/>
        </p:nvCxnSpPr>
        <p:spPr>
          <a:xfrm>
            <a:off x="2005070" y="1924881"/>
            <a:ext cx="40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D3E62B-9E68-844E-927B-3ECE02448885}"/>
              </a:ext>
            </a:extLst>
          </p:cNvPr>
          <p:cNvSpPr txBox="1"/>
          <p:nvPr/>
        </p:nvSpPr>
        <p:spPr>
          <a:xfrm>
            <a:off x="6875580" y="4221497"/>
            <a:ext cx="43681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MVTX Risks - all in P6 now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WBS, PMP documents updated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Schedule &amp; Labor profile updated in P6 </a:t>
            </a:r>
          </a:p>
          <a:p>
            <a:r>
              <a:rPr lang="en-US" dirty="0">
                <a:solidFill>
                  <a:srgbClr val="FF0000"/>
                </a:solidFill>
              </a:rPr>
              <a:t>      (Glenn, Irina 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Need project fund NOW to meet the goals!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CD437-1433-AE4F-8B40-09445A2331A8}"/>
              </a:ext>
            </a:extLst>
          </p:cNvPr>
          <p:cNvSpPr/>
          <p:nvPr/>
        </p:nvSpPr>
        <p:spPr>
          <a:xfrm>
            <a:off x="1753518" y="2575820"/>
            <a:ext cx="4594034" cy="938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5298E-E60B-B047-B15F-3ADC4369B9F3}"/>
              </a:ext>
            </a:extLst>
          </p:cNvPr>
          <p:cNvCxnSpPr/>
          <p:nvPr/>
        </p:nvCxnSpPr>
        <p:spPr>
          <a:xfrm>
            <a:off x="2036283" y="656103"/>
            <a:ext cx="40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387C-547E-F948-8C9D-232F1C523C1B}"/>
              </a:ext>
            </a:extLst>
          </p:cNvPr>
          <p:cNvCxnSpPr/>
          <p:nvPr/>
        </p:nvCxnSpPr>
        <p:spPr>
          <a:xfrm>
            <a:off x="2036283" y="1074746"/>
            <a:ext cx="40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4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0D4FC08D-1872-5642-A6C1-EA6F7B5E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439" y="4932165"/>
            <a:ext cx="1878369" cy="1888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C4180-0E58-9C44-96C9-3D60A51D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304" y="37658"/>
            <a:ext cx="5165766" cy="994837"/>
          </a:xfrm>
        </p:spPr>
        <p:txBody>
          <a:bodyPr/>
          <a:lstStyle/>
          <a:p>
            <a:r>
              <a:rPr lang="en-US" b="1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0B22D-DD79-3649-B540-ACC31264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7" y="1032495"/>
            <a:ext cx="8221501" cy="48706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Completed essential R&amp;D for readout integration</a:t>
            </a:r>
          </a:p>
          <a:p>
            <a:pPr lvl="1"/>
            <a:r>
              <a:rPr lang="en-US" dirty="0"/>
              <a:t>Full 9-chip stave readout per RU</a:t>
            </a:r>
          </a:p>
          <a:p>
            <a:pPr lvl="1"/>
            <a:r>
              <a:rPr lang="en-US" dirty="0"/>
              <a:t>Multi-RU readout per FELIX</a:t>
            </a:r>
          </a:p>
          <a:p>
            <a:pPr lvl="1"/>
            <a:r>
              <a:rPr lang="en-US" dirty="0"/>
              <a:t>Long readout cables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GTM </a:t>
            </a:r>
          </a:p>
          <a:p>
            <a:r>
              <a:rPr lang="en-US" dirty="0"/>
              <a:t>Completed preliminary mechanical design</a:t>
            </a:r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Calibration data with incident angles, 0, 10,20,30,40,45 </a:t>
            </a:r>
          </a:p>
          <a:p>
            <a:r>
              <a:rPr lang="en-US" dirty="0"/>
              <a:t>Stave and RU production at CERN - in good progress</a:t>
            </a:r>
          </a:p>
          <a:p>
            <a:r>
              <a:rPr lang="en-US" dirty="0"/>
              <a:t>MVTX Cost &amp; Schedule review, July 29-30 @BNL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We are ready for the full production and the physics!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3C169-682A-DB44-9FCE-F8469B0E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FF383-4E9C-F042-A769-2119CC29EBE3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393EE-AC47-7B41-BC8B-D70E6540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3F81-E24A-C34F-BB9C-854FA59D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93AE8-EE2B-DF4A-9C51-86C70E51D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35" y="37658"/>
            <a:ext cx="2517569" cy="1888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98DF2-CA4B-9D40-B444-4EA1921B05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4918466"/>
            <a:ext cx="2517569" cy="153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3262B-2717-FF44-9160-A51DEE872D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822" y="1665899"/>
            <a:ext cx="2517569" cy="162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FAF70-5D7D-444C-9B4D-957D999A13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4735" y="3339874"/>
            <a:ext cx="3771656" cy="152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0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C437-FDF0-794A-A781-0CBA61E5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0F4E-DD7E-C44E-B24C-D1FD600E4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14BF-36F2-E34D-809C-664CE1396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B3C3F-21A2-F44C-80D9-11DB183169DD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17336-E325-CB49-BBBD-CAAF8E17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FE478-7CEB-6448-8C6C-FCA7279E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11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46F09-893A-104D-8332-97B56397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67" y="1232755"/>
            <a:ext cx="8292828" cy="54120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Very successful TB at Fermilab, 5/13-25, 2019</a:t>
            </a:r>
          </a:p>
          <a:p>
            <a:pPr lvl="1"/>
            <a:r>
              <a:rPr lang="en-US" dirty="0"/>
              <a:t>Confirmed the long 11.4m </a:t>
            </a:r>
            <a:r>
              <a:rPr lang="en-US" dirty="0" err="1"/>
              <a:t>SamTec</a:t>
            </a:r>
            <a:r>
              <a:rPr lang="en-US" dirty="0"/>
              <a:t> readout cable</a:t>
            </a:r>
          </a:p>
          <a:p>
            <a:pPr lvl="1"/>
            <a:r>
              <a:rPr lang="en-US" dirty="0"/>
              <a:t>Confirmed the full stave readout </a:t>
            </a:r>
          </a:p>
          <a:p>
            <a:pPr lvl="1"/>
            <a:r>
              <a:rPr lang="en-US" dirty="0"/>
              <a:t>Confirmed multi-RU readout  per FELIX</a:t>
            </a:r>
          </a:p>
          <a:p>
            <a:pPr lvl="1"/>
            <a:r>
              <a:rPr lang="en-US" dirty="0"/>
              <a:t>Confirmed </a:t>
            </a:r>
            <a:r>
              <a:rPr lang="en-US" dirty="0" err="1"/>
              <a:t>sPHENIX</a:t>
            </a:r>
            <a:r>
              <a:rPr lang="en-US" dirty="0"/>
              <a:t> GTM with FELIX</a:t>
            </a:r>
          </a:p>
          <a:p>
            <a:r>
              <a:rPr lang="en-US" dirty="0"/>
              <a:t>A 2</a:t>
            </a:r>
            <a:r>
              <a:rPr lang="en-US" baseline="30000" dirty="0"/>
              <a:t>nd</a:t>
            </a:r>
            <a:r>
              <a:rPr lang="en-US" dirty="0"/>
              <a:t> TB, study optimal MAPS operation points  </a:t>
            </a:r>
          </a:p>
          <a:p>
            <a:pPr lvl="1"/>
            <a:r>
              <a:rPr lang="en-US" dirty="0"/>
              <a:t>Parasitic with INTT+TPC, 6/17-21</a:t>
            </a:r>
          </a:p>
          <a:p>
            <a:endParaRPr lang="en-US" dirty="0"/>
          </a:p>
          <a:p>
            <a:r>
              <a:rPr lang="en-US" dirty="0"/>
              <a:t>Preliminary mechanical design developed</a:t>
            </a:r>
          </a:p>
          <a:p>
            <a:pPr lvl="1"/>
            <a:r>
              <a:rPr lang="en-US" dirty="0"/>
              <a:t>To prototype CYSS and Layer-2 End-Wheel this summer</a:t>
            </a:r>
          </a:p>
          <a:p>
            <a:pPr lvl="1"/>
            <a:r>
              <a:rPr lang="en-US" dirty="0"/>
              <a:t>France, Italy, CERN, contacted and under discussion </a:t>
            </a:r>
          </a:p>
          <a:p>
            <a:pPr lvl="1"/>
            <a:endParaRPr lang="en-US" dirty="0"/>
          </a:p>
          <a:p>
            <a:r>
              <a:rPr lang="en-US" dirty="0"/>
              <a:t>Improve MC detector response, clustering – in progress  </a:t>
            </a:r>
          </a:p>
          <a:p>
            <a:pPr lvl="1"/>
            <a:r>
              <a:rPr lang="en-US" dirty="0"/>
              <a:t>Took calibration data with incident angles, 0, 10,20,30,40,45 </a:t>
            </a:r>
          </a:p>
          <a:p>
            <a:pPr lvl="1"/>
            <a:endParaRPr lang="en-US" dirty="0"/>
          </a:p>
          <a:p>
            <a:r>
              <a:rPr lang="en-US" dirty="0"/>
              <a:t>TB later at LBNL/LANL – in preparation </a:t>
            </a:r>
          </a:p>
          <a:p>
            <a:pPr lvl="1"/>
            <a:r>
              <a:rPr lang="en-US" dirty="0"/>
              <a:t>Scan stave material budget with 50MeV p-beam</a:t>
            </a:r>
          </a:p>
          <a:p>
            <a:pPr lvl="1"/>
            <a:r>
              <a:rPr lang="en-US" dirty="0"/>
              <a:t>8-stave + 8-RU +1-PU + 1-FELIX + 1-GTM + RCDAQ, the full complete readout chain</a:t>
            </a:r>
          </a:p>
          <a:p>
            <a:pPr lvl="2"/>
            <a:r>
              <a:rPr lang="en-US" dirty="0"/>
              <a:t>Hardware will be available soon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4EA5E-7016-9543-B0FD-B8A973C547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34" y="102478"/>
            <a:ext cx="2658894" cy="1994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81F06-AC46-2148-84BA-C7872CD499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106" y="102478"/>
            <a:ext cx="2658894" cy="1994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24A40-CEC2-1A47-8D1E-37174A321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472" y="2153113"/>
            <a:ext cx="4886528" cy="2223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62537-430B-484C-9BB3-E57E079D9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973" y="4515635"/>
            <a:ext cx="3555459" cy="194490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D49891-3F68-8F49-848F-4FFD41DEC6C2}"/>
              </a:ext>
            </a:extLst>
          </p:cNvPr>
          <p:cNvCxnSpPr/>
          <p:nvPr/>
        </p:nvCxnSpPr>
        <p:spPr>
          <a:xfrm flipV="1">
            <a:off x="10079477" y="4640094"/>
            <a:ext cx="1438073" cy="1391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DEAFA3B-3B92-EB47-B936-F1AB161A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A4E1-536B-194C-85C4-2900DB5ECC6C}" type="datetime1">
              <a:rPr lang="en-US" smtClean="0"/>
              <a:t>7/9/19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85139E-C049-214A-B9D3-7DDDC5E4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F73481-72ED-D846-AC83-CED7BBBB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FCAEE-5F1C-E446-9DC1-268FA6D10C87}" type="slidenum">
              <a:rPr lang="en-US" smtClean="0"/>
              <a:t>27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52BF38B-6CF2-5741-9324-D6977A14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66" y="-92808"/>
            <a:ext cx="5216890" cy="1325563"/>
          </a:xfrm>
        </p:spPr>
        <p:txBody>
          <a:bodyPr/>
          <a:lstStyle/>
          <a:p>
            <a:r>
              <a:rPr lang="en-US" dirty="0"/>
              <a:t>R&amp;D Highlights</a:t>
            </a:r>
          </a:p>
        </p:txBody>
      </p:sp>
    </p:spTree>
    <p:extLst>
      <p:ext uri="{BB962C8B-B14F-4D97-AF65-F5344CB8AC3E}">
        <p14:creationId xmlns:p14="http://schemas.microsoft.com/office/powerpoint/2010/main" val="1571699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520" y="7642"/>
            <a:ext cx="9124693" cy="1223819"/>
          </a:xfrm>
        </p:spPr>
        <p:txBody>
          <a:bodyPr>
            <a:normAutofit/>
          </a:bodyPr>
          <a:lstStyle/>
          <a:p>
            <a:r>
              <a:rPr lang="en-US" dirty="0"/>
              <a:t>Monolithic Active Pixel Sensors (MAPS)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5707" y="1264266"/>
            <a:ext cx="7295893" cy="26404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333" dirty="0">
                <a:solidFill>
                  <a:srgbClr val="0000FF"/>
                </a:solidFill>
              </a:rPr>
              <a:t>Advantages of ALICE </a:t>
            </a:r>
            <a:r>
              <a:rPr lang="en-US" sz="3333" dirty="0" err="1">
                <a:solidFill>
                  <a:srgbClr val="0000FF"/>
                </a:solidFill>
              </a:rPr>
              <a:t>PIxel</a:t>
            </a:r>
            <a:r>
              <a:rPr lang="en-US" sz="3333" dirty="0">
                <a:solidFill>
                  <a:srgbClr val="0000FF"/>
                </a:solidFill>
              </a:rPr>
              <a:t> </a:t>
            </a:r>
            <a:r>
              <a:rPr lang="en-US" sz="3333" dirty="0" err="1">
                <a:solidFill>
                  <a:srgbClr val="0000FF"/>
                </a:solidFill>
              </a:rPr>
              <a:t>DEtector</a:t>
            </a:r>
            <a:r>
              <a:rPr lang="en-US" sz="3333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3333" dirty="0"/>
              <a:t>Very fine pitch (27μm x 29μm), </a:t>
            </a:r>
            <a:r>
              <a:rPr lang="en-US" sz="3333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3333" dirty="0"/>
              <a:t>High efficiency (&gt;99%) and low noise (&lt;10</a:t>
            </a:r>
            <a:r>
              <a:rPr lang="en-US" sz="3333" baseline="30000" dirty="0"/>
              <a:t>-6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3333" dirty="0"/>
              <a:t>Time resolution, as low as ~5 </a:t>
            </a:r>
            <a:r>
              <a:rPr lang="en-US" sz="3333" dirty="0" err="1"/>
              <a:t>μs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3333" dirty="0"/>
              <a:t>Ultra-thin/low mass, 50μm (~0.3% X</a:t>
            </a:r>
            <a:r>
              <a:rPr lang="en-US" sz="3333" baseline="-25000" dirty="0"/>
              <a:t>0</a:t>
            </a:r>
            <a:r>
              <a:rPr lang="en-US" sz="3333" dirty="0"/>
              <a:t>), </a:t>
            </a:r>
            <a:r>
              <a:rPr lang="en-US" sz="3333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3333" dirty="0"/>
              <a:t>0.5M channels with on-pixel digitization, </a:t>
            </a:r>
            <a:r>
              <a:rPr lang="en-US" sz="3333" dirty="0">
                <a:solidFill>
                  <a:srgbClr val="00B050"/>
                </a:solidFill>
              </a:rPr>
              <a:t>for zero-suppression and fast readout</a:t>
            </a:r>
            <a:endParaRPr lang="en-US" sz="3333" dirty="0"/>
          </a:p>
          <a:p>
            <a:r>
              <a:rPr lang="en-US" sz="3333" dirty="0"/>
              <a:t>Low power dissipation, 40mW/cm</a:t>
            </a:r>
            <a:r>
              <a:rPr lang="en-US" sz="3333" baseline="30000" dirty="0"/>
              <a:t>2</a:t>
            </a:r>
            <a:r>
              <a:rPr lang="en-US" sz="3333" dirty="0"/>
              <a:t>, </a:t>
            </a:r>
            <a:r>
              <a:rPr lang="en-US" sz="3333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3333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3867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77F0-1C54-3B46-8CD9-567D34053819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28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1" y="3765149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927077" y="4261070"/>
            <a:ext cx="0" cy="17648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21110" y="4929897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</a:t>
            </a:r>
            <a:r>
              <a:rPr lang="en-US" sz="2400" dirty="0" err="1"/>
              <a:t>μm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5636" y="6153808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~28 </a:t>
            </a:r>
            <a:r>
              <a:rPr lang="en-US" sz="2400" dirty="0" err="1"/>
              <a:t>μm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256181" y="6162611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1609" y="3718459"/>
            <a:ext cx="17556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58277" y="1116651"/>
            <a:ext cx="3811962" cy="2228683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865722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885627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162498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02947" y="3319521"/>
            <a:ext cx="4598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 9-chip MAPS stave, 1.5cm x 27cm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8309157" y="4001554"/>
            <a:ext cx="281211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ALPIDE sensor:</a:t>
            </a:r>
          </a:p>
          <a:p>
            <a:r>
              <a:rPr lang="en-US" sz="1867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9866" y="4154108"/>
            <a:ext cx="1806492" cy="2883843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9042400" y="5156201"/>
            <a:ext cx="406400" cy="869732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6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0160" y="167309"/>
            <a:ext cx="10332719" cy="731759"/>
          </a:xfrm>
        </p:spPr>
        <p:txBody>
          <a:bodyPr>
            <a:noAutofit/>
          </a:bodyPr>
          <a:lstStyle/>
          <a:p>
            <a:r>
              <a:rPr lang="en-US" sz="4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24488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76600" y="1597968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5638800" y="1613357"/>
            <a:ext cx="381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F0384-4B04-AB42-A69E-034D7AC58995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7823200" y="4400445"/>
            <a:ext cx="3517484" cy="1669166"/>
            <a:chOff x="1022537" y="790670"/>
            <a:chExt cx="3848502" cy="13354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183081" cy="2708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447120" cy="33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01030" cy="46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6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5" y="875641"/>
            <a:ext cx="2659020" cy="254136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8087241" y="3314101"/>
            <a:ext cx="2396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Tracking spatial resolution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achieved:  &lt;5 um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79" y="3955058"/>
            <a:ext cx="7316471" cy="219591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438685" y="914413"/>
            <a:ext cx="7181316" cy="2796584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438685" y="1581424"/>
            <a:ext cx="104068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1067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3134919" y="3444413"/>
            <a:ext cx="466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Fermilab</a:t>
            </a:r>
            <a:r>
              <a:rPr lang="en-US" sz="2400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5283200" y="4241800"/>
            <a:ext cx="609600" cy="1625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518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80" y="72373"/>
            <a:ext cx="8814594" cy="85855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Scope of the MVTX Project - WBS3.2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30630" y="1124293"/>
            <a:ext cx="6029204" cy="37402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sensor &amp; Electronics</a:t>
            </a:r>
          </a:p>
          <a:p>
            <a:pPr lvl="1"/>
            <a:r>
              <a:rPr lang="en-US" dirty="0"/>
              <a:t>Readout Integration</a:t>
            </a:r>
          </a:p>
          <a:p>
            <a:pPr lvl="2"/>
            <a:r>
              <a:rPr lang="en-US" dirty="0"/>
              <a:t>Frontend:  ALICE/ITS RU </a:t>
            </a:r>
          </a:p>
          <a:p>
            <a:pPr lvl="2"/>
            <a:r>
              <a:rPr lang="en-US" dirty="0"/>
              <a:t>Backend: ATLAS FELIX</a:t>
            </a:r>
          </a:p>
          <a:p>
            <a:pPr marL="1371600" lvl="3" indent="0">
              <a:buNone/>
            </a:pPr>
            <a:endParaRPr lang="en-US" dirty="0"/>
          </a:p>
          <a:p>
            <a:pPr lvl="1"/>
            <a:r>
              <a:rPr lang="en-US" dirty="0"/>
              <a:t>Assembly &amp; production @US: ~$5M</a:t>
            </a:r>
          </a:p>
          <a:p>
            <a:pPr lvl="2"/>
            <a:r>
              <a:rPr lang="en-US" dirty="0"/>
              <a:t>QA &amp; assembly </a:t>
            </a:r>
          </a:p>
          <a:p>
            <a:pPr lvl="3"/>
            <a:r>
              <a:rPr lang="en-US" dirty="0"/>
              <a:t>RU boards @UT-A</a:t>
            </a:r>
          </a:p>
          <a:p>
            <a:pPr lvl="3"/>
            <a:r>
              <a:rPr lang="en-US" dirty="0"/>
              <a:t>Half detectors @LBNL </a:t>
            </a:r>
          </a:p>
          <a:p>
            <a:pPr lvl="3"/>
            <a:r>
              <a:rPr lang="en-US" dirty="0"/>
              <a:t>FELIX boards @LANL/BNL, 6+spares(2)</a:t>
            </a:r>
          </a:p>
          <a:p>
            <a:pPr lvl="2"/>
            <a:r>
              <a:rPr lang="en-US" dirty="0"/>
              <a:t>Ancillary systems - “adopt” ALICE ITS system</a:t>
            </a:r>
          </a:p>
          <a:p>
            <a:pPr lvl="3"/>
            <a:r>
              <a:rPr lang="en-US" dirty="0"/>
              <a:t>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Mechanical system </a:t>
            </a:r>
          </a:p>
          <a:p>
            <a:pPr lvl="1"/>
            <a:r>
              <a:rPr lang="en-US" dirty="0"/>
              <a:t>Modify ALICE/ITS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FA30-56DB-2B4A-ACD6-6A974F04D0E1}" type="datetime1">
              <a:rPr lang="en-US" smtClean="0"/>
              <a:t>7/9/19</a:t>
            </a:fld>
            <a:endParaRPr lang="en-US"/>
          </a:p>
        </p:txBody>
      </p:sp>
      <p:pic>
        <p:nvPicPr>
          <p:cNvPr id="11" name="Picture 2" descr="7th sPHENIX Collaboration Meeting">
            <a:extLst>
              <a:ext uri="{FF2B5EF4-FFF2-40B4-BE49-F238E27FC236}">
                <a16:creationId xmlns:a16="http://schemas.microsoft.com/office/drawing/2014/main" id="{B0234275-0510-DB4C-AB8D-BD0D547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68"/>
            <a:ext cx="1254637" cy="7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-103850" y="4932654"/>
            <a:ext cx="7027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rgbClr val="00B050"/>
                </a:solidFill>
              </a:rPr>
              <a:t>Production @CERN: $1.36M,  a separate BNL project</a:t>
            </a:r>
          </a:p>
          <a:p>
            <a:pPr lvl="2"/>
            <a:r>
              <a:rPr lang="en-US" dirty="0"/>
              <a:t>- 84 ALICE/ITS-IB (modified) staves from CERN</a:t>
            </a:r>
          </a:p>
          <a:p>
            <a:pPr lvl="3"/>
            <a:r>
              <a:rPr lang="en-US" dirty="0"/>
              <a:t>Acceptance test @LBNL, 48+spares(2-inner layers+)  </a:t>
            </a:r>
          </a:p>
          <a:p>
            <a:pPr lvl="2"/>
            <a:r>
              <a:rPr lang="en-US" dirty="0"/>
              <a:t>- 60 ALICE/ITS-RU from CERN</a:t>
            </a:r>
          </a:p>
          <a:p>
            <a:pPr lvl="3"/>
            <a:r>
              <a:rPr lang="en-US" dirty="0"/>
              <a:t>Acceptance test @UT-Austin, 48+spares(12)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89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A462B2-930E-6847-A47F-927A969C9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34" y="-5105"/>
            <a:ext cx="11385862" cy="686310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31C5D6-7FD6-5B48-A5C3-8FC29EE7D598}"/>
              </a:ext>
            </a:extLst>
          </p:cNvPr>
          <p:cNvSpPr/>
          <p:nvPr/>
        </p:nvSpPr>
        <p:spPr>
          <a:xfrm>
            <a:off x="7081736" y="2490280"/>
            <a:ext cx="632298" cy="72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MVTX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0EA2A-3B48-2843-9C7B-E3C38EF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732-174F-8941-84C0-C536EC24160D}" type="datetime1">
              <a:rPr lang="en-US" smtClean="0"/>
              <a:t>7/9/19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4B5D2-A6D5-CB48-8966-C6AE7EEB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A1D0B-8E07-DA49-9C43-45CD8450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B65A6-CE45-364A-B4E5-EE165B4C1F32}"/>
              </a:ext>
            </a:extLst>
          </p:cNvPr>
          <p:cNvSpPr txBox="1"/>
          <p:nvPr/>
        </p:nvSpPr>
        <p:spPr>
          <a:xfrm>
            <a:off x="1033153" y="1151906"/>
            <a:ext cx="380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MVTX Test Beam, May 2019 </a:t>
            </a:r>
          </a:p>
        </p:txBody>
      </p:sp>
    </p:spTree>
    <p:extLst>
      <p:ext uri="{BB962C8B-B14F-4D97-AF65-F5344CB8AC3E}">
        <p14:creationId xmlns:p14="http://schemas.microsoft.com/office/powerpoint/2010/main" val="2762771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6D546C-11C5-BA47-A0C7-F1079239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358" y="131992"/>
            <a:ext cx="10091373" cy="875734"/>
          </a:xfrm>
        </p:spPr>
        <p:txBody>
          <a:bodyPr>
            <a:noAutofit/>
          </a:bodyPr>
          <a:lstStyle/>
          <a:p>
            <a:r>
              <a:rPr lang="en-US" sz="3600" dirty="0"/>
              <a:t>Run Types – Details being documented in MVTX wiki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93B7B-A970-FB48-9353-1D82CF0E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B027-5E7F-3C40-9D73-F7083090750A}" type="datetime1">
              <a:rPr lang="en-US" smtClean="0"/>
              <a:t>7/9/19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504EE-51A1-6C4E-889C-677059BC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8FE9-78CF-7E47-B9FE-2A3BDE71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BA3EF0B-40D9-534D-8BF6-4E47F6715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238322"/>
              </p:ext>
            </p:extLst>
          </p:nvPr>
        </p:nvGraphicFramePr>
        <p:xfrm>
          <a:off x="1052713" y="1266917"/>
          <a:ext cx="11403106" cy="478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5B2B867-5B33-8A46-8E07-20F9BD414B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358" y="1158152"/>
            <a:ext cx="2045144" cy="9417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2E1714-754D-7E4F-8E7C-BC8885BFFB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79" y="3098242"/>
            <a:ext cx="2128623" cy="10308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DF144-7913-2D44-B723-8AEFA3111D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18" y="5127382"/>
            <a:ext cx="2045144" cy="10137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6E8F49-EB04-494D-A567-493728095BF0}"/>
              </a:ext>
            </a:extLst>
          </p:cNvPr>
          <p:cNvSpPr txBox="1"/>
          <p:nvPr/>
        </p:nvSpPr>
        <p:spPr>
          <a:xfrm>
            <a:off x="122943" y="559108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Run1040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C6596-DFDF-5A4E-A588-D17098564B6E}"/>
              </a:ext>
            </a:extLst>
          </p:cNvPr>
          <p:cNvSpPr txBox="1"/>
          <p:nvPr/>
        </p:nvSpPr>
        <p:spPr>
          <a:xfrm>
            <a:off x="122943" y="342900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Run0877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F2F8A6-071B-EA41-AD00-D6732351A942}"/>
              </a:ext>
            </a:extLst>
          </p:cNvPr>
          <p:cNvSpPr txBox="1"/>
          <p:nvPr/>
        </p:nvSpPr>
        <p:spPr>
          <a:xfrm>
            <a:off x="122943" y="1350103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Run0978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BCAF7-1A8D-C94E-9109-B20D563F5C8C}"/>
              </a:ext>
            </a:extLst>
          </p:cNvPr>
          <p:cNvSpPr txBox="1"/>
          <p:nvPr/>
        </p:nvSpPr>
        <p:spPr>
          <a:xfrm>
            <a:off x="10343418" y="803286"/>
            <a:ext cx="15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Xiaochun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9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phenix.bnl.gov/WWW/publish/mxliu/sPHENIX/LDRD/Telescope/photos/Telescope-system-IMG_2017.jpg">
            <a:extLst>
              <a:ext uri="{FF2B5EF4-FFF2-40B4-BE49-F238E27FC236}">
                <a16:creationId xmlns:a16="http://schemas.microsoft.com/office/drawing/2014/main" id="{64C901C4-2DF8-194D-8E6D-3703475E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A789A0FE-3BF7-4F41-88B0-A26C3CFE0D24}"/>
              </a:ext>
            </a:extLst>
          </p:cNvPr>
          <p:cNvSpPr/>
          <p:nvPr/>
        </p:nvSpPr>
        <p:spPr>
          <a:xfrm>
            <a:off x="6828676" y="2208944"/>
            <a:ext cx="2294776" cy="3390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B83C-1B88-3B49-AA3D-ADE557A1F40D}"/>
              </a:ext>
            </a:extLst>
          </p:cNvPr>
          <p:cNvSpPr txBox="1"/>
          <p:nvPr/>
        </p:nvSpPr>
        <p:spPr>
          <a:xfrm>
            <a:off x="9513870" y="2065106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120GeV p-beam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7FFC7-FD26-004D-80D0-13563148B77D}"/>
              </a:ext>
            </a:extLst>
          </p:cNvPr>
          <p:cNvSpPr/>
          <p:nvPr/>
        </p:nvSpPr>
        <p:spPr>
          <a:xfrm>
            <a:off x="9123452" y="914400"/>
            <a:ext cx="1736332" cy="6061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4-stave Telescope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34D702-65C8-3640-974D-0C775F77C589}"/>
              </a:ext>
            </a:extLst>
          </p:cNvPr>
          <p:cNvCxnSpPr/>
          <p:nvPr/>
        </p:nvCxnSpPr>
        <p:spPr>
          <a:xfrm flipH="1">
            <a:off x="6411074" y="1151243"/>
            <a:ext cx="2599362" cy="10577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A4A65-77A4-444E-9219-6F632FF4269A}"/>
              </a:ext>
            </a:extLst>
          </p:cNvPr>
          <p:cNvSpPr/>
          <p:nvPr/>
        </p:nvSpPr>
        <p:spPr>
          <a:xfrm>
            <a:off x="9123452" y="3802147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Negative Pressure Cooling System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DCB3E-2E54-F545-BFDA-27F71B4C367B}"/>
              </a:ext>
            </a:extLst>
          </p:cNvPr>
          <p:cNvCxnSpPr>
            <a:cxnSpLocks/>
          </p:cNvCxnSpPr>
          <p:nvPr/>
        </p:nvCxnSpPr>
        <p:spPr>
          <a:xfrm flipH="1">
            <a:off x="7193825" y="3915700"/>
            <a:ext cx="1929627" cy="448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353355-BB6D-614A-8CC2-18CA7F963596}"/>
              </a:ext>
            </a:extLst>
          </p:cNvPr>
          <p:cNvSpPr/>
          <p:nvPr/>
        </p:nvSpPr>
        <p:spPr>
          <a:xfrm>
            <a:off x="668035" y="2418499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RUs, </a:t>
            </a:r>
          </a:p>
          <a:p>
            <a:pPr algn="ctr"/>
            <a:r>
              <a:rPr lang="en-US" dirty="0"/>
              <a:t>PU,</a:t>
            </a:r>
          </a:p>
          <a:p>
            <a:pPr algn="ctr"/>
            <a:r>
              <a:rPr lang="en-US" dirty="0"/>
              <a:t>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D898AB-587E-DF47-AF66-0DC01FDC4651}"/>
              </a:ext>
            </a:extLst>
          </p:cNvPr>
          <p:cNvCxnSpPr>
            <a:cxnSpLocks/>
          </p:cNvCxnSpPr>
          <p:nvPr/>
        </p:nvCxnSpPr>
        <p:spPr>
          <a:xfrm>
            <a:off x="2508422" y="3076832"/>
            <a:ext cx="17794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B430C26-931C-B546-AC8D-67C96BC83D71}"/>
              </a:ext>
            </a:extLst>
          </p:cNvPr>
          <p:cNvSpPr/>
          <p:nvPr/>
        </p:nvSpPr>
        <p:spPr>
          <a:xfrm>
            <a:off x="668035" y="4306715"/>
            <a:ext cx="1736332" cy="100913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Motion Table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X,Y,Phi</a:t>
            </a:r>
            <a:r>
              <a:rPr lang="en-US" dirty="0"/>
              <a:t>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C326E9-A7A5-7E40-8591-52E5E44522C0}"/>
              </a:ext>
            </a:extLst>
          </p:cNvPr>
          <p:cNvCxnSpPr>
            <a:cxnSpLocks/>
          </p:cNvCxnSpPr>
          <p:nvPr/>
        </p:nvCxnSpPr>
        <p:spPr>
          <a:xfrm flipV="1">
            <a:off x="2404367" y="3427635"/>
            <a:ext cx="2501265" cy="11114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27444467-F10B-0A42-95C9-A7B62047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616-5488-784B-AA11-524A55C3884E}" type="datetime1">
              <a:rPr lang="en-US" smtClean="0"/>
              <a:t>7/9/19</a:t>
            </a:fld>
            <a:endParaRPr lang="en-US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64CC6662-5448-1844-B333-695B3E9B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CE3B771-DD14-9649-B698-FBA59EBB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65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6B9E-4006-3945-9D11-DAC4B5B7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Collision Signals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DA228-6394-5745-A78C-1336C2732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3475"/>
            <a:ext cx="5559200" cy="416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4EE9B-4A90-404B-9674-AA7C665AB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200" y="1690688"/>
            <a:ext cx="6534149" cy="490061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4F4AE2C-6CE2-B24C-9A22-3F5140FD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CC9F-31D8-C14D-AB99-5AB458FEC8A0}" type="datetime1">
              <a:rPr lang="en-US" smtClean="0"/>
              <a:t>7/9/19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1B2E31E-2A31-D149-91D0-93B2A0ED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CF4803-46F1-D244-B724-B9FE04B6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141CD-9F5C-4941-9DC0-7817615EA144}"/>
              </a:ext>
            </a:extLst>
          </p:cNvPr>
          <p:cNvSpPr txBox="1"/>
          <p:nvPr/>
        </p:nvSpPr>
        <p:spPr>
          <a:xfrm>
            <a:off x="3012092" y="1457682"/>
            <a:ext cx="254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sPHENIX</a:t>
            </a:r>
            <a:r>
              <a:rPr lang="en-US" sz="3200" b="1" dirty="0">
                <a:solidFill>
                  <a:srgbClr val="FF0000"/>
                </a:solidFill>
              </a:rPr>
              <a:t> GTM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4587F9-D6BE-6C44-B71E-1EDCC841834C}"/>
              </a:ext>
            </a:extLst>
          </p:cNvPr>
          <p:cNvCxnSpPr>
            <a:cxnSpLocks/>
          </p:cNvCxnSpPr>
          <p:nvPr/>
        </p:nvCxnSpPr>
        <p:spPr>
          <a:xfrm>
            <a:off x="4485503" y="1971706"/>
            <a:ext cx="0" cy="216928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55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0443-E06A-0D44-B7AA-6BE962A1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86" y="0"/>
            <a:ext cx="9133114" cy="1325563"/>
          </a:xfrm>
        </p:spPr>
        <p:txBody>
          <a:bodyPr/>
          <a:lstStyle/>
          <a:p>
            <a:r>
              <a:rPr lang="en-US" dirty="0"/>
              <a:t>Staves, RUs, PU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58F61-CE2A-6541-B79F-7DA11945E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645" y="1804857"/>
            <a:ext cx="5954356" cy="446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82CEA-5842-3047-B141-4582F9EC6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4859"/>
            <a:ext cx="5954355" cy="446576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F68B6-23C0-7B42-B285-BACAC706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3D06-3DCA-A541-977F-8D0B79E16EFC}" type="datetime1">
              <a:rPr lang="en-US" smtClean="0"/>
              <a:t>7/9/19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2B608-6A5A-3145-AC06-4334F249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FC9EA-8BB1-A441-8457-D31554AC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3BE0D-2FCB-8841-9F22-E370597659F5}"/>
              </a:ext>
            </a:extLst>
          </p:cNvPr>
          <p:cNvSpPr txBox="1"/>
          <p:nvPr/>
        </p:nvSpPr>
        <p:spPr>
          <a:xfrm>
            <a:off x="8145740" y="3512763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2 RUs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2B01D-863D-C741-8DEC-153089229858}"/>
              </a:ext>
            </a:extLst>
          </p:cNvPr>
          <p:cNvSpPr txBox="1"/>
          <p:nvPr/>
        </p:nvSpPr>
        <p:spPr>
          <a:xfrm>
            <a:off x="9214823" y="3471624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PU</a:t>
            </a:r>
          </a:p>
        </p:txBody>
      </p:sp>
    </p:spTree>
    <p:extLst>
      <p:ext uri="{BB962C8B-B14F-4D97-AF65-F5344CB8AC3E}">
        <p14:creationId xmlns:p14="http://schemas.microsoft.com/office/powerpoint/2010/main" val="3489082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EB9E3-4A69-EB41-A62B-8B178E823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17723-F95E-1048-8D49-D5E39F6853A9}"/>
              </a:ext>
            </a:extLst>
          </p:cNvPr>
          <p:cNvSpPr txBox="1"/>
          <p:nvPr/>
        </p:nvSpPr>
        <p:spPr>
          <a:xfrm>
            <a:off x="1863713" y="241245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1F525-7B4E-284D-8E57-28CE414A5848}"/>
              </a:ext>
            </a:extLst>
          </p:cNvPr>
          <p:cNvSpPr txBox="1"/>
          <p:nvPr/>
        </p:nvSpPr>
        <p:spPr>
          <a:xfrm>
            <a:off x="498598" y="312906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RUs &amp; 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903EE-5004-6440-82BD-910073893ED9}"/>
              </a:ext>
            </a:extLst>
          </p:cNvPr>
          <p:cNvSpPr txBox="1"/>
          <p:nvPr/>
        </p:nvSpPr>
        <p:spPr>
          <a:xfrm>
            <a:off x="2502495" y="4358230"/>
            <a:ext cx="2155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Cooling System; </a:t>
            </a:r>
          </a:p>
          <a:p>
            <a:r>
              <a:rPr lang="en-US" b="1" dirty="0">
                <a:solidFill>
                  <a:srgbClr val="FFFF00"/>
                </a:solidFill>
              </a:rPr>
              <a:t>negative pressure</a:t>
            </a:r>
          </a:p>
          <a:p>
            <a:r>
              <a:rPr lang="en-US" b="1" dirty="0">
                <a:solidFill>
                  <a:srgbClr val="FFFF00"/>
                </a:solidFill>
              </a:rPr>
              <a:t> @-30%ATMP (-5PSI)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9799E19-B83D-2942-9DBE-B91932D9F07F}"/>
              </a:ext>
            </a:extLst>
          </p:cNvPr>
          <p:cNvSpPr/>
          <p:nvPr/>
        </p:nvSpPr>
        <p:spPr>
          <a:xfrm>
            <a:off x="3119068" y="1857662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5DC21-4C32-AF4A-9FF0-24221504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458" y="0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2C04AA-CEC4-4848-BF3D-14662B8386E1}"/>
              </a:ext>
            </a:extLst>
          </p:cNvPr>
          <p:cNvSpPr txBox="1"/>
          <p:nvPr/>
        </p:nvSpPr>
        <p:spPr>
          <a:xfrm>
            <a:off x="8336922" y="1950794"/>
            <a:ext cx="143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6CD7AAB-C831-E846-B481-72272525AC7C}"/>
              </a:ext>
            </a:extLst>
          </p:cNvPr>
          <p:cNvSpPr/>
          <p:nvPr/>
        </p:nvSpPr>
        <p:spPr>
          <a:xfrm>
            <a:off x="9944643" y="521730"/>
            <a:ext cx="1984442" cy="9241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120GeV p-beam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B313E-6B60-0648-8968-23496EB0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D4E0C-F268-294E-850E-FC2E06F32BE0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C4E731-5FB1-5441-BD69-D94CCAB6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CA4F24-30E3-224D-9B39-E39C98E3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61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E7EC-2D08-2D4A-B115-7E2E3B68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FB411-EC2F-6749-83A5-AB16DEC68359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5240-68F7-EC42-B853-600B9E72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DC26-1791-9340-85CF-A5C64460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3F5B1-E648-A440-A97A-D1B6D92FA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6301"/>
            <a:ext cx="9144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16FF6E-A4D6-EB46-B834-F62F36491B50}"/>
              </a:ext>
            </a:extLst>
          </p:cNvPr>
          <p:cNvSpPr/>
          <p:nvPr/>
        </p:nvSpPr>
        <p:spPr>
          <a:xfrm>
            <a:off x="4202723" y="2137180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AAD22E-2F5D-BB4F-850C-86FAA5543DDF}"/>
              </a:ext>
            </a:extLst>
          </p:cNvPr>
          <p:cNvSpPr/>
          <p:nvPr/>
        </p:nvSpPr>
        <p:spPr>
          <a:xfrm>
            <a:off x="9683260" y="2888945"/>
            <a:ext cx="1817077" cy="856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D25BC-F58C-0348-B439-95744ADEA5FB}"/>
              </a:ext>
            </a:extLst>
          </p:cNvPr>
          <p:cNvSpPr txBox="1"/>
          <p:nvPr/>
        </p:nvSpPr>
        <p:spPr>
          <a:xfrm>
            <a:off x="140677" y="1602543"/>
            <a:ext cx="2602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When MAPS parameters off the optimal point, less hits collected</a:t>
            </a:r>
          </a:p>
        </p:txBody>
      </p:sp>
    </p:spTree>
    <p:extLst>
      <p:ext uri="{BB962C8B-B14F-4D97-AF65-F5344CB8AC3E}">
        <p14:creationId xmlns:p14="http://schemas.microsoft.com/office/powerpoint/2010/main" val="1533483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05513-232B-984C-B2CD-556AA209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F464E-228B-4A44-9E95-FA076686C1D8}" type="datetime1">
              <a:rPr lang="en-US" smtClean="0"/>
              <a:t>7/9/19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DCB9E-0D7A-284E-9FB7-1E9BA36F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FE464-A1E1-1342-9E8B-C7AAE023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2480-1F74-2B49-A04D-B2D6FC8400E4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7DA17-0878-2D41-987F-26B2C882DB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8A2C272-2F5A-3340-8506-34EF69F30776}"/>
              </a:ext>
            </a:extLst>
          </p:cNvPr>
          <p:cNvSpPr/>
          <p:nvPr/>
        </p:nvSpPr>
        <p:spPr>
          <a:xfrm>
            <a:off x="4097211" y="1345872"/>
            <a:ext cx="9437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3FC9AF-F284-344F-897F-726F2D12B5F4}"/>
              </a:ext>
            </a:extLst>
          </p:cNvPr>
          <p:cNvSpPr/>
          <p:nvPr/>
        </p:nvSpPr>
        <p:spPr>
          <a:xfrm>
            <a:off x="8950567" y="1647126"/>
            <a:ext cx="1248508" cy="1044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D3C15-20B1-D54A-8CD1-19089B62177A}"/>
              </a:ext>
            </a:extLst>
          </p:cNvPr>
          <p:cNvSpPr txBox="1"/>
          <p:nvPr/>
        </p:nvSpPr>
        <p:spPr>
          <a:xfrm>
            <a:off x="140677" y="1602543"/>
            <a:ext cx="2602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 hits seen when MAPS parameters far-off the optimal point</a:t>
            </a:r>
          </a:p>
        </p:txBody>
      </p:sp>
    </p:spTree>
    <p:extLst>
      <p:ext uri="{BB962C8B-B14F-4D97-AF65-F5344CB8AC3E}">
        <p14:creationId xmlns:p14="http://schemas.microsoft.com/office/powerpoint/2010/main" val="576159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7B43B-7E86-714B-80EC-A9F28D4F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698" y="205105"/>
            <a:ext cx="7972301" cy="720725"/>
          </a:xfrm>
        </p:spPr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8574-0C27-2644-A1D8-903D75F45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436014"/>
            <a:ext cx="5729416" cy="4297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19A028-9D5D-3146-B83A-ABC43D3C2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186" y="2533136"/>
            <a:ext cx="5599921" cy="41999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D5C671-E340-6E41-ABA2-1DB153AE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618B-21DE-C847-893C-D37A74CD3544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DCDE58-2375-994D-A066-21CAA325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F900D1-FD76-B143-962E-77C8FA0B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9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16721-848F-2543-AE56-852A74F8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84" y="13038"/>
            <a:ext cx="9463416" cy="1325563"/>
          </a:xfrm>
        </p:spPr>
        <p:txBody>
          <a:bodyPr/>
          <a:lstStyle/>
          <a:p>
            <a:r>
              <a:rPr lang="en-US" dirty="0"/>
              <a:t>3-D event Display: </a:t>
            </a:r>
            <a:r>
              <a:rPr lang="en-US" dirty="0" err="1"/>
              <a:t>p+Pb</a:t>
            </a:r>
            <a:r>
              <a:rPr lang="en-US" dirty="0"/>
              <a:t> collision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2CF93-77BD-B541-99EB-7884FE7CA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84" y="986852"/>
            <a:ext cx="8067862" cy="54872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74A727-D8A7-2C43-9429-91CACD688BF5}"/>
              </a:ext>
            </a:extLst>
          </p:cNvPr>
          <p:cNvCxnSpPr>
            <a:cxnSpLocks/>
          </p:cNvCxnSpPr>
          <p:nvPr/>
        </p:nvCxnSpPr>
        <p:spPr>
          <a:xfrm flipV="1">
            <a:off x="7396397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F0B044-4A80-2747-B53E-B724C18F938E}"/>
              </a:ext>
            </a:extLst>
          </p:cNvPr>
          <p:cNvCxnSpPr>
            <a:cxnSpLocks/>
          </p:cNvCxnSpPr>
          <p:nvPr/>
        </p:nvCxnSpPr>
        <p:spPr>
          <a:xfrm flipV="1">
            <a:off x="4818088" y="1823803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361256-AE0C-5D43-86B8-030049D07B78}"/>
              </a:ext>
            </a:extLst>
          </p:cNvPr>
          <p:cNvCxnSpPr>
            <a:cxnSpLocks/>
          </p:cNvCxnSpPr>
          <p:nvPr/>
        </p:nvCxnSpPr>
        <p:spPr>
          <a:xfrm flipV="1">
            <a:off x="3244121" y="1707630"/>
            <a:ext cx="0" cy="40473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9E5E4CD-D56D-D641-8BFA-989DFE9A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9B554-14B2-ED49-AC82-A59984027C43}" type="datetime1">
              <a:rPr lang="en-US" smtClean="0"/>
              <a:t>7/9/19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AFF146F-1E8C-0541-9647-08982234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ED70C7-15D8-7942-8A7E-AF43B00A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39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CB21F-8389-5E43-B83D-C8A220F2BCCA}"/>
              </a:ext>
            </a:extLst>
          </p:cNvPr>
          <p:cNvSpPr txBox="1"/>
          <p:nvPr/>
        </p:nvSpPr>
        <p:spPr>
          <a:xfrm>
            <a:off x="3415730" y="4992129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68AD64-AEB3-7049-AA59-B33233DCFB38}"/>
              </a:ext>
            </a:extLst>
          </p:cNvPr>
          <p:cNvSpPr txBox="1"/>
          <p:nvPr/>
        </p:nvSpPr>
        <p:spPr>
          <a:xfrm>
            <a:off x="3407575" y="3940687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12B34-0BFB-ED45-9053-E9A7A596E5F8}"/>
              </a:ext>
            </a:extLst>
          </p:cNvPr>
          <p:cNvSpPr txBox="1"/>
          <p:nvPr/>
        </p:nvSpPr>
        <p:spPr>
          <a:xfrm>
            <a:off x="3332081" y="2828063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2118D-3655-F846-BC01-598166578D83}"/>
              </a:ext>
            </a:extLst>
          </p:cNvPr>
          <p:cNvSpPr txBox="1"/>
          <p:nvPr/>
        </p:nvSpPr>
        <p:spPr>
          <a:xfrm>
            <a:off x="3244121" y="1707630"/>
            <a:ext cx="87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Stave-4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E8B5-D7AE-DC44-8552-DAA61AD21547}"/>
              </a:ext>
            </a:extLst>
          </p:cNvPr>
          <p:cNvSpPr txBox="1"/>
          <p:nvPr/>
        </p:nvSpPr>
        <p:spPr>
          <a:xfrm>
            <a:off x="9106930" y="1198605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</a:t>
            </a:r>
          </a:p>
        </p:txBody>
      </p:sp>
    </p:spTree>
    <p:extLst>
      <p:ext uri="{BB962C8B-B14F-4D97-AF65-F5344CB8AC3E}">
        <p14:creationId xmlns:p14="http://schemas.microsoft.com/office/powerpoint/2010/main" val="336762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67" y="12487"/>
            <a:ext cx="9899705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5510" y="810008"/>
            <a:ext cx="8836299" cy="4309465"/>
            <a:chOff x="121974" y="1428455"/>
            <a:chExt cx="8836298" cy="4309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FF60-EC9A-2345-9811-5785A51AC211}" type="datetime1">
              <a:rPr lang="en-US" smtClean="0"/>
              <a:t>7/9/19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10477992" y="1079694"/>
            <a:ext cx="168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Slow control </a:t>
            </a:r>
          </a:p>
          <a:p>
            <a:r>
              <a:rPr lang="en-US" dirty="0"/>
              <a:t>Mike’s talk</a:t>
            </a:r>
          </a:p>
        </p:txBody>
      </p:sp>
    </p:spTree>
    <p:extLst>
      <p:ext uri="{BB962C8B-B14F-4D97-AF65-F5344CB8AC3E}">
        <p14:creationId xmlns:p14="http://schemas.microsoft.com/office/powerpoint/2010/main" val="182661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12" y="0"/>
            <a:ext cx="10011888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877, angle – 30 </a:t>
            </a:r>
            <a:r>
              <a:rPr lang="en-US" dirty="0" err="1"/>
              <a:t>dgr</a:t>
            </a:r>
            <a:r>
              <a:rPr lang="en-US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838200" y="4946754"/>
            <a:ext cx="2286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 Size = 2.7</a:t>
            </a:r>
          </a:p>
        </p:txBody>
      </p:sp>
      <p:pic>
        <p:nvPicPr>
          <p:cNvPr id="4098" name="Picture 2" descr="https://www.phenix.bnl.gov/WWW/publish/mxliu/sPHENIX/LDRD/Telescope/plots/Run-877-Phi-30-Hit-Map.jpg">
            <a:extLst>
              <a:ext uri="{FF2B5EF4-FFF2-40B4-BE49-F238E27FC236}">
                <a16:creationId xmlns:a16="http://schemas.microsoft.com/office/drawing/2014/main" id="{89128818-954F-F641-8E2E-7C895327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51408"/>
            <a:ext cx="5756223" cy="19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henix.bnl.gov/WWW/publish/mxliu/sPHENIX/LDRD/Telescope/plots/Run-877-Phi-30-cluster-size-log.jpg">
            <a:extLst>
              <a:ext uri="{FF2B5EF4-FFF2-40B4-BE49-F238E27FC236}">
                <a16:creationId xmlns:a16="http://schemas.microsoft.com/office/drawing/2014/main" id="{9AE677AD-74AB-9C43-B9D3-C5407302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6223" y="1688533"/>
            <a:ext cx="6210925" cy="46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1E2BE9-CE13-6340-9F72-BD4B1E891DD4}"/>
              </a:ext>
            </a:extLst>
          </p:cNvPr>
          <p:cNvCxnSpPr>
            <a:cxnSpLocks/>
          </p:cNvCxnSpPr>
          <p:nvPr/>
        </p:nvCxnSpPr>
        <p:spPr>
          <a:xfrm flipH="1" flipV="1">
            <a:off x="1560576" y="1688533"/>
            <a:ext cx="3340608" cy="3078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AF061D-EA9D-AA4B-B72D-195E4E46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18BD-FC81-D24F-8DE2-322EAA7FDEFF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63AFD-300E-0E42-82FE-31D37D5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6DD83-5873-6142-A0AE-2B10723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21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74" y="0"/>
            <a:ext cx="9513125" cy="1325563"/>
          </a:xfrm>
        </p:spPr>
        <p:txBody>
          <a:bodyPr/>
          <a:lstStyle/>
          <a:p>
            <a:r>
              <a:rPr lang="en-US" dirty="0"/>
              <a:t>Offline Analysis: Cluster size vs Angle</a:t>
            </a:r>
            <a:br>
              <a:rPr lang="en-US" dirty="0"/>
            </a:br>
            <a:r>
              <a:rPr lang="en-US" dirty="0"/>
              <a:t>Run , angle = 40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574013" y="3829582"/>
            <a:ext cx="232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Cluster Size ~ 3.0</a:t>
            </a:r>
          </a:p>
        </p:txBody>
      </p:sp>
      <p:pic>
        <p:nvPicPr>
          <p:cNvPr id="5122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6E192895-44E9-D74D-9A84-7B54A837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20" y="2038662"/>
            <a:ext cx="5144372" cy="17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DE39C233-D1C4-224C-8F0C-8F8FE8A5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709" y="1545747"/>
            <a:ext cx="6906608" cy="469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D5BD6E-981B-4747-BA27-69959BAF8A77}"/>
              </a:ext>
            </a:extLst>
          </p:cNvPr>
          <p:cNvCxnSpPr>
            <a:cxnSpLocks/>
          </p:cNvCxnSpPr>
          <p:nvPr/>
        </p:nvCxnSpPr>
        <p:spPr>
          <a:xfrm flipH="1" flipV="1">
            <a:off x="1048512" y="1426464"/>
            <a:ext cx="3938016" cy="32204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C85EF4-012E-2546-8444-C983A213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78ACF-CF81-C342-9672-94A7BA984772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848A87-8ADA-A444-8C6D-8EC4741B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208D0-0829-7543-A834-4CF4AC03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D66C85-9BC6-4A41-A5D0-02B593BE0775}"/>
              </a:ext>
            </a:extLst>
          </p:cNvPr>
          <p:cNvSpPr txBox="1"/>
          <p:nvPr/>
        </p:nvSpPr>
        <p:spPr>
          <a:xfrm>
            <a:off x="233436" y="4344388"/>
            <a:ext cx="43374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work follows by Yasser,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et al</a:t>
            </a:r>
          </a:p>
          <a:p>
            <a:r>
              <a:rPr lang="en-US" dirty="0">
                <a:solidFill>
                  <a:srgbClr val="FF0000"/>
                </a:solidFill>
              </a:rPr>
              <a:t>Everyone is welcome to join the effort!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geometry 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alignment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Clustering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</a:t>
            </a:r>
          </a:p>
          <a:p>
            <a:pPr marL="285750" indent="-285750">
              <a:buFontTx/>
              <a:buChar char="-"/>
            </a:pPr>
            <a:r>
              <a:rPr lang="en-US" dirty="0"/>
              <a:t>Update MVTX MC response in GEANT  </a:t>
            </a:r>
          </a:p>
        </p:txBody>
      </p:sp>
    </p:spTree>
    <p:extLst>
      <p:ext uri="{BB962C8B-B14F-4D97-AF65-F5344CB8AC3E}">
        <p14:creationId xmlns:p14="http://schemas.microsoft.com/office/powerpoint/2010/main" val="1381177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41AD-7F5A-9C4F-8A19-72EB937D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934" y="-13586"/>
            <a:ext cx="9156865" cy="1325563"/>
          </a:xfrm>
        </p:spPr>
        <p:txBody>
          <a:bodyPr/>
          <a:lstStyle/>
          <a:p>
            <a:r>
              <a:rPr lang="en-US" dirty="0"/>
              <a:t>MVTX – Half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288CF-098A-6244-AB7A-A7078A498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3286"/>
            <a:ext cx="12192000" cy="2552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579EB-E00F-2844-86AE-9B47492CA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68444"/>
            <a:ext cx="12192000" cy="255254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6035D-BC3F-3E4A-BC94-14A5389AD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B276-8A42-AE42-BD3E-D7053C11C215}" type="datetime1">
              <a:rPr lang="en-US" smtClean="0"/>
              <a:t>7/9/19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C97CD-0F45-7F48-BDCD-39DD28A3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73585-2687-3640-9E52-C9900D4F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4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39" y="2547403"/>
            <a:ext cx="6638941" cy="379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792" y="18931"/>
            <a:ext cx="10101859" cy="897400"/>
          </a:xfrm>
        </p:spPr>
        <p:txBody>
          <a:bodyPr>
            <a:noAutofit/>
          </a:bodyPr>
          <a:lstStyle/>
          <a:p>
            <a:r>
              <a:rPr lang="en-US" sz="36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49" y="892295"/>
            <a:ext cx="9552629" cy="1261102"/>
          </a:xfrm>
        </p:spPr>
        <p:txBody>
          <a:bodyPr>
            <a:normAutofit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PP-1b,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PP-1b to PP-2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0C02-014C-8F4C-9BE3-B08E5DC8C761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6421730" y="2810829"/>
            <a:ext cx="2389268" cy="1125552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6421730" y="4928434"/>
            <a:ext cx="2389269" cy="118364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467290" y="4038600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4149144" y="5039643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4429822" y="5631018"/>
            <a:ext cx="1636324" cy="541183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PP-1a: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short </a:t>
            </a:r>
            <a:r>
              <a:rPr lang="en-US" sz="1333" dirty="0">
                <a:solidFill>
                  <a:srgbClr val="FF0000"/>
                </a:solidFill>
              </a:rPr>
              <a:t>signal cables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711200" y="5924612"/>
            <a:ext cx="1219200" cy="816864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2AFF"/>
                </a:solidFill>
              </a:rPr>
              <a:t>PP-2:</a:t>
            </a:r>
          </a:p>
          <a:p>
            <a:pPr algn="ctr"/>
            <a:r>
              <a:rPr lang="en-US" sz="1333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3374394" y="6312754"/>
            <a:ext cx="1247759" cy="541183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rgbClr val="032AFF"/>
                </a:solidFill>
              </a:rPr>
              <a:t>PP-1b:</a:t>
            </a:r>
            <a:r>
              <a:rPr lang="en-US" sz="1867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467" dirty="0">
                <a:solidFill>
                  <a:srgbClr val="FF0000"/>
                </a:solidFill>
              </a:rPr>
              <a:t>power cables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1320800" y="3323336"/>
            <a:ext cx="1219200" cy="816864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Service Barrel</a:t>
            </a:r>
          </a:p>
        </p:txBody>
      </p:sp>
    </p:spTree>
    <p:extLst>
      <p:ext uri="{BB962C8B-B14F-4D97-AF65-F5344CB8AC3E}">
        <p14:creationId xmlns:p14="http://schemas.microsoft.com/office/powerpoint/2010/main" val="261314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770" y="0"/>
            <a:ext cx="10197029" cy="1325563"/>
          </a:xfrm>
        </p:spPr>
        <p:txBody>
          <a:bodyPr/>
          <a:lstStyle/>
          <a:p>
            <a:r>
              <a:rPr lang="en-US" dirty="0"/>
              <a:t>Preliminary Mechanical Design Completed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732"/>
            <a:ext cx="12192000" cy="397110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908E-D4AD-E94D-A5D9-9B518C087868}" type="datetime1">
              <a:rPr lang="en-US" smtClean="0"/>
              <a:t>7/9/19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5127595" y="5486328"/>
            <a:ext cx="34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/event/6377/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MVTX, INTT, TPC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1E4AA-6215-B84B-9536-3CBE266A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06" y="4373087"/>
            <a:ext cx="7124700" cy="99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CE64CD-CAAF-C042-BF67-ECCA69AE92A6}"/>
              </a:ext>
            </a:extLst>
          </p:cNvPr>
          <p:cNvSpPr txBox="1"/>
          <p:nvPr/>
        </p:nvSpPr>
        <p:spPr>
          <a:xfrm>
            <a:off x="10953009" y="791759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374784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060" y="18255"/>
            <a:ext cx="9168740" cy="896145"/>
          </a:xfrm>
        </p:spPr>
        <p:txBody>
          <a:bodyPr/>
          <a:lstStyle/>
          <a:p>
            <a:r>
              <a:rPr lang="en-US" dirty="0"/>
              <a:t>Project Status Update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579"/>
            <a:ext cx="10515600" cy="535577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Confirmed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lvl="1"/>
            <a:r>
              <a:rPr lang="en-US" dirty="0"/>
              <a:t>11.4m long cables, &gt; 10m desired length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scheduled 7/10 @BNL, MVTX/INTT/TPC…</a:t>
            </a:r>
          </a:p>
          <a:p>
            <a:r>
              <a:rPr lang="en-US" dirty="0"/>
              <a:t>Release of early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MVTX Cost &amp; Schedule Review – we are ready for full production </a:t>
            </a:r>
          </a:p>
          <a:p>
            <a:pPr lvl="1"/>
            <a:r>
              <a:rPr lang="en-US" dirty="0"/>
              <a:t>July 29-30 @BNL </a:t>
            </a:r>
          </a:p>
          <a:p>
            <a:pPr lvl="1"/>
            <a:r>
              <a:rPr lang="en-US" dirty="0"/>
              <a:t>WBS, PMP, Risk Registry, P6 being updated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Stave and RU production at CERN </a:t>
            </a:r>
          </a:p>
          <a:p>
            <a:pPr lvl="1"/>
            <a:r>
              <a:rPr lang="en-US" dirty="0"/>
              <a:t>DOE Fund arrived at UTK/US-ALICE</a:t>
            </a:r>
          </a:p>
          <a:p>
            <a:pPr lvl="1"/>
            <a:r>
              <a:rPr lang="en-US" dirty="0"/>
              <a:t>Procurement in progress</a:t>
            </a:r>
          </a:p>
          <a:p>
            <a:pPr lvl="2"/>
            <a:r>
              <a:rPr lang="en-US" dirty="0"/>
              <a:t>CERN is ready to proceed with stave production</a:t>
            </a:r>
          </a:p>
          <a:p>
            <a:pPr lvl="2"/>
            <a:r>
              <a:rPr lang="en-US" dirty="0"/>
              <a:t>60 MVTX RUs delivered to CERN</a:t>
            </a:r>
          </a:p>
          <a:p>
            <a:pPr lvl="1"/>
            <a:r>
              <a:rPr lang="en-US" dirty="0"/>
              <a:t>Power mezzanine and transition boards produced at UT-A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5BC1B-6643-3343-8DDD-F178467C8223}" type="datetime1">
              <a:rPr lang="en-US" smtClean="0"/>
              <a:t>7/9/19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5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55" y="83655"/>
            <a:ext cx="7822254" cy="80503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Very Successful Test Beam @Fermilab</a:t>
            </a:r>
            <a:br>
              <a:rPr lang="en-US" sz="4000" b="1" dirty="0"/>
            </a:br>
            <a:r>
              <a:rPr lang="en-US" sz="2700" b="1" dirty="0"/>
              <a:t>5/20-25, 6/17-22, 2019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33" y="1294932"/>
            <a:ext cx="6057965" cy="34744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5558319" y="1109609"/>
            <a:ext cx="1551398" cy="602313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6226139" y="1864716"/>
            <a:ext cx="0" cy="110960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4605650" y="2155211"/>
            <a:ext cx="15343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6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600" dirty="0">
                <a:solidFill>
                  <a:srgbClr val="00B050"/>
                </a:solidFill>
              </a:rPr>
              <a:t>30k ~ 120k </a:t>
            </a:r>
            <a:r>
              <a:rPr lang="en-US" sz="1600" dirty="0" err="1">
                <a:solidFill>
                  <a:srgbClr val="00B050"/>
                </a:solidFill>
              </a:rPr>
              <a:t>ppp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9761306" y="569845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9349483" y="1517333"/>
            <a:ext cx="1582220" cy="509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9761306" y="3015464"/>
            <a:ext cx="1592494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7724128" y="3015464"/>
            <a:ext cx="1037690" cy="827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7109716" y="824768"/>
            <a:ext cx="2651590" cy="509846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8264552" y="108580"/>
            <a:ext cx="165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: 11.4m </a:t>
            </a:r>
          </a:p>
          <a:p>
            <a:r>
              <a:rPr lang="en-US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109717" y="1155843"/>
            <a:ext cx="2239765" cy="46361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7118281" y="1678107"/>
            <a:ext cx="2231201" cy="271909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109716" y="1512374"/>
            <a:ext cx="2239767" cy="25988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7884717" y="1935648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11270751" y="1155842"/>
            <a:ext cx="0" cy="1859622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10929991" y="2027179"/>
            <a:ext cx="0" cy="1022946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10482490" y="2234855"/>
            <a:ext cx="157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6686438" y="3068874"/>
            <a:ext cx="103769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6573420" y="2699542"/>
            <a:ext cx="141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5427294" y="656749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8507002" y="2646132"/>
            <a:ext cx="17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8839141" y="3068875"/>
            <a:ext cx="87534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10206642" y="4421052"/>
            <a:ext cx="1064109" cy="101850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10730623" y="3842533"/>
            <a:ext cx="0" cy="57851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7471493" y="4276792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420" y="4635769"/>
            <a:ext cx="3129051" cy="19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9687960" y="5176722"/>
            <a:ext cx="51868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67EAE-3301-764E-8757-E2E7D27FB09E}" type="datetime1">
              <a:rPr lang="en-US" smtClean="0"/>
              <a:t>7/9/19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3172448" y="1026800"/>
            <a:ext cx="21363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dirty="0">
                <a:solidFill>
                  <a:srgbClr val="FF0000"/>
                </a:solidFill>
              </a:rPr>
              <a:t>  9-chip stave;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45047" y="4646124"/>
            <a:ext cx="62062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Multi-Stave + Multi-RU -&gt; FELIX readout demonstrated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GTM integrated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12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4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960528" y="2944214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4832399" y="3128880"/>
            <a:ext cx="1872867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694784" y="1086716"/>
            <a:ext cx="10673886" cy="390092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694784" y="4555310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958025" y="2336801"/>
            <a:ext cx="269715" cy="1567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5319270" y="312888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42" y="113649"/>
            <a:ext cx="10515600" cy="887046"/>
          </a:xfrm>
        </p:spPr>
        <p:txBody>
          <a:bodyPr/>
          <a:lstStyle/>
          <a:p>
            <a:pPr algn="ctr"/>
            <a:r>
              <a:rPr lang="en-US" dirty="0"/>
              <a:t>2019 MVTX Test Setup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A4BE-FEF3-4C45-B5A2-8FD9612755FF}" type="datetime1">
              <a:rPr lang="en-US" smtClean="0"/>
              <a:t>7/9/19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9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694784" y="5089645"/>
            <a:ext cx="10590758" cy="1499708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5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2343</Words>
  <Application>Microsoft Macintosh PowerPoint</Application>
  <PresentationFormat>Widescreen</PresentationFormat>
  <Paragraphs>569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MVTX Overview</vt:lpstr>
      <vt:lpstr>MVTX Detector – Modified from ALICE/ITS Design</vt:lpstr>
      <vt:lpstr>Scope of the MVTX Project - WBS3.2</vt:lpstr>
      <vt:lpstr>MVTX Readout, Power and Controls</vt:lpstr>
      <vt:lpstr>MVTX Global Mechanical System Integration </vt:lpstr>
      <vt:lpstr>Preliminary Mechanical Design Completed </vt:lpstr>
      <vt:lpstr>Project Status Update  </vt:lpstr>
      <vt:lpstr>Very Successful Test Beam @Fermilab 5/20-25, 6/17-22, 2019</vt:lpstr>
      <vt:lpstr>2019 MVTX Test Setup</vt:lpstr>
      <vt:lpstr>The Team @Fermilab</vt:lpstr>
      <vt:lpstr>Detector Misalignment &amp; Hit Spatial Resolution</vt:lpstr>
      <vt:lpstr>PowerPoint Presentation</vt:lpstr>
      <vt:lpstr>Offline Analysis: Cluster size vs Angle</vt:lpstr>
      <vt:lpstr>Confirmed New MVTX Long SamTec Readout Cables 8.8m + 2.6m = 11.4m (10m desired for sPHENIX; ALICE 8m cables)</vt:lpstr>
      <vt:lpstr>MVTX Readout and Power Cable Route</vt:lpstr>
      <vt:lpstr>PowerPoint Presentation</vt:lpstr>
      <vt:lpstr>MVTX Goals – the 2nd TB, 6/17-22, 2019</vt:lpstr>
      <vt:lpstr>ALPIDE Sensor Operation Optimization</vt:lpstr>
      <vt:lpstr>Study MAPS Performance with Pulsed Laser @LANL</vt:lpstr>
      <vt:lpstr>Laser Scan Data – Pixel Hit Efficiency vs Trigger Delay </vt:lpstr>
      <vt:lpstr>MVTX experts help ALICE/ITS – to help us!</vt:lpstr>
      <vt:lpstr>MVTX Schedules and Milestones (3/2019) concerns &amp; challenges</vt:lpstr>
      <vt:lpstr>PowerPoint Presentation</vt:lpstr>
      <vt:lpstr>PowerPoint Presentation</vt:lpstr>
      <vt:lpstr>Summary </vt:lpstr>
      <vt:lpstr>PowerPoint Presentation</vt:lpstr>
      <vt:lpstr>R&amp;D Highlights</vt:lpstr>
      <vt:lpstr>Monolithic Active Pixel Sensors (MAPS) The Next-Generation, State-of-the-Art Pixel Tracker</vt:lpstr>
      <vt:lpstr>MVTX Full Readout Chain Demonstrated (3/2018)</vt:lpstr>
      <vt:lpstr>PowerPoint Presentation</vt:lpstr>
      <vt:lpstr>Run Types – Details being documented in MVTX wiki </vt:lpstr>
      <vt:lpstr>PowerPoint Presentation</vt:lpstr>
      <vt:lpstr>First Collision Signals</vt:lpstr>
      <vt:lpstr>Staves, RUs, PU etc.</vt:lpstr>
      <vt:lpstr>PowerPoint Presentation</vt:lpstr>
      <vt:lpstr>PowerPoint Presentation</vt:lpstr>
      <vt:lpstr>PowerPoint Presentation</vt:lpstr>
      <vt:lpstr>Installation</vt:lpstr>
      <vt:lpstr>3-D event Display: p+Pb collision  </vt:lpstr>
      <vt:lpstr>Offline Analysis: Cluster size vs Angle Run 877, angle – 30 dgr   </vt:lpstr>
      <vt:lpstr>Offline Analysis: Cluster size vs Angle Run , angle = 40   </vt:lpstr>
      <vt:lpstr>MVTX – Half Detector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146</cp:revision>
  <cp:lastPrinted>2019-07-09T15:55:34Z</cp:lastPrinted>
  <dcterms:created xsi:type="dcterms:W3CDTF">2019-07-03T20:04:10Z</dcterms:created>
  <dcterms:modified xsi:type="dcterms:W3CDTF">2019-07-09T15:58:22Z</dcterms:modified>
</cp:coreProperties>
</file>