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317" r:id="rId3"/>
    <p:sldId id="595" r:id="rId4"/>
    <p:sldId id="599" r:id="rId5"/>
    <p:sldId id="568" r:id="rId6"/>
    <p:sldId id="257" r:id="rId7"/>
    <p:sldId id="260" r:id="rId8"/>
    <p:sldId id="264" r:id="rId9"/>
    <p:sldId id="285" r:id="rId10"/>
    <p:sldId id="275" r:id="rId11"/>
    <p:sldId id="293" r:id="rId12"/>
    <p:sldId id="274" r:id="rId13"/>
    <p:sldId id="277" r:id="rId14"/>
    <p:sldId id="305" r:id="rId15"/>
    <p:sldId id="864" r:id="rId16"/>
    <p:sldId id="265" r:id="rId17"/>
    <p:sldId id="283" r:id="rId18"/>
    <p:sldId id="290" r:id="rId19"/>
    <p:sldId id="291" r:id="rId20"/>
    <p:sldId id="266" r:id="rId21"/>
    <p:sldId id="297" r:id="rId22"/>
    <p:sldId id="861" r:id="rId23"/>
    <p:sldId id="259" r:id="rId24"/>
    <p:sldId id="866" r:id="rId25"/>
    <p:sldId id="865" r:id="rId26"/>
    <p:sldId id="298" r:id="rId27"/>
    <p:sldId id="308" r:id="rId28"/>
    <p:sldId id="427" r:id="rId29"/>
    <p:sldId id="300" r:id="rId30"/>
    <p:sldId id="303" r:id="rId31"/>
    <p:sldId id="263" r:id="rId32"/>
    <p:sldId id="262" r:id="rId33"/>
    <p:sldId id="270" r:id="rId34"/>
    <p:sldId id="301" r:id="rId35"/>
    <p:sldId id="295" r:id="rId36"/>
    <p:sldId id="296" r:id="rId37"/>
    <p:sldId id="271" r:id="rId38"/>
    <p:sldId id="278" r:id="rId39"/>
    <p:sldId id="276" r:id="rId40"/>
    <p:sldId id="25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50"/>
    <p:restoredTop sz="94653"/>
  </p:normalViewPr>
  <p:slideViewPr>
    <p:cSldViewPr snapToGrid="0" snapToObjects="1">
      <p:cViewPr varScale="1">
        <p:scale>
          <a:sx n="107" d="100"/>
          <a:sy n="107" d="100"/>
        </p:scale>
        <p:origin x="192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993B38-6851-7B4D-955E-BB870DC9A63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25C2C24D-7240-EE49-99BD-EB0FAE9A7745}">
      <dgm:prSet phldrT="[Text]"/>
      <dgm:spPr/>
      <dgm:t>
        <a:bodyPr/>
        <a:lstStyle/>
        <a:p>
          <a:r>
            <a:rPr lang="en-US" dirty="0"/>
            <a:t>Horizontal stave scans (many good runs)</a:t>
          </a:r>
        </a:p>
      </dgm:t>
    </dgm:pt>
    <dgm:pt modelId="{A2345A81-BFA9-744D-8148-5BEF9B5CEFB4}" type="parTrans" cxnId="{DEED196F-BC32-1644-8B71-2A8E355EDDBE}">
      <dgm:prSet/>
      <dgm:spPr/>
      <dgm:t>
        <a:bodyPr/>
        <a:lstStyle/>
        <a:p>
          <a:endParaRPr lang="en-US"/>
        </a:p>
      </dgm:t>
    </dgm:pt>
    <dgm:pt modelId="{4ABAAAA6-87D8-2240-B148-3DCFB89461F1}" type="sibTrans" cxnId="{DEED196F-BC32-1644-8B71-2A8E355EDDBE}">
      <dgm:prSet/>
      <dgm:spPr/>
      <dgm:t>
        <a:bodyPr/>
        <a:lstStyle/>
        <a:p>
          <a:endParaRPr lang="en-US"/>
        </a:p>
      </dgm:t>
    </dgm:pt>
    <dgm:pt modelId="{D3EA1590-CBFA-1E46-B93D-10E938A48626}">
      <dgm:prSet phldrT="[Text]"/>
      <dgm:spPr/>
      <dgm:t>
        <a:bodyPr/>
        <a:lstStyle/>
        <a:p>
          <a:r>
            <a:rPr lang="en-US" dirty="0"/>
            <a:t>Vertical stave scans</a:t>
          </a:r>
        </a:p>
      </dgm:t>
    </dgm:pt>
    <dgm:pt modelId="{39D9EF62-EBB2-1A4D-9BAD-65D71204C6B6}" type="parTrans" cxnId="{7AD34E02-2A58-384D-B457-88983142DC10}">
      <dgm:prSet/>
      <dgm:spPr/>
      <dgm:t>
        <a:bodyPr/>
        <a:lstStyle/>
        <a:p>
          <a:endParaRPr lang="en-US"/>
        </a:p>
      </dgm:t>
    </dgm:pt>
    <dgm:pt modelId="{3F3EFD80-73EE-2A45-991D-D937F1482C56}" type="sibTrans" cxnId="{7AD34E02-2A58-384D-B457-88983142DC10}">
      <dgm:prSet/>
      <dgm:spPr/>
      <dgm:t>
        <a:bodyPr/>
        <a:lstStyle/>
        <a:p>
          <a:endParaRPr lang="en-US"/>
        </a:p>
      </dgm:t>
    </dgm:pt>
    <dgm:pt modelId="{D1C61A56-EAAB-0F49-8C74-6807B4A57120}">
      <dgm:prSet phldrT="[Text]"/>
      <dgm:spPr/>
      <dgm:t>
        <a:bodyPr/>
        <a:lstStyle/>
        <a:p>
          <a:r>
            <a:rPr lang="en-US" dirty="0"/>
            <a:t>Angular stave scans and tilted runs</a:t>
          </a:r>
        </a:p>
      </dgm:t>
    </dgm:pt>
    <dgm:pt modelId="{3035C14C-27FA-1B4F-A818-D886ABF7CC65}" type="parTrans" cxnId="{EDC9F276-8BD6-014F-92E9-C9E4859D5D9D}">
      <dgm:prSet/>
      <dgm:spPr/>
      <dgm:t>
        <a:bodyPr/>
        <a:lstStyle/>
        <a:p>
          <a:endParaRPr lang="en-US"/>
        </a:p>
      </dgm:t>
    </dgm:pt>
    <dgm:pt modelId="{653234FC-6634-2F49-B7C4-F5C2D8A2B82D}" type="sibTrans" cxnId="{EDC9F276-8BD6-014F-92E9-C9E4859D5D9D}">
      <dgm:prSet/>
      <dgm:spPr/>
      <dgm:t>
        <a:bodyPr/>
        <a:lstStyle/>
        <a:p>
          <a:endParaRPr lang="en-US"/>
        </a:p>
      </dgm:t>
    </dgm:pt>
    <dgm:pt modelId="{C248ACDE-5ED9-124B-A00C-E8C3F1A9D2F6}">
      <dgm:prSet phldrT="[Text]"/>
      <dgm:spPr/>
      <dgm:t>
        <a:bodyPr/>
        <a:lstStyle/>
        <a:p>
          <a:r>
            <a:rPr lang="en-US" dirty="0"/>
            <a:t>Electron beam at 5 GeV (one long run)</a:t>
          </a:r>
        </a:p>
      </dgm:t>
    </dgm:pt>
    <dgm:pt modelId="{3A1C287C-44AD-4142-8F0C-47E4D5008897}" type="parTrans" cxnId="{D3733C27-2A9E-6C40-B0FD-FF7B376EF600}">
      <dgm:prSet/>
      <dgm:spPr/>
      <dgm:t>
        <a:bodyPr/>
        <a:lstStyle/>
        <a:p>
          <a:endParaRPr lang="en-US"/>
        </a:p>
      </dgm:t>
    </dgm:pt>
    <dgm:pt modelId="{4DA770D2-64A7-9E4C-9E49-486DCB215E02}" type="sibTrans" cxnId="{D3733C27-2A9E-6C40-B0FD-FF7B376EF600}">
      <dgm:prSet/>
      <dgm:spPr/>
      <dgm:t>
        <a:bodyPr/>
        <a:lstStyle/>
        <a:p>
          <a:endParaRPr lang="en-US"/>
        </a:p>
      </dgm:t>
    </dgm:pt>
    <dgm:pt modelId="{E3211142-2508-C04A-A87E-850D773E7BE3}">
      <dgm:prSet/>
      <dgm:spPr/>
      <dgm:t>
        <a:bodyPr/>
        <a:lstStyle/>
        <a:p>
          <a:r>
            <a:rPr lang="en-US" dirty="0"/>
            <a:t>Extruded aluminum &amp; Lead-block runs</a:t>
          </a:r>
        </a:p>
      </dgm:t>
    </dgm:pt>
    <dgm:pt modelId="{E1F25624-7303-FE41-BD08-3C3E4D7BACF4}" type="parTrans" cxnId="{291DF5EA-06EA-B740-BF69-403139C8CB7D}">
      <dgm:prSet/>
      <dgm:spPr/>
      <dgm:t>
        <a:bodyPr/>
        <a:lstStyle/>
        <a:p>
          <a:endParaRPr lang="en-US"/>
        </a:p>
      </dgm:t>
    </dgm:pt>
    <dgm:pt modelId="{83D87901-50F2-4748-8816-C0389D40DABD}" type="sibTrans" cxnId="{291DF5EA-06EA-B740-BF69-403139C8CB7D}">
      <dgm:prSet/>
      <dgm:spPr/>
      <dgm:t>
        <a:bodyPr/>
        <a:lstStyle/>
        <a:p>
          <a:endParaRPr lang="en-US"/>
        </a:p>
      </dgm:t>
    </dgm:pt>
    <dgm:pt modelId="{D8851576-329D-B945-B472-65FBD9289DA7}" type="pres">
      <dgm:prSet presAssocID="{C8993B38-6851-7B4D-955E-BB870DC9A63D}" presName="linearFlow" presStyleCnt="0">
        <dgm:presLayoutVars>
          <dgm:dir/>
          <dgm:resizeHandles val="exact"/>
        </dgm:presLayoutVars>
      </dgm:prSet>
      <dgm:spPr/>
    </dgm:pt>
    <dgm:pt modelId="{66829BF6-232D-9547-8231-CC35A1A19ED6}" type="pres">
      <dgm:prSet presAssocID="{25C2C24D-7240-EE49-99BD-EB0FAE9A7745}" presName="composite" presStyleCnt="0"/>
      <dgm:spPr/>
    </dgm:pt>
    <dgm:pt modelId="{8D4A20B3-D716-524E-ADD2-2566AE8784EA}" type="pres">
      <dgm:prSet presAssocID="{25C2C24D-7240-EE49-99BD-EB0FAE9A7745}" presName="imgShp" presStyleLbl="fgImgPlace1" presStyleIdx="0" presStyleCnt="5" custScaleX="103306"/>
      <dgm:spPr/>
    </dgm:pt>
    <dgm:pt modelId="{21E952CE-BA86-B245-A9B8-FF8B9A773940}" type="pres">
      <dgm:prSet presAssocID="{25C2C24D-7240-EE49-99BD-EB0FAE9A7745}" presName="txShp" presStyleLbl="node1" presStyleIdx="0" presStyleCnt="5">
        <dgm:presLayoutVars>
          <dgm:bulletEnabled val="1"/>
        </dgm:presLayoutVars>
      </dgm:prSet>
      <dgm:spPr/>
    </dgm:pt>
    <dgm:pt modelId="{EC0A1E5B-144D-244A-9512-479076A16C0C}" type="pres">
      <dgm:prSet presAssocID="{4ABAAAA6-87D8-2240-B148-3DCFB89461F1}" presName="spacing" presStyleCnt="0"/>
      <dgm:spPr/>
    </dgm:pt>
    <dgm:pt modelId="{7DBD7B3A-3BA1-164A-AD78-AD38DBBE7F20}" type="pres">
      <dgm:prSet presAssocID="{D3EA1590-CBFA-1E46-B93D-10E938A48626}" presName="composite" presStyleCnt="0"/>
      <dgm:spPr/>
    </dgm:pt>
    <dgm:pt modelId="{2E952C9F-6669-924F-8C12-D73EF6DAFDF9}" type="pres">
      <dgm:prSet presAssocID="{D3EA1590-CBFA-1E46-B93D-10E938A48626}" presName="imgShp" presStyleLbl="fgImgPlace1" presStyleIdx="1" presStyleCnt="5"/>
      <dgm:spPr/>
    </dgm:pt>
    <dgm:pt modelId="{78950F37-6372-2245-981D-38D0D0A55875}" type="pres">
      <dgm:prSet presAssocID="{D3EA1590-CBFA-1E46-B93D-10E938A48626}" presName="txShp" presStyleLbl="node1" presStyleIdx="1" presStyleCnt="5">
        <dgm:presLayoutVars>
          <dgm:bulletEnabled val="1"/>
        </dgm:presLayoutVars>
      </dgm:prSet>
      <dgm:spPr/>
    </dgm:pt>
    <dgm:pt modelId="{4EA9BEFE-747E-5C40-B85F-9BCDA0B8FCBE}" type="pres">
      <dgm:prSet presAssocID="{3F3EFD80-73EE-2A45-991D-D937F1482C56}" presName="spacing" presStyleCnt="0"/>
      <dgm:spPr/>
    </dgm:pt>
    <dgm:pt modelId="{25BD64DF-8F4C-C346-A2EA-012D20272B50}" type="pres">
      <dgm:prSet presAssocID="{D1C61A56-EAAB-0F49-8C74-6807B4A57120}" presName="composite" presStyleCnt="0"/>
      <dgm:spPr/>
    </dgm:pt>
    <dgm:pt modelId="{46E7C44E-24E7-4E4B-9D06-14BF48C2F5DC}" type="pres">
      <dgm:prSet presAssocID="{D1C61A56-EAAB-0F49-8C74-6807B4A57120}" presName="imgShp" presStyleLbl="fgImgPlace1" presStyleIdx="2" presStyleCnt="5"/>
      <dgm:spPr/>
    </dgm:pt>
    <dgm:pt modelId="{332089C1-A9BD-5E43-8618-F32BECBB7B0F}" type="pres">
      <dgm:prSet presAssocID="{D1C61A56-EAAB-0F49-8C74-6807B4A57120}" presName="txShp" presStyleLbl="node1" presStyleIdx="2" presStyleCnt="5">
        <dgm:presLayoutVars>
          <dgm:bulletEnabled val="1"/>
        </dgm:presLayoutVars>
      </dgm:prSet>
      <dgm:spPr/>
    </dgm:pt>
    <dgm:pt modelId="{67ECFE96-CE2A-964E-9FFB-A3A56B4D962B}" type="pres">
      <dgm:prSet presAssocID="{653234FC-6634-2F49-B7C4-F5C2D8A2B82D}" presName="spacing" presStyleCnt="0"/>
      <dgm:spPr/>
    </dgm:pt>
    <dgm:pt modelId="{E40B17D7-CFA3-AC40-80EC-4C53FFF1F0B4}" type="pres">
      <dgm:prSet presAssocID="{E3211142-2508-C04A-A87E-850D773E7BE3}" presName="composite" presStyleCnt="0"/>
      <dgm:spPr/>
    </dgm:pt>
    <dgm:pt modelId="{644ED461-8726-874E-9FFB-1E0FE212FE12}" type="pres">
      <dgm:prSet presAssocID="{E3211142-2508-C04A-A87E-850D773E7BE3}" presName="imgShp" presStyleLbl="fgImgPlace1" presStyleIdx="3" presStyleCnt="5"/>
      <dgm:spPr/>
    </dgm:pt>
    <dgm:pt modelId="{96565806-58ED-AD42-B573-46BDCFE86800}" type="pres">
      <dgm:prSet presAssocID="{E3211142-2508-C04A-A87E-850D773E7BE3}" presName="txShp" presStyleLbl="node1" presStyleIdx="3" presStyleCnt="5">
        <dgm:presLayoutVars>
          <dgm:bulletEnabled val="1"/>
        </dgm:presLayoutVars>
      </dgm:prSet>
      <dgm:spPr/>
    </dgm:pt>
    <dgm:pt modelId="{E503E9F1-8852-8C47-835C-797A00FFE4A7}" type="pres">
      <dgm:prSet presAssocID="{83D87901-50F2-4748-8816-C0389D40DABD}" presName="spacing" presStyleCnt="0"/>
      <dgm:spPr/>
    </dgm:pt>
    <dgm:pt modelId="{A5B9181B-4CC2-4240-9506-480412D19371}" type="pres">
      <dgm:prSet presAssocID="{C248ACDE-5ED9-124B-A00C-E8C3F1A9D2F6}" presName="composite" presStyleCnt="0"/>
      <dgm:spPr/>
    </dgm:pt>
    <dgm:pt modelId="{FF16FDCB-6E25-AE45-8559-5C65A9ABBDE7}" type="pres">
      <dgm:prSet presAssocID="{C248ACDE-5ED9-124B-A00C-E8C3F1A9D2F6}" presName="imgShp" presStyleLbl="fgImgPlace1" presStyleIdx="4" presStyleCnt="5"/>
      <dgm:spPr/>
    </dgm:pt>
    <dgm:pt modelId="{DF6285E9-4A18-804B-8056-1F4884E78568}" type="pres">
      <dgm:prSet presAssocID="{C248ACDE-5ED9-124B-A00C-E8C3F1A9D2F6}" presName="txShp" presStyleLbl="node1" presStyleIdx="4" presStyleCnt="5">
        <dgm:presLayoutVars>
          <dgm:bulletEnabled val="1"/>
        </dgm:presLayoutVars>
      </dgm:prSet>
      <dgm:spPr/>
    </dgm:pt>
  </dgm:ptLst>
  <dgm:cxnLst>
    <dgm:cxn modelId="{7AD34E02-2A58-384D-B457-88983142DC10}" srcId="{C8993B38-6851-7B4D-955E-BB870DC9A63D}" destId="{D3EA1590-CBFA-1E46-B93D-10E938A48626}" srcOrd="1" destOrd="0" parTransId="{39D9EF62-EBB2-1A4D-9BAD-65D71204C6B6}" sibTransId="{3F3EFD80-73EE-2A45-991D-D937F1482C56}"/>
    <dgm:cxn modelId="{D3733C27-2A9E-6C40-B0FD-FF7B376EF600}" srcId="{C8993B38-6851-7B4D-955E-BB870DC9A63D}" destId="{C248ACDE-5ED9-124B-A00C-E8C3F1A9D2F6}" srcOrd="4" destOrd="0" parTransId="{3A1C287C-44AD-4142-8F0C-47E4D5008897}" sibTransId="{4DA770D2-64A7-9E4C-9E49-486DCB215E02}"/>
    <dgm:cxn modelId="{C0981168-DB2D-2D47-9FC3-2FC2AA4A0657}" type="presOf" srcId="{D1C61A56-EAAB-0F49-8C74-6807B4A57120}" destId="{332089C1-A9BD-5E43-8618-F32BECBB7B0F}" srcOrd="0" destOrd="0" presId="urn:microsoft.com/office/officeart/2005/8/layout/vList3"/>
    <dgm:cxn modelId="{DEED196F-BC32-1644-8B71-2A8E355EDDBE}" srcId="{C8993B38-6851-7B4D-955E-BB870DC9A63D}" destId="{25C2C24D-7240-EE49-99BD-EB0FAE9A7745}" srcOrd="0" destOrd="0" parTransId="{A2345A81-BFA9-744D-8148-5BEF9B5CEFB4}" sibTransId="{4ABAAAA6-87D8-2240-B148-3DCFB89461F1}"/>
    <dgm:cxn modelId="{EDC9F276-8BD6-014F-92E9-C9E4859D5D9D}" srcId="{C8993B38-6851-7B4D-955E-BB870DC9A63D}" destId="{D1C61A56-EAAB-0F49-8C74-6807B4A57120}" srcOrd="2" destOrd="0" parTransId="{3035C14C-27FA-1B4F-A818-D886ABF7CC65}" sibTransId="{653234FC-6634-2F49-B7C4-F5C2D8A2B82D}"/>
    <dgm:cxn modelId="{3DC70580-01C7-2A4B-A032-C1DDEC604418}" type="presOf" srcId="{25C2C24D-7240-EE49-99BD-EB0FAE9A7745}" destId="{21E952CE-BA86-B245-A9B8-FF8B9A773940}" srcOrd="0" destOrd="0" presId="urn:microsoft.com/office/officeart/2005/8/layout/vList3"/>
    <dgm:cxn modelId="{E5608981-BF0B-5B4C-AD75-B0CB2AE000B2}" type="presOf" srcId="{E3211142-2508-C04A-A87E-850D773E7BE3}" destId="{96565806-58ED-AD42-B573-46BDCFE86800}" srcOrd="0" destOrd="0" presId="urn:microsoft.com/office/officeart/2005/8/layout/vList3"/>
    <dgm:cxn modelId="{9BAB1683-D99A-F44E-A534-0CD0852754CD}" type="presOf" srcId="{C248ACDE-5ED9-124B-A00C-E8C3F1A9D2F6}" destId="{DF6285E9-4A18-804B-8056-1F4884E78568}" srcOrd="0" destOrd="0" presId="urn:microsoft.com/office/officeart/2005/8/layout/vList3"/>
    <dgm:cxn modelId="{B291EF9B-DEDC-6548-BE60-1816F77C90E0}" type="presOf" srcId="{D3EA1590-CBFA-1E46-B93D-10E938A48626}" destId="{78950F37-6372-2245-981D-38D0D0A55875}" srcOrd="0" destOrd="0" presId="urn:microsoft.com/office/officeart/2005/8/layout/vList3"/>
    <dgm:cxn modelId="{291DF5EA-06EA-B740-BF69-403139C8CB7D}" srcId="{C8993B38-6851-7B4D-955E-BB870DC9A63D}" destId="{E3211142-2508-C04A-A87E-850D773E7BE3}" srcOrd="3" destOrd="0" parTransId="{E1F25624-7303-FE41-BD08-3C3E4D7BACF4}" sibTransId="{83D87901-50F2-4748-8816-C0389D40DABD}"/>
    <dgm:cxn modelId="{C1F4AEF3-12BB-0042-AAB5-184FC4FB87B2}" type="presOf" srcId="{C8993B38-6851-7B4D-955E-BB870DC9A63D}" destId="{D8851576-329D-B945-B472-65FBD9289DA7}" srcOrd="0" destOrd="0" presId="urn:microsoft.com/office/officeart/2005/8/layout/vList3"/>
    <dgm:cxn modelId="{31483233-EBA8-E949-9472-E0307D06D20E}" type="presParOf" srcId="{D8851576-329D-B945-B472-65FBD9289DA7}" destId="{66829BF6-232D-9547-8231-CC35A1A19ED6}" srcOrd="0" destOrd="0" presId="urn:microsoft.com/office/officeart/2005/8/layout/vList3"/>
    <dgm:cxn modelId="{15EE985A-BC03-7845-A5FE-051ECAD6717E}" type="presParOf" srcId="{66829BF6-232D-9547-8231-CC35A1A19ED6}" destId="{8D4A20B3-D716-524E-ADD2-2566AE8784EA}" srcOrd="0" destOrd="0" presId="urn:microsoft.com/office/officeart/2005/8/layout/vList3"/>
    <dgm:cxn modelId="{4AB8B8F8-5915-454F-9E18-B9200840899B}" type="presParOf" srcId="{66829BF6-232D-9547-8231-CC35A1A19ED6}" destId="{21E952CE-BA86-B245-A9B8-FF8B9A773940}" srcOrd="1" destOrd="0" presId="urn:microsoft.com/office/officeart/2005/8/layout/vList3"/>
    <dgm:cxn modelId="{C886FFF4-CDEC-834B-A41E-F4A32874C874}" type="presParOf" srcId="{D8851576-329D-B945-B472-65FBD9289DA7}" destId="{EC0A1E5B-144D-244A-9512-479076A16C0C}" srcOrd="1" destOrd="0" presId="urn:microsoft.com/office/officeart/2005/8/layout/vList3"/>
    <dgm:cxn modelId="{445D5D4E-B1A4-AE4D-B1CE-56C0EE826B5E}" type="presParOf" srcId="{D8851576-329D-B945-B472-65FBD9289DA7}" destId="{7DBD7B3A-3BA1-164A-AD78-AD38DBBE7F20}" srcOrd="2" destOrd="0" presId="urn:microsoft.com/office/officeart/2005/8/layout/vList3"/>
    <dgm:cxn modelId="{E1A3F57D-73D1-7C4F-8528-489E80443879}" type="presParOf" srcId="{7DBD7B3A-3BA1-164A-AD78-AD38DBBE7F20}" destId="{2E952C9F-6669-924F-8C12-D73EF6DAFDF9}" srcOrd="0" destOrd="0" presId="urn:microsoft.com/office/officeart/2005/8/layout/vList3"/>
    <dgm:cxn modelId="{E67A10B7-DE3E-6446-BD9B-A8093CABF820}" type="presParOf" srcId="{7DBD7B3A-3BA1-164A-AD78-AD38DBBE7F20}" destId="{78950F37-6372-2245-981D-38D0D0A55875}" srcOrd="1" destOrd="0" presId="urn:microsoft.com/office/officeart/2005/8/layout/vList3"/>
    <dgm:cxn modelId="{5B25D6B4-E6EE-3449-9D68-C95DAF8825D5}" type="presParOf" srcId="{D8851576-329D-B945-B472-65FBD9289DA7}" destId="{4EA9BEFE-747E-5C40-B85F-9BCDA0B8FCBE}" srcOrd="3" destOrd="0" presId="urn:microsoft.com/office/officeart/2005/8/layout/vList3"/>
    <dgm:cxn modelId="{85418E70-C149-CA4C-B0BB-3F3B40C65066}" type="presParOf" srcId="{D8851576-329D-B945-B472-65FBD9289DA7}" destId="{25BD64DF-8F4C-C346-A2EA-012D20272B50}" srcOrd="4" destOrd="0" presId="urn:microsoft.com/office/officeart/2005/8/layout/vList3"/>
    <dgm:cxn modelId="{9B1C1AF7-F3B6-D745-8EFA-2D6C335549E2}" type="presParOf" srcId="{25BD64DF-8F4C-C346-A2EA-012D20272B50}" destId="{46E7C44E-24E7-4E4B-9D06-14BF48C2F5DC}" srcOrd="0" destOrd="0" presId="urn:microsoft.com/office/officeart/2005/8/layout/vList3"/>
    <dgm:cxn modelId="{2F5E5116-3C0D-F349-BD4E-25F36DED0F1D}" type="presParOf" srcId="{25BD64DF-8F4C-C346-A2EA-012D20272B50}" destId="{332089C1-A9BD-5E43-8618-F32BECBB7B0F}" srcOrd="1" destOrd="0" presId="urn:microsoft.com/office/officeart/2005/8/layout/vList3"/>
    <dgm:cxn modelId="{4BFD3431-B705-524E-8113-6304D814C70B}" type="presParOf" srcId="{D8851576-329D-B945-B472-65FBD9289DA7}" destId="{67ECFE96-CE2A-964E-9FFB-A3A56B4D962B}" srcOrd="5" destOrd="0" presId="urn:microsoft.com/office/officeart/2005/8/layout/vList3"/>
    <dgm:cxn modelId="{A0BFA12D-EAFE-E04E-B052-451D047952F2}" type="presParOf" srcId="{D8851576-329D-B945-B472-65FBD9289DA7}" destId="{E40B17D7-CFA3-AC40-80EC-4C53FFF1F0B4}" srcOrd="6" destOrd="0" presId="urn:microsoft.com/office/officeart/2005/8/layout/vList3"/>
    <dgm:cxn modelId="{BC575D7F-2321-504B-B9B5-47B7182D8983}" type="presParOf" srcId="{E40B17D7-CFA3-AC40-80EC-4C53FFF1F0B4}" destId="{644ED461-8726-874E-9FFB-1E0FE212FE12}" srcOrd="0" destOrd="0" presId="urn:microsoft.com/office/officeart/2005/8/layout/vList3"/>
    <dgm:cxn modelId="{E88DC392-967E-B640-A652-4394EEE7307B}" type="presParOf" srcId="{E40B17D7-CFA3-AC40-80EC-4C53FFF1F0B4}" destId="{96565806-58ED-AD42-B573-46BDCFE86800}" srcOrd="1" destOrd="0" presId="urn:microsoft.com/office/officeart/2005/8/layout/vList3"/>
    <dgm:cxn modelId="{8C9FC6EF-0285-714B-AD46-5337977A7AA4}" type="presParOf" srcId="{D8851576-329D-B945-B472-65FBD9289DA7}" destId="{E503E9F1-8852-8C47-835C-797A00FFE4A7}" srcOrd="7" destOrd="0" presId="urn:microsoft.com/office/officeart/2005/8/layout/vList3"/>
    <dgm:cxn modelId="{2916F120-F7E6-1B49-9081-8B2FD62C4273}" type="presParOf" srcId="{D8851576-329D-B945-B472-65FBD9289DA7}" destId="{A5B9181B-4CC2-4240-9506-480412D19371}" srcOrd="8" destOrd="0" presId="urn:microsoft.com/office/officeart/2005/8/layout/vList3"/>
    <dgm:cxn modelId="{1FC5ACFB-02B9-9446-8609-E96BBEE837F5}" type="presParOf" srcId="{A5B9181B-4CC2-4240-9506-480412D19371}" destId="{FF16FDCB-6E25-AE45-8559-5C65A9ABBDE7}" srcOrd="0" destOrd="0" presId="urn:microsoft.com/office/officeart/2005/8/layout/vList3"/>
    <dgm:cxn modelId="{D4DCD1BD-77C2-DC44-9160-3C9B5C51FE0A}" type="presParOf" srcId="{A5B9181B-4CC2-4240-9506-480412D19371}" destId="{DF6285E9-4A18-804B-8056-1F4884E7856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952CE-BA86-B245-A9B8-FF8B9A773940}">
      <dsp:nvSpPr>
        <dsp:cNvPr id="0" name=""/>
        <dsp:cNvSpPr/>
      </dsp:nvSpPr>
      <dsp:spPr>
        <a:xfrm rot="10800000">
          <a:off x="2109456" y="2336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Horizontal stave scans (many good runs)</a:t>
          </a:r>
        </a:p>
      </dsp:txBody>
      <dsp:txXfrm rot="10800000">
        <a:off x="2302510" y="2336"/>
        <a:ext cx="7390011" cy="772215"/>
      </dsp:txXfrm>
    </dsp:sp>
    <dsp:sp modelId="{8D4A20B3-D716-524E-ADD2-2566AE8784EA}">
      <dsp:nvSpPr>
        <dsp:cNvPr id="0" name=""/>
        <dsp:cNvSpPr/>
      </dsp:nvSpPr>
      <dsp:spPr>
        <a:xfrm>
          <a:off x="1710584" y="2336"/>
          <a:ext cx="797744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950F37-6372-2245-981D-38D0D0A55875}">
      <dsp:nvSpPr>
        <dsp:cNvPr id="0" name=""/>
        <dsp:cNvSpPr/>
      </dsp:nvSpPr>
      <dsp:spPr>
        <a:xfrm rot="10800000">
          <a:off x="2103074" y="1005063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Vertical stave scans</a:t>
          </a:r>
        </a:p>
      </dsp:txBody>
      <dsp:txXfrm rot="10800000">
        <a:off x="2296128" y="1005063"/>
        <a:ext cx="7390011" cy="772215"/>
      </dsp:txXfrm>
    </dsp:sp>
    <dsp:sp modelId="{2E952C9F-6669-924F-8C12-D73EF6DAFDF9}">
      <dsp:nvSpPr>
        <dsp:cNvPr id="0" name=""/>
        <dsp:cNvSpPr/>
      </dsp:nvSpPr>
      <dsp:spPr>
        <a:xfrm>
          <a:off x="1716966" y="1005063"/>
          <a:ext cx="772215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2089C1-A9BD-5E43-8618-F32BECBB7B0F}">
      <dsp:nvSpPr>
        <dsp:cNvPr id="0" name=""/>
        <dsp:cNvSpPr/>
      </dsp:nvSpPr>
      <dsp:spPr>
        <a:xfrm rot="10800000">
          <a:off x="2103074" y="2007790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Angular stave scans and tilted runs</a:t>
          </a:r>
        </a:p>
      </dsp:txBody>
      <dsp:txXfrm rot="10800000">
        <a:off x="2296128" y="2007790"/>
        <a:ext cx="7390011" cy="772215"/>
      </dsp:txXfrm>
    </dsp:sp>
    <dsp:sp modelId="{46E7C44E-24E7-4E4B-9D06-14BF48C2F5DC}">
      <dsp:nvSpPr>
        <dsp:cNvPr id="0" name=""/>
        <dsp:cNvSpPr/>
      </dsp:nvSpPr>
      <dsp:spPr>
        <a:xfrm>
          <a:off x="1716966" y="2007790"/>
          <a:ext cx="772215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565806-58ED-AD42-B573-46BDCFE86800}">
      <dsp:nvSpPr>
        <dsp:cNvPr id="0" name=""/>
        <dsp:cNvSpPr/>
      </dsp:nvSpPr>
      <dsp:spPr>
        <a:xfrm rot="10800000">
          <a:off x="2103074" y="3010518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Extruded aluminum &amp; Lead-block runs</a:t>
          </a:r>
        </a:p>
      </dsp:txBody>
      <dsp:txXfrm rot="10800000">
        <a:off x="2296128" y="3010518"/>
        <a:ext cx="7390011" cy="772215"/>
      </dsp:txXfrm>
    </dsp:sp>
    <dsp:sp modelId="{644ED461-8726-874E-9FFB-1E0FE212FE12}">
      <dsp:nvSpPr>
        <dsp:cNvPr id="0" name=""/>
        <dsp:cNvSpPr/>
      </dsp:nvSpPr>
      <dsp:spPr>
        <a:xfrm>
          <a:off x="1716966" y="3010518"/>
          <a:ext cx="772215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285E9-4A18-804B-8056-1F4884E78568}">
      <dsp:nvSpPr>
        <dsp:cNvPr id="0" name=""/>
        <dsp:cNvSpPr/>
      </dsp:nvSpPr>
      <dsp:spPr>
        <a:xfrm rot="10800000">
          <a:off x="2103074" y="4013245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Electron beam at 5 GeV (one long run)</a:t>
          </a:r>
        </a:p>
      </dsp:txBody>
      <dsp:txXfrm rot="10800000">
        <a:off x="2296128" y="4013245"/>
        <a:ext cx="7390011" cy="772215"/>
      </dsp:txXfrm>
    </dsp:sp>
    <dsp:sp modelId="{FF16FDCB-6E25-AE45-8559-5C65A9ABBDE7}">
      <dsp:nvSpPr>
        <dsp:cNvPr id="0" name=""/>
        <dsp:cNvSpPr/>
      </dsp:nvSpPr>
      <dsp:spPr>
        <a:xfrm>
          <a:off x="1716966" y="4013245"/>
          <a:ext cx="772215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1DCD0-1905-E44B-AE0E-8618D048957D}" type="datetimeFigureOut">
              <a:rPr lang="en-US" smtClean="0"/>
              <a:t>7/8/19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46790-6FFD-CC46-B3C9-B05ED3212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68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63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13737-2462-ED4A-96E9-022BB39DD4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83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7C8D9-9EF1-D74A-9A9B-AAE320A70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387456-3C48-7845-B841-B07005DD7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C8679-027A-884E-AEEC-D6FCD7DD4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96C4-7ECB-AE42-A2A7-480FBBB4507E}" type="datetime1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D7424-14BF-4A44-BD6A-A5F15669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F1A3F-09DE-F14E-8CFC-A4A2C3086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7th sPHENIX Collaboration Meeting">
            <a:extLst>
              <a:ext uri="{FF2B5EF4-FFF2-40B4-BE49-F238E27FC236}">
                <a16:creationId xmlns:a16="http://schemas.microsoft.com/office/drawing/2014/main" id="{C6DA3DC6-6A49-3C45-89D9-51710B79EA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743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9C64B-DF32-4441-9772-3E7A7C3B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98FD2C-AA2A-AC4A-AA5A-8FAE57EE7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BB97A-8A78-FF45-9207-9A847653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D22B2-2E6B-2F42-BB1F-814DBF9339DC}" type="datetime1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74164-B1C8-D24A-BDE6-8C5A574FA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583A4-973F-C64D-B1C8-F84E176C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6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A0B0B8-D7B6-7B4D-9AB5-5854C75BFB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AD1F0B-0502-EC45-BC29-BA293B45C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A425A-9F52-0B42-883A-E61BC0F92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87DFC-3168-784F-9740-BB31DEA0A833}" type="datetime1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C212B-960A-5D4F-89C8-EA52A5CFD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2521F-4F82-E74C-A77D-2F6675CE7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51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5093"/>
            <a:ext cx="12192000" cy="55077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"/>
            <a:ext cx="10972800" cy="985093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1F56-0CAE-7147-A5CA-4D9D3D632F41}" type="datetime1">
              <a:rPr lang="en-US" smtClean="0"/>
              <a:t>7/8/19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 marL="415290" indent="-205740">
              <a:defRPr sz="2160"/>
            </a:lvl2pPr>
            <a:lvl3pPr marL="619126" indent="-207646">
              <a:defRPr sz="1920"/>
            </a:lvl3pPr>
            <a:lvl4pPr marL="822960" indent="-207646">
              <a:defRPr sz="1680"/>
            </a:lvl4pPr>
            <a:lvl5pPr marL="1026796" indent="-209550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65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15B4E-0DA9-E743-8836-465DA014F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2C404-8B64-2E48-9E41-37C075A12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10363-E7BB-DA4D-A164-C0CD5E40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0AF11-63B2-4C41-AFE7-44DBA4F8C618}" type="datetime1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0CA7A-4F8C-5D48-8E3E-DF6C684B4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9E79E-EA17-BA49-983E-5D061D82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79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446CC-0FF0-714A-8279-59CFE403D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5740B-A4EB-3B42-B719-2DF6F9C22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AAAAD-5EE0-0143-8D4A-DC94EFC6F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FE4C-8776-BD47-B205-7AC29F0447D8}" type="datetime1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51EFC-63C6-344A-BD95-5F6BA41AF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DC3BB-DEF0-3F4B-B7FE-9167306AF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23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4EC8C-6770-2848-ADF3-02010041D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7E04B-1277-5146-8E3F-3F33E5744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AB15BC-5A62-6942-B94C-C8B3B7C86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3FA0D7-3746-464C-9A8B-F645A6F3C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8623-E803-4E4E-B3BD-9CA441DAF193}" type="datetime1">
              <a:rPr lang="en-US" smtClean="0"/>
              <a:t>7/8/19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6CA065-9CEE-EF42-8FB9-BBB2BCEBD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66C92-9E36-CF45-9AF9-59B7710D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7th sPHENIX Collaboration Meeting">
            <a:extLst>
              <a:ext uri="{FF2B5EF4-FFF2-40B4-BE49-F238E27FC236}">
                <a16:creationId xmlns:a16="http://schemas.microsoft.com/office/drawing/2014/main" id="{952F0AC5-8505-DF40-AE9F-49B9987741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677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F8C37-8724-8849-8309-2D00C2D3D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52227-BC6D-9A4F-BE54-4C0FD2206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0267C-1E8F-774E-B8E9-C5FFB0360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81D7D-EC9C-4A4A-8983-C12CABF10E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F6897B-512A-9240-BC28-56E649C34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38423D-B084-F440-A679-B4268E775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17372-2606-A544-AA37-8086DC222C07}" type="datetime1">
              <a:rPr lang="en-US" smtClean="0"/>
              <a:t>7/8/19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3523B3-937F-1648-9D19-94AE674E7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3D3EA2-4EED-374E-BAF5-E468A2B2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49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AF951-7E61-EC47-846E-87E5F3E4B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CD4343-8786-AB44-9B5D-D2726B784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78FA-13F0-4F46-88AF-DF462156F50C}" type="datetime1">
              <a:rPr lang="en-US" smtClean="0"/>
              <a:t>7/8/19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9696C7-8B2F-DE44-B014-D3958F08C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D99A7-0B99-4D43-ACAF-A9F7CFE35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00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2C112E-BB7F-4240-BB62-C7FA2E45D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6F23-3800-F445-AEFF-EEC31070CD6B}" type="datetime1">
              <a:rPr lang="en-US" smtClean="0"/>
              <a:t>7/8/19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B86D2A-2E14-B64E-81F7-5625EB945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07FB8-049F-E44A-B615-1D55CD417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81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D9DBC-E63C-B944-90E9-3489EA64E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62968-C43E-7F42-8F64-A3710102C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DA53B5-1F03-FE48-A572-F9B262D0B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0D8E6E-CAD7-D34A-9AC9-F87CF2143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2E3C0-EA77-6F4E-B45B-DAB44B062802}" type="datetime1">
              <a:rPr lang="en-US" smtClean="0"/>
              <a:t>7/8/19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545289-D11D-3848-862C-FD847F53E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3BE719-EA63-8448-B316-5E9D74B02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30D52-C4EC-EF4E-9B8F-801A1368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0F3031-7983-374A-AD70-FC30F062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6F301A-45BD-F342-AB96-B7D3C8500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2D76E-75AF-9B4E-A7A4-E60F6D003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5B915-CBEA-0946-A8A8-E2A09F414EC3}" type="datetime1">
              <a:rPr lang="en-US" smtClean="0"/>
              <a:t>7/8/19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3EE45-943C-F746-AC1A-32BCD9017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1D725E-8A8A-BF4E-B2AA-A9313552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74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1BA80E-64C0-5042-8126-37BE74E85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3FD1E-B7C8-5D4C-8F68-CA0E33C0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5889-7CE5-7C4A-8C09-95D29A0B07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6BCB9-0496-4547-8CFC-15BEB2A542DA}" type="datetime1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68D41-CB00-E944-9DA4-7BAB16C3F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A2E35-C37B-9142-BBDA-C55188CA0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7th sPHENIX Collaboration Meeting">
            <a:extLst>
              <a:ext uri="{FF2B5EF4-FFF2-40B4-BE49-F238E27FC236}">
                <a16:creationId xmlns:a16="http://schemas.microsoft.com/office/drawing/2014/main" id="{56961CBB-73BD-6D45-B353-4ED6011E17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55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tif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F71F9-E0BD-7248-88EF-EB65A8A35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0472"/>
            <a:ext cx="9144000" cy="2387600"/>
          </a:xfrm>
        </p:spPr>
        <p:txBody>
          <a:bodyPr/>
          <a:lstStyle/>
          <a:p>
            <a:r>
              <a:rPr lang="en-US" dirty="0"/>
              <a:t>MVTX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8F22-95DF-7040-B267-81DAB8ABAD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Ming Liu</a:t>
            </a:r>
          </a:p>
          <a:p>
            <a:r>
              <a:rPr lang="en-US" dirty="0"/>
              <a:t>LANL</a:t>
            </a:r>
          </a:p>
          <a:p>
            <a:r>
              <a:rPr lang="en-US" dirty="0" err="1"/>
              <a:t>sPHENIX</a:t>
            </a:r>
            <a:r>
              <a:rPr lang="en-US" dirty="0"/>
              <a:t> Collaboration Meeting</a:t>
            </a:r>
          </a:p>
          <a:p>
            <a:r>
              <a:rPr lang="en-US" dirty="0"/>
              <a:t>July 8-9, 2019, Lehigh University, PA</a:t>
            </a:r>
          </a:p>
        </p:txBody>
      </p:sp>
      <p:pic>
        <p:nvPicPr>
          <p:cNvPr id="7" name="Picture 2" descr="7th sPHENIX Collaboration Meeting">
            <a:extLst>
              <a:ext uri="{FF2B5EF4-FFF2-40B4-BE49-F238E27FC236}">
                <a16:creationId xmlns:a16="http://schemas.microsoft.com/office/drawing/2014/main" id="{F6FBA971-DB3B-6E4B-B1E3-F949C2BC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916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76319-217F-A740-9A44-D4A6B3BF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521" y="93220"/>
            <a:ext cx="10467230" cy="754810"/>
          </a:xfrm>
        </p:spPr>
        <p:txBody>
          <a:bodyPr>
            <a:normAutofit/>
          </a:bodyPr>
          <a:lstStyle/>
          <a:p>
            <a:r>
              <a:rPr lang="en-US" sz="3600" dirty="0"/>
              <a:t>Detector Misalignment, Hit Spatial Resolution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3DCB8-0BB8-E540-942F-64C98F979E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5072448" y="1277925"/>
            <a:ext cx="7076303" cy="31244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4B916F-0FFB-7047-8625-5899DFB168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0" y="3652395"/>
            <a:ext cx="7187121" cy="31733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F0844F-B0AA-2040-ADE1-A6E7F6D1619B}"/>
              </a:ext>
            </a:extLst>
          </p:cNvPr>
          <p:cNvSpPr txBox="1"/>
          <p:nvPr/>
        </p:nvSpPr>
        <p:spPr>
          <a:xfrm>
            <a:off x="380794" y="1018477"/>
            <a:ext cx="3957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Typically staves offset by,  </a:t>
            </a:r>
          </a:p>
          <a:p>
            <a:r>
              <a:rPr lang="en-US" sz="2000" dirty="0"/>
              <a:t>Horizontally: 20 x 30um = 600 um</a:t>
            </a:r>
          </a:p>
          <a:p>
            <a:r>
              <a:rPr lang="en-US" sz="2000" dirty="0"/>
              <a:t>Vertically: 5 x 30 um = 150 um 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9E76380-6543-6E40-9FD3-8F6A83270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01F04-8AAD-5F46-91CF-6DF8C9C27162}" type="datetime1">
              <a:rPr lang="en-US" smtClean="0"/>
              <a:t>7/8/19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BB6C2CA-7231-8541-B813-10CC5B25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BD33919-ECB9-1C44-A372-6D1F76E6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B95CD-37CA-804F-A416-3308C95367F1}"/>
              </a:ext>
            </a:extLst>
          </p:cNvPr>
          <p:cNvSpPr txBox="1"/>
          <p:nvPr/>
        </p:nvSpPr>
        <p:spPr>
          <a:xfrm>
            <a:off x="380794" y="2183417"/>
            <a:ext cx="43747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 spatial resolution: 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peak_sigma_core</a:t>
            </a:r>
            <a:r>
              <a:rPr lang="en-US" dirty="0">
                <a:solidFill>
                  <a:srgbClr val="FF0000"/>
                </a:solidFill>
              </a:rPr>
              <a:t> = 0.55 (pixel size ) =15 um</a:t>
            </a:r>
          </a:p>
          <a:p>
            <a:r>
              <a:rPr lang="en-US" dirty="0">
                <a:solidFill>
                  <a:srgbClr val="FF0000"/>
                </a:solidFill>
              </a:rPr>
              <a:t>Chip spatial resolution = 15/sqrt(2) = 11 um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48BA6-630E-3B49-8C99-06343D342F83}"/>
              </a:ext>
            </a:extLst>
          </p:cNvPr>
          <p:cNvSpPr/>
          <p:nvPr/>
        </p:nvSpPr>
        <p:spPr>
          <a:xfrm>
            <a:off x="7830766" y="6118697"/>
            <a:ext cx="2558374" cy="107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1EBAB3-52A9-AD40-BF15-C18B0A7C5B9E}"/>
              </a:ext>
            </a:extLst>
          </p:cNvPr>
          <p:cNvSpPr/>
          <p:nvPr/>
        </p:nvSpPr>
        <p:spPr>
          <a:xfrm>
            <a:off x="7905344" y="5651212"/>
            <a:ext cx="2558374" cy="10700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F29FBC-2757-FC44-8090-34B98D9B46EA}"/>
              </a:ext>
            </a:extLst>
          </p:cNvPr>
          <p:cNvSpPr/>
          <p:nvPr/>
        </p:nvSpPr>
        <p:spPr>
          <a:xfrm>
            <a:off x="7973438" y="5276904"/>
            <a:ext cx="2558374" cy="1070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70ED22-CBD0-DA47-B08E-C3D2330B3B4A}"/>
              </a:ext>
            </a:extLst>
          </p:cNvPr>
          <p:cNvSpPr/>
          <p:nvPr/>
        </p:nvSpPr>
        <p:spPr>
          <a:xfrm>
            <a:off x="7672286" y="4893459"/>
            <a:ext cx="2558374" cy="1070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57DFFE-4665-6348-A8BF-89566BBDDC59}"/>
              </a:ext>
            </a:extLst>
          </p:cNvPr>
          <p:cNvCxnSpPr/>
          <p:nvPr/>
        </p:nvCxnSpPr>
        <p:spPr>
          <a:xfrm flipV="1">
            <a:off x="9109953" y="4250987"/>
            <a:ext cx="0" cy="2363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4-Point Star 7">
            <a:extLst>
              <a:ext uri="{FF2B5EF4-FFF2-40B4-BE49-F238E27FC236}">
                <a16:creationId xmlns:a16="http://schemas.microsoft.com/office/drawing/2014/main" id="{B14F1147-B231-5941-BA93-77C2BDF03435}"/>
              </a:ext>
            </a:extLst>
          </p:cNvPr>
          <p:cNvSpPr/>
          <p:nvPr/>
        </p:nvSpPr>
        <p:spPr>
          <a:xfrm>
            <a:off x="8951473" y="6082796"/>
            <a:ext cx="316960" cy="2024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>
            <a:extLst>
              <a:ext uri="{FF2B5EF4-FFF2-40B4-BE49-F238E27FC236}">
                <a16:creationId xmlns:a16="http://schemas.microsoft.com/office/drawing/2014/main" id="{2A7D6ED3-CC9D-1D4D-A8A2-7D2A88204DC3}"/>
              </a:ext>
            </a:extLst>
          </p:cNvPr>
          <p:cNvSpPr/>
          <p:nvPr/>
        </p:nvSpPr>
        <p:spPr>
          <a:xfrm>
            <a:off x="8953095" y="5634779"/>
            <a:ext cx="316960" cy="2024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-Point Star 19">
            <a:extLst>
              <a:ext uri="{FF2B5EF4-FFF2-40B4-BE49-F238E27FC236}">
                <a16:creationId xmlns:a16="http://schemas.microsoft.com/office/drawing/2014/main" id="{071F3872-BBE0-954B-801B-8E5D2D71DA22}"/>
              </a:ext>
            </a:extLst>
          </p:cNvPr>
          <p:cNvSpPr/>
          <p:nvPr/>
        </p:nvSpPr>
        <p:spPr>
          <a:xfrm>
            <a:off x="8949851" y="5232695"/>
            <a:ext cx="316960" cy="2024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4-Point Star 20">
            <a:extLst>
              <a:ext uri="{FF2B5EF4-FFF2-40B4-BE49-F238E27FC236}">
                <a16:creationId xmlns:a16="http://schemas.microsoft.com/office/drawing/2014/main" id="{129D9280-CFC6-1848-A9A6-A809CE449BE1}"/>
              </a:ext>
            </a:extLst>
          </p:cNvPr>
          <p:cNvSpPr/>
          <p:nvPr/>
        </p:nvSpPr>
        <p:spPr>
          <a:xfrm>
            <a:off x="8946609" y="4859796"/>
            <a:ext cx="316960" cy="2024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9F4408-3A18-784C-812A-4A1C20EDE65F}"/>
              </a:ext>
            </a:extLst>
          </p:cNvPr>
          <p:cNvSpPr txBox="1"/>
          <p:nvPr/>
        </p:nvSpPr>
        <p:spPr>
          <a:xfrm>
            <a:off x="10745965" y="5999356"/>
            <a:ext cx="106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 plane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DB1F9-E07E-664A-A113-BA96F2D8F829}"/>
              </a:ext>
            </a:extLst>
          </p:cNvPr>
          <p:cNvSpPr txBox="1"/>
          <p:nvPr/>
        </p:nvSpPr>
        <p:spPr>
          <a:xfrm>
            <a:off x="10794801" y="5232695"/>
            <a:ext cx="111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Delta_X</a:t>
            </a:r>
            <a:r>
              <a:rPr lang="en-US" dirty="0"/>
              <a:t>/Y</a:t>
            </a:r>
          </a:p>
        </p:txBody>
      </p:sp>
    </p:spTree>
    <p:extLst>
      <p:ext uri="{BB962C8B-B14F-4D97-AF65-F5344CB8AC3E}">
        <p14:creationId xmlns:p14="http://schemas.microsoft.com/office/powerpoint/2010/main" val="475093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15937-66FB-3F43-A9FE-58A99202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D7694-B6EC-5047-A04B-32DBD2342098}" type="datetime1">
              <a:rPr lang="en-US" smtClean="0"/>
              <a:t>7/8/19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460D-06DD-4145-8B0A-3372FEF5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60A1-4EB2-4148-AFC6-2341F31D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1BF723-B81C-024E-9910-7EE065FDBD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3" y="1319917"/>
            <a:ext cx="6604883" cy="4953662"/>
          </a:xfrm>
          <a:prstGeom prst="rect">
            <a:avLst/>
          </a:prstGeom>
        </p:spPr>
      </p:pic>
      <p:pic>
        <p:nvPicPr>
          <p:cNvPr id="1026" name="Picture 2" descr="File:Run0907.png">
            <a:extLst>
              <a:ext uri="{FF2B5EF4-FFF2-40B4-BE49-F238E27FC236}">
                <a16:creationId xmlns:a16="http://schemas.microsoft.com/office/drawing/2014/main" id="{226DF3AB-082B-1042-959A-B76232A14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904" y="816610"/>
            <a:ext cx="5208543" cy="281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Run0893.png">
            <a:extLst>
              <a:ext uri="{FF2B5EF4-FFF2-40B4-BE49-F238E27FC236}">
                <a16:creationId xmlns:a16="http://schemas.microsoft.com/office/drawing/2014/main" id="{7459457B-283C-F84D-9CB8-51E01D30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904" y="4299665"/>
            <a:ext cx="5318096" cy="205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12B8B4-0B3D-9643-916A-E7C504373682}"/>
              </a:ext>
            </a:extLst>
          </p:cNvPr>
          <p:cNvSpPr txBox="1"/>
          <p:nvPr/>
        </p:nvSpPr>
        <p:spPr>
          <a:xfrm>
            <a:off x="10400307" y="308778"/>
            <a:ext cx="1544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angle: 0</a:t>
            </a:r>
          </a:p>
          <a:p>
            <a:r>
              <a:rPr lang="en-US" dirty="0"/>
              <a:t>            (eta ~0)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0447AD-E737-7642-902C-E560D072361D}"/>
              </a:ext>
            </a:extLst>
          </p:cNvPr>
          <p:cNvSpPr txBox="1"/>
          <p:nvPr/>
        </p:nvSpPr>
        <p:spPr>
          <a:xfrm>
            <a:off x="10400307" y="3820400"/>
            <a:ext cx="1650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angle: 40</a:t>
            </a:r>
          </a:p>
          <a:p>
            <a:r>
              <a:rPr lang="en-US" dirty="0"/>
              <a:t>              (eta ~1)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4DEBE-60B6-B645-8514-B0083E5203D7}"/>
              </a:ext>
            </a:extLst>
          </p:cNvPr>
          <p:cNvSpPr txBox="1"/>
          <p:nvPr/>
        </p:nvSpPr>
        <p:spPr>
          <a:xfrm>
            <a:off x="477078" y="1455492"/>
            <a:ext cx="3805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MVTX 4-Stave Telescope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5AC6D7-CA86-EC4D-AA28-4E8CCF4798BB}"/>
              </a:ext>
            </a:extLst>
          </p:cNvPr>
          <p:cNvSpPr txBox="1"/>
          <p:nvPr/>
        </p:nvSpPr>
        <p:spPr>
          <a:xfrm>
            <a:off x="1225834" y="111338"/>
            <a:ext cx="7671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Offline analysis in progress: all TB data in RCF</a:t>
            </a:r>
          </a:p>
          <a:p>
            <a:r>
              <a:rPr lang="en-US" dirty="0"/>
              <a:t>https://</a:t>
            </a:r>
            <a:r>
              <a:rPr lang="en-US" dirty="0" err="1"/>
              <a:t>wiki.bnl.gov</a:t>
            </a:r>
            <a:r>
              <a:rPr lang="en-US" dirty="0"/>
              <a:t>/</a:t>
            </a:r>
            <a:r>
              <a:rPr lang="en-US" dirty="0" err="1"/>
              <a:t>sPHENIX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/MAPS-</a:t>
            </a:r>
            <a:r>
              <a:rPr lang="en-US" dirty="0" err="1"/>
              <a:t>based_Vertex_Detector</a:t>
            </a:r>
            <a:r>
              <a:rPr lang="en-US" dirty="0"/>
              <a:t>_(MVTX)</a:t>
            </a:r>
          </a:p>
        </p:txBody>
      </p:sp>
    </p:spTree>
    <p:extLst>
      <p:ext uri="{BB962C8B-B14F-4D97-AF65-F5344CB8AC3E}">
        <p14:creationId xmlns:p14="http://schemas.microsoft.com/office/powerpoint/2010/main" val="2618307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40EC-BF2F-5647-AC0B-67708B12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665" y="136525"/>
            <a:ext cx="9522431" cy="1325563"/>
          </a:xfrm>
        </p:spPr>
        <p:txBody>
          <a:bodyPr/>
          <a:lstStyle/>
          <a:p>
            <a:r>
              <a:rPr lang="en-US" dirty="0"/>
              <a:t>Offline Analysis: Cluster size vs Angle</a:t>
            </a:r>
            <a:br>
              <a:rPr lang="en-US" dirty="0"/>
            </a:br>
            <a:r>
              <a:rPr lang="en-US" dirty="0"/>
              <a:t>Run 968, normal angle   </a:t>
            </a:r>
          </a:p>
        </p:txBody>
      </p:sp>
      <p:pic>
        <p:nvPicPr>
          <p:cNvPr id="3074" name="Picture 2" descr="https://www.phenix.bnl.gov/WWW/publish/mxliu/sPHENIX/LDRD/Telescope/plots/Run-968-Hit-Map.jpg">
            <a:extLst>
              <a:ext uri="{FF2B5EF4-FFF2-40B4-BE49-F238E27FC236}">
                <a16:creationId xmlns:a16="http://schemas.microsoft.com/office/drawing/2014/main" id="{F57DA59B-E63E-AF44-A860-37EC406FA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66" y="2261920"/>
            <a:ext cx="5111646" cy="174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phenix.bnl.gov/WWW/publish/mxliu/sPHENIX/LDRD/Telescope/plots/Run-968-Phi-0-cluster-size-log.jpg">
            <a:extLst>
              <a:ext uri="{FF2B5EF4-FFF2-40B4-BE49-F238E27FC236}">
                <a16:creationId xmlns:a16="http://schemas.microsoft.com/office/drawing/2014/main" id="{F942988D-0C33-5B4C-9272-104295AFC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1646" y="1885674"/>
            <a:ext cx="7080354" cy="48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B7D74A-59FE-AC45-AD69-8FFFAF550911}"/>
              </a:ext>
            </a:extLst>
          </p:cNvPr>
          <p:cNvSpPr txBox="1"/>
          <p:nvPr/>
        </p:nvSpPr>
        <p:spPr>
          <a:xfrm>
            <a:off x="838200" y="4946754"/>
            <a:ext cx="2322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Cluster Size ~ 2.4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335D81A-2F64-4846-AE7F-95E5761CA32F}"/>
              </a:ext>
            </a:extLst>
          </p:cNvPr>
          <p:cNvCxnSpPr/>
          <p:nvPr/>
        </p:nvCxnSpPr>
        <p:spPr>
          <a:xfrm flipV="1">
            <a:off x="2604883" y="1716218"/>
            <a:ext cx="0" cy="315772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C927225-A053-AE4B-82B9-C5702CD7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12879-8230-C844-8DFF-E91829996E9C}" type="datetime1">
              <a:rPr lang="en-US" smtClean="0"/>
              <a:t>7/8/19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E414272-1897-C241-BFE3-7CFD5943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1C91FC-9836-914C-85E2-4E7DB62BB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3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40EC-BF2F-5647-AC0B-67708B12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674" y="0"/>
            <a:ext cx="9513125" cy="1325563"/>
          </a:xfrm>
        </p:spPr>
        <p:txBody>
          <a:bodyPr/>
          <a:lstStyle/>
          <a:p>
            <a:r>
              <a:rPr lang="en-US" dirty="0"/>
              <a:t>Offline Analysis: Cluster size vs Angle</a:t>
            </a:r>
            <a:br>
              <a:rPr lang="en-US" dirty="0"/>
            </a:br>
            <a:r>
              <a:rPr lang="en-US" dirty="0"/>
              <a:t>Run , angle = 40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B7D74A-59FE-AC45-AD69-8FFFAF550911}"/>
              </a:ext>
            </a:extLst>
          </p:cNvPr>
          <p:cNvSpPr txBox="1"/>
          <p:nvPr/>
        </p:nvSpPr>
        <p:spPr>
          <a:xfrm>
            <a:off x="574013" y="3829582"/>
            <a:ext cx="2322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Cluster Size ~ 3.0</a:t>
            </a:r>
          </a:p>
        </p:txBody>
      </p:sp>
      <p:pic>
        <p:nvPicPr>
          <p:cNvPr id="5122" name="Picture 2" descr="https://www.phenix.bnl.gov/WWW/publish/mxliu/sPHENIX/LDRD/Telescope/plots/Run-893-Phi-40-Hit-Map.jpg">
            <a:extLst>
              <a:ext uri="{FF2B5EF4-FFF2-40B4-BE49-F238E27FC236}">
                <a16:creationId xmlns:a16="http://schemas.microsoft.com/office/drawing/2014/main" id="{6E192895-44E9-D74D-9A84-7B54A837D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20" y="2038662"/>
            <a:ext cx="5144372" cy="175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phenix.bnl.gov/WWW/publish/mxliu/sPHENIX/LDRD/Telescope/plots/Run-893-Phi-40-cluster-size-log.jpg">
            <a:extLst>
              <a:ext uri="{FF2B5EF4-FFF2-40B4-BE49-F238E27FC236}">
                <a16:creationId xmlns:a16="http://schemas.microsoft.com/office/drawing/2014/main" id="{DE39C233-D1C4-224C-8F0C-8F8FE8A5F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0709" y="1545747"/>
            <a:ext cx="6906608" cy="469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D5BD6E-981B-4747-BA27-69959BAF8A77}"/>
              </a:ext>
            </a:extLst>
          </p:cNvPr>
          <p:cNvCxnSpPr>
            <a:cxnSpLocks/>
          </p:cNvCxnSpPr>
          <p:nvPr/>
        </p:nvCxnSpPr>
        <p:spPr>
          <a:xfrm flipH="1" flipV="1">
            <a:off x="1048512" y="1426464"/>
            <a:ext cx="3938016" cy="32204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4C85EF4-012E-2546-8444-C983A2136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C231C-4F48-ED48-8EF6-5C30A17F9130}" type="datetime1">
              <a:rPr lang="en-US" smtClean="0"/>
              <a:t>7/8/19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848A87-8ADA-A444-8C6D-8EC4741B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7208D0-0829-7543-A834-4CF4AC03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D66C85-9BC6-4A41-A5D0-02B593BE0775}"/>
              </a:ext>
            </a:extLst>
          </p:cNvPr>
          <p:cNvSpPr txBox="1"/>
          <p:nvPr/>
        </p:nvSpPr>
        <p:spPr>
          <a:xfrm>
            <a:off x="233436" y="4344388"/>
            <a:ext cx="433746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More work follows by Yasser, </a:t>
            </a:r>
            <a:r>
              <a:rPr lang="en-US" dirty="0" err="1">
                <a:solidFill>
                  <a:srgbClr val="FF0000"/>
                </a:solidFill>
              </a:rPr>
              <a:t>Sanghoon</a:t>
            </a:r>
            <a:r>
              <a:rPr lang="en-US" dirty="0">
                <a:solidFill>
                  <a:srgbClr val="FF0000"/>
                </a:solidFill>
              </a:rPr>
              <a:t> et al</a:t>
            </a:r>
          </a:p>
          <a:p>
            <a:r>
              <a:rPr lang="en-US" dirty="0">
                <a:solidFill>
                  <a:srgbClr val="FF0000"/>
                </a:solidFill>
              </a:rPr>
              <a:t>Everyone is welcome to join the effort!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Stave geometry 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Stave alignment </a:t>
            </a:r>
          </a:p>
          <a:p>
            <a:pPr marL="285750" indent="-285750">
              <a:buFontTx/>
              <a:buChar char="-"/>
            </a:pPr>
            <a:r>
              <a:rPr lang="en-US" dirty="0"/>
              <a:t>Clustering 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Tracking </a:t>
            </a:r>
          </a:p>
          <a:p>
            <a:pPr marL="285750" indent="-285750">
              <a:buFontTx/>
              <a:buChar char="-"/>
            </a:pPr>
            <a:r>
              <a:rPr lang="en-US" dirty="0"/>
              <a:t>Update MVTX MC response in GEANT  </a:t>
            </a:r>
          </a:p>
        </p:txBody>
      </p:sp>
    </p:spTree>
    <p:extLst>
      <p:ext uri="{BB962C8B-B14F-4D97-AF65-F5344CB8AC3E}">
        <p14:creationId xmlns:p14="http://schemas.microsoft.com/office/powerpoint/2010/main" val="4185441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D600C-1897-9641-8F98-06AF48F57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39" y="23217"/>
            <a:ext cx="10739577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Confirmed New MVTX Long </a:t>
            </a:r>
            <a:r>
              <a:rPr lang="en-US" dirty="0" err="1"/>
              <a:t>SamTec</a:t>
            </a:r>
            <a:r>
              <a:rPr lang="en-US" dirty="0"/>
              <a:t> Readout Cables</a:t>
            </a:r>
            <a:br>
              <a:rPr lang="en-US" dirty="0"/>
            </a:br>
            <a:r>
              <a:rPr lang="en-US" sz="3100" dirty="0"/>
              <a:t>8.8m + 2.6m = 11.4m (10m desired for </a:t>
            </a:r>
            <a:r>
              <a:rPr lang="en-US" sz="3100" dirty="0" err="1"/>
              <a:t>sPHENIX</a:t>
            </a:r>
            <a:r>
              <a:rPr lang="en-US" sz="3100" dirty="0"/>
              <a:t>; ALICE 8m cables)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E3BC4-406B-E247-A324-AB77E25B7A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71" y="1343025"/>
            <a:ext cx="4136231" cy="5514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B4ACB1-ED81-9341-9E21-67E31CA89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178" y="2639616"/>
            <a:ext cx="5624512" cy="4218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CCFDCF-7467-F343-A7AF-54A97FFFC4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516" y="1066800"/>
            <a:ext cx="3848100" cy="2886075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57C478A-327E-D14A-9A71-58FDA634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2C28-8FE5-2244-8F5C-6AFDCB848FF2}" type="datetime1">
              <a:rPr lang="en-US" smtClean="0"/>
              <a:t>7/8/19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459FDEB-DBA2-9941-B68F-6627A0112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E6317D1-E83D-F743-8198-AC588E77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61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95BF-3AB0-EB49-AA4A-200981F8D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416" y="2"/>
            <a:ext cx="10097984" cy="985093"/>
          </a:xfrm>
        </p:spPr>
        <p:txBody>
          <a:bodyPr/>
          <a:lstStyle/>
          <a:p>
            <a:r>
              <a:rPr lang="en-US" dirty="0"/>
              <a:t>MVTX Readout and Power Cable Route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38B30-1BE0-DA40-A12A-330D993D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7EDDE-3E97-1044-9950-FEC567DE1863}" type="datetime1">
              <a:rPr lang="en-US" smtClean="0"/>
              <a:t>7/8/19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27625-1C51-144E-97F6-1DA8F713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9A1598-5B55-FB4F-AAA3-292A630C4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1" y="1129060"/>
            <a:ext cx="5860666" cy="4831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473998-6F77-8D43-9498-A4643B5516D3}"/>
              </a:ext>
            </a:extLst>
          </p:cNvPr>
          <p:cNvSpPr txBox="1"/>
          <p:nvPr/>
        </p:nvSpPr>
        <p:spPr>
          <a:xfrm>
            <a:off x="7380636" y="4805105"/>
            <a:ext cx="4194145" cy="140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b="1" dirty="0" err="1"/>
              <a:t>sPHENIX</a:t>
            </a:r>
            <a:r>
              <a:rPr lang="en-US" sz="1680" b="1" dirty="0"/>
              <a:t> MVTX: 7.9+m</a:t>
            </a:r>
          </a:p>
          <a:p>
            <a:pPr lvl="1"/>
            <a:r>
              <a:rPr lang="en-US" sz="1680" dirty="0"/>
              <a:t>Cable-A: </a:t>
            </a:r>
            <a:r>
              <a:rPr lang="en-US" sz="1680" dirty="0">
                <a:solidFill>
                  <a:srgbClr val="00B0F0"/>
                </a:solidFill>
              </a:rPr>
              <a:t>1.4 m</a:t>
            </a:r>
          </a:p>
          <a:p>
            <a:pPr lvl="1"/>
            <a:r>
              <a:rPr lang="en-US" sz="1680" dirty="0"/>
              <a:t>Cable-B: </a:t>
            </a:r>
            <a:r>
              <a:rPr lang="en-US" sz="1680" dirty="0">
                <a:solidFill>
                  <a:srgbClr val="FF0000"/>
                </a:solidFill>
              </a:rPr>
              <a:t>6.5+ m</a:t>
            </a:r>
          </a:p>
          <a:p>
            <a:pPr lvl="1"/>
            <a:r>
              <a:rPr lang="en-US" sz="1680" dirty="0"/>
              <a:t>Power cable:</a:t>
            </a:r>
            <a:r>
              <a:rPr lang="en-US" sz="1680" dirty="0">
                <a:solidFill>
                  <a:srgbClr val="FFC000"/>
                </a:solidFill>
              </a:rPr>
              <a:t>4.7+ m</a:t>
            </a:r>
            <a:endParaRPr lang="en-US" sz="1920" dirty="0">
              <a:solidFill>
                <a:srgbClr val="FFC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Desired ~10m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8E241-AE83-744F-8265-5241D6360692}"/>
              </a:ext>
            </a:extLst>
          </p:cNvPr>
          <p:cNvSpPr txBox="1"/>
          <p:nvPr/>
        </p:nvSpPr>
        <p:spPr>
          <a:xfrm>
            <a:off x="5848604" y="2231943"/>
            <a:ext cx="72487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solidFill>
                  <a:schemeClr val="bg1"/>
                </a:solidFill>
              </a:rPr>
              <a:t>PWR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3DADC6-B50C-D646-BB91-9070A0D02404}"/>
              </a:ext>
            </a:extLst>
          </p:cNvPr>
          <p:cNvSpPr txBox="1"/>
          <p:nvPr/>
        </p:nvSpPr>
        <p:spPr>
          <a:xfrm>
            <a:off x="5898192" y="4420723"/>
            <a:ext cx="51328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solidFill>
                  <a:schemeClr val="bg1"/>
                </a:solidFill>
              </a:rPr>
              <a:t>RU</a:t>
            </a:r>
          </a:p>
          <a:p>
            <a:r>
              <a:rPr lang="en-US" sz="2160" dirty="0">
                <a:solidFill>
                  <a:schemeClr val="bg1"/>
                </a:solidFill>
              </a:rPr>
              <a:t>PU</a:t>
            </a:r>
          </a:p>
        </p:txBody>
      </p:sp>
      <p:pic>
        <p:nvPicPr>
          <p:cNvPr id="11" name="Picture 6" descr="https://www.phenix.bnl.gov/WWW/publish/mxliu/sPHENIX/pictures/CERN-092018/IMG_1160.jpg">
            <a:extLst>
              <a:ext uri="{FF2B5EF4-FFF2-40B4-BE49-F238E27FC236}">
                <a16:creationId xmlns:a16="http://schemas.microsoft.com/office/drawing/2014/main" id="{3D6352E3-DDF8-D14C-B631-974361924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80635" y="1398944"/>
            <a:ext cx="3173556" cy="329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AED59E-B456-9F4A-B8C0-CB150760BA1D}"/>
              </a:ext>
            </a:extLst>
          </p:cNvPr>
          <p:cNvSpPr txBox="1"/>
          <p:nvPr/>
        </p:nvSpPr>
        <p:spPr>
          <a:xfrm>
            <a:off x="8967413" y="1920681"/>
            <a:ext cx="1523174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Cable-A: 2.65m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31D841-6FD8-C643-8916-EC6EAA174DBC}"/>
              </a:ext>
            </a:extLst>
          </p:cNvPr>
          <p:cNvSpPr txBox="1"/>
          <p:nvPr/>
        </p:nvSpPr>
        <p:spPr>
          <a:xfrm>
            <a:off x="7262848" y="1054688"/>
            <a:ext cx="3576685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b="1" dirty="0"/>
              <a:t>ALICE ITS/IB final readout cables: ~8m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A64FEC-E7F2-B24F-892B-2B83D9504705}"/>
              </a:ext>
            </a:extLst>
          </p:cNvPr>
          <p:cNvSpPr txBox="1"/>
          <p:nvPr/>
        </p:nvSpPr>
        <p:spPr>
          <a:xfrm>
            <a:off x="7380635" y="1493613"/>
            <a:ext cx="1406154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Cable-B: 5.3m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EFF6E-E1C0-5E44-A931-3161BA746515}"/>
              </a:ext>
            </a:extLst>
          </p:cNvPr>
          <p:cNvSpPr txBox="1"/>
          <p:nvPr/>
        </p:nvSpPr>
        <p:spPr>
          <a:xfrm>
            <a:off x="952716" y="5944760"/>
            <a:ext cx="5182957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>
                <a:solidFill>
                  <a:srgbClr val="FF0000"/>
                </a:solidFill>
              </a:rPr>
              <a:t>BNL has approved “non-halogen free” cables for </a:t>
            </a:r>
            <a:r>
              <a:rPr lang="en-US" sz="1680" dirty="0" err="1">
                <a:solidFill>
                  <a:srgbClr val="FF0000"/>
                </a:solidFill>
              </a:rPr>
              <a:t>sPHENIX</a:t>
            </a:r>
            <a:endParaRPr lang="en-US" sz="168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49370-B314-FC45-9DE4-86CB999E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56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8D77-BD2D-4744-B00B-0FDD8063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556" y="18255"/>
            <a:ext cx="9311244" cy="995297"/>
          </a:xfrm>
        </p:spPr>
        <p:txBody>
          <a:bodyPr/>
          <a:lstStyle/>
          <a:p>
            <a:r>
              <a:rPr lang="en-US" dirty="0"/>
              <a:t>MVTX Goals – the 2</a:t>
            </a:r>
            <a:r>
              <a:rPr lang="en-US" baseline="30000" dirty="0"/>
              <a:t>nd</a:t>
            </a:r>
            <a:r>
              <a:rPr lang="en-US" dirty="0"/>
              <a:t> TB, 6/17-22,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064C5-97CA-CF44-BBBE-1F610CEC7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69" y="1013552"/>
            <a:ext cx="10515600" cy="3524922"/>
          </a:xfrm>
        </p:spPr>
        <p:txBody>
          <a:bodyPr>
            <a:normAutofit/>
          </a:bodyPr>
          <a:lstStyle/>
          <a:p>
            <a:r>
              <a:rPr lang="en-US" dirty="0"/>
              <a:t>Test and confirm optimal MVTX operation parameters for 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Threshold scan, analogy shaping time etc. </a:t>
            </a:r>
          </a:p>
          <a:p>
            <a:pPr lvl="1"/>
            <a:r>
              <a:rPr lang="en-US" dirty="0"/>
              <a:t>Study chip hit efficiency vs trigger(strobe) latency </a:t>
            </a:r>
          </a:p>
          <a:p>
            <a:pPr lvl="2"/>
            <a:r>
              <a:rPr lang="en-US" dirty="0"/>
              <a:t>dT =  1 ~ 10 </a:t>
            </a:r>
            <a:r>
              <a:rPr lang="en-US" dirty="0" err="1"/>
              <a:t>uS</a:t>
            </a:r>
            <a:endParaRPr lang="en-US" dirty="0"/>
          </a:p>
          <a:p>
            <a:r>
              <a:rPr lang="en-US" dirty="0"/>
              <a:t>Parameters predetermined from laser scan at LANL, in good progress</a:t>
            </a:r>
          </a:p>
          <a:p>
            <a:pPr lvl="2"/>
            <a:r>
              <a:rPr lang="en-US" dirty="0"/>
              <a:t>Single chip readout with MOSAIC with pulsed laser (~MIP)</a:t>
            </a:r>
          </a:p>
          <a:p>
            <a:pPr lvl="2"/>
            <a:r>
              <a:rPr lang="en-US" dirty="0"/>
              <a:t>Threshold and noise </a:t>
            </a:r>
          </a:p>
          <a:p>
            <a:pPr lvl="2"/>
            <a:r>
              <a:rPr lang="en-US" dirty="0"/>
              <a:t>Analogy shaping time</a:t>
            </a:r>
          </a:p>
          <a:p>
            <a:pPr lvl="2"/>
            <a:r>
              <a:rPr lang="en-US" dirty="0"/>
              <a:t>Strobe delay and length   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6F33A-E4C0-644A-B47B-6D02E6FF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FF25-DD6C-6E41-A1EB-C1F3BD0F9817}" type="datetime1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BE79A-DF28-C544-AB24-0E5F714A1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F3090-762D-C149-9113-718BB5D95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7551C0-FA7B-CA47-BC97-8CA2A0529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603" y="3454109"/>
            <a:ext cx="6209941" cy="290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89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88ADA-D1D1-2E47-A902-CE53CF01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4" y="-17439"/>
            <a:ext cx="9691255" cy="1092345"/>
          </a:xfrm>
        </p:spPr>
        <p:txBody>
          <a:bodyPr/>
          <a:lstStyle/>
          <a:p>
            <a:r>
              <a:rPr lang="en-US" dirty="0"/>
              <a:t>ALPIDE Sensor Operation Optimization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EB146C-A613-5E43-A5CE-248A4193B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81177"/>
            <a:ext cx="6301946" cy="4286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3646C5-C504-8447-8656-8A5704CCA5C8}"/>
              </a:ext>
            </a:extLst>
          </p:cNvPr>
          <p:cNvSpPr txBox="1"/>
          <p:nvPr/>
        </p:nvSpPr>
        <p:spPr>
          <a:xfrm>
            <a:off x="456835" y="1713796"/>
            <a:ext cx="241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“ALICE Default Settings”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A34F6D-9AA9-7E4B-96B9-C8254EF1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892" y="2083128"/>
            <a:ext cx="6446108" cy="4384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98D0CE-3EB6-2448-A531-D922B5F7648E}"/>
              </a:ext>
            </a:extLst>
          </p:cNvPr>
          <p:cNvSpPr txBox="1"/>
          <p:nvPr/>
        </p:nvSpPr>
        <p:spPr>
          <a:xfrm>
            <a:off x="6276088" y="1185321"/>
            <a:ext cx="5163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“Stretched Settings” for </a:t>
            </a:r>
            <a:r>
              <a:rPr lang="en-US" dirty="0" err="1"/>
              <a:t>sPHENIX</a:t>
            </a:r>
            <a:r>
              <a:rPr lang="en-US" dirty="0"/>
              <a:t> trigger study </a:t>
            </a:r>
          </a:p>
          <a:p>
            <a:endParaRPr lang="en-US" dirty="0"/>
          </a:p>
          <a:p>
            <a:r>
              <a:rPr lang="en-US" dirty="0"/>
              <a:t>MAX:  64 cells x 106nS = 6.8uS</a:t>
            </a:r>
          </a:p>
          <a:p>
            <a:r>
              <a:rPr lang="en-US" dirty="0"/>
              <a:t>      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BF6D7D-73A1-2D4E-A15C-5E30F2C4938D}"/>
              </a:ext>
            </a:extLst>
          </p:cNvPr>
          <p:cNvCxnSpPr>
            <a:cxnSpLocks/>
          </p:cNvCxnSpPr>
          <p:nvPr/>
        </p:nvCxnSpPr>
        <p:spPr>
          <a:xfrm flipV="1">
            <a:off x="3857903" y="2594919"/>
            <a:ext cx="0" cy="34351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F043C3-391A-A140-835B-4510EA91E7BC}"/>
              </a:ext>
            </a:extLst>
          </p:cNvPr>
          <p:cNvCxnSpPr>
            <a:cxnSpLocks/>
          </p:cNvCxnSpPr>
          <p:nvPr/>
        </p:nvCxnSpPr>
        <p:spPr>
          <a:xfrm flipV="1">
            <a:off x="8857734" y="2496065"/>
            <a:ext cx="0" cy="35340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5C49F90-FAEF-CC4D-8BA4-B9DAF9641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0D54-050D-B441-8308-2C365CF7A759}" type="datetime1">
              <a:rPr lang="en-US" smtClean="0"/>
              <a:t>7/8/19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399AE60-6A33-5D46-8DE1-AD48F27FF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9ABF3F7-B42C-E74C-B496-7A43B94D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46E174-7997-FB41-AA64-8936F73C95F5}"/>
              </a:ext>
            </a:extLst>
          </p:cNvPr>
          <p:cNvSpPr txBox="1"/>
          <p:nvPr/>
        </p:nvSpPr>
        <p:spPr>
          <a:xfrm>
            <a:off x="1905005" y="6259175"/>
            <a:ext cx="3187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 Trigger Latency ~ 4.7uS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685B84-2892-D14F-9E55-09532BB0788A}"/>
              </a:ext>
            </a:extLst>
          </p:cNvPr>
          <p:cNvSpPr txBox="1"/>
          <p:nvPr/>
        </p:nvSpPr>
        <p:spPr>
          <a:xfrm>
            <a:off x="7381103" y="6255264"/>
            <a:ext cx="3187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 Trigger Latency ~ 6.8uS</a:t>
            </a:r>
          </a:p>
        </p:txBody>
      </p:sp>
    </p:spTree>
    <p:extLst>
      <p:ext uri="{BB962C8B-B14F-4D97-AF65-F5344CB8AC3E}">
        <p14:creationId xmlns:p14="http://schemas.microsoft.com/office/powerpoint/2010/main" val="3048640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0A02D-33C3-544B-9CDF-FE08D8CC5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978" y="27184"/>
            <a:ext cx="5847521" cy="1015718"/>
          </a:xfrm>
        </p:spPr>
        <p:txBody>
          <a:bodyPr>
            <a:normAutofit fontScale="90000"/>
          </a:bodyPr>
          <a:lstStyle/>
          <a:p>
            <a:r>
              <a:rPr lang="en-US" dirty="0"/>
              <a:t>Study MAPS Performance with Pulsed Laser @LANL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77542-76C0-9143-90F5-310838841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77" y="1145106"/>
            <a:ext cx="6654703" cy="125565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Inject  “MIP” signal, focused laser beam</a:t>
            </a:r>
          </a:p>
          <a:p>
            <a:pPr lvl="1"/>
            <a:r>
              <a:rPr lang="en-US" dirty="0"/>
              <a:t>850 nm laser, 4ns wide pulse, ~1 MIP</a:t>
            </a:r>
          </a:p>
          <a:p>
            <a:pPr lvl="1"/>
            <a:r>
              <a:rPr lang="en-US" dirty="0"/>
              <a:t>50kHz trigger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Find optimal MAPS operating parameters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8FD72-AD65-0A42-844F-C952CB929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F8E4-D7EB-BB47-92A2-C2B539A07CF0}" type="datetime1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C58F2-7569-8B48-9165-F5DB794BD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6E943-1AF3-2845-B3F8-89F91CABC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111FFC-AF0A-C643-9558-8C3BC59C51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77" y="2379633"/>
            <a:ext cx="5616605" cy="4212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A13C7-CA03-1F44-85F2-769E4CDA0B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18255"/>
            <a:ext cx="51435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839861-3B11-984D-9F3B-D1413B4859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292" y="4946197"/>
            <a:ext cx="4090026" cy="167027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8859E7-372F-3B4F-9DE2-3C8639D8F0E8}"/>
              </a:ext>
            </a:extLst>
          </p:cNvPr>
          <p:cNvSpPr txBox="1"/>
          <p:nvPr/>
        </p:nvSpPr>
        <p:spPr>
          <a:xfrm>
            <a:off x="8239896" y="6016904"/>
            <a:ext cx="1039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Pixel hits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F4954E6-597F-B047-AC82-4C05CF7AFC94}"/>
              </a:ext>
            </a:extLst>
          </p:cNvPr>
          <p:cNvSpPr/>
          <p:nvPr/>
        </p:nvSpPr>
        <p:spPr>
          <a:xfrm>
            <a:off x="3851910" y="3429000"/>
            <a:ext cx="1563467" cy="96012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C8E41D-F384-EF48-BD47-2BA9242EA588}"/>
              </a:ext>
            </a:extLst>
          </p:cNvPr>
          <p:cNvCxnSpPr>
            <a:stCxn id="14" idx="0"/>
          </p:cNvCxnSpPr>
          <p:nvPr/>
        </p:nvCxnSpPr>
        <p:spPr>
          <a:xfrm flipV="1">
            <a:off x="4633644" y="18255"/>
            <a:ext cx="2414856" cy="341074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8DA37DA-15EA-A041-AE30-E0FD6357C1A6}"/>
              </a:ext>
            </a:extLst>
          </p:cNvPr>
          <p:cNvCxnSpPr>
            <a:cxnSpLocks/>
            <a:stCxn id="14" idx="4"/>
          </p:cNvCxnSpPr>
          <p:nvPr/>
        </p:nvCxnSpPr>
        <p:spPr>
          <a:xfrm>
            <a:off x="4633644" y="4389120"/>
            <a:ext cx="2414856" cy="233235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0D04F53-D4AC-E741-87EA-8BFCC879FF88}"/>
              </a:ext>
            </a:extLst>
          </p:cNvPr>
          <p:cNvSpPr txBox="1"/>
          <p:nvPr/>
        </p:nvSpPr>
        <p:spPr>
          <a:xfrm rot="21093281">
            <a:off x="1394460" y="4393118"/>
            <a:ext cx="1402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Laser system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30D458-23AC-BC4E-8F13-85CDFD1C3CFD}"/>
              </a:ext>
            </a:extLst>
          </p:cNvPr>
          <p:cNvSpPr txBox="1"/>
          <p:nvPr/>
        </p:nvSpPr>
        <p:spPr>
          <a:xfrm rot="20958410">
            <a:off x="1218022" y="5596668"/>
            <a:ext cx="198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MOSAIC Testbench</a:t>
            </a:r>
          </a:p>
        </p:txBody>
      </p:sp>
    </p:spTree>
    <p:extLst>
      <p:ext uri="{BB962C8B-B14F-4D97-AF65-F5344CB8AC3E}">
        <p14:creationId xmlns:p14="http://schemas.microsoft.com/office/powerpoint/2010/main" val="1586207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A3F5A-EF94-2844-95D8-150AADE0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795" y="178670"/>
            <a:ext cx="10120734" cy="629003"/>
          </a:xfrm>
        </p:spPr>
        <p:txBody>
          <a:bodyPr>
            <a:noAutofit/>
          </a:bodyPr>
          <a:lstStyle/>
          <a:p>
            <a:r>
              <a:rPr lang="en-US" sz="3600" dirty="0"/>
              <a:t>Laser Scan Data – Pixel Hit Efficiency vs Trigger Delay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B6CAA-A43F-F348-9937-46782471C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AA19-FFEA-7444-BBE3-DD7337C8548B}" type="datetime1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303EB-2529-0D4A-8EAD-D220F90B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6D624-D48C-7E40-BD1D-49B915C4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6D64ED-3790-D146-9C03-01B12C92BA9A}"/>
              </a:ext>
            </a:extLst>
          </p:cNvPr>
          <p:cNvSpPr txBox="1"/>
          <p:nvPr/>
        </p:nvSpPr>
        <p:spPr>
          <a:xfrm>
            <a:off x="7149947" y="901450"/>
            <a:ext cx="4841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One of “Stretched Settings” for </a:t>
            </a:r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 trigger</a:t>
            </a:r>
          </a:p>
          <a:p>
            <a:r>
              <a:rPr lang="en-US" dirty="0">
                <a:solidFill>
                  <a:srgbClr val="FF0000"/>
                </a:solidFill>
              </a:rPr>
              <a:t>MAX:  64 cells x 106nS = 6.8uS</a:t>
            </a:r>
          </a:p>
          <a:p>
            <a:r>
              <a:rPr lang="en-US" dirty="0"/>
              <a:t>      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D49655-E32E-C24D-826E-FB3BA5A67887}"/>
              </a:ext>
            </a:extLst>
          </p:cNvPr>
          <p:cNvGrpSpPr/>
          <p:nvPr/>
        </p:nvGrpSpPr>
        <p:grpSpPr>
          <a:xfrm>
            <a:off x="50494" y="2262657"/>
            <a:ext cx="12141506" cy="4640471"/>
            <a:chOff x="50494" y="2262657"/>
            <a:chExt cx="12141506" cy="46404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B7AD441-707C-9D4A-B81B-C5F4F7A23876}"/>
                </a:ext>
              </a:extLst>
            </p:cNvPr>
            <p:cNvGrpSpPr/>
            <p:nvPr/>
          </p:nvGrpSpPr>
          <p:grpSpPr>
            <a:xfrm>
              <a:off x="50494" y="2262657"/>
              <a:ext cx="12141506" cy="4640471"/>
              <a:chOff x="50494" y="1539497"/>
              <a:chExt cx="12141506" cy="464047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5629F2D-167C-9E48-8DA7-00F0CE271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94" y="1539497"/>
                <a:ext cx="12141506" cy="4640471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CAC58AD-0CF4-F241-8F25-1E70D7776B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01117" y="2017364"/>
                <a:ext cx="0" cy="362430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DEE9F6-9CCE-6F48-9D9C-02E87EECB4DA}"/>
                  </a:ext>
                </a:extLst>
              </p:cNvPr>
              <p:cNvSpPr txBox="1"/>
              <p:nvPr/>
            </p:nvSpPr>
            <p:spPr>
              <a:xfrm>
                <a:off x="4666890" y="4995337"/>
                <a:ext cx="16741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~ 4.7 us</a:t>
                </a:r>
              </a:p>
              <a:p>
                <a:r>
                  <a:rPr lang="en-US" dirty="0" err="1">
                    <a:solidFill>
                      <a:srgbClr val="FF0000"/>
                    </a:solidFill>
                  </a:rPr>
                  <a:t>sPHENIX</a:t>
                </a:r>
                <a:r>
                  <a:rPr lang="en-US" dirty="0">
                    <a:solidFill>
                      <a:srgbClr val="FF0000"/>
                    </a:solidFill>
                  </a:rPr>
                  <a:t> Trigger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6195716-13EC-EC43-985B-452C5E2664C2}"/>
                </a:ext>
              </a:extLst>
            </p:cNvPr>
            <p:cNvSpPr txBox="1"/>
            <p:nvPr/>
          </p:nvSpPr>
          <p:spPr>
            <a:xfrm>
              <a:off x="7590884" y="2801151"/>
              <a:ext cx="1581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Pixel (Row-Col)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04DE95-4FF5-A443-9926-8A79DAD6E7A2}"/>
              </a:ext>
            </a:extLst>
          </p:cNvPr>
          <p:cNvGrpSpPr/>
          <p:nvPr/>
        </p:nvGrpSpPr>
        <p:grpSpPr>
          <a:xfrm>
            <a:off x="55860" y="2262657"/>
            <a:ext cx="12141506" cy="4640471"/>
            <a:chOff x="50494" y="2262657"/>
            <a:chExt cx="12141506" cy="464047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537A7DD-7AA1-B74F-A50D-110E4F23AB87}"/>
                </a:ext>
              </a:extLst>
            </p:cNvPr>
            <p:cNvGrpSpPr/>
            <p:nvPr/>
          </p:nvGrpSpPr>
          <p:grpSpPr>
            <a:xfrm>
              <a:off x="50494" y="2262657"/>
              <a:ext cx="12141506" cy="4640471"/>
              <a:chOff x="50494" y="1539497"/>
              <a:chExt cx="12141506" cy="464047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5AB004A-FCFA-9240-8E08-8838189219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94" y="1539497"/>
                <a:ext cx="12141506" cy="4640471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EE83FAF-4D22-B841-BBE2-154F3E086D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01117" y="2088614"/>
                <a:ext cx="0" cy="362430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B60876-8103-D344-A8BB-42023F58070D}"/>
                  </a:ext>
                </a:extLst>
              </p:cNvPr>
              <p:cNvSpPr txBox="1"/>
              <p:nvPr/>
            </p:nvSpPr>
            <p:spPr>
              <a:xfrm>
                <a:off x="4666890" y="4995337"/>
                <a:ext cx="24021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~ 4.7 us</a:t>
                </a:r>
              </a:p>
              <a:p>
                <a:r>
                  <a:rPr lang="en-US" dirty="0" err="1">
                    <a:solidFill>
                      <a:srgbClr val="FF0000"/>
                    </a:solidFill>
                  </a:rPr>
                  <a:t>sPHENIX</a:t>
                </a:r>
                <a:r>
                  <a:rPr lang="en-US" dirty="0">
                    <a:solidFill>
                      <a:srgbClr val="FF0000"/>
                    </a:solidFill>
                  </a:rPr>
                  <a:t> Trigger latency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BC14DB-02AD-6D46-AE24-7685969E652A}"/>
                </a:ext>
              </a:extLst>
            </p:cNvPr>
            <p:cNvSpPr txBox="1"/>
            <p:nvPr/>
          </p:nvSpPr>
          <p:spPr>
            <a:xfrm>
              <a:off x="7590884" y="2801151"/>
              <a:ext cx="1581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Pixel (Row-Col)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1FC4DE1-5B78-AC40-9803-8253D39609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915" y="704510"/>
            <a:ext cx="3082685" cy="209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11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3AE1E42-3B57-B540-BDE1-68E9E96710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17824">
            <a:off x="510332" y="1683811"/>
            <a:ext cx="6090867" cy="3297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36" y="71573"/>
            <a:ext cx="10246122" cy="754060"/>
          </a:xfrm>
        </p:spPr>
        <p:txBody>
          <a:bodyPr>
            <a:normAutofit fontScale="90000"/>
          </a:bodyPr>
          <a:lstStyle/>
          <a:p>
            <a:r>
              <a:rPr lang="en-US" dirty="0"/>
              <a:t>MVTX Detector – Modified from ALICE/ITS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A4FBFE-5262-A24B-9DC3-5391CF1AC33B}" type="datetime1">
              <a:rPr lang="en-US" altLang="en-US" smtClean="0"/>
              <a:t>7/8/19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4610" y="974433"/>
            <a:ext cx="5026228" cy="514594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6595481" y="2721177"/>
            <a:ext cx="2970959" cy="7492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6595481" y="3525093"/>
            <a:ext cx="2902919" cy="223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80EF6BE-651D-AE4A-B1A4-F028DA69DFEE}"/>
              </a:ext>
            </a:extLst>
          </p:cNvPr>
          <p:cNvSpPr txBox="1"/>
          <p:nvPr/>
        </p:nvSpPr>
        <p:spPr>
          <a:xfrm>
            <a:off x="4062834" y="2934574"/>
            <a:ext cx="2401363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FFFF00"/>
                </a:solidFill>
              </a:rPr>
              <a:t> 3-layer sensor barrel</a:t>
            </a:r>
          </a:p>
          <a:p>
            <a:r>
              <a:rPr lang="en-US" sz="1867" dirty="0">
                <a:solidFill>
                  <a:srgbClr val="FFFF00"/>
                </a:solidFill>
              </a:rPr>
              <a:t>   - 48 staves, 432 chips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0DDCDC-4542-2541-9CF8-77EBCC3A9F6A}"/>
              </a:ext>
            </a:extLst>
          </p:cNvPr>
          <p:cNvSpPr txBox="1"/>
          <p:nvPr/>
        </p:nvSpPr>
        <p:spPr>
          <a:xfrm>
            <a:off x="437585" y="1136711"/>
            <a:ext cx="3392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Service cone:  signal, power, cooling </a:t>
            </a:r>
          </a:p>
          <a:p>
            <a:r>
              <a:rPr lang="en-US" sz="1600" dirty="0"/>
              <a:t>                          and mechanical support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79C93-DEA1-3F44-9611-1EB87465D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80" y="4777541"/>
            <a:ext cx="4787875" cy="18219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116706" y="5072955"/>
            <a:ext cx="1158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MVTX </a:t>
            </a:r>
          </a:p>
          <a:p>
            <a:r>
              <a:rPr lang="en-US" sz="1600" b="1" dirty="0"/>
              <a:t>parameters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1BC0E-8008-F44B-985D-7770BEF3C6D1}"/>
              </a:ext>
            </a:extLst>
          </p:cNvPr>
          <p:cNvSpPr txBox="1"/>
          <p:nvPr/>
        </p:nvSpPr>
        <p:spPr>
          <a:xfrm>
            <a:off x="6154979" y="2123975"/>
            <a:ext cx="1104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End-Wheel</a:t>
            </a:r>
            <a:endParaRPr lang="en-US" sz="2400" dirty="0">
              <a:solidFill>
                <a:srgbClr val="032A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6A0F18-EA2E-1B43-AB16-356DCB05B1BD}"/>
              </a:ext>
            </a:extLst>
          </p:cNvPr>
          <p:cNvSpPr txBox="1"/>
          <p:nvPr/>
        </p:nvSpPr>
        <p:spPr>
          <a:xfrm>
            <a:off x="3148367" y="1829414"/>
            <a:ext cx="2853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CYSS: Cylindrical Shell Structure </a:t>
            </a:r>
            <a:endParaRPr lang="en-US" sz="2400" dirty="0">
              <a:solidFill>
                <a:srgbClr val="032A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D5D6B0-F5AB-4E4B-A112-8BD3872B5886}"/>
              </a:ext>
            </a:extLst>
          </p:cNvPr>
          <p:cNvSpPr txBox="1"/>
          <p:nvPr/>
        </p:nvSpPr>
        <p:spPr>
          <a:xfrm>
            <a:off x="508001" y="2348468"/>
            <a:ext cx="1906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Extended power FPC</a:t>
            </a:r>
            <a:endParaRPr lang="en-US" sz="2400" dirty="0">
              <a:solidFill>
                <a:srgbClr val="032AFF"/>
              </a:solidFill>
            </a:endParaRPr>
          </a:p>
        </p:txBody>
      </p:sp>
      <p:pic>
        <p:nvPicPr>
          <p:cNvPr id="23" name="Picture 2" descr="7th sPHENIX Collaboration Meeting">
            <a:extLst>
              <a:ext uri="{FF2B5EF4-FFF2-40B4-BE49-F238E27FC236}">
                <a16:creationId xmlns:a16="http://schemas.microsoft.com/office/drawing/2014/main" id="{261FA84F-512F-264B-B75C-50344DE22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435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D6D546C-11C5-BA47-A0C7-F10792398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358" y="131992"/>
            <a:ext cx="10091373" cy="875734"/>
          </a:xfrm>
        </p:spPr>
        <p:txBody>
          <a:bodyPr>
            <a:noAutofit/>
          </a:bodyPr>
          <a:lstStyle/>
          <a:p>
            <a:r>
              <a:rPr lang="en-US" sz="3600" dirty="0"/>
              <a:t>Run Types – Details being documented in MVTX wiki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93B7B-A970-FB48-9353-1D82CF0E8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2BA6-D0F6-1244-9092-58F8B8218EF9}" type="datetime1">
              <a:rPr lang="en-US" smtClean="0"/>
              <a:t>7/8/19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0504EE-51A1-6C4E-889C-677059BCC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C8FE9-78CF-7E47-B9FE-2A3BDE715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38F0-25EE-AF46-AA97-5ED356E5FBB8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BA3EF0B-40D9-534D-8BF6-4E47F67158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7238322"/>
              </p:ext>
            </p:extLst>
          </p:nvPr>
        </p:nvGraphicFramePr>
        <p:xfrm>
          <a:off x="1052713" y="1266917"/>
          <a:ext cx="11403106" cy="4787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5B2B867-5B33-8A46-8E07-20F9BD414B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358" y="1158152"/>
            <a:ext cx="2045144" cy="9417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2E1714-754D-7E4F-8E7C-BC8885BFFB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879" y="3098242"/>
            <a:ext cx="2128623" cy="10308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4DF144-7913-2D44-B723-8AEFA3111D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618" y="5127382"/>
            <a:ext cx="2045144" cy="10137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6E8F49-EB04-494D-A567-493728095BF0}"/>
              </a:ext>
            </a:extLst>
          </p:cNvPr>
          <p:cNvSpPr txBox="1"/>
          <p:nvPr/>
        </p:nvSpPr>
        <p:spPr>
          <a:xfrm>
            <a:off x="122943" y="5591083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Run1040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BC6596-DFDF-5A4E-A588-D17098564B6E}"/>
              </a:ext>
            </a:extLst>
          </p:cNvPr>
          <p:cNvSpPr txBox="1"/>
          <p:nvPr/>
        </p:nvSpPr>
        <p:spPr>
          <a:xfrm>
            <a:off x="122943" y="3429000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Run0877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F2F8A6-071B-EA41-AD00-D6732351A942}"/>
              </a:ext>
            </a:extLst>
          </p:cNvPr>
          <p:cNvSpPr txBox="1"/>
          <p:nvPr/>
        </p:nvSpPr>
        <p:spPr>
          <a:xfrm>
            <a:off x="122943" y="1350103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Run0978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BCAF7-1A8D-C94E-9109-B20D563F5C8C}"/>
              </a:ext>
            </a:extLst>
          </p:cNvPr>
          <p:cNvSpPr txBox="1"/>
          <p:nvPr/>
        </p:nvSpPr>
        <p:spPr>
          <a:xfrm>
            <a:off x="10343418" y="803286"/>
            <a:ext cx="15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Xiaochun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991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1718F-7F3F-1F4A-930D-AF9067CF1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3EB-80E0-E244-8828-59D1D21258C3}" type="datetime1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4B473-8B07-234D-9684-2E932847C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546E3-0760-FF4E-AA4C-760691FFE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9658-AE99-824D-9761-F8B19CB2057F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472523-8271-9048-8F3D-3A1BE5631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74"/>
            <a:ext cx="12192000" cy="68302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48D805-89F1-074D-86D4-0E2E3343F8B8}"/>
              </a:ext>
            </a:extLst>
          </p:cNvPr>
          <p:cNvSpPr txBox="1"/>
          <p:nvPr/>
        </p:nvSpPr>
        <p:spPr>
          <a:xfrm>
            <a:off x="5686025" y="2030950"/>
            <a:ext cx="49347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Data run-log in </a:t>
            </a:r>
            <a:r>
              <a:rPr lang="en-US" sz="2400" dirty="0" err="1">
                <a:solidFill>
                  <a:srgbClr val="FF0000"/>
                </a:solidFill>
              </a:rPr>
              <a:t>sPHENIX</a:t>
            </a:r>
            <a:r>
              <a:rPr lang="en-US" sz="2400" dirty="0">
                <a:solidFill>
                  <a:srgbClr val="FF0000"/>
                </a:solidFill>
              </a:rPr>
              <a:t> Wiki,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  Nice work by </a:t>
            </a:r>
            <a:r>
              <a:rPr lang="en-US" sz="2400" dirty="0" err="1">
                <a:solidFill>
                  <a:srgbClr val="FF0000"/>
                </a:solidFill>
              </a:rPr>
              <a:t>Xiaochun</a:t>
            </a:r>
            <a:r>
              <a:rPr lang="en-US" sz="2400" dirty="0">
                <a:solidFill>
                  <a:srgbClr val="FF0000"/>
                </a:solidFill>
              </a:rPr>
              <a:t> et al. @GSU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</a:rPr>
              <a:t>Jin’s</a:t>
            </a:r>
            <a:r>
              <a:rPr lang="en-US" sz="2400" dirty="0">
                <a:solidFill>
                  <a:srgbClr val="FF0000"/>
                </a:solidFill>
              </a:rPr>
              <a:t> test beam analysis framework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  Offline analysis in progress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28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59" y="24764"/>
            <a:ext cx="10972800" cy="139231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MVTX Schedules and Milestones</a:t>
            </a:r>
            <a:br>
              <a:rPr lang="en-US" dirty="0"/>
            </a:br>
            <a:r>
              <a:rPr lang="en-US" dirty="0"/>
              <a:t>in progress (3/2019)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F3F5-D984-B441-8B51-F026E7E53E7B}" type="datetime1">
              <a:rPr lang="en-US" smtClean="0"/>
              <a:t>7/8/19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/>
        </p:nvGraphicFramePr>
        <p:xfrm>
          <a:off x="2461784" y="1697642"/>
          <a:ext cx="7268436" cy="342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406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1211406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1211406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1211406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1211406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1211406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CY-2018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2019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2020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2021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2022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2023</a:t>
                      </a: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4001434" y="2106582"/>
            <a:ext cx="1520874" cy="424732"/>
            <a:chOff x="1891510" y="2079909"/>
            <a:chExt cx="1689856" cy="47192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3" y="2083578"/>
              <a:ext cx="142748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1891510" y="2079909"/>
              <a:ext cx="960374" cy="471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80" b="1" dirty="0"/>
                <a:t>Stave &amp; RU </a:t>
              </a:r>
            </a:p>
            <a:p>
              <a:r>
                <a:rPr lang="en-US" sz="108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5419294" y="4815316"/>
            <a:ext cx="988940" cy="350321"/>
            <a:chOff x="3262785" y="2711027"/>
            <a:chExt cx="1098822" cy="389243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262785" y="2720682"/>
              <a:ext cx="887352" cy="379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dirty="0"/>
                <a:t>Power system </a:t>
              </a:r>
            </a:p>
            <a:p>
              <a:r>
                <a:rPr lang="en-US" sz="810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3425725" y="2726031"/>
            <a:ext cx="4559710" cy="258532"/>
            <a:chOff x="3028117" y="2690395"/>
            <a:chExt cx="5066344" cy="287258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287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8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5020553" y="3550258"/>
            <a:ext cx="1563695" cy="341632"/>
            <a:chOff x="4094391" y="2680223"/>
            <a:chExt cx="1737438" cy="379589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4094391" y="2680223"/>
              <a:ext cx="1737438" cy="379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dirty="0"/>
                <a:t>Service barrel </a:t>
              </a:r>
            </a:p>
            <a:p>
              <a:r>
                <a:rPr lang="en-US" sz="810" dirty="0"/>
                <a:t>design &amp; production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A1D4B-C503-AE4E-BD8B-54AB3BF531C7}"/>
              </a:ext>
            </a:extLst>
          </p:cNvPr>
          <p:cNvGrpSpPr/>
          <p:nvPr/>
        </p:nvGrpSpPr>
        <p:grpSpPr>
          <a:xfrm>
            <a:off x="4693507" y="2995522"/>
            <a:ext cx="745436" cy="216982"/>
            <a:chOff x="3728752" y="2682754"/>
            <a:chExt cx="828262" cy="241092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F9D36F-93E9-E846-AFEE-796B88F54FB3}"/>
                </a:ext>
              </a:extLst>
            </p:cNvPr>
            <p:cNvCxnSpPr>
              <a:cxnSpLocks/>
            </p:cNvCxnSpPr>
            <p:nvPr/>
          </p:nvCxnSpPr>
          <p:spPr>
            <a:xfrm>
              <a:off x="3795165" y="2703054"/>
              <a:ext cx="76184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EE598-D94F-D846-AAC0-2A53BD93AA2A}"/>
                </a:ext>
              </a:extLst>
            </p:cNvPr>
            <p:cNvSpPr txBox="1"/>
            <p:nvPr/>
          </p:nvSpPr>
          <p:spPr>
            <a:xfrm>
              <a:off x="3728752" y="2682754"/>
              <a:ext cx="759111" cy="241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dirty="0"/>
                <a:t>End Wheels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46488B-1DBB-234F-81F3-41B9C66DF77E}"/>
              </a:ext>
            </a:extLst>
          </p:cNvPr>
          <p:cNvGrpSpPr/>
          <p:nvPr/>
        </p:nvGrpSpPr>
        <p:grpSpPr>
          <a:xfrm>
            <a:off x="4532560" y="3195851"/>
            <a:ext cx="921260" cy="216982"/>
            <a:chOff x="3895974" y="2661453"/>
            <a:chExt cx="1023623" cy="24109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433B74A-C47F-5948-A5B6-681930CC1B74}"/>
                </a:ext>
              </a:extLst>
            </p:cNvPr>
            <p:cNvCxnSpPr>
              <a:cxnSpLocks/>
            </p:cNvCxnSpPr>
            <p:nvPr/>
          </p:nvCxnSpPr>
          <p:spPr>
            <a:xfrm>
              <a:off x="3895974" y="2703054"/>
              <a:ext cx="102362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7BF6FD-6120-1C4D-A168-1240E1AA35B2}"/>
                </a:ext>
              </a:extLst>
            </p:cNvPr>
            <p:cNvSpPr txBox="1"/>
            <p:nvPr/>
          </p:nvSpPr>
          <p:spPr>
            <a:xfrm>
              <a:off x="4156865" y="2661453"/>
              <a:ext cx="431387" cy="241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dirty="0"/>
                <a:t>CYSS</a:t>
              </a:r>
              <a:endParaRPr lang="en-US" sz="108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6583249" y="4512403"/>
            <a:ext cx="760144" cy="216982"/>
            <a:chOff x="3174643" y="2681608"/>
            <a:chExt cx="844605" cy="241092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174643" y="2681608"/>
              <a:ext cx="844605" cy="241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6632422" y="4777635"/>
            <a:ext cx="760144" cy="216982"/>
            <a:chOff x="3031258" y="2686395"/>
            <a:chExt cx="844605" cy="241092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031258" y="2686395"/>
              <a:ext cx="844605" cy="241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7291561" y="4936305"/>
            <a:ext cx="929430" cy="383438"/>
            <a:chOff x="4135029" y="4197743"/>
            <a:chExt cx="1032702" cy="426042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919414" cy="426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46" dirty="0"/>
                <a:t>Half barrels</a:t>
              </a:r>
            </a:p>
            <a:p>
              <a:r>
                <a:rPr lang="en-US" sz="946" dirty="0"/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7250251" y="5373732"/>
            <a:ext cx="2012089" cy="346908"/>
            <a:chOff x="3190658" y="2711027"/>
            <a:chExt cx="2235654" cy="385451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0"/>
              <a:ext cx="2235654" cy="379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b="1" dirty="0"/>
                <a:t>MVTX installation &amp; commissioning @BNL</a:t>
              </a:r>
            </a:p>
            <a:p>
              <a:r>
                <a:rPr lang="en-US" sz="810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8157980" y="4267270"/>
            <a:ext cx="1163468" cy="383438"/>
            <a:chOff x="4135029" y="4197743"/>
            <a:chExt cx="1292743" cy="426042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179455" cy="426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46" dirty="0"/>
                <a:t>Install half barrels</a:t>
              </a:r>
            </a:p>
            <a:p>
              <a:r>
                <a:rPr lang="en-US" sz="946" dirty="0"/>
                <a:t>     @sPHENIX IR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8462192" y="3498873"/>
            <a:ext cx="1201940" cy="383438"/>
            <a:chOff x="4135029" y="4238203"/>
            <a:chExt cx="1335490" cy="426042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7" y="4238203"/>
              <a:ext cx="1222202" cy="426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46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946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>
            <a:cxnSpLocks/>
          </p:cNvCxnSpPr>
          <p:nvPr/>
        </p:nvCxnSpPr>
        <p:spPr>
          <a:xfrm>
            <a:off x="9730217" y="2060866"/>
            <a:ext cx="0" cy="383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>
            <a:cxnSpLocks/>
          </p:cNvCxnSpPr>
          <p:nvPr/>
        </p:nvCxnSpPr>
        <p:spPr>
          <a:xfrm>
            <a:off x="8497448" y="2049992"/>
            <a:ext cx="0" cy="383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>
            <a:cxnSpLocks/>
          </p:cNvCxnSpPr>
          <p:nvPr/>
        </p:nvCxnSpPr>
        <p:spPr>
          <a:xfrm>
            <a:off x="7315187" y="2047330"/>
            <a:ext cx="0" cy="383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>
            <a:cxnSpLocks/>
          </p:cNvCxnSpPr>
          <p:nvPr/>
        </p:nvCxnSpPr>
        <p:spPr>
          <a:xfrm>
            <a:off x="6093259" y="2047330"/>
            <a:ext cx="0" cy="383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4907280" y="2035970"/>
            <a:ext cx="0" cy="383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>
            <a:cxnSpLocks/>
          </p:cNvCxnSpPr>
          <p:nvPr/>
        </p:nvCxnSpPr>
        <p:spPr>
          <a:xfrm>
            <a:off x="3668389" y="2031398"/>
            <a:ext cx="0" cy="383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2461784" y="2024488"/>
            <a:ext cx="8302" cy="38587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>
            <a:cxnSpLocks/>
          </p:cNvCxnSpPr>
          <p:nvPr/>
        </p:nvCxnSpPr>
        <p:spPr>
          <a:xfrm>
            <a:off x="2461785" y="5883202"/>
            <a:ext cx="72800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5064031" y="2218110"/>
            <a:ext cx="651140" cy="341632"/>
            <a:chOff x="1563564" y="2070534"/>
            <a:chExt cx="723489" cy="379589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23489" cy="3795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dirty="0"/>
                <a:t>FELIX </a:t>
              </a:r>
            </a:p>
            <a:p>
              <a:r>
                <a:rPr lang="en-US" sz="810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4621926" y="4203968"/>
            <a:ext cx="2720614" cy="430813"/>
            <a:chOff x="3028117" y="2690395"/>
            <a:chExt cx="5066344" cy="197158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3319246" y="2690395"/>
              <a:ext cx="4321194" cy="197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80" b="1" dirty="0"/>
                <a:t>Barrel Assembly &amp; Testing @LBNL</a:t>
              </a:r>
            </a:p>
          </p:txBody>
        </p:sp>
      </p:grpSp>
      <p:sp>
        <p:nvSpPr>
          <p:cNvPr id="69" name="5-Point Star 68">
            <a:extLst>
              <a:ext uri="{FF2B5EF4-FFF2-40B4-BE49-F238E27FC236}">
                <a16:creationId xmlns:a16="http://schemas.microsoft.com/office/drawing/2014/main" id="{9C1596B5-5FCF-A34D-8F67-0B01F88124E3}"/>
              </a:ext>
            </a:extLst>
          </p:cNvPr>
          <p:cNvSpPr/>
          <p:nvPr/>
        </p:nvSpPr>
        <p:spPr>
          <a:xfrm>
            <a:off x="3747409" y="2154809"/>
            <a:ext cx="101959" cy="1238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1532819" y="1296596"/>
            <a:ext cx="3499075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b="1" dirty="0">
                <a:solidFill>
                  <a:srgbClr val="032AFF"/>
                </a:solidFill>
              </a:rPr>
              <a:t>sPHENIX:</a:t>
            </a:r>
            <a:r>
              <a:rPr lang="en-US" sz="1680" dirty="0">
                <a:solidFill>
                  <a:srgbClr val="032AFF"/>
                </a:solidFill>
              </a:rPr>
              <a:t>                 CD1/3a         PD2/3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3087570" y="1417323"/>
            <a:ext cx="101959" cy="1238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1532819" y="2024486"/>
            <a:ext cx="724878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b="1" dirty="0"/>
              <a:t>MVTX</a:t>
            </a:r>
            <a:endParaRPr lang="en-US" sz="2160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8473440" y="1417323"/>
            <a:ext cx="101959" cy="1238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4158195" y="1417323"/>
            <a:ext cx="101959" cy="1238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6370320" y="1417323"/>
            <a:ext cx="101959" cy="1238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8564146" y="1315453"/>
            <a:ext cx="1244059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dirty="0">
                <a:solidFill>
                  <a:srgbClr val="032AFF"/>
                </a:solidFill>
              </a:rPr>
              <a:t>1</a:t>
            </a:r>
            <a:r>
              <a:rPr lang="en-US" sz="1680" baseline="30000" dirty="0">
                <a:solidFill>
                  <a:srgbClr val="032AFF"/>
                </a:solidFill>
              </a:rPr>
              <a:t>st</a:t>
            </a:r>
            <a:r>
              <a:rPr lang="en-US" sz="168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6421299" y="1295036"/>
            <a:ext cx="1157048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dirty="0">
                <a:solidFill>
                  <a:srgbClr val="032AFF"/>
                </a:solidFill>
              </a:rPr>
              <a:t>Installation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E2144F-4370-9947-A8E0-4C6D7EAFD7C7}"/>
              </a:ext>
            </a:extLst>
          </p:cNvPr>
          <p:cNvCxnSpPr>
            <a:cxnSpLocks/>
          </p:cNvCxnSpPr>
          <p:nvPr/>
        </p:nvCxnSpPr>
        <p:spPr>
          <a:xfrm>
            <a:off x="3547368" y="3498866"/>
            <a:ext cx="983128" cy="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6BC9044-44BB-754F-97DA-3A8905E6BD97}"/>
              </a:ext>
            </a:extLst>
          </p:cNvPr>
          <p:cNvSpPr txBox="1"/>
          <p:nvPr/>
        </p:nvSpPr>
        <p:spPr>
          <a:xfrm>
            <a:off x="3457691" y="3554454"/>
            <a:ext cx="1077539" cy="38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6" dirty="0">
                <a:solidFill>
                  <a:srgbClr val="0432FF"/>
                </a:solidFill>
              </a:rPr>
              <a:t>Global integration</a:t>
            </a:r>
          </a:p>
          <a:p>
            <a:r>
              <a:rPr lang="en-US" sz="946" dirty="0">
                <a:solidFill>
                  <a:srgbClr val="0432FF"/>
                </a:solidFill>
              </a:rPr>
              <a:t>/interface design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4465161" y="5172023"/>
            <a:ext cx="1059906" cy="561307"/>
            <a:chOff x="4283957" y="5204332"/>
            <a:chExt cx="1177674" cy="623674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283957" y="5240239"/>
              <a:ext cx="1177674" cy="587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46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946" dirty="0">
                  <a:solidFill>
                    <a:srgbClr val="0432FF"/>
                  </a:solidFill>
                </a:rPr>
                <a:t>interface to </a:t>
              </a:r>
            </a:p>
            <a:p>
              <a:r>
                <a:rPr lang="en-US" sz="946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5739942" y="5309194"/>
            <a:ext cx="1071127" cy="415753"/>
            <a:chOff x="4162934" y="5204332"/>
            <a:chExt cx="1190139" cy="461945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790601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4162934" y="5240238"/>
              <a:ext cx="1190139" cy="426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46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946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91FF7-3FF1-4648-9382-CD4364B7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15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7CAB5-245B-354A-BFCC-EDBEA085D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537" y="0"/>
            <a:ext cx="9976263" cy="1148087"/>
          </a:xfrm>
        </p:spPr>
        <p:txBody>
          <a:bodyPr/>
          <a:lstStyle/>
          <a:p>
            <a:r>
              <a:rPr lang="en-US" dirty="0"/>
              <a:t>MVTX experts help ALICE/ITS – to help us!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FC8F19-89E3-1043-A7D3-788FD0DC2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007" y="1363829"/>
            <a:ext cx="9141993" cy="5141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D48450-3228-2F41-95F7-578DB4C494C4}"/>
              </a:ext>
            </a:extLst>
          </p:cNvPr>
          <p:cNvSpPr txBox="1"/>
          <p:nvPr/>
        </p:nvSpPr>
        <p:spPr>
          <a:xfrm>
            <a:off x="10286077" y="899953"/>
            <a:ext cx="1463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Dave’s talk </a:t>
            </a:r>
          </a:p>
          <a:p>
            <a:r>
              <a:rPr lang="en-US" dirty="0"/>
              <a:t>from Monday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2C5D62-BDE0-BE4D-BD35-9835EA18BF4C}"/>
              </a:ext>
            </a:extLst>
          </p:cNvPr>
          <p:cNvSpPr txBox="1"/>
          <p:nvPr/>
        </p:nvSpPr>
        <p:spPr>
          <a:xfrm>
            <a:off x="36816" y="2274838"/>
            <a:ext cx="3544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ITS surface commissioning now:</a:t>
            </a:r>
          </a:p>
          <a:p>
            <a:r>
              <a:rPr lang="en-US" dirty="0"/>
              <a:t>~ May 2020</a:t>
            </a:r>
          </a:p>
          <a:p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Great opportunity to learn about ITS/MVTX detectors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Training on technical details </a:t>
            </a:r>
          </a:p>
          <a:p>
            <a:pPr marL="285750" indent="-285750">
              <a:buFontTx/>
              <a:buChar char="-"/>
            </a:pPr>
            <a:r>
              <a:rPr lang="en-US" dirty="0"/>
              <a:t>Developing tools </a:t>
            </a:r>
          </a:p>
          <a:p>
            <a:pPr marL="285750" indent="-285750">
              <a:buFontTx/>
              <a:buChar char="-"/>
            </a:pPr>
            <a:r>
              <a:rPr lang="en-US" dirty="0"/>
              <a:t>Build up operation experience 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8715F81-2AD4-FB4D-869D-46274B2D2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1C0B8-0C1A-2844-A93E-4755FFD52699}" type="datetime1">
              <a:rPr lang="en-US" smtClean="0"/>
              <a:t>7/8/19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36B670-9FF6-D241-879E-3EBF5C227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69FAF3-9B0F-E34B-8E88-70198F51D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19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Picture 11">
            <a:extLst>
              <a:ext uri="{FF2B5EF4-FFF2-40B4-BE49-F238E27FC236}">
                <a16:creationId xmlns:a16="http://schemas.microsoft.com/office/drawing/2014/main" id="{0D4FC08D-1872-5642-A6C1-EA6F7B5E7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439" y="4932165"/>
            <a:ext cx="1878369" cy="188817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CC4180-0E58-9C44-96C9-3D60A51D5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304" y="37658"/>
            <a:ext cx="5165766" cy="994837"/>
          </a:xfrm>
        </p:spPr>
        <p:txBody>
          <a:bodyPr/>
          <a:lstStyle/>
          <a:p>
            <a:r>
              <a:rPr lang="en-US" b="1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0B22D-DD79-3649-B540-ACC31264D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57" y="1032495"/>
            <a:ext cx="8221501" cy="487067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Completed essential R&amp;D for readout integration</a:t>
            </a:r>
          </a:p>
          <a:p>
            <a:pPr lvl="1"/>
            <a:r>
              <a:rPr lang="en-US" dirty="0"/>
              <a:t>Full 9-chip stave readout per RU</a:t>
            </a:r>
          </a:p>
          <a:p>
            <a:pPr lvl="1"/>
            <a:r>
              <a:rPr lang="en-US" dirty="0"/>
              <a:t>Multi-RU readout per FELIX</a:t>
            </a:r>
          </a:p>
          <a:p>
            <a:pPr lvl="1"/>
            <a:r>
              <a:rPr lang="en-US" dirty="0"/>
              <a:t>Long readout cables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GTM </a:t>
            </a:r>
          </a:p>
          <a:p>
            <a:r>
              <a:rPr lang="en-US" dirty="0"/>
              <a:t>Completed preliminary mechanical design</a:t>
            </a:r>
          </a:p>
          <a:p>
            <a:r>
              <a:rPr lang="en-US" dirty="0"/>
              <a:t>Improve MC detector response, clustering – in progress  </a:t>
            </a:r>
          </a:p>
          <a:p>
            <a:pPr lvl="1"/>
            <a:r>
              <a:rPr lang="en-US" dirty="0"/>
              <a:t>Calibration data with incident angles, 0, 10,20,30,40,45 </a:t>
            </a:r>
          </a:p>
          <a:p>
            <a:r>
              <a:rPr lang="en-US" dirty="0"/>
              <a:t>Stave and RU production at CERN - in good progress</a:t>
            </a:r>
          </a:p>
          <a:p>
            <a:r>
              <a:rPr lang="en-US" dirty="0"/>
              <a:t>MVTX Cost &amp; Schedule review, July 29-30 @BNL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are ready for the full production and the physics!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3C169-682A-DB44-9FCE-F8469B0E8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6C52-63AD-7F48-B6C3-3135198947D3}" type="datetime1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393EE-AC47-7B41-BC8B-D70E65404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73F81-E24A-C34F-BB9C-854FA59D9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493AE8-EE2B-DF4A-9C51-86C70E51DD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735" y="37658"/>
            <a:ext cx="2517569" cy="18881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98DF2-CA4B-9D40-B444-4EA1921B05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8822" y="4918466"/>
            <a:ext cx="2517569" cy="1537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33262B-2717-FF44-9160-A51DEE872D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8822" y="1665899"/>
            <a:ext cx="2517569" cy="1621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BFAF70-5D7D-444C-9B4D-957D999A13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4735" y="3339874"/>
            <a:ext cx="3771656" cy="152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90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FC437-FDF0-794A-A781-0CBA61E59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D0F4E-DD7E-C44E-B24C-D1FD600E4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814BF-36F2-E34D-809C-664CE1396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4E176-65F6-9B47-A84A-37F00E5DE72C}" type="datetime1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17336-E325-CB49-BBBD-CAAF8E17F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FE478-7CEB-6448-8C6C-FCA7279E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11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46F09-893A-104D-8332-97B563978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567" y="1232755"/>
            <a:ext cx="8292828" cy="541200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Very successful TB at Fermilab, 5/13-25, 2019</a:t>
            </a:r>
          </a:p>
          <a:p>
            <a:pPr lvl="1"/>
            <a:r>
              <a:rPr lang="en-US" dirty="0"/>
              <a:t>Confirmed the long 11.4m </a:t>
            </a:r>
            <a:r>
              <a:rPr lang="en-US" dirty="0" err="1"/>
              <a:t>SamTec</a:t>
            </a:r>
            <a:r>
              <a:rPr lang="en-US" dirty="0"/>
              <a:t> readout cable</a:t>
            </a:r>
          </a:p>
          <a:p>
            <a:pPr lvl="1"/>
            <a:r>
              <a:rPr lang="en-US" dirty="0"/>
              <a:t>Confirmed the full stave readout </a:t>
            </a:r>
          </a:p>
          <a:p>
            <a:pPr lvl="1"/>
            <a:r>
              <a:rPr lang="en-US" dirty="0"/>
              <a:t>Confirmed multi-RU readout  per FELIX</a:t>
            </a:r>
          </a:p>
          <a:p>
            <a:pPr lvl="1"/>
            <a:r>
              <a:rPr lang="en-US" dirty="0"/>
              <a:t>Confirmed </a:t>
            </a:r>
            <a:r>
              <a:rPr lang="en-US" dirty="0" err="1"/>
              <a:t>sPHENIX</a:t>
            </a:r>
            <a:r>
              <a:rPr lang="en-US" dirty="0"/>
              <a:t> GTM with FELIX</a:t>
            </a:r>
          </a:p>
          <a:p>
            <a:r>
              <a:rPr lang="en-US" dirty="0"/>
              <a:t>A 2</a:t>
            </a:r>
            <a:r>
              <a:rPr lang="en-US" baseline="30000" dirty="0"/>
              <a:t>nd</a:t>
            </a:r>
            <a:r>
              <a:rPr lang="en-US" dirty="0"/>
              <a:t> TB, study optimal MAPS operation points  </a:t>
            </a:r>
          </a:p>
          <a:p>
            <a:pPr lvl="1"/>
            <a:r>
              <a:rPr lang="en-US" dirty="0"/>
              <a:t>Parasitic with INTT+TPC, 6/17-21</a:t>
            </a:r>
          </a:p>
          <a:p>
            <a:endParaRPr lang="en-US" dirty="0"/>
          </a:p>
          <a:p>
            <a:r>
              <a:rPr lang="en-US" dirty="0"/>
              <a:t>Preliminary mechanical design developed</a:t>
            </a:r>
          </a:p>
          <a:p>
            <a:pPr lvl="1"/>
            <a:r>
              <a:rPr lang="en-US" dirty="0"/>
              <a:t>To prototype CYSS and Layer-2 End-Wheel this summer</a:t>
            </a:r>
          </a:p>
          <a:p>
            <a:pPr lvl="1"/>
            <a:r>
              <a:rPr lang="en-US" dirty="0"/>
              <a:t>France, Italy, CERN, contacted and under discussion </a:t>
            </a:r>
          </a:p>
          <a:p>
            <a:pPr lvl="1"/>
            <a:endParaRPr lang="en-US" dirty="0"/>
          </a:p>
          <a:p>
            <a:r>
              <a:rPr lang="en-US" dirty="0"/>
              <a:t>Improve MC detector response, clustering – in progress  </a:t>
            </a:r>
          </a:p>
          <a:p>
            <a:pPr lvl="1"/>
            <a:r>
              <a:rPr lang="en-US" dirty="0"/>
              <a:t>Took calibration data with incident angles, 0, 10,20,30,40,45 </a:t>
            </a:r>
          </a:p>
          <a:p>
            <a:pPr lvl="1"/>
            <a:endParaRPr lang="en-US" dirty="0"/>
          </a:p>
          <a:p>
            <a:r>
              <a:rPr lang="en-US" dirty="0"/>
              <a:t>TB later at LBNL/LANL – in preparation </a:t>
            </a:r>
          </a:p>
          <a:p>
            <a:pPr lvl="1"/>
            <a:r>
              <a:rPr lang="en-US" dirty="0"/>
              <a:t>Scan stave material budget with 50MeV p-beam</a:t>
            </a:r>
          </a:p>
          <a:p>
            <a:pPr lvl="1"/>
            <a:r>
              <a:rPr lang="en-US" dirty="0"/>
              <a:t>8-stave + 8-RU +1-PU + 1-FELIX + 1-GTM + RCDAQ, the full complete readout chain</a:t>
            </a:r>
          </a:p>
          <a:p>
            <a:pPr lvl="2"/>
            <a:r>
              <a:rPr lang="en-US" dirty="0"/>
              <a:t>Hardware will be available soon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4EA5E-7016-9543-B0FD-B8A973C547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634" y="102478"/>
            <a:ext cx="2658894" cy="1994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81F06-AC46-2148-84BA-C7872CD499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3106" y="102478"/>
            <a:ext cx="2658894" cy="1994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F24A40-CEC2-1A47-8D1E-37174A321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472" y="2153113"/>
            <a:ext cx="4886528" cy="2223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F62537-430B-484C-9BB3-E57E079D98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1973" y="4515635"/>
            <a:ext cx="3555459" cy="194490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D49891-3F68-8F49-848F-4FFD41DEC6C2}"/>
              </a:ext>
            </a:extLst>
          </p:cNvPr>
          <p:cNvCxnSpPr/>
          <p:nvPr/>
        </p:nvCxnSpPr>
        <p:spPr>
          <a:xfrm flipV="1">
            <a:off x="10079477" y="4640094"/>
            <a:ext cx="1438073" cy="13910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DEAFA3B-3B92-EB47-B936-F1AB161AE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3C86-B2C5-674B-9808-82DB67EDEE25}" type="datetime1">
              <a:rPr lang="en-US" smtClean="0"/>
              <a:t>7/8/19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F85139E-C049-214A-B9D3-7DDDC5E4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EF73481-72ED-D846-AC83-CED7BBBB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CAEE-5F1C-E446-9DC1-268FA6D10C87}" type="slidenum">
              <a:rPr lang="en-US" smtClean="0"/>
              <a:t>26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52BF38B-6CF2-5741-9324-D6977A14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66" y="-92808"/>
            <a:ext cx="5216890" cy="1325563"/>
          </a:xfrm>
        </p:spPr>
        <p:txBody>
          <a:bodyPr/>
          <a:lstStyle/>
          <a:p>
            <a:r>
              <a:rPr lang="en-US" dirty="0"/>
              <a:t>R&amp;D Highlights</a:t>
            </a:r>
          </a:p>
        </p:txBody>
      </p:sp>
    </p:spTree>
    <p:extLst>
      <p:ext uri="{BB962C8B-B14F-4D97-AF65-F5344CB8AC3E}">
        <p14:creationId xmlns:p14="http://schemas.microsoft.com/office/powerpoint/2010/main" val="1571699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520" y="7642"/>
            <a:ext cx="9124693" cy="1223819"/>
          </a:xfrm>
        </p:spPr>
        <p:txBody>
          <a:bodyPr>
            <a:normAutofit/>
          </a:bodyPr>
          <a:lstStyle/>
          <a:p>
            <a:r>
              <a:rPr lang="en-US" dirty="0"/>
              <a:t>Monolithic Active Pixel Sensors (MAPS)</a:t>
            </a:r>
            <a:br>
              <a:rPr lang="en-US" dirty="0"/>
            </a:br>
            <a:r>
              <a:rPr lang="en-US" sz="2400" dirty="0">
                <a:solidFill>
                  <a:srgbClr val="FF0000"/>
                </a:solidFill>
              </a:rPr>
              <a:t>The Next-Generation, State-of-the-Art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5707" y="1264266"/>
            <a:ext cx="7295893" cy="2640495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3333" dirty="0">
                <a:solidFill>
                  <a:srgbClr val="0000FF"/>
                </a:solidFill>
              </a:rPr>
              <a:t>Advantages of ALICE </a:t>
            </a:r>
            <a:r>
              <a:rPr lang="en-US" sz="3333" dirty="0" err="1">
                <a:solidFill>
                  <a:srgbClr val="0000FF"/>
                </a:solidFill>
              </a:rPr>
              <a:t>PIxel</a:t>
            </a:r>
            <a:r>
              <a:rPr lang="en-US" sz="3333" dirty="0">
                <a:solidFill>
                  <a:srgbClr val="0000FF"/>
                </a:solidFill>
              </a:rPr>
              <a:t> </a:t>
            </a:r>
            <a:r>
              <a:rPr lang="en-US" sz="3333" dirty="0" err="1">
                <a:solidFill>
                  <a:srgbClr val="0000FF"/>
                </a:solidFill>
              </a:rPr>
              <a:t>DEtector</a:t>
            </a:r>
            <a:r>
              <a:rPr lang="en-US" sz="3333" dirty="0">
                <a:solidFill>
                  <a:srgbClr val="0000FF"/>
                </a:solidFill>
              </a:rPr>
              <a:t> (ALPIDE) sensor:</a:t>
            </a:r>
          </a:p>
          <a:p>
            <a:r>
              <a:rPr lang="en-US" sz="3333" dirty="0"/>
              <a:t>Very fine pitch (27μm x 29μm), </a:t>
            </a:r>
            <a:r>
              <a:rPr lang="en-US" sz="3333" dirty="0">
                <a:solidFill>
                  <a:srgbClr val="00B050"/>
                </a:solidFill>
              </a:rPr>
              <a:t>for superb spatial resolution</a:t>
            </a:r>
          </a:p>
          <a:p>
            <a:r>
              <a:rPr lang="en-US" sz="3333" dirty="0"/>
              <a:t>High efficiency (&gt;99%) and low noise (&lt;10</a:t>
            </a:r>
            <a:r>
              <a:rPr lang="en-US" sz="3333" baseline="30000" dirty="0"/>
              <a:t>-6</a:t>
            </a:r>
            <a:r>
              <a:rPr lang="en-US" sz="3333" dirty="0"/>
              <a:t>), </a:t>
            </a:r>
            <a:r>
              <a:rPr lang="en-US" sz="3333" dirty="0">
                <a:solidFill>
                  <a:srgbClr val="00B050"/>
                </a:solidFill>
              </a:rPr>
              <a:t>for excellent tracking</a:t>
            </a:r>
          </a:p>
          <a:p>
            <a:r>
              <a:rPr lang="en-US" sz="3333" dirty="0"/>
              <a:t>Time resolution, as low as ~5 </a:t>
            </a:r>
            <a:r>
              <a:rPr lang="en-US" sz="3333" dirty="0" err="1"/>
              <a:t>μs</a:t>
            </a:r>
            <a:r>
              <a:rPr lang="en-US" sz="3333" dirty="0"/>
              <a:t>, </a:t>
            </a:r>
            <a:r>
              <a:rPr lang="en-US" sz="3333" dirty="0">
                <a:solidFill>
                  <a:srgbClr val="00B050"/>
                </a:solidFill>
              </a:rPr>
              <a:t>for less pileup </a:t>
            </a:r>
          </a:p>
          <a:p>
            <a:r>
              <a:rPr lang="en-US" sz="3333" dirty="0"/>
              <a:t>Ultra-thin/low mass, 50μm (~0.3% X</a:t>
            </a:r>
            <a:r>
              <a:rPr lang="en-US" sz="3333" baseline="-25000" dirty="0"/>
              <a:t>0</a:t>
            </a:r>
            <a:r>
              <a:rPr lang="en-US" sz="3333" dirty="0"/>
              <a:t>), </a:t>
            </a:r>
            <a:r>
              <a:rPr lang="en-US" sz="3333" dirty="0">
                <a:solidFill>
                  <a:srgbClr val="00B050"/>
                </a:solidFill>
              </a:rPr>
              <a:t>for less multiple scatterings</a:t>
            </a:r>
          </a:p>
          <a:p>
            <a:r>
              <a:rPr lang="en-US" sz="3333" dirty="0"/>
              <a:t>0.5M channels with on-pixel digitization, </a:t>
            </a:r>
            <a:r>
              <a:rPr lang="en-US" sz="3333" dirty="0">
                <a:solidFill>
                  <a:srgbClr val="00B050"/>
                </a:solidFill>
              </a:rPr>
              <a:t>for zero-suppression and fast readout</a:t>
            </a:r>
            <a:endParaRPr lang="en-US" sz="3333" dirty="0"/>
          </a:p>
          <a:p>
            <a:r>
              <a:rPr lang="en-US" sz="3333" dirty="0"/>
              <a:t>Low power dissipation, 40mW/cm</a:t>
            </a:r>
            <a:r>
              <a:rPr lang="en-US" sz="3333" baseline="30000" dirty="0"/>
              <a:t>2</a:t>
            </a:r>
            <a:r>
              <a:rPr lang="en-US" sz="3333" dirty="0"/>
              <a:t>, </a:t>
            </a:r>
            <a:r>
              <a:rPr lang="en-US" sz="3333" dirty="0">
                <a:solidFill>
                  <a:srgbClr val="00B050"/>
                </a:solidFill>
              </a:rPr>
              <a:t>for minimal service materials</a:t>
            </a:r>
          </a:p>
          <a:p>
            <a:pPr marL="0" indent="0">
              <a:buNone/>
            </a:pPr>
            <a:r>
              <a:rPr lang="en-US" sz="3333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sz="3867" dirty="0">
                <a:solidFill>
                  <a:srgbClr val="FF0000"/>
                </a:solidFill>
              </a:rPr>
              <a:t>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251C-0B9C-2048-8454-E4AEE149828A}" type="datetime1">
              <a:rPr lang="en-US" smtClean="0"/>
              <a:t>7/8/19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27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601" y="3765149"/>
            <a:ext cx="6499663" cy="2431744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927077" y="4261070"/>
            <a:ext cx="0" cy="17648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21110" y="4929897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 </a:t>
            </a:r>
            <a:r>
              <a:rPr lang="en-US" sz="2400" dirty="0" err="1"/>
              <a:t>μm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725636" y="6153808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~28 </a:t>
            </a:r>
            <a:r>
              <a:rPr lang="en-US" sz="2400" dirty="0" err="1"/>
              <a:t>μm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256181" y="6162611"/>
            <a:ext cx="377180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81609" y="3718459"/>
            <a:ext cx="175560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258277" y="1116651"/>
            <a:ext cx="3811962" cy="2228683"/>
            <a:chOff x="4410879" y="1521282"/>
            <a:chExt cx="3811963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10879" y="1566601"/>
              <a:ext cx="2865722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Flexible Printed Circuit(FPC)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9324" y="2488675"/>
              <a:ext cx="885627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162498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Cold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902947" y="3319521"/>
            <a:ext cx="4598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A 9-chip MAPS stave, 1.5cm x 27cm</a:t>
            </a:r>
            <a:endParaRPr lang="en-US" sz="2400" baseline="30000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BD4809-3C1D-BB47-B3F5-80F198E04C2C}"/>
              </a:ext>
            </a:extLst>
          </p:cNvPr>
          <p:cNvSpPr txBox="1"/>
          <p:nvPr/>
        </p:nvSpPr>
        <p:spPr>
          <a:xfrm>
            <a:off x="8309157" y="4001554"/>
            <a:ext cx="2812116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ALPIDE sensor:</a:t>
            </a:r>
          </a:p>
          <a:p>
            <a:r>
              <a:rPr lang="en-US" sz="1867" dirty="0"/>
              <a:t>1.5cm x 3.0cm, 0.5M pixels</a:t>
            </a:r>
          </a:p>
        </p:txBody>
      </p:sp>
      <p:pic>
        <p:nvPicPr>
          <p:cNvPr id="23" name="Picture 22" descr="Single_chip.jpg">
            <a:extLst>
              <a:ext uri="{FF2B5EF4-FFF2-40B4-BE49-F238E27FC236}">
                <a16:creationId xmlns:a16="http://schemas.microsoft.com/office/drawing/2014/main" id="{0337819C-077D-2547-9F7E-EA486051E6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929866" y="4154108"/>
            <a:ext cx="1806492" cy="2883843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2525DC37-5CCD-F547-AC2A-3902C14F9107}"/>
              </a:ext>
            </a:extLst>
          </p:cNvPr>
          <p:cNvSpPr/>
          <p:nvPr/>
        </p:nvSpPr>
        <p:spPr>
          <a:xfrm>
            <a:off x="9042400" y="5156201"/>
            <a:ext cx="406400" cy="869732"/>
          </a:xfrm>
          <a:prstGeom prst="fram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76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80160" y="167309"/>
            <a:ext cx="10332719" cy="731759"/>
          </a:xfrm>
        </p:spPr>
        <p:txBody>
          <a:bodyPr>
            <a:noAutofit/>
          </a:bodyPr>
          <a:lstStyle/>
          <a:p>
            <a:r>
              <a:rPr lang="en-US" sz="4000" dirty="0"/>
              <a:t>MVTX Full Readout Chain Demonstrated (3/2018)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1624488"/>
            <a:ext cx="4572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276600" y="1597968"/>
            <a:ext cx="381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36" name="TextBox 35"/>
          <p:cNvSpPr txBox="1"/>
          <p:nvPr/>
        </p:nvSpPr>
        <p:spPr>
          <a:xfrm>
            <a:off x="5638800" y="1613357"/>
            <a:ext cx="381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45AA7-DFDD-C74F-B38D-1588AE99CE96}" type="datetime1">
              <a:rPr lang="en-US" smtClean="0"/>
              <a:t>7/8/19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4AC833-5519-6246-A179-F0D5F17BF64E}"/>
              </a:ext>
            </a:extLst>
          </p:cNvPr>
          <p:cNvGrpSpPr/>
          <p:nvPr/>
        </p:nvGrpSpPr>
        <p:grpSpPr>
          <a:xfrm>
            <a:off x="7823200" y="4400445"/>
            <a:ext cx="3517484" cy="1669166"/>
            <a:chOff x="1022537" y="790670"/>
            <a:chExt cx="3848502" cy="133541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CB4563-E52D-504E-8229-05877509E222}"/>
                </a:ext>
              </a:extLst>
            </p:cNvPr>
            <p:cNvSpPr txBox="1"/>
            <p:nvPr/>
          </p:nvSpPr>
          <p:spPr>
            <a:xfrm>
              <a:off x="3687958" y="847198"/>
              <a:ext cx="1183081" cy="270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</a:rPr>
                <a:t>4-hit track 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C16982A-1711-9448-AA60-F253C1376E37}"/>
                </a:ext>
              </a:extLst>
            </p:cNvPr>
            <p:cNvGrpSpPr/>
            <p:nvPr/>
          </p:nvGrpSpPr>
          <p:grpSpPr>
            <a:xfrm>
              <a:off x="2286160" y="790670"/>
              <a:ext cx="1928815" cy="824060"/>
              <a:chOff x="1859418" y="808144"/>
              <a:chExt cx="1928815" cy="82406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5DB2203-4BF5-5A4C-81B9-864C39796D36}"/>
                  </a:ext>
                </a:extLst>
              </p:cNvPr>
              <p:cNvGrpSpPr/>
              <p:nvPr/>
            </p:nvGrpSpPr>
            <p:grpSpPr>
              <a:xfrm>
                <a:off x="2336292" y="808144"/>
                <a:ext cx="637794" cy="824060"/>
                <a:chOff x="950976" y="1179576"/>
                <a:chExt cx="502919" cy="804672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63E56CB-B756-994B-BFC4-2B758B3880C0}"/>
                    </a:ext>
                  </a:extLst>
                </p:cNvPr>
                <p:cNvSpPr/>
                <p:nvPr/>
              </p:nvSpPr>
              <p:spPr>
                <a:xfrm>
                  <a:off x="9509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2B330AE-65E4-3040-B6D9-29CD98D82FCB}"/>
                    </a:ext>
                  </a:extLst>
                </p:cNvPr>
                <p:cNvSpPr/>
                <p:nvPr/>
              </p:nvSpPr>
              <p:spPr>
                <a:xfrm>
                  <a:off x="11033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6E03FBC-CCDC-DE4C-9421-8787E5B34E55}"/>
                    </a:ext>
                  </a:extLst>
                </p:cNvPr>
                <p:cNvSpPr/>
                <p:nvPr/>
              </p:nvSpPr>
              <p:spPr>
                <a:xfrm>
                  <a:off x="1273302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3423774-F803-4746-9934-1E7B58B418BC}"/>
                    </a:ext>
                  </a:extLst>
                </p:cNvPr>
                <p:cNvSpPr/>
                <p:nvPr/>
              </p:nvSpPr>
              <p:spPr>
                <a:xfrm>
                  <a:off x="14081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693F698-840B-3F40-90F6-DD08DD43D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9418" y="1216686"/>
                <a:ext cx="1928815" cy="1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82711CF-EE73-A244-A8D5-261C03D67385}"/>
                </a:ext>
              </a:extLst>
            </p:cNvPr>
            <p:cNvSpPr txBox="1"/>
            <p:nvPr/>
          </p:nvSpPr>
          <p:spPr>
            <a:xfrm>
              <a:off x="1906153" y="1789616"/>
              <a:ext cx="2447120" cy="336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b="1" dirty="0">
                  <a:solidFill>
                    <a:srgbClr val="FF0000"/>
                  </a:solidFill>
                </a:rPr>
                <a:t>4-MAPS telescope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3C31FE-67FC-9744-9C85-17A093C75799}"/>
                </a:ext>
              </a:extLst>
            </p:cNvPr>
            <p:cNvSpPr txBox="1"/>
            <p:nvPr/>
          </p:nvSpPr>
          <p:spPr>
            <a:xfrm>
              <a:off x="1022537" y="888600"/>
              <a:ext cx="1701030" cy="4678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</a:rPr>
                <a:t>120 GeV proton </a:t>
              </a:r>
            </a:p>
            <a:p>
              <a:r>
                <a:rPr lang="en-US" sz="1600" dirty="0">
                  <a:solidFill>
                    <a:srgbClr val="0432FF"/>
                  </a:solidFill>
                </a:rPr>
                <a:t>beam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6E989F7-785E-0E48-B070-A2478C176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965" y="875641"/>
            <a:ext cx="2659020" cy="254136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B4D6A3C-8B10-B743-8C41-EC3DC6ACE4BC}"/>
              </a:ext>
            </a:extLst>
          </p:cNvPr>
          <p:cNvSpPr txBox="1"/>
          <p:nvPr/>
        </p:nvSpPr>
        <p:spPr>
          <a:xfrm>
            <a:off x="8087241" y="3314101"/>
            <a:ext cx="2396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Tracking spatial resolution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achieved:  &lt;5 um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29FC8EB-C43F-D748-BA4D-7D3E89FB6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79" y="3955058"/>
            <a:ext cx="7316471" cy="219591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A4CDCB-B811-E641-8B17-D32291B8A529}"/>
              </a:ext>
            </a:extLst>
          </p:cNvPr>
          <p:cNvGrpSpPr/>
          <p:nvPr/>
        </p:nvGrpSpPr>
        <p:grpSpPr>
          <a:xfrm>
            <a:off x="438685" y="914413"/>
            <a:ext cx="7181316" cy="2796584"/>
            <a:chOff x="329013" y="626712"/>
            <a:chExt cx="5157387" cy="1974209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13" y="626712"/>
              <a:ext cx="5157387" cy="1974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1ADA1-02DF-E34E-82AC-E629DFF59823}"/>
                </a:ext>
              </a:extLst>
            </p:cNvPr>
            <p:cNvSpPr/>
            <p:nvPr/>
          </p:nvSpPr>
          <p:spPr>
            <a:xfrm>
              <a:off x="449446" y="1285605"/>
              <a:ext cx="304800" cy="164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4A90550-5FA7-9E44-BB32-9B77E265FA08}"/>
              </a:ext>
            </a:extLst>
          </p:cNvPr>
          <p:cNvSpPr txBox="1"/>
          <p:nvPr/>
        </p:nvSpPr>
        <p:spPr>
          <a:xfrm>
            <a:off x="438685" y="1581424"/>
            <a:ext cx="104068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b="1" dirty="0">
                <a:solidFill>
                  <a:srgbClr val="FF0000"/>
                </a:solidFill>
              </a:rPr>
              <a:t>4-MAPS</a:t>
            </a:r>
          </a:p>
          <a:p>
            <a:r>
              <a:rPr lang="en-US" sz="1067" b="1" dirty="0">
                <a:solidFill>
                  <a:srgbClr val="FF0000"/>
                </a:solidFill>
              </a:rPr>
              <a:t>telescope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5E59C6-0042-0B4C-B132-082895A4B2C4}"/>
              </a:ext>
            </a:extLst>
          </p:cNvPr>
          <p:cNvSpPr txBox="1"/>
          <p:nvPr/>
        </p:nvSpPr>
        <p:spPr>
          <a:xfrm>
            <a:off x="3134919" y="3444413"/>
            <a:ext cx="4665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Fermilab</a:t>
            </a:r>
            <a:r>
              <a:rPr lang="en-US" sz="2400" b="1" dirty="0">
                <a:solidFill>
                  <a:srgbClr val="FF0000"/>
                </a:solidFill>
              </a:rPr>
              <a:t> Test Beam: Feb-Mar, 2018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0D39E9-B432-094E-94BD-ED22B9033D9A}"/>
              </a:ext>
            </a:extLst>
          </p:cNvPr>
          <p:cNvSpPr/>
          <p:nvPr/>
        </p:nvSpPr>
        <p:spPr>
          <a:xfrm>
            <a:off x="5283200" y="4241800"/>
            <a:ext cx="609600" cy="16256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45182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A462B2-930E-6847-A47F-927A969C9C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34" y="-5105"/>
            <a:ext cx="11385862" cy="686310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931C5D6-7FD6-5B48-A5C3-8FC29EE7D598}"/>
              </a:ext>
            </a:extLst>
          </p:cNvPr>
          <p:cNvSpPr/>
          <p:nvPr/>
        </p:nvSpPr>
        <p:spPr>
          <a:xfrm>
            <a:off x="7081736" y="2490280"/>
            <a:ext cx="632298" cy="72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MVTX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A0EA2A-3B48-2843-9C7B-E3C38EFDD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B7857-1D33-0144-A50B-42E5B26B0182}" type="datetime1">
              <a:rPr lang="en-US" smtClean="0"/>
              <a:t>7/8/19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04B5D2-A6D5-CB48-8966-C6AE7EEB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A1D0B-8E07-DA49-9C43-45CD84508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9B65A6-CE45-364A-B4E5-EE165B4C1F32}"/>
              </a:ext>
            </a:extLst>
          </p:cNvPr>
          <p:cNvSpPr txBox="1"/>
          <p:nvPr/>
        </p:nvSpPr>
        <p:spPr>
          <a:xfrm>
            <a:off x="1033153" y="1151906"/>
            <a:ext cx="380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MVTX Test Beam, May 2019 </a:t>
            </a:r>
          </a:p>
        </p:txBody>
      </p:sp>
    </p:spTree>
    <p:extLst>
      <p:ext uri="{BB962C8B-B14F-4D97-AF65-F5344CB8AC3E}">
        <p14:creationId xmlns:p14="http://schemas.microsoft.com/office/powerpoint/2010/main" val="2762771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2580" y="72373"/>
            <a:ext cx="8229600" cy="858553"/>
          </a:xfrm>
        </p:spPr>
        <p:txBody>
          <a:bodyPr>
            <a:normAutofit/>
          </a:bodyPr>
          <a:lstStyle/>
          <a:p>
            <a:r>
              <a:rPr lang="en-US" sz="4800" dirty="0"/>
              <a:t>Scope of the MVTX Project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30630" y="1124293"/>
            <a:ext cx="6029204" cy="37402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MAPS Staves &amp; Electronics</a:t>
            </a:r>
          </a:p>
          <a:p>
            <a:pPr lvl="1"/>
            <a:r>
              <a:rPr lang="en-US" dirty="0"/>
              <a:t>Readout Integration</a:t>
            </a:r>
          </a:p>
          <a:p>
            <a:pPr lvl="2"/>
            <a:r>
              <a:rPr lang="en-US" dirty="0"/>
              <a:t>Frontend:  ALICE/ITS RU </a:t>
            </a:r>
          </a:p>
          <a:p>
            <a:pPr lvl="2"/>
            <a:r>
              <a:rPr lang="en-US" dirty="0"/>
              <a:t>Backend: ATLAS FELIX</a:t>
            </a:r>
          </a:p>
          <a:p>
            <a:pPr marL="1371600" lvl="3" indent="0">
              <a:buNone/>
            </a:pPr>
            <a:endParaRPr lang="en-US" dirty="0"/>
          </a:p>
          <a:p>
            <a:pPr lvl="1"/>
            <a:r>
              <a:rPr lang="en-US" dirty="0"/>
              <a:t>Production &amp; Assembly @US: ~$5M</a:t>
            </a:r>
          </a:p>
          <a:p>
            <a:pPr lvl="2"/>
            <a:r>
              <a:rPr lang="en-US" dirty="0"/>
              <a:t>QA &amp; assembly </a:t>
            </a:r>
          </a:p>
          <a:p>
            <a:pPr lvl="3"/>
            <a:r>
              <a:rPr lang="en-US" dirty="0"/>
              <a:t>RU boards @UT-A</a:t>
            </a:r>
          </a:p>
          <a:p>
            <a:pPr lvl="3"/>
            <a:r>
              <a:rPr lang="en-US" dirty="0"/>
              <a:t>Half detectors @LBNL </a:t>
            </a:r>
          </a:p>
          <a:p>
            <a:pPr lvl="3"/>
            <a:r>
              <a:rPr lang="en-US" dirty="0"/>
              <a:t>FELIX boards @LANL/BNL, 6+spares(2)</a:t>
            </a:r>
          </a:p>
          <a:p>
            <a:pPr lvl="2"/>
            <a:r>
              <a:rPr lang="en-US" dirty="0"/>
              <a:t>Ancillary systems - “adopt” ALICE ITS system</a:t>
            </a:r>
          </a:p>
          <a:p>
            <a:pPr lvl="3"/>
            <a:r>
              <a:rPr lang="en-US" dirty="0"/>
              <a:t>Power, slow control &amp; monitoring etc.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59833" y="1116071"/>
            <a:ext cx="5761220" cy="51721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Mechanical system</a:t>
            </a:r>
          </a:p>
          <a:p>
            <a:pPr lvl="1"/>
            <a:r>
              <a:rPr lang="en-US" dirty="0"/>
              <a:t>Modify ALICE/ITS mechanical structures</a:t>
            </a:r>
          </a:p>
          <a:p>
            <a:pPr lvl="2"/>
            <a:r>
              <a:rPr lang="en-US" dirty="0"/>
              <a:t>End Wheels</a:t>
            </a:r>
          </a:p>
          <a:p>
            <a:pPr lvl="2"/>
            <a:r>
              <a:rPr lang="en-US" dirty="0"/>
              <a:t>Cylindrical structure shells</a:t>
            </a:r>
          </a:p>
          <a:p>
            <a:pPr lvl="2"/>
            <a:r>
              <a:rPr lang="en-US" dirty="0"/>
              <a:t>Service half barrels</a:t>
            </a:r>
          </a:p>
          <a:p>
            <a:pPr marL="914377" lvl="2" indent="0">
              <a:buNone/>
            </a:pPr>
            <a:endParaRPr lang="en-US" dirty="0"/>
          </a:p>
          <a:p>
            <a:pPr lvl="1"/>
            <a:r>
              <a:rPr lang="en-US" dirty="0"/>
              <a:t>Mechanical system integration, </a:t>
            </a:r>
          </a:p>
          <a:p>
            <a:pPr lvl="2"/>
            <a:r>
              <a:rPr lang="en-US" dirty="0"/>
              <a:t>Design &amp; simulations, MIT/LANL</a:t>
            </a:r>
          </a:p>
          <a:p>
            <a:pPr lvl="2"/>
            <a:r>
              <a:rPr lang="en-US" dirty="0"/>
              <a:t>Composite structure production, LBNL</a:t>
            </a:r>
          </a:p>
          <a:p>
            <a:pPr lvl="2"/>
            <a:r>
              <a:rPr lang="en-US" dirty="0"/>
              <a:t>Non-composite structure, MIT</a:t>
            </a:r>
          </a:p>
          <a:p>
            <a:pPr lvl="2"/>
            <a:r>
              <a:rPr lang="en-US" dirty="0"/>
              <a:t>Installation tooling etc., BNL/LANL/MIT/LBNL</a:t>
            </a:r>
          </a:p>
          <a:p>
            <a:pPr marL="914377" lvl="2" indent="0">
              <a:buNone/>
            </a:pPr>
            <a:endParaRPr lang="en-US" dirty="0"/>
          </a:p>
          <a:p>
            <a:pPr lvl="1"/>
            <a:r>
              <a:rPr lang="en-US" dirty="0"/>
              <a:t>Adopt ALICE cooling plant design</a:t>
            </a:r>
          </a:p>
          <a:p>
            <a:pPr lvl="2"/>
            <a:r>
              <a:rPr lang="en-US" dirty="0"/>
              <a:t>Modifications to fit </a:t>
            </a:r>
            <a:r>
              <a:rPr lang="en-US" dirty="0" err="1"/>
              <a:t>sPHENIX</a:t>
            </a:r>
            <a:r>
              <a:rPr lang="en-US" dirty="0"/>
              <a:t>, MIT/BNL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2908-6A27-3F40-8AC7-D094A3E3F6AB}" type="datetime1">
              <a:rPr lang="en-US" smtClean="0"/>
              <a:t>7/8/19</a:t>
            </a:fld>
            <a:endParaRPr lang="en-US"/>
          </a:p>
        </p:txBody>
      </p:sp>
      <p:pic>
        <p:nvPicPr>
          <p:cNvPr id="11" name="Picture 2" descr="7th sPHENIX Collaboration Meeting">
            <a:extLst>
              <a:ext uri="{FF2B5EF4-FFF2-40B4-BE49-F238E27FC236}">
                <a16:creationId xmlns:a16="http://schemas.microsoft.com/office/drawing/2014/main" id="{B0234275-0510-DB4C-AB8D-BD0D5471A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A8D96C-84E0-9B47-9009-803B9A68398F}"/>
              </a:ext>
            </a:extLst>
          </p:cNvPr>
          <p:cNvSpPr txBox="1"/>
          <p:nvPr/>
        </p:nvSpPr>
        <p:spPr>
          <a:xfrm>
            <a:off x="-103850" y="4932654"/>
            <a:ext cx="70271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>
                <a:solidFill>
                  <a:srgbClr val="FF0000"/>
                </a:solidFill>
              </a:rPr>
              <a:t>Production @CERN: $1.36M,  a separate project</a:t>
            </a:r>
          </a:p>
          <a:p>
            <a:pPr lvl="2"/>
            <a:r>
              <a:rPr lang="en-US" dirty="0"/>
              <a:t>84 ALICE/ITS-IB staves from CERN</a:t>
            </a:r>
          </a:p>
          <a:p>
            <a:pPr lvl="3"/>
            <a:r>
              <a:rPr lang="en-US" dirty="0"/>
              <a:t>Acceptance test @LBNL, 48+spares(2-inner layers+)  </a:t>
            </a:r>
          </a:p>
          <a:p>
            <a:pPr lvl="2"/>
            <a:r>
              <a:rPr lang="en-US" dirty="0"/>
              <a:t>60 ALICE/ITS-RU from CERN</a:t>
            </a:r>
          </a:p>
          <a:p>
            <a:pPr lvl="3"/>
            <a:r>
              <a:rPr lang="en-US" dirty="0"/>
              <a:t>Acceptance test @UT-Austin, 48+spares(12)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189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phenix.bnl.gov/WWW/publish/mxliu/sPHENIX/LDRD/Telescope/photos/Telescope-system-IMG_2017.jpg">
            <a:extLst>
              <a:ext uri="{FF2B5EF4-FFF2-40B4-BE49-F238E27FC236}">
                <a16:creationId xmlns:a16="http://schemas.microsoft.com/office/drawing/2014/main" id="{64C901C4-2DF8-194D-8E6D-3703475ED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A789A0FE-3BF7-4F41-88B0-A26C3CFE0D24}"/>
              </a:ext>
            </a:extLst>
          </p:cNvPr>
          <p:cNvSpPr/>
          <p:nvPr/>
        </p:nvSpPr>
        <p:spPr>
          <a:xfrm>
            <a:off x="6828676" y="2208944"/>
            <a:ext cx="2294776" cy="3390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6B83C-1B88-3B49-AA3D-ADE557A1F40D}"/>
              </a:ext>
            </a:extLst>
          </p:cNvPr>
          <p:cNvSpPr txBox="1"/>
          <p:nvPr/>
        </p:nvSpPr>
        <p:spPr>
          <a:xfrm>
            <a:off x="9513870" y="2065106"/>
            <a:ext cx="170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120GeV p-beam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E7FFC7-FD26-004D-80D0-13563148B77D}"/>
              </a:ext>
            </a:extLst>
          </p:cNvPr>
          <p:cNvSpPr/>
          <p:nvPr/>
        </p:nvSpPr>
        <p:spPr>
          <a:xfrm>
            <a:off x="9123452" y="914400"/>
            <a:ext cx="1736332" cy="6061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4-stave Telescope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34D702-65C8-3640-974D-0C775F77C589}"/>
              </a:ext>
            </a:extLst>
          </p:cNvPr>
          <p:cNvCxnSpPr/>
          <p:nvPr/>
        </p:nvCxnSpPr>
        <p:spPr>
          <a:xfrm flipH="1">
            <a:off x="6411074" y="1151243"/>
            <a:ext cx="2599362" cy="10577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5CA4A65-77A4-444E-9219-6F632FF4269A}"/>
              </a:ext>
            </a:extLst>
          </p:cNvPr>
          <p:cNvSpPr/>
          <p:nvPr/>
        </p:nvSpPr>
        <p:spPr>
          <a:xfrm>
            <a:off x="9123452" y="3802147"/>
            <a:ext cx="1736332" cy="100913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Negative Pressure Cooling System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FDCB3E-2E54-F545-BFDA-27F71B4C367B}"/>
              </a:ext>
            </a:extLst>
          </p:cNvPr>
          <p:cNvCxnSpPr>
            <a:cxnSpLocks/>
          </p:cNvCxnSpPr>
          <p:nvPr/>
        </p:nvCxnSpPr>
        <p:spPr>
          <a:xfrm flipH="1">
            <a:off x="7193825" y="3915700"/>
            <a:ext cx="1929627" cy="4482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B353355-BB6D-614A-8CC2-18CA7F963596}"/>
              </a:ext>
            </a:extLst>
          </p:cNvPr>
          <p:cNvSpPr/>
          <p:nvPr/>
        </p:nvSpPr>
        <p:spPr>
          <a:xfrm>
            <a:off x="668035" y="2418499"/>
            <a:ext cx="1736332" cy="100913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RUs, </a:t>
            </a:r>
          </a:p>
          <a:p>
            <a:pPr algn="ctr"/>
            <a:r>
              <a:rPr lang="en-US" dirty="0"/>
              <a:t>PU,</a:t>
            </a:r>
          </a:p>
          <a:p>
            <a:pPr algn="ctr"/>
            <a:r>
              <a:rPr lang="en-US" dirty="0"/>
              <a:t>PS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ED898AB-587E-DF47-AF66-0DC01FDC4651}"/>
              </a:ext>
            </a:extLst>
          </p:cNvPr>
          <p:cNvCxnSpPr>
            <a:cxnSpLocks/>
          </p:cNvCxnSpPr>
          <p:nvPr/>
        </p:nvCxnSpPr>
        <p:spPr>
          <a:xfrm>
            <a:off x="2508422" y="3076832"/>
            <a:ext cx="177945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B430C26-931C-B546-AC8D-67C96BC83D71}"/>
              </a:ext>
            </a:extLst>
          </p:cNvPr>
          <p:cNvSpPr/>
          <p:nvPr/>
        </p:nvSpPr>
        <p:spPr>
          <a:xfrm>
            <a:off x="668035" y="4306715"/>
            <a:ext cx="1736332" cy="100913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Motion Table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X,Y,Phi</a:t>
            </a:r>
            <a:r>
              <a:rPr lang="en-US" dirty="0"/>
              <a:t>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3C326E9-A7A5-7E40-8591-52E5E44522C0}"/>
              </a:ext>
            </a:extLst>
          </p:cNvPr>
          <p:cNvCxnSpPr>
            <a:cxnSpLocks/>
          </p:cNvCxnSpPr>
          <p:nvPr/>
        </p:nvCxnSpPr>
        <p:spPr>
          <a:xfrm flipV="1">
            <a:off x="2404367" y="3427635"/>
            <a:ext cx="2501265" cy="11114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27444467-F10B-0A42-95C9-A7B620476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FDE3-D804-5B40-BBEA-39E8B8FBD70B}" type="datetime1">
              <a:rPr lang="en-US" smtClean="0"/>
              <a:t>7/8/19</a:t>
            </a:fld>
            <a:endParaRPr lang="en-US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64CC6662-5448-1844-B333-695B3E9B3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FCE3B771-DD14-9649-B698-FBA59EBB1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65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B5A65-4070-784E-BB27-AC47CE40A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539" y="-13666"/>
            <a:ext cx="9255961" cy="975567"/>
          </a:xfrm>
        </p:spPr>
        <p:txBody>
          <a:bodyPr/>
          <a:lstStyle/>
          <a:p>
            <a:r>
              <a:rPr lang="en-US" dirty="0"/>
              <a:t>The Team @Fermilab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E98A8-4064-AB49-8764-09EC94FD2B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7675" y="2011680"/>
            <a:ext cx="7934325" cy="4846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2D1023-89F0-C943-9F42-2628FE16585C}"/>
              </a:ext>
            </a:extLst>
          </p:cNvPr>
          <p:cNvSpPr txBox="1"/>
          <p:nvPr/>
        </p:nvSpPr>
        <p:spPr>
          <a:xfrm>
            <a:off x="117898" y="1478597"/>
            <a:ext cx="43374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Matt, Hubert, Cameron, Gerd, </a:t>
            </a:r>
            <a:r>
              <a:rPr lang="en-US" dirty="0" err="1"/>
              <a:t>Zongze</a:t>
            </a:r>
            <a:r>
              <a:rPr lang="en-US" dirty="0"/>
              <a:t>, </a:t>
            </a:r>
          </a:p>
          <a:p>
            <a:r>
              <a:rPr lang="en-US" dirty="0"/>
              <a:t>Xuan, </a:t>
            </a:r>
            <a:r>
              <a:rPr lang="en-US" dirty="0" err="1"/>
              <a:t>Xiaochun</a:t>
            </a:r>
            <a:r>
              <a:rPr lang="en-US" dirty="0"/>
              <a:t>, photo by Ming</a:t>
            </a:r>
          </a:p>
          <a:p>
            <a:r>
              <a:rPr lang="en-US" dirty="0" err="1"/>
              <a:t>Sho</a:t>
            </a:r>
            <a:r>
              <a:rPr lang="en-US" dirty="0"/>
              <a:t>, </a:t>
            </a:r>
            <a:r>
              <a:rPr lang="en-US" dirty="0" err="1"/>
              <a:t>AlexT</a:t>
            </a:r>
            <a:endParaRPr lang="en-US" dirty="0"/>
          </a:p>
          <a:p>
            <a:r>
              <a:rPr lang="en-US" dirty="0"/>
              <a:t>Not shown: </a:t>
            </a:r>
            <a:r>
              <a:rPr lang="en-US" dirty="0" err="1"/>
              <a:t>Sanghoon</a:t>
            </a:r>
            <a:r>
              <a:rPr lang="en-US" dirty="0"/>
              <a:t>, Yasser, Martin, Walt, </a:t>
            </a:r>
          </a:p>
          <a:p>
            <a:r>
              <a:rPr lang="en-US" dirty="0"/>
              <a:t>Abel. Chris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CEED8-00A4-CB4F-8FB8-2508AF0A9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74" y="3660189"/>
            <a:ext cx="4263749" cy="3197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7DAEAB-67E9-9344-BBC7-F88C1F31874E}"/>
              </a:ext>
            </a:extLst>
          </p:cNvPr>
          <p:cNvSpPr txBox="1"/>
          <p:nvPr/>
        </p:nvSpPr>
        <p:spPr>
          <a:xfrm>
            <a:off x="5470701" y="733828"/>
            <a:ext cx="598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taking shift in the evenings: 7PM – 7AM</a:t>
            </a:r>
          </a:p>
          <a:p>
            <a:r>
              <a:rPr lang="en-US" dirty="0"/>
              <a:t>Beam: every other  Monday –Friday 8:00AM – 8AM 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91A7FFE-C81D-3340-8272-0F74AD2DB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4CFCB-9C85-5E4B-94AA-19EF86478D16}" type="datetime1">
              <a:rPr lang="en-US" smtClean="0"/>
              <a:t>7/8/19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F9B1DB-5C98-444C-AB08-D4D0802B3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94D381-FD01-8745-8FB9-16106AA1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94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6B9E-4006-3945-9D11-DAC4B5B7A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Collision Signals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DA228-6394-5745-A78C-1336C27326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23475"/>
            <a:ext cx="5559200" cy="416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94EE9B-4A90-404B-9674-AA7C665AB2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9200" y="1690688"/>
            <a:ext cx="6534149" cy="4900612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4F4AE2C-6CE2-B24C-9A22-3F5140FDC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8834-74FE-E541-B245-1FC696793D6F}" type="datetime1">
              <a:rPr lang="en-US" smtClean="0"/>
              <a:t>7/8/19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1B2E31E-2A31-D149-91D0-93B2A0ED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2CF4803-46F1-D244-B724-B9FE04B61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32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C141CD-9F5C-4941-9DC0-7817615EA144}"/>
              </a:ext>
            </a:extLst>
          </p:cNvPr>
          <p:cNvSpPr txBox="1"/>
          <p:nvPr/>
        </p:nvSpPr>
        <p:spPr>
          <a:xfrm>
            <a:off x="3012092" y="1457682"/>
            <a:ext cx="2547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sPHENIX</a:t>
            </a:r>
            <a:r>
              <a:rPr lang="en-US" sz="3200" b="1" dirty="0">
                <a:solidFill>
                  <a:srgbClr val="FF0000"/>
                </a:solidFill>
              </a:rPr>
              <a:t> GTM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4587F9-D6BE-6C44-B71E-1EDCC841834C}"/>
              </a:ext>
            </a:extLst>
          </p:cNvPr>
          <p:cNvCxnSpPr>
            <a:cxnSpLocks/>
          </p:cNvCxnSpPr>
          <p:nvPr/>
        </p:nvCxnSpPr>
        <p:spPr>
          <a:xfrm>
            <a:off x="4485503" y="1971706"/>
            <a:ext cx="0" cy="2169288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655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60443-E06A-0D44-B7AA-6BE962A12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0"/>
            <a:ext cx="9133114" cy="1325563"/>
          </a:xfrm>
        </p:spPr>
        <p:txBody>
          <a:bodyPr/>
          <a:lstStyle/>
          <a:p>
            <a:r>
              <a:rPr lang="en-US" dirty="0"/>
              <a:t>Staves, RUs, PU 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E58F61-CE2A-6541-B79F-7DA11945E6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645" y="1804857"/>
            <a:ext cx="5954356" cy="4465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982CEA-5842-3047-B141-4582F9EC6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4859"/>
            <a:ext cx="5954355" cy="4465766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EF68B6-23C0-7B42-B285-BACAC706B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8E4CC-0117-0047-B279-AF860C69BA84}" type="datetime1">
              <a:rPr lang="en-US" smtClean="0"/>
              <a:t>7/8/19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72B608-6A5A-3145-AC06-4334F249B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0FC9EA-8BB1-A441-8457-D31554AC4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33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63BE0D-2FCB-8841-9F22-E370597659F5}"/>
              </a:ext>
            </a:extLst>
          </p:cNvPr>
          <p:cNvSpPr txBox="1"/>
          <p:nvPr/>
        </p:nvSpPr>
        <p:spPr>
          <a:xfrm>
            <a:off x="8145740" y="3512763"/>
            <a:ext cx="785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2 RUs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32B01D-863D-C741-8DEC-153089229858}"/>
              </a:ext>
            </a:extLst>
          </p:cNvPr>
          <p:cNvSpPr txBox="1"/>
          <p:nvPr/>
        </p:nvSpPr>
        <p:spPr>
          <a:xfrm>
            <a:off x="9214823" y="3471624"/>
            <a:ext cx="487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PU</a:t>
            </a:r>
          </a:p>
        </p:txBody>
      </p:sp>
    </p:spTree>
    <p:extLst>
      <p:ext uri="{BB962C8B-B14F-4D97-AF65-F5344CB8AC3E}">
        <p14:creationId xmlns:p14="http://schemas.microsoft.com/office/powerpoint/2010/main" val="3489082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EB9E3-4A69-EB41-A62B-8B178E823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017723-F95E-1048-8D49-D5E39F6853A9}"/>
              </a:ext>
            </a:extLst>
          </p:cNvPr>
          <p:cNvSpPr txBox="1"/>
          <p:nvPr/>
        </p:nvSpPr>
        <p:spPr>
          <a:xfrm>
            <a:off x="1863713" y="2412459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Telescope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C1F525-7B4E-284D-8E57-28CE414A5848}"/>
              </a:ext>
            </a:extLst>
          </p:cNvPr>
          <p:cNvSpPr txBox="1"/>
          <p:nvPr/>
        </p:nvSpPr>
        <p:spPr>
          <a:xfrm>
            <a:off x="498598" y="3129063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RUs &amp; PU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0903EE-5004-6440-82BD-910073893ED9}"/>
              </a:ext>
            </a:extLst>
          </p:cNvPr>
          <p:cNvSpPr txBox="1"/>
          <p:nvPr/>
        </p:nvSpPr>
        <p:spPr>
          <a:xfrm>
            <a:off x="2502495" y="4358230"/>
            <a:ext cx="2155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Cooling System; </a:t>
            </a:r>
          </a:p>
          <a:p>
            <a:r>
              <a:rPr lang="en-US" b="1" dirty="0">
                <a:solidFill>
                  <a:srgbClr val="FFFF00"/>
                </a:solidFill>
              </a:rPr>
              <a:t>negative pressure</a:t>
            </a:r>
          </a:p>
          <a:p>
            <a:r>
              <a:rPr lang="en-US" b="1" dirty="0">
                <a:solidFill>
                  <a:srgbClr val="FFFF00"/>
                </a:solidFill>
              </a:rPr>
              <a:t> @-30%ATMP (-5PSI)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E9799E19-B83D-2942-9DBE-B91932D9F07F}"/>
              </a:ext>
            </a:extLst>
          </p:cNvPr>
          <p:cNvSpPr/>
          <p:nvPr/>
        </p:nvSpPr>
        <p:spPr>
          <a:xfrm>
            <a:off x="3119068" y="1857662"/>
            <a:ext cx="1984442" cy="9241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120GeV p-beam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65DC21-4C32-AF4A-9FF0-24221504DA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458" y="0"/>
            <a:ext cx="51435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2C04AA-CEC4-4848-BF3D-14662B8386E1}"/>
              </a:ext>
            </a:extLst>
          </p:cNvPr>
          <p:cNvSpPr txBox="1"/>
          <p:nvPr/>
        </p:nvSpPr>
        <p:spPr>
          <a:xfrm>
            <a:off x="8336922" y="1950794"/>
            <a:ext cx="1432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Telescope</a:t>
            </a: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A6CD7AAB-C831-E846-B481-72272525AC7C}"/>
              </a:ext>
            </a:extLst>
          </p:cNvPr>
          <p:cNvSpPr/>
          <p:nvPr/>
        </p:nvSpPr>
        <p:spPr>
          <a:xfrm>
            <a:off x="9944643" y="521730"/>
            <a:ext cx="1984442" cy="9241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120GeV p-beam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4B313E-6B60-0648-8968-23496EB06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C0F6-9157-FC43-97A7-496D7527ABF0}" type="datetime1">
              <a:rPr lang="en-US" smtClean="0"/>
              <a:t>7/8/19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FC4E731-5FB1-5441-BD69-D94CCAB6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CA4F24-30E3-224D-9B39-E39C98E35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61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7E7EC-2D08-2D4A-B115-7E2E3B68D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39FB6-B613-2945-A333-76FDEF4B61A7}" type="datetime1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A5240-68F7-EC42-B853-600B9E726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ADC26-1791-9340-85CF-A5C64460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2480-1F74-2B49-A04D-B2D6FC8400E4}" type="slidenum">
              <a:rPr lang="en-US" smtClean="0"/>
              <a:t>35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43F5B1-E648-A440-A97A-D1B6D92FAD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6301"/>
            <a:ext cx="9144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216FF6E-A4D6-EB46-B834-F62F36491B50}"/>
              </a:ext>
            </a:extLst>
          </p:cNvPr>
          <p:cNvSpPr/>
          <p:nvPr/>
        </p:nvSpPr>
        <p:spPr>
          <a:xfrm>
            <a:off x="4202723" y="2137180"/>
            <a:ext cx="943708" cy="10441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AAD22E-2F5D-BB4F-850C-86FAA5543DDF}"/>
              </a:ext>
            </a:extLst>
          </p:cNvPr>
          <p:cNvSpPr/>
          <p:nvPr/>
        </p:nvSpPr>
        <p:spPr>
          <a:xfrm>
            <a:off x="9683260" y="2888945"/>
            <a:ext cx="1817077" cy="8565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ED25BC-F58C-0348-B439-95744ADEA5FB}"/>
              </a:ext>
            </a:extLst>
          </p:cNvPr>
          <p:cNvSpPr txBox="1"/>
          <p:nvPr/>
        </p:nvSpPr>
        <p:spPr>
          <a:xfrm>
            <a:off x="140677" y="1602543"/>
            <a:ext cx="26025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When MAPS parameters off the optimal point, less hits collected</a:t>
            </a:r>
          </a:p>
        </p:txBody>
      </p:sp>
    </p:spTree>
    <p:extLst>
      <p:ext uri="{BB962C8B-B14F-4D97-AF65-F5344CB8AC3E}">
        <p14:creationId xmlns:p14="http://schemas.microsoft.com/office/powerpoint/2010/main" val="15334835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F05513-232B-984C-B2CD-556AA209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764E4-A1C2-1440-89DC-F3B9FBC21701}" type="datetime1">
              <a:rPr lang="en-US" smtClean="0"/>
              <a:t>7/8/19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2DCB9E-0D7A-284E-9FB7-1E9BA36F8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FE464-A1E1-1342-9E8B-C7AAE023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2480-1F74-2B49-A04D-B2D6FC8400E4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7DA17-0878-2D41-987F-26B2C882DB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8A2C272-2F5A-3340-8506-34EF69F30776}"/>
              </a:ext>
            </a:extLst>
          </p:cNvPr>
          <p:cNvSpPr/>
          <p:nvPr/>
        </p:nvSpPr>
        <p:spPr>
          <a:xfrm>
            <a:off x="4097211" y="1345872"/>
            <a:ext cx="943708" cy="10441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3FC9AF-F284-344F-897F-726F2D12B5F4}"/>
              </a:ext>
            </a:extLst>
          </p:cNvPr>
          <p:cNvSpPr/>
          <p:nvPr/>
        </p:nvSpPr>
        <p:spPr>
          <a:xfrm>
            <a:off x="8950567" y="1647126"/>
            <a:ext cx="1248508" cy="10441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DD3C15-20B1-D54A-8CD1-19089B62177A}"/>
              </a:ext>
            </a:extLst>
          </p:cNvPr>
          <p:cNvSpPr txBox="1"/>
          <p:nvPr/>
        </p:nvSpPr>
        <p:spPr>
          <a:xfrm>
            <a:off x="140677" y="1602543"/>
            <a:ext cx="2602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No hits seen when MAPS parameters far-off the optimal point</a:t>
            </a:r>
          </a:p>
        </p:txBody>
      </p:sp>
    </p:spTree>
    <p:extLst>
      <p:ext uri="{BB962C8B-B14F-4D97-AF65-F5344CB8AC3E}">
        <p14:creationId xmlns:p14="http://schemas.microsoft.com/office/powerpoint/2010/main" val="5761599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7B43B-7E86-714B-80EC-A9F28D4F6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698" y="205105"/>
            <a:ext cx="7972301" cy="720725"/>
          </a:xfrm>
        </p:spPr>
        <p:txBody>
          <a:bodyPr/>
          <a:lstStyle/>
          <a:p>
            <a:r>
              <a:rPr lang="en-US" dirty="0"/>
              <a:t>Installation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8F8574-0C27-2644-A1D8-903D75F45D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436014"/>
            <a:ext cx="5729416" cy="4297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19A028-9D5D-3146-B83A-ABC43D3C2F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186" y="2533136"/>
            <a:ext cx="5599921" cy="419994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2D5C671-E340-6E41-ABA2-1DB153AE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3ECB-4D9B-3049-9212-B743AE51E621}" type="datetime1">
              <a:rPr lang="en-US" smtClean="0"/>
              <a:t>7/8/19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DCDE58-2375-994D-A066-21CAA325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F900D1-FD76-B143-962E-77C8FA0B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29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16721-848F-2543-AE56-852A74F83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384" y="13038"/>
            <a:ext cx="9463416" cy="1325563"/>
          </a:xfrm>
        </p:spPr>
        <p:txBody>
          <a:bodyPr/>
          <a:lstStyle/>
          <a:p>
            <a:r>
              <a:rPr lang="en-US" dirty="0"/>
              <a:t>3-D event Display: </a:t>
            </a:r>
            <a:r>
              <a:rPr lang="en-US" dirty="0" err="1"/>
              <a:t>p+Pb</a:t>
            </a:r>
            <a:r>
              <a:rPr lang="en-US" dirty="0"/>
              <a:t> collision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62CF93-77BD-B541-99EB-7884FE7CA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384" y="986852"/>
            <a:ext cx="8067862" cy="548723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74A727-D8A7-2C43-9429-91CACD688BF5}"/>
              </a:ext>
            </a:extLst>
          </p:cNvPr>
          <p:cNvCxnSpPr>
            <a:cxnSpLocks/>
          </p:cNvCxnSpPr>
          <p:nvPr/>
        </p:nvCxnSpPr>
        <p:spPr>
          <a:xfrm flipV="1">
            <a:off x="7396397" y="1707630"/>
            <a:ext cx="0" cy="40473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F0B044-4A80-2747-B53E-B724C18F938E}"/>
              </a:ext>
            </a:extLst>
          </p:cNvPr>
          <p:cNvCxnSpPr>
            <a:cxnSpLocks/>
          </p:cNvCxnSpPr>
          <p:nvPr/>
        </p:nvCxnSpPr>
        <p:spPr>
          <a:xfrm flipV="1">
            <a:off x="4818088" y="1823803"/>
            <a:ext cx="0" cy="40473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8361256-AE0C-5D43-86B8-030049D07B78}"/>
              </a:ext>
            </a:extLst>
          </p:cNvPr>
          <p:cNvCxnSpPr>
            <a:cxnSpLocks/>
          </p:cNvCxnSpPr>
          <p:nvPr/>
        </p:nvCxnSpPr>
        <p:spPr>
          <a:xfrm flipV="1">
            <a:off x="3244121" y="1707630"/>
            <a:ext cx="0" cy="40473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9E5E4CD-D56D-D641-8BFA-989DFE9A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1959-BEE4-5444-80CE-DC463BEA942C}" type="datetime1">
              <a:rPr lang="en-US" smtClean="0"/>
              <a:t>7/8/19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AFF146F-1E8C-0541-9647-08982234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9ED70C7-15D8-7942-8A7E-AF43B00A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38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7CB21F-8389-5E43-B83D-C8A220F2BCCA}"/>
              </a:ext>
            </a:extLst>
          </p:cNvPr>
          <p:cNvSpPr txBox="1"/>
          <p:nvPr/>
        </p:nvSpPr>
        <p:spPr>
          <a:xfrm>
            <a:off x="3415730" y="4992129"/>
            <a:ext cx="87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Stave-1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68AD64-AEB3-7049-AA59-B33233DCFB38}"/>
              </a:ext>
            </a:extLst>
          </p:cNvPr>
          <p:cNvSpPr txBox="1"/>
          <p:nvPr/>
        </p:nvSpPr>
        <p:spPr>
          <a:xfrm>
            <a:off x="3407575" y="3940687"/>
            <a:ext cx="87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Stave-2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D12B34-0BFB-ED45-9053-E9A7A596E5F8}"/>
              </a:ext>
            </a:extLst>
          </p:cNvPr>
          <p:cNvSpPr txBox="1"/>
          <p:nvPr/>
        </p:nvSpPr>
        <p:spPr>
          <a:xfrm>
            <a:off x="3332081" y="2828063"/>
            <a:ext cx="87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Stave-3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D2118D-3655-F846-BC01-598166578D83}"/>
              </a:ext>
            </a:extLst>
          </p:cNvPr>
          <p:cNvSpPr txBox="1"/>
          <p:nvPr/>
        </p:nvSpPr>
        <p:spPr>
          <a:xfrm>
            <a:off x="3244121" y="1707630"/>
            <a:ext cx="87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Stave-4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56E8B5-D7AE-DC44-8552-DAA61AD21547}"/>
              </a:ext>
            </a:extLst>
          </p:cNvPr>
          <p:cNvSpPr txBox="1"/>
          <p:nvPr/>
        </p:nvSpPr>
        <p:spPr>
          <a:xfrm>
            <a:off x="9106930" y="1198605"/>
            <a:ext cx="10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Cameron</a:t>
            </a:r>
          </a:p>
        </p:txBody>
      </p:sp>
    </p:spTree>
    <p:extLst>
      <p:ext uri="{BB962C8B-B14F-4D97-AF65-F5344CB8AC3E}">
        <p14:creationId xmlns:p14="http://schemas.microsoft.com/office/powerpoint/2010/main" val="3367624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40EC-BF2F-5647-AC0B-67708B12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912" y="0"/>
            <a:ext cx="10011888" cy="1325563"/>
          </a:xfrm>
        </p:spPr>
        <p:txBody>
          <a:bodyPr/>
          <a:lstStyle/>
          <a:p>
            <a:r>
              <a:rPr lang="en-US" dirty="0"/>
              <a:t>Offline Analysis: Cluster size vs Angle</a:t>
            </a:r>
            <a:br>
              <a:rPr lang="en-US" dirty="0"/>
            </a:br>
            <a:r>
              <a:rPr lang="en-US" dirty="0"/>
              <a:t>Run 877, angle – 30 </a:t>
            </a:r>
            <a:r>
              <a:rPr lang="en-US" dirty="0" err="1"/>
              <a:t>dgr</a:t>
            </a:r>
            <a:r>
              <a:rPr lang="en-US" dirty="0"/>
              <a:t>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B7D74A-59FE-AC45-AD69-8FFFAF550911}"/>
              </a:ext>
            </a:extLst>
          </p:cNvPr>
          <p:cNvSpPr txBox="1"/>
          <p:nvPr/>
        </p:nvSpPr>
        <p:spPr>
          <a:xfrm>
            <a:off x="838200" y="4946754"/>
            <a:ext cx="2286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Cluster Size = 2.7</a:t>
            </a:r>
          </a:p>
        </p:txBody>
      </p:sp>
      <p:pic>
        <p:nvPicPr>
          <p:cNvPr id="4098" name="Picture 2" descr="https://www.phenix.bnl.gov/WWW/publish/mxliu/sPHENIX/LDRD/Telescope/plots/Run-877-Phi-30-Hit-Map.jpg">
            <a:extLst>
              <a:ext uri="{FF2B5EF4-FFF2-40B4-BE49-F238E27FC236}">
                <a16:creationId xmlns:a16="http://schemas.microsoft.com/office/drawing/2014/main" id="{89128818-954F-F641-8E2E-7C8953274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51408"/>
            <a:ext cx="5756223" cy="196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phenix.bnl.gov/WWW/publish/mxliu/sPHENIX/LDRD/Telescope/plots/Run-877-Phi-30-cluster-size-log.jpg">
            <a:extLst>
              <a:ext uri="{FF2B5EF4-FFF2-40B4-BE49-F238E27FC236}">
                <a16:creationId xmlns:a16="http://schemas.microsoft.com/office/drawing/2014/main" id="{9AE677AD-74AB-9C43-B9D3-C5407302E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6223" y="1688533"/>
            <a:ext cx="6210925" cy="462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1E2BE9-CE13-6340-9F72-BD4B1E891DD4}"/>
              </a:ext>
            </a:extLst>
          </p:cNvPr>
          <p:cNvCxnSpPr>
            <a:cxnSpLocks/>
          </p:cNvCxnSpPr>
          <p:nvPr/>
        </p:nvCxnSpPr>
        <p:spPr>
          <a:xfrm flipH="1" flipV="1">
            <a:off x="1560576" y="1688533"/>
            <a:ext cx="3340608" cy="307853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AF061D-EA9D-AA4B-B72D-195E4E466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BECB-A545-604E-B36C-CFB1E6DFF0D3}" type="datetime1">
              <a:rPr lang="en-US" smtClean="0"/>
              <a:t>7/8/19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063AFD-300E-0E42-82FE-31D37D528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6DD83-5873-6142-A0AE-2B1072313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21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267" y="12487"/>
            <a:ext cx="9899705" cy="763639"/>
          </a:xfrm>
        </p:spPr>
        <p:txBody>
          <a:bodyPr>
            <a:noAutofit/>
          </a:bodyPr>
          <a:lstStyle/>
          <a:p>
            <a:r>
              <a:rPr lang="en-US" sz="4000" dirty="0"/>
              <a:t>MVTX Readout, Power and Controls</a:t>
            </a:r>
            <a:endParaRPr lang="en-US" sz="2800" dirty="0">
              <a:solidFill>
                <a:srgbClr val="1D41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95510" y="810008"/>
            <a:ext cx="8836299" cy="4309465"/>
            <a:chOff x="121974" y="1428455"/>
            <a:chExt cx="8836298" cy="43094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1" dirty="0">
                  <a:solidFill>
                    <a:schemeClr val="tx1"/>
                  </a:solidFill>
                </a:rPr>
                <a:t>Flex PCB 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Samtec</a:t>
              </a:r>
              <a:r>
                <a:rPr lang="en-US" sz="1200" dirty="0"/>
                <a:t> </a:t>
              </a:r>
              <a:r>
                <a:rPr lang="en-US" sz="1200" dirty="0" err="1"/>
                <a:t>Twinax</a:t>
              </a:r>
              <a:r>
                <a:rPr lang="en-US" sz="1200" dirty="0"/>
                <a:t> “</a:t>
              </a:r>
              <a:r>
                <a:rPr lang="en-US" sz="1200" dirty="0" err="1"/>
                <a:t>FireFly</a:t>
              </a:r>
              <a:r>
                <a:rPr lang="en-US" sz="1200" dirty="0"/>
                <a:t>”, ~10m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9 Data    (1.2Gbps)</a:t>
              </a:r>
            </a:p>
            <a:p>
              <a:r>
                <a:rPr lang="en-US" sz="1100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Readout Unit</a:t>
              </a:r>
            </a:p>
            <a:p>
              <a:r>
                <a:rPr lang="en-US" sz="1100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1"/>
              <a:ext cx="1072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FELIX</a:t>
              </a:r>
            </a:p>
            <a:p>
              <a:pPr algn="ctr"/>
              <a:r>
                <a:rPr lang="en-US" sz="12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Alpide</a:t>
              </a:r>
              <a:r>
                <a:rPr lang="en-US" sz="12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3" y="3272498"/>
              <a:ext cx="199383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6" y="3272498"/>
              <a:ext cx="16904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6" y="4390395"/>
              <a:ext cx="591277" cy="7923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Cold Plate</a:t>
              </a:r>
            </a:p>
          </p:txBody>
        </p:sp>
        <p:cxnSp>
          <p:nvCxnSpPr>
            <p:cNvPr id="27" name="Elbow Connector 26"/>
            <p:cNvCxnSpPr>
              <a:cxnSpLocks/>
              <a:stCxn id="11" idx="0"/>
            </p:cNvCxnSpPr>
            <p:nvPr/>
          </p:nvCxnSpPr>
          <p:spPr>
            <a:xfrm rot="16200000" flipV="1">
              <a:off x="2331421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1"/>
              <a:ext cx="9723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1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36000" bIns="36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647100" y="4321463"/>
              <a:ext cx="1728000" cy="241396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CAEN 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11616" y="1428455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1881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81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6"/>
              <a:ext cx="1661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631229" y="5444133"/>
            <a:ext cx="9036771" cy="9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   Sensor</a:t>
            </a:r>
            <a:r>
              <a:rPr lang="en-US" sz="1600" dirty="0"/>
              <a:t>-Stave (9 ALPIDE chips)       |    </a:t>
            </a:r>
            <a:r>
              <a:rPr lang="en-US" sz="1600" b="1" dirty="0">
                <a:solidFill>
                  <a:srgbClr val="FF0000"/>
                </a:solidFill>
              </a:rPr>
              <a:t>Front End</a:t>
            </a:r>
            <a:r>
              <a:rPr lang="en-US" sz="1600" dirty="0"/>
              <a:t>-Readout Unit         | </a:t>
            </a:r>
            <a:r>
              <a:rPr lang="en-US" sz="1600" b="1" dirty="0">
                <a:solidFill>
                  <a:srgbClr val="FF0000"/>
                </a:solidFill>
              </a:rPr>
              <a:t>Back End</a:t>
            </a:r>
            <a:r>
              <a:rPr lang="en-US" sz="1600" dirty="0"/>
              <a:t>-FELIX/DAM</a:t>
            </a:r>
            <a:endParaRPr lang="en-US" sz="16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B11-B1B3-EA48-879E-0EF8E000B669}" type="datetime1">
              <a:rPr lang="en-US" smtClean="0"/>
              <a:t>7/8/19</a:t>
            </a:fld>
            <a:endParaRPr lang="en-US"/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49" y="904881"/>
            <a:ext cx="3601793" cy="92708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332548" y="1841481"/>
            <a:ext cx="1464253" cy="7183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807802" y="1831573"/>
            <a:ext cx="2139253" cy="7228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727200" y="2514601"/>
            <a:ext cx="88571" cy="924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1263982" y="1885004"/>
            <a:ext cx="80855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solidFill>
                  <a:srgbClr val="FF0000"/>
                </a:solidFill>
              </a:rPr>
              <a:t>one pixel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123254" y="4052837"/>
            <a:ext cx="2235484" cy="1939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FF0000"/>
                </a:solidFill>
              </a:rPr>
              <a:t>ALPIDE pixel: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Shaping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Digitization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Zero-suppression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3x buffer </a:t>
            </a:r>
          </a:p>
          <a:p>
            <a:pPr marL="380990" indent="-380990">
              <a:buFontTx/>
              <a:buChar char="-"/>
            </a:pPr>
            <a:endParaRPr lang="en-US" sz="24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9560414" y="3257550"/>
            <a:ext cx="2539993" cy="1385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ATLAS Front-End Link </a:t>
            </a:r>
            <a:r>
              <a:rPr lang="en-US" sz="1400" dirty="0" err="1">
                <a:solidFill>
                  <a:srgbClr val="FF0000"/>
                </a:solidFill>
              </a:rPr>
              <a:t>eXchange</a:t>
            </a:r>
            <a:r>
              <a:rPr lang="en-US" sz="1400" dirty="0">
                <a:solidFill>
                  <a:srgbClr val="FF0000"/>
                </a:solidFill>
              </a:rPr>
              <a:t> (FELIX): </a:t>
            </a:r>
            <a:endParaRPr lang="en-US" sz="2133" dirty="0">
              <a:solidFill>
                <a:srgbClr val="FF0000"/>
              </a:solidFill>
            </a:endParaRPr>
          </a:p>
          <a:p>
            <a:pPr marL="380990" indent="-380990">
              <a:buFontTx/>
              <a:buChar char="-"/>
            </a:pPr>
            <a:r>
              <a:rPr lang="en-US" sz="1867" dirty="0"/>
              <a:t>sPHENIX Data Aggregation Module(DAM)</a:t>
            </a:r>
            <a:endParaRPr lang="en-US" sz="2133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CDE57A-66AE-BA48-B318-8FBEDA9F9160}"/>
              </a:ext>
            </a:extLst>
          </p:cNvPr>
          <p:cNvSpPr txBox="1"/>
          <p:nvPr/>
        </p:nvSpPr>
        <p:spPr>
          <a:xfrm>
            <a:off x="10477992" y="1079694"/>
            <a:ext cx="1689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Slow control </a:t>
            </a:r>
          </a:p>
          <a:p>
            <a:r>
              <a:rPr lang="en-US" dirty="0"/>
              <a:t>Mike’s talk</a:t>
            </a:r>
          </a:p>
        </p:txBody>
      </p:sp>
    </p:spTree>
    <p:extLst>
      <p:ext uri="{BB962C8B-B14F-4D97-AF65-F5344CB8AC3E}">
        <p14:creationId xmlns:p14="http://schemas.microsoft.com/office/powerpoint/2010/main" val="1826611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E41AD-7F5A-9C4F-8A19-72EB937D6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934" y="-13586"/>
            <a:ext cx="9156865" cy="1325563"/>
          </a:xfrm>
        </p:spPr>
        <p:txBody>
          <a:bodyPr/>
          <a:lstStyle/>
          <a:p>
            <a:r>
              <a:rPr lang="en-US" dirty="0"/>
              <a:t>MVTX – Half Detector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C288CF-098A-6244-AB7A-A7078A4981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3286"/>
            <a:ext cx="12192000" cy="2552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F579EB-E00F-2844-86AE-9B47492CA1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68444"/>
            <a:ext cx="12192000" cy="255254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6035D-BC3F-3E4A-BC94-14A5389AD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5D3D2-3279-0243-A765-3CA4CA4870DE}" type="datetime1">
              <a:rPr lang="en-US" smtClean="0"/>
              <a:t>7/8/19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C97CD-0F45-7F48-BDCD-39DD28A36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E73585-2687-3640-9E52-C9900D4F6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40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7BB29C8-9798-8C46-92C0-49337ADA7AE4}"/>
              </a:ext>
            </a:extLst>
          </p:cNvPr>
          <p:cNvGrpSpPr/>
          <p:nvPr/>
        </p:nvGrpSpPr>
        <p:grpSpPr>
          <a:xfrm>
            <a:off x="6759692" y="1697323"/>
            <a:ext cx="4856051" cy="5101264"/>
            <a:chOff x="5049650" y="1106491"/>
            <a:chExt cx="3642038" cy="38259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87C7E3-4B69-F940-93FD-857F7E723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6"/>
            <a:stretch/>
          </p:blipFill>
          <p:spPr>
            <a:xfrm>
              <a:off x="5049650" y="1106491"/>
              <a:ext cx="3642038" cy="332349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7FE7CD-4329-724F-B8EE-803D4FA5F434}"/>
                </a:ext>
              </a:extLst>
            </p:cNvPr>
            <p:cNvCxnSpPr/>
            <p:nvPr/>
          </p:nvCxnSpPr>
          <p:spPr>
            <a:xfrm>
              <a:off x="6931029" y="3210050"/>
              <a:ext cx="19783" cy="14771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24E63E-D0AC-F145-976B-2D261B35822F}"/>
                </a:ext>
              </a:extLst>
            </p:cNvPr>
            <p:cNvCxnSpPr/>
            <p:nvPr/>
          </p:nvCxnSpPr>
          <p:spPr>
            <a:xfrm flipH="1">
              <a:off x="5671531" y="4212373"/>
              <a:ext cx="6594" cy="4747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02F7ED-7893-284C-A77C-A434F030C900}"/>
                </a:ext>
              </a:extLst>
            </p:cNvPr>
            <p:cNvSpPr txBox="1"/>
            <p:nvPr/>
          </p:nvSpPr>
          <p:spPr>
            <a:xfrm>
              <a:off x="5678125" y="4617016"/>
              <a:ext cx="1290775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/>
                <a:t>L = 350.0 cm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99A1C2-2F3D-6249-A1FD-397FF8FB95FA}"/>
                </a:ext>
              </a:extLst>
            </p:cNvPr>
            <p:cNvCxnSpPr/>
            <p:nvPr/>
          </p:nvCxnSpPr>
          <p:spPr>
            <a:xfrm flipH="1">
              <a:off x="5671531" y="4583282"/>
              <a:ext cx="3758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A5A1EF-8ECC-F042-89FF-66080EC801C2}"/>
                </a:ext>
              </a:extLst>
            </p:cNvPr>
            <p:cNvCxnSpPr/>
            <p:nvPr/>
          </p:nvCxnSpPr>
          <p:spPr>
            <a:xfrm>
              <a:off x="6588129" y="4583282"/>
              <a:ext cx="3680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77BE255-684C-E54A-9A47-EF7C12322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339" y="2547403"/>
            <a:ext cx="6638941" cy="37936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792" y="18931"/>
            <a:ext cx="10101859" cy="897400"/>
          </a:xfrm>
        </p:spPr>
        <p:txBody>
          <a:bodyPr>
            <a:noAutofit/>
          </a:bodyPr>
          <a:lstStyle/>
          <a:p>
            <a:r>
              <a:rPr lang="en-US" sz="3600" dirty="0"/>
              <a:t>MVTX Global Mechanical System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49" y="892295"/>
            <a:ext cx="9552629" cy="1261102"/>
          </a:xfrm>
        </p:spPr>
        <p:txBody>
          <a:bodyPr>
            <a:normAutofit/>
          </a:bodyPr>
          <a:lstStyle/>
          <a:p>
            <a:r>
              <a:rPr lang="en-US" dirty="0"/>
              <a:t>MVTX system preliminary design, with two parts: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Part-1: from MVTX to PP-1b, all power PCB, 40cm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Part-2: length TBD later, from PP-1b to PP-2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BB00-BA1A-754A-8C7D-04B09D5DB8DE}" type="datetime1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5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C1AA87-505C-2848-84D1-D6A9DBD82CD1}"/>
              </a:ext>
            </a:extLst>
          </p:cNvPr>
          <p:cNvSpPr txBox="1"/>
          <p:nvPr/>
        </p:nvSpPr>
        <p:spPr>
          <a:xfrm>
            <a:off x="3749377" y="3352910"/>
            <a:ext cx="657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8B7E0-B816-AD4C-A45A-D37CDFC04F8D}"/>
              </a:ext>
            </a:extLst>
          </p:cNvPr>
          <p:cNvSpPr txBox="1"/>
          <p:nvPr/>
        </p:nvSpPr>
        <p:spPr>
          <a:xfrm>
            <a:off x="9134449" y="3731197"/>
            <a:ext cx="55335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TPC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77FCE3-F3B7-864F-86D4-388BC749A49A}"/>
              </a:ext>
            </a:extLst>
          </p:cNvPr>
          <p:cNvCxnSpPr>
            <a:cxnSpLocks/>
          </p:cNvCxnSpPr>
          <p:nvPr/>
        </p:nvCxnSpPr>
        <p:spPr>
          <a:xfrm flipH="1" flipV="1">
            <a:off x="6421730" y="2810829"/>
            <a:ext cx="2389268" cy="1125552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B88C94-11AB-A34B-89BB-A48E3D4CE76C}"/>
              </a:ext>
            </a:extLst>
          </p:cNvPr>
          <p:cNvCxnSpPr>
            <a:cxnSpLocks/>
          </p:cNvCxnSpPr>
          <p:nvPr/>
        </p:nvCxnSpPr>
        <p:spPr>
          <a:xfrm flipH="1">
            <a:off x="6421730" y="4928434"/>
            <a:ext cx="2389269" cy="1183641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F5D623-BED3-7340-A314-0B558AF957D1}"/>
              </a:ext>
            </a:extLst>
          </p:cNvPr>
          <p:cNvSpPr txBox="1"/>
          <p:nvPr/>
        </p:nvSpPr>
        <p:spPr>
          <a:xfrm>
            <a:off x="9471716" y="6112076"/>
            <a:ext cx="189767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R= 209.6cm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FA61A-9F8B-6449-8E7A-BC01D56A707E}"/>
              </a:ext>
            </a:extLst>
          </p:cNvPr>
          <p:cNvSpPr txBox="1"/>
          <p:nvPr/>
        </p:nvSpPr>
        <p:spPr>
          <a:xfrm>
            <a:off x="3467290" y="4038600"/>
            <a:ext cx="63677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INTT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95643BE-0685-3045-A24C-8355AB06EAE7}"/>
              </a:ext>
            </a:extLst>
          </p:cNvPr>
          <p:cNvSpPr/>
          <p:nvPr/>
        </p:nvSpPr>
        <p:spPr>
          <a:xfrm>
            <a:off x="4149144" y="5039643"/>
            <a:ext cx="1032457" cy="522957"/>
          </a:xfrm>
          <a:prstGeom prst="wedgeRoundRectCallout">
            <a:avLst>
              <a:gd name="adj1" fmla="val -79092"/>
              <a:gd name="adj2" fmla="val -133122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MVTX</a:t>
            </a:r>
          </a:p>
        </p:txBody>
      </p:sp>
      <p:sp>
        <p:nvSpPr>
          <p:cNvPr id="17" name="Line Callout 1 16">
            <a:extLst>
              <a:ext uri="{FF2B5EF4-FFF2-40B4-BE49-F238E27FC236}">
                <a16:creationId xmlns:a16="http://schemas.microsoft.com/office/drawing/2014/main" id="{78876F0D-4A22-7B48-A333-470AE795B764}"/>
              </a:ext>
            </a:extLst>
          </p:cNvPr>
          <p:cNvSpPr/>
          <p:nvPr/>
        </p:nvSpPr>
        <p:spPr>
          <a:xfrm>
            <a:off x="4429822" y="5631018"/>
            <a:ext cx="1636324" cy="541183"/>
          </a:xfrm>
          <a:prstGeom prst="borderCallout1">
            <a:avLst>
              <a:gd name="adj1" fmla="val 18750"/>
              <a:gd name="adj2" fmla="val -8333"/>
              <a:gd name="adj3" fmla="val -201326"/>
              <a:gd name="adj4" fmla="val -7829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rgbClr val="032AFF"/>
                </a:solidFill>
              </a:rPr>
              <a:t>PP-1a:</a:t>
            </a:r>
            <a:r>
              <a:rPr lang="en-US" sz="1867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467" dirty="0">
                <a:solidFill>
                  <a:srgbClr val="FF0000"/>
                </a:solidFill>
              </a:rPr>
              <a:t>short </a:t>
            </a:r>
            <a:r>
              <a:rPr lang="en-US" sz="1333" dirty="0">
                <a:solidFill>
                  <a:srgbClr val="FF0000"/>
                </a:solidFill>
              </a:rPr>
              <a:t>signal cables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5" name="Line Callout 1 24">
            <a:extLst>
              <a:ext uri="{FF2B5EF4-FFF2-40B4-BE49-F238E27FC236}">
                <a16:creationId xmlns:a16="http://schemas.microsoft.com/office/drawing/2014/main" id="{86B581C8-07AF-BA47-8B48-6AF1A5CE5EA6}"/>
              </a:ext>
            </a:extLst>
          </p:cNvPr>
          <p:cNvSpPr/>
          <p:nvPr/>
        </p:nvSpPr>
        <p:spPr>
          <a:xfrm>
            <a:off x="711200" y="5924612"/>
            <a:ext cx="1219200" cy="816864"/>
          </a:xfrm>
          <a:prstGeom prst="borderCallout1">
            <a:avLst>
              <a:gd name="adj1" fmla="val 18750"/>
              <a:gd name="adj2" fmla="val -8333"/>
              <a:gd name="adj3" fmla="val -155183"/>
              <a:gd name="adj4" fmla="val -2855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32AFF"/>
                </a:solidFill>
              </a:rPr>
              <a:t>PP-2:</a:t>
            </a:r>
          </a:p>
          <a:p>
            <a:pPr algn="ctr"/>
            <a:r>
              <a:rPr lang="en-US" sz="1333" dirty="0">
                <a:solidFill>
                  <a:srgbClr val="FF0000"/>
                </a:solidFill>
              </a:rPr>
              <a:t>Signal and power cables</a:t>
            </a:r>
          </a:p>
        </p:txBody>
      </p:sp>
      <p:sp>
        <p:nvSpPr>
          <p:cNvPr id="26" name="Line Callout 1 25">
            <a:extLst>
              <a:ext uri="{FF2B5EF4-FFF2-40B4-BE49-F238E27FC236}">
                <a16:creationId xmlns:a16="http://schemas.microsoft.com/office/drawing/2014/main" id="{C666C57B-CABF-0145-A905-3645D8C827DC}"/>
              </a:ext>
            </a:extLst>
          </p:cNvPr>
          <p:cNvSpPr/>
          <p:nvPr/>
        </p:nvSpPr>
        <p:spPr>
          <a:xfrm>
            <a:off x="3374394" y="6312754"/>
            <a:ext cx="1247759" cy="541183"/>
          </a:xfrm>
          <a:prstGeom prst="borderCallout1">
            <a:avLst>
              <a:gd name="adj1" fmla="val 18750"/>
              <a:gd name="adj2" fmla="val -8333"/>
              <a:gd name="adj3" fmla="val -321776"/>
              <a:gd name="adj4" fmla="val -9633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rgbClr val="032AFF"/>
                </a:solidFill>
              </a:rPr>
              <a:t>PP-1b:</a:t>
            </a:r>
            <a:r>
              <a:rPr lang="en-US" sz="1867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467" dirty="0">
                <a:solidFill>
                  <a:srgbClr val="FF0000"/>
                </a:solidFill>
              </a:rPr>
              <a:t>power cables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9" name="Line Callout 2 28">
            <a:extLst>
              <a:ext uri="{FF2B5EF4-FFF2-40B4-BE49-F238E27FC236}">
                <a16:creationId xmlns:a16="http://schemas.microsoft.com/office/drawing/2014/main" id="{C8628ACB-8929-C74D-90D7-8505832A2F74}"/>
              </a:ext>
            </a:extLst>
          </p:cNvPr>
          <p:cNvSpPr/>
          <p:nvPr/>
        </p:nvSpPr>
        <p:spPr>
          <a:xfrm>
            <a:off x="1320800" y="3323336"/>
            <a:ext cx="1219200" cy="816864"/>
          </a:xfrm>
          <a:prstGeom prst="borderCallout2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Service Barrel</a:t>
            </a:r>
          </a:p>
        </p:txBody>
      </p:sp>
    </p:spTree>
    <p:extLst>
      <p:ext uri="{BB962C8B-B14F-4D97-AF65-F5344CB8AC3E}">
        <p14:creationId xmlns:p14="http://schemas.microsoft.com/office/powerpoint/2010/main" val="2613142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595F7-D7F6-5A4A-BB4E-8A3FE7718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Preliminary Mechanical Design Completed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73B62-0CB8-9440-BFA2-129F1DA49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732"/>
            <a:ext cx="12192000" cy="3971109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F1C893-CD6E-9747-9A55-2C3C5F2CA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43986-F801-BE40-A4AD-6427A75B2E99}" type="datetime1">
              <a:rPr lang="en-US" smtClean="0"/>
              <a:t>7/8/19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3CB408-28A9-474D-8CEE-0C1D08AD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FE35C0-FBF7-444A-A773-D7D73DA51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A303DB-6D41-4A48-B596-227DDB9B4D25}"/>
              </a:ext>
            </a:extLst>
          </p:cNvPr>
          <p:cNvSpPr txBox="1"/>
          <p:nvPr/>
        </p:nvSpPr>
        <p:spPr>
          <a:xfrm>
            <a:off x="5127595" y="5486328"/>
            <a:ext cx="3483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indico.bnl.gov</a:t>
            </a:r>
            <a:r>
              <a:rPr lang="en-US" dirty="0"/>
              <a:t>/event/6377/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MVTX, INTT, TPC 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61E4AA-6215-B84B-9536-3CBE266A6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306" y="4373087"/>
            <a:ext cx="7124700" cy="990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CE64CD-CAAF-C042-BF67-ECCA69AE92A6}"/>
              </a:ext>
            </a:extLst>
          </p:cNvPr>
          <p:cNvSpPr txBox="1"/>
          <p:nvPr/>
        </p:nvSpPr>
        <p:spPr>
          <a:xfrm>
            <a:off x="10953009" y="791759"/>
            <a:ext cx="105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Ross’ talk</a:t>
            </a:r>
          </a:p>
        </p:txBody>
      </p:sp>
    </p:spTree>
    <p:extLst>
      <p:ext uri="{BB962C8B-B14F-4D97-AF65-F5344CB8AC3E}">
        <p14:creationId xmlns:p14="http://schemas.microsoft.com/office/powerpoint/2010/main" val="3747848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3BB66-843B-6349-9A0D-B6D4250A0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060" y="18255"/>
            <a:ext cx="9168740" cy="896145"/>
          </a:xfrm>
        </p:spPr>
        <p:txBody>
          <a:bodyPr/>
          <a:lstStyle/>
          <a:p>
            <a:r>
              <a:rPr lang="en-US" dirty="0"/>
              <a:t>Project Status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D71B4-2978-F248-AEF8-6ABF142A3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0579"/>
            <a:ext cx="10515600" cy="535577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Confirmed long </a:t>
            </a:r>
            <a:r>
              <a:rPr lang="en-US" dirty="0" err="1"/>
              <a:t>SamTec</a:t>
            </a:r>
            <a:r>
              <a:rPr lang="en-US" dirty="0"/>
              <a:t> readout cables recently – last key integration R&amp;D</a:t>
            </a:r>
          </a:p>
          <a:p>
            <a:pPr lvl="1"/>
            <a:r>
              <a:rPr lang="en-US" dirty="0"/>
              <a:t>11.4m long cables, &gt; 10m desired length</a:t>
            </a:r>
          </a:p>
          <a:p>
            <a:r>
              <a:rPr lang="en-US" dirty="0"/>
              <a:t>MVTX mechanical design: excellent progress</a:t>
            </a:r>
          </a:p>
          <a:p>
            <a:pPr lvl="1"/>
            <a:r>
              <a:rPr lang="en-US" dirty="0"/>
              <a:t>Asked for quotes from outside companies based on preliminary designs    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integration </a:t>
            </a:r>
            <a:r>
              <a:rPr lang="en-US" dirty="0" err="1"/>
              <a:t>workfest</a:t>
            </a:r>
            <a:r>
              <a:rPr lang="en-US" dirty="0"/>
              <a:t> scheduled 7/10 @BNL, MVTX/INTT/TPC…</a:t>
            </a:r>
          </a:p>
          <a:p>
            <a:r>
              <a:rPr lang="en-US" dirty="0"/>
              <a:t>Release of early R&amp;D fund in progress</a:t>
            </a:r>
          </a:p>
          <a:p>
            <a:pPr lvl="1"/>
            <a:r>
              <a:rPr lang="en-US" dirty="0"/>
              <a:t>MVTX mechanical engineering design, MIT/LANL</a:t>
            </a:r>
          </a:p>
          <a:p>
            <a:pPr lvl="1"/>
            <a:r>
              <a:rPr lang="en-US" dirty="0"/>
              <a:t>Preparation for Stave and RU acceptance test, LBNL, UT-Austin </a:t>
            </a:r>
          </a:p>
          <a:p>
            <a:r>
              <a:rPr lang="en-US" dirty="0">
                <a:solidFill>
                  <a:srgbClr val="FF0000"/>
                </a:solidFill>
              </a:rPr>
              <a:t>MVTX Cost &amp; Schedule Review – we are ready for full production </a:t>
            </a:r>
          </a:p>
          <a:p>
            <a:pPr lvl="1"/>
            <a:r>
              <a:rPr lang="en-US" dirty="0"/>
              <a:t>July 29-30 @BNL </a:t>
            </a:r>
          </a:p>
          <a:p>
            <a:pPr lvl="1"/>
            <a:r>
              <a:rPr lang="en-US" dirty="0"/>
              <a:t>WBS, PMP, Risk Registry, P6 being updated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Stave and RU production at CERN </a:t>
            </a:r>
          </a:p>
          <a:p>
            <a:pPr lvl="1"/>
            <a:r>
              <a:rPr lang="en-US" dirty="0"/>
              <a:t>DOE Fund arrived at UTK</a:t>
            </a:r>
          </a:p>
          <a:p>
            <a:pPr lvl="1"/>
            <a:r>
              <a:rPr lang="en-US" dirty="0"/>
              <a:t>Procurement paperwork in progress (any day from now if not done yet)</a:t>
            </a:r>
          </a:p>
          <a:p>
            <a:pPr lvl="1"/>
            <a:r>
              <a:rPr lang="en-US" dirty="0"/>
              <a:t>CERN is ready to proceed with stave production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454AB-E510-C549-88D2-8E90BB34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9F1FE-F414-AD43-9A44-1E001E6310FA}" type="datetime1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C0B6B-9FCB-BA4F-B91B-4BDACDEC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C1728-F69B-864E-9320-99954478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9658-AE99-824D-9761-F8B19CB205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5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8F9AD-7446-E040-B402-E9BDCEF2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234" y="83655"/>
            <a:ext cx="7934875" cy="805037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Very Successful Test Beam @Fermilab</a:t>
            </a:r>
            <a:br>
              <a:rPr lang="en-US" sz="4000" b="1" dirty="0"/>
            </a:br>
            <a:r>
              <a:rPr lang="en-US" sz="3100" b="1" dirty="0"/>
              <a:t>5/20-25, 6/17-22, 2019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7E08-0CD7-AD40-BD98-C012F8015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33" y="1294932"/>
            <a:ext cx="6057965" cy="347444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4 staves</a:t>
            </a:r>
          </a:p>
          <a:p>
            <a:r>
              <a:rPr lang="en-US" dirty="0"/>
              <a:t>2 RUv1.1</a:t>
            </a:r>
          </a:p>
          <a:p>
            <a:r>
              <a:rPr lang="en-US" dirty="0"/>
              <a:t>1 PU</a:t>
            </a:r>
          </a:p>
          <a:p>
            <a:r>
              <a:rPr lang="en-US" dirty="0"/>
              <a:t>1 FELIX Server + RCDAQ</a:t>
            </a:r>
          </a:p>
          <a:p>
            <a:r>
              <a:rPr lang="en-US" dirty="0" err="1"/>
              <a:t>sPHENIX</a:t>
            </a:r>
            <a:r>
              <a:rPr lang="en-US" dirty="0"/>
              <a:t> GTM</a:t>
            </a:r>
          </a:p>
          <a:p>
            <a:r>
              <a:rPr lang="en-US" dirty="0"/>
              <a:t>11.4m Custom </a:t>
            </a:r>
            <a:r>
              <a:rPr lang="en-US" dirty="0" err="1"/>
              <a:t>SamTec</a:t>
            </a:r>
            <a:r>
              <a:rPr lang="en-US" dirty="0"/>
              <a:t> Cable</a:t>
            </a:r>
          </a:p>
          <a:p>
            <a:r>
              <a:rPr lang="en-US" dirty="0"/>
              <a:t>Negative pressured cooling for staves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2FF777-7360-D64A-9C14-581849855A03}"/>
              </a:ext>
            </a:extLst>
          </p:cNvPr>
          <p:cNvGrpSpPr/>
          <p:nvPr/>
        </p:nvGrpSpPr>
        <p:grpSpPr>
          <a:xfrm>
            <a:off x="5558319" y="1109609"/>
            <a:ext cx="1551398" cy="602313"/>
            <a:chOff x="5794624" y="1109609"/>
            <a:chExt cx="1551398" cy="6023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446622-85EB-F04C-812F-16E3127B56E4}"/>
                </a:ext>
              </a:extLst>
            </p:cNvPr>
            <p:cNvSpPr/>
            <p:nvPr/>
          </p:nvSpPr>
          <p:spPr>
            <a:xfrm>
              <a:off x="5794625" y="1109609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EF17FB-2029-5244-80DD-8F2C8E7F5A28}"/>
                </a:ext>
              </a:extLst>
            </p:cNvPr>
            <p:cNvSpPr/>
            <p:nvPr/>
          </p:nvSpPr>
          <p:spPr>
            <a:xfrm>
              <a:off x="5794624" y="1288380"/>
              <a:ext cx="1551397" cy="92467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7ACFFD-6A7C-B74A-806D-68542C8B318B}"/>
                </a:ext>
              </a:extLst>
            </p:cNvPr>
            <p:cNvSpPr/>
            <p:nvPr/>
          </p:nvSpPr>
          <p:spPr>
            <a:xfrm>
              <a:off x="5794624" y="145724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7A2D8E-9068-9249-92A0-CE78223F5C24}"/>
                </a:ext>
              </a:extLst>
            </p:cNvPr>
            <p:cNvSpPr/>
            <p:nvPr/>
          </p:nvSpPr>
          <p:spPr>
            <a:xfrm>
              <a:off x="5794625" y="161945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79F430-1BC0-9A48-AE79-0239A8208EF5}"/>
              </a:ext>
            </a:extLst>
          </p:cNvPr>
          <p:cNvCxnSpPr/>
          <p:nvPr/>
        </p:nvCxnSpPr>
        <p:spPr>
          <a:xfrm flipV="1">
            <a:off x="6226139" y="1864716"/>
            <a:ext cx="0" cy="1109609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91EBE89-555C-7A49-A830-ACB5AD5704A0}"/>
              </a:ext>
            </a:extLst>
          </p:cNvPr>
          <p:cNvSpPr txBox="1"/>
          <p:nvPr/>
        </p:nvSpPr>
        <p:spPr>
          <a:xfrm>
            <a:off x="4605650" y="2155211"/>
            <a:ext cx="15343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120GeV p-beam</a:t>
            </a:r>
          </a:p>
          <a:p>
            <a:r>
              <a:rPr lang="en-US" sz="1600" dirty="0">
                <a:solidFill>
                  <a:srgbClr val="00B050"/>
                </a:solidFill>
              </a:rPr>
              <a:t>10kHz (30kHz)</a:t>
            </a:r>
          </a:p>
          <a:p>
            <a:r>
              <a:rPr lang="en-US" sz="1600" dirty="0">
                <a:solidFill>
                  <a:srgbClr val="00B050"/>
                </a:solidFill>
              </a:rPr>
              <a:t>Beam intensity:</a:t>
            </a:r>
          </a:p>
          <a:p>
            <a:r>
              <a:rPr lang="en-US" sz="1600" dirty="0">
                <a:solidFill>
                  <a:srgbClr val="00B050"/>
                </a:solidFill>
              </a:rPr>
              <a:t>30k ~ 120k </a:t>
            </a:r>
            <a:r>
              <a:rPr lang="en-US" sz="1600" dirty="0" err="1">
                <a:solidFill>
                  <a:srgbClr val="00B050"/>
                </a:solidFill>
              </a:rPr>
              <a:t>ppp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183354-1DD4-8548-B6C5-0EECC0AC8AE0}"/>
              </a:ext>
            </a:extLst>
          </p:cNvPr>
          <p:cNvSpPr/>
          <p:nvPr/>
        </p:nvSpPr>
        <p:spPr>
          <a:xfrm>
            <a:off x="9761306" y="569845"/>
            <a:ext cx="1582220" cy="509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RU-2: 1 stave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5A141A-E94D-1C41-B09C-D83AEB15F980}"/>
              </a:ext>
            </a:extLst>
          </p:cNvPr>
          <p:cNvSpPr/>
          <p:nvPr/>
        </p:nvSpPr>
        <p:spPr>
          <a:xfrm>
            <a:off x="9349483" y="1517333"/>
            <a:ext cx="1582220" cy="509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RU-1: 3 staves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7BB84D-4E2E-0C4C-BA05-6B325908D010}"/>
              </a:ext>
            </a:extLst>
          </p:cNvPr>
          <p:cNvSpPr/>
          <p:nvPr/>
        </p:nvSpPr>
        <p:spPr>
          <a:xfrm>
            <a:off x="9761306" y="3015464"/>
            <a:ext cx="1592494" cy="827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FELIX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45F702-9B2F-DB45-AABD-3367327AFC89}"/>
              </a:ext>
            </a:extLst>
          </p:cNvPr>
          <p:cNvSpPr/>
          <p:nvPr/>
        </p:nvSpPr>
        <p:spPr>
          <a:xfrm>
            <a:off x="7724128" y="3015464"/>
            <a:ext cx="1037690" cy="827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GTM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819CD7DE-E4C7-3741-BFEF-13645FDE69B7}"/>
              </a:ext>
            </a:extLst>
          </p:cNvPr>
          <p:cNvCxnSpPr>
            <a:stCxn id="5" idx="3"/>
          </p:cNvCxnSpPr>
          <p:nvPr/>
        </p:nvCxnSpPr>
        <p:spPr>
          <a:xfrm flipV="1">
            <a:off x="7109716" y="824768"/>
            <a:ext cx="2651590" cy="509846"/>
          </a:xfrm>
          <a:prstGeom prst="bent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3F7553-23E3-2848-A977-B8448FF39092}"/>
              </a:ext>
            </a:extLst>
          </p:cNvPr>
          <p:cNvSpPr txBox="1"/>
          <p:nvPr/>
        </p:nvSpPr>
        <p:spPr>
          <a:xfrm>
            <a:off x="8264552" y="108580"/>
            <a:ext cx="1651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SamTec</a:t>
            </a:r>
            <a:r>
              <a:rPr lang="en-US" dirty="0">
                <a:solidFill>
                  <a:srgbClr val="FF0000"/>
                </a:solidFill>
              </a:rPr>
              <a:t>: 11.4m </a:t>
            </a:r>
          </a:p>
          <a:p>
            <a:r>
              <a:rPr lang="en-US" dirty="0">
                <a:solidFill>
                  <a:srgbClr val="FF0000"/>
                </a:solidFill>
              </a:rPr>
              <a:t>(2.6m+8.8m)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10AE5D7B-CD70-DC47-B8B1-1D99170966AE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7109717" y="1155843"/>
            <a:ext cx="2239765" cy="463612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B7772562-990A-F94E-A548-85B542196EC3}"/>
              </a:ext>
            </a:extLst>
          </p:cNvPr>
          <p:cNvCxnSpPr>
            <a:cxnSpLocks/>
          </p:cNvCxnSpPr>
          <p:nvPr/>
        </p:nvCxnSpPr>
        <p:spPr>
          <a:xfrm>
            <a:off x="7118281" y="1678107"/>
            <a:ext cx="2231201" cy="271909"/>
          </a:xfrm>
          <a:prstGeom prst="bentConnector3">
            <a:avLst>
              <a:gd name="adj1" fmla="val 3848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E83F8168-1EDB-3847-A4A4-910CAC8ECBE4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7109716" y="1512374"/>
            <a:ext cx="2239767" cy="259882"/>
          </a:xfrm>
          <a:prstGeom prst="bentConnector3">
            <a:avLst>
              <a:gd name="adj1" fmla="val 44954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660DC99-30B2-5F4A-B43F-DC520179A389}"/>
              </a:ext>
            </a:extLst>
          </p:cNvPr>
          <p:cNvSpPr txBox="1"/>
          <p:nvPr/>
        </p:nvSpPr>
        <p:spPr>
          <a:xfrm>
            <a:off x="7884717" y="1935648"/>
            <a:ext cx="124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5m </a:t>
            </a:r>
            <a:r>
              <a:rPr lang="en-US" dirty="0" err="1"/>
              <a:t>SamTec</a:t>
            </a:r>
            <a:endParaRPr lang="en-US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C2C1901-1690-3C4C-A3CD-641CBF219F06}"/>
              </a:ext>
            </a:extLst>
          </p:cNvPr>
          <p:cNvCxnSpPr/>
          <p:nvPr/>
        </p:nvCxnSpPr>
        <p:spPr>
          <a:xfrm>
            <a:off x="11270751" y="1155842"/>
            <a:ext cx="0" cy="1859622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01FBF03-0519-2C48-A2B0-7370080941EE}"/>
              </a:ext>
            </a:extLst>
          </p:cNvPr>
          <p:cNvCxnSpPr>
            <a:cxnSpLocks/>
          </p:cNvCxnSpPr>
          <p:nvPr/>
        </p:nvCxnSpPr>
        <p:spPr>
          <a:xfrm>
            <a:off x="10929991" y="2027179"/>
            <a:ext cx="0" cy="1022946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D43120E-0512-6745-8022-748C6ED5CE53}"/>
              </a:ext>
            </a:extLst>
          </p:cNvPr>
          <p:cNvSpPr txBox="1"/>
          <p:nvPr/>
        </p:nvSpPr>
        <p:spPr>
          <a:xfrm>
            <a:off x="10482490" y="2234855"/>
            <a:ext cx="1576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&amp; Control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06D8449-BBEA-5D44-8811-4DD78B52D6CD}"/>
              </a:ext>
            </a:extLst>
          </p:cNvPr>
          <p:cNvCxnSpPr/>
          <p:nvPr/>
        </p:nvCxnSpPr>
        <p:spPr>
          <a:xfrm>
            <a:off x="6686438" y="3068874"/>
            <a:ext cx="103769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779334B-B907-E940-B7CD-8925D31A0CED}"/>
              </a:ext>
            </a:extLst>
          </p:cNvPr>
          <p:cNvSpPr txBox="1"/>
          <p:nvPr/>
        </p:nvSpPr>
        <p:spPr>
          <a:xfrm>
            <a:off x="6573420" y="2699542"/>
            <a:ext cx="1417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 Trigger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BA140D-1128-2E4C-87E1-8C637ABF3D86}"/>
              </a:ext>
            </a:extLst>
          </p:cNvPr>
          <p:cNvSpPr txBox="1"/>
          <p:nvPr/>
        </p:nvSpPr>
        <p:spPr>
          <a:xfrm>
            <a:off x="5427294" y="656749"/>
            <a:ext cx="181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4-stave telescope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EF3BC3-7855-7643-96F6-9CD232DA4797}"/>
              </a:ext>
            </a:extLst>
          </p:cNvPr>
          <p:cNvSpPr txBox="1"/>
          <p:nvPr/>
        </p:nvSpPr>
        <p:spPr>
          <a:xfrm>
            <a:off x="8507002" y="2646132"/>
            <a:ext cx="172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Timing &amp; Trigger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CD65321-049F-BE41-A64A-5E644D350267}"/>
              </a:ext>
            </a:extLst>
          </p:cNvPr>
          <p:cNvCxnSpPr>
            <a:cxnSpLocks/>
          </p:cNvCxnSpPr>
          <p:nvPr/>
        </p:nvCxnSpPr>
        <p:spPr>
          <a:xfrm>
            <a:off x="8839141" y="3068875"/>
            <a:ext cx="875342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n 51">
            <a:extLst>
              <a:ext uri="{FF2B5EF4-FFF2-40B4-BE49-F238E27FC236}">
                <a16:creationId xmlns:a16="http://schemas.microsoft.com/office/drawing/2014/main" id="{5508080B-985E-344C-BAA7-2D8AD17856CB}"/>
              </a:ext>
            </a:extLst>
          </p:cNvPr>
          <p:cNvSpPr/>
          <p:nvPr/>
        </p:nvSpPr>
        <p:spPr>
          <a:xfrm>
            <a:off x="10206642" y="4421052"/>
            <a:ext cx="1064109" cy="101850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RCDAQ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1BE5F7E-3175-094B-99FF-BB73C926B523}"/>
              </a:ext>
            </a:extLst>
          </p:cNvPr>
          <p:cNvCxnSpPr>
            <a:cxnSpLocks/>
          </p:cNvCxnSpPr>
          <p:nvPr/>
        </p:nvCxnSpPr>
        <p:spPr>
          <a:xfrm>
            <a:off x="10730623" y="3842533"/>
            <a:ext cx="0" cy="578519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E04F957-B5BF-9C49-9ADC-A495DD15FC41}"/>
              </a:ext>
            </a:extLst>
          </p:cNvPr>
          <p:cNvSpPr txBox="1"/>
          <p:nvPr/>
        </p:nvSpPr>
        <p:spPr>
          <a:xfrm>
            <a:off x="7471493" y="4276792"/>
            <a:ext cx="190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 Monitoring</a:t>
            </a:r>
          </a:p>
        </p:txBody>
      </p:sp>
      <p:pic>
        <p:nvPicPr>
          <p:cNvPr id="1026" name="Picture 2" descr="https://www.phenix.bnl.gov/WWW/publish/mxliu/sPHENIX/LDRD/Telescope/photos/SamTec-2.6m-8.8m-IMG_2137.jpg">
            <a:extLst>
              <a:ext uri="{FF2B5EF4-FFF2-40B4-BE49-F238E27FC236}">
                <a16:creationId xmlns:a16="http://schemas.microsoft.com/office/drawing/2014/main" id="{4C15B952-0A25-9949-B02A-65C93FE49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3420" y="4635769"/>
            <a:ext cx="3129051" cy="198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6036091-B003-5442-B03E-FE72C41E2454}"/>
              </a:ext>
            </a:extLst>
          </p:cNvPr>
          <p:cNvCxnSpPr>
            <a:cxnSpLocks/>
          </p:cNvCxnSpPr>
          <p:nvPr/>
        </p:nvCxnSpPr>
        <p:spPr>
          <a:xfrm flipH="1">
            <a:off x="9687960" y="5176722"/>
            <a:ext cx="518682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Date Placeholder 59">
            <a:extLst>
              <a:ext uri="{FF2B5EF4-FFF2-40B4-BE49-F238E27FC236}">
                <a16:creationId xmlns:a16="http://schemas.microsoft.com/office/drawing/2014/main" id="{901282A6-2583-7C4B-86FC-5EBC2C45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0F688-5BD0-C446-A1B1-A9946333F8E8}" type="datetime1">
              <a:rPr lang="en-US" smtClean="0"/>
              <a:t>7/8/19</a:t>
            </a:fld>
            <a:endParaRPr lang="en-US"/>
          </a:p>
        </p:txBody>
      </p:sp>
      <p:sp>
        <p:nvSpPr>
          <p:cNvPr id="61" name="Footer Placeholder 60">
            <a:extLst>
              <a:ext uri="{FF2B5EF4-FFF2-40B4-BE49-F238E27FC236}">
                <a16:creationId xmlns:a16="http://schemas.microsoft.com/office/drawing/2014/main" id="{49B3447F-7C50-8A49-9995-9C9FC1A0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A37494B2-91EB-764A-B31B-5ABFF6C1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C606C-2BE0-EE4D-8E76-37A01DED8BD1}"/>
              </a:ext>
            </a:extLst>
          </p:cNvPr>
          <p:cNvSpPr txBox="1"/>
          <p:nvPr/>
        </p:nvSpPr>
        <p:spPr>
          <a:xfrm>
            <a:off x="3172448" y="1026800"/>
            <a:ext cx="21363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- 1 fully functioning </a:t>
            </a:r>
          </a:p>
          <a:p>
            <a:r>
              <a:rPr lang="en-US" dirty="0">
                <a:solidFill>
                  <a:srgbClr val="FF0000"/>
                </a:solidFill>
              </a:rPr>
              <a:t>  9-chip stave;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- 3 staves with a few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  broken sensors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65D12-BE95-4046-BD20-427C4375EC9F}"/>
              </a:ext>
            </a:extLst>
          </p:cNvPr>
          <p:cNvSpPr txBox="1"/>
          <p:nvPr/>
        </p:nvSpPr>
        <p:spPr>
          <a:xfrm>
            <a:off x="45047" y="4646124"/>
            <a:ext cx="620625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 full system with final sensor/readout* hardware: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Multi-Stave + Multi-RU -&gt; FELIX readout demonstrated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sPHENIX</a:t>
            </a:r>
            <a:r>
              <a:rPr lang="en-US" sz="2000" dirty="0"/>
              <a:t> GTM integrated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Long readout </a:t>
            </a:r>
            <a:r>
              <a:rPr lang="en-US" dirty="0" err="1"/>
              <a:t>SamTec</a:t>
            </a:r>
            <a:r>
              <a:rPr lang="en-US" dirty="0"/>
              <a:t> cable certified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Cooling system demonstrated </a:t>
            </a:r>
          </a:p>
          <a:p>
            <a:r>
              <a:rPr lang="en-US" dirty="0"/>
              <a:t>*  </a:t>
            </a:r>
            <a:r>
              <a:rPr lang="en-US" sz="1200" dirty="0"/>
              <a:t>RUv1.1 identical to the final RUv2 electrically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649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05861ED-BB1D-7D43-9E31-4455B6E6645B}"/>
              </a:ext>
            </a:extLst>
          </p:cNvPr>
          <p:cNvSpPr txBox="1"/>
          <p:nvPr/>
        </p:nvSpPr>
        <p:spPr>
          <a:xfrm>
            <a:off x="1960528" y="2944214"/>
            <a:ext cx="116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From view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399EAD-08C3-854B-B0F5-AA4FE150EAA3}"/>
              </a:ext>
            </a:extLst>
          </p:cNvPr>
          <p:cNvCxnSpPr/>
          <p:nvPr/>
        </p:nvCxnSpPr>
        <p:spPr>
          <a:xfrm>
            <a:off x="4832399" y="3128880"/>
            <a:ext cx="1872867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2AC7BF3-B517-9A43-BB60-6FADC44FBB14}"/>
              </a:ext>
            </a:extLst>
          </p:cNvPr>
          <p:cNvGrpSpPr/>
          <p:nvPr/>
        </p:nvGrpSpPr>
        <p:grpSpPr>
          <a:xfrm>
            <a:off x="694784" y="1086716"/>
            <a:ext cx="10673886" cy="3900921"/>
            <a:chOff x="694784" y="1086716"/>
            <a:chExt cx="10673886" cy="39009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5F63F1-F664-314B-A71A-CEB1ACEBB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5849" y="1102703"/>
              <a:ext cx="6972821" cy="38849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6FE5B1-9A79-4948-8311-B39B5C99C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99" y="1086716"/>
              <a:ext cx="2947791" cy="2210843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04056E4-1FA6-0942-9792-4D3BD4DD241F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1436483"/>
              <a:ext cx="3398498" cy="15077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286716-A018-7D4C-B6E3-90420838B914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2488615"/>
              <a:ext cx="3398498" cy="6249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2D6391F-79C1-8945-9A39-16F83F0CF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784" y="3623207"/>
              <a:ext cx="3510961" cy="1301435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8398E7F-54A2-8E42-834F-21AECB71C5CB}"/>
              </a:ext>
            </a:extLst>
          </p:cNvPr>
          <p:cNvSpPr txBox="1"/>
          <p:nvPr/>
        </p:nvSpPr>
        <p:spPr>
          <a:xfrm>
            <a:off x="694784" y="4555310"/>
            <a:ext cx="269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Stave housing (four staves)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9CFCBE7-97B7-784F-B30E-5540E309B57A}"/>
              </a:ext>
            </a:extLst>
          </p:cNvPr>
          <p:cNvCxnSpPr>
            <a:cxnSpLocks/>
          </p:cNvCxnSpPr>
          <p:nvPr/>
        </p:nvCxnSpPr>
        <p:spPr>
          <a:xfrm flipH="1" flipV="1">
            <a:off x="2958025" y="2336801"/>
            <a:ext cx="269715" cy="15679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3EB17EE-CAA8-3D4C-94BF-9131F4A36F47}"/>
              </a:ext>
            </a:extLst>
          </p:cNvPr>
          <p:cNvSpPr txBox="1"/>
          <p:nvPr/>
        </p:nvSpPr>
        <p:spPr>
          <a:xfrm>
            <a:off x="5319270" y="3128880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beam</a:t>
            </a: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23389F24-A6D4-F84B-AE29-74E96497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942" y="113649"/>
            <a:ext cx="10515600" cy="887046"/>
          </a:xfrm>
        </p:spPr>
        <p:txBody>
          <a:bodyPr/>
          <a:lstStyle/>
          <a:p>
            <a:pPr algn="ctr"/>
            <a:r>
              <a:rPr lang="en-US" dirty="0"/>
              <a:t>2019 MVTX Test Setup</a:t>
            </a:r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C902750D-AAA1-4148-BF21-111CA215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6B962-913E-2D4E-9A1A-AE789BEBDAED}" type="datetime1">
              <a:rPr lang="en-US" smtClean="0"/>
              <a:t>7/8/19</a:t>
            </a:fld>
            <a:endParaRPr lang="en-US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1F27EB6E-BD24-9D42-972C-1EEB77EED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C611DA56-63FE-404D-9A67-8F246C16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38F0-25EE-AF46-AA97-5ED356E5FBB8}" type="slidenum">
              <a:rPr lang="en-US" smtClean="0"/>
              <a:t>9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F06C139-59F6-A74E-A39F-AEAE36A1E521}"/>
              </a:ext>
            </a:extLst>
          </p:cNvPr>
          <p:cNvGrpSpPr/>
          <p:nvPr/>
        </p:nvGrpSpPr>
        <p:grpSpPr>
          <a:xfrm>
            <a:off x="694784" y="5089645"/>
            <a:ext cx="10590758" cy="1499708"/>
            <a:chOff x="694784" y="5089645"/>
            <a:chExt cx="10590758" cy="149970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337BBD-971F-7F45-8D9A-856F820E7D03}"/>
                </a:ext>
              </a:extLst>
            </p:cNvPr>
            <p:cNvSpPr txBox="1"/>
            <p:nvPr/>
          </p:nvSpPr>
          <p:spPr>
            <a:xfrm>
              <a:off x="694784" y="5089645"/>
              <a:ext cx="451742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Stave housing sits on a motion table which can be moved in (x, y) plane perpendicular to the nominal beam direction. It can also be rotated (+40, -40) degrees (see photo on right). Operation was done at counting house.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551AE88-23C1-574C-9FF9-F31E52D78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56111" y="5152966"/>
              <a:ext cx="2129431" cy="14363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B0FF906-0614-2F43-AEC5-983F65213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8557" y="5212738"/>
              <a:ext cx="1741860" cy="130987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A1FDBA-F198-ED4C-9A1B-63571494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9069" y="5197434"/>
              <a:ext cx="1720697" cy="1293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356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2158</Words>
  <Application>Microsoft Macintosh PowerPoint</Application>
  <PresentationFormat>Widescreen</PresentationFormat>
  <Paragraphs>534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MVTX Overview</vt:lpstr>
      <vt:lpstr>MVTX Detector – Modified from ALICE/ITS Design</vt:lpstr>
      <vt:lpstr>Scope of the MVTX Project</vt:lpstr>
      <vt:lpstr>MVTX Readout, Power and Controls</vt:lpstr>
      <vt:lpstr>MVTX Global Mechanical System Integration </vt:lpstr>
      <vt:lpstr>Preliminary Mechanical Design Completed </vt:lpstr>
      <vt:lpstr>Project Status  </vt:lpstr>
      <vt:lpstr>Very Successful Test Beam @Fermilab 5/20-25, 6/17-22, 2019</vt:lpstr>
      <vt:lpstr>2019 MVTX Test Setup</vt:lpstr>
      <vt:lpstr>Detector Misalignment, Hit Spatial Resolution</vt:lpstr>
      <vt:lpstr>PowerPoint Presentation</vt:lpstr>
      <vt:lpstr>Offline Analysis: Cluster size vs Angle Run 968, normal angle   </vt:lpstr>
      <vt:lpstr>Offline Analysis: Cluster size vs Angle Run , angle = 40   </vt:lpstr>
      <vt:lpstr>Confirmed New MVTX Long SamTec Readout Cables 8.8m + 2.6m = 11.4m (10m desired for sPHENIX; ALICE 8m cables)</vt:lpstr>
      <vt:lpstr>MVTX Readout and Power Cable Route</vt:lpstr>
      <vt:lpstr>MVTX Goals – the 2nd TB, 6/17-22, 2019</vt:lpstr>
      <vt:lpstr>ALPIDE Sensor Operation Optimization</vt:lpstr>
      <vt:lpstr>Study MAPS Performance with Pulsed Laser @LANL</vt:lpstr>
      <vt:lpstr>Laser Scan Data – Pixel Hit Efficiency vs Trigger Delay </vt:lpstr>
      <vt:lpstr>Run Types – Details being documented in MVTX wiki </vt:lpstr>
      <vt:lpstr>PowerPoint Presentation</vt:lpstr>
      <vt:lpstr>MVTX Schedules and Milestones in progress (3/2019)</vt:lpstr>
      <vt:lpstr>MVTX experts help ALICE/ITS – to help us!</vt:lpstr>
      <vt:lpstr>Summary </vt:lpstr>
      <vt:lpstr>PowerPoint Presentation</vt:lpstr>
      <vt:lpstr>R&amp;D Highlights</vt:lpstr>
      <vt:lpstr>Monolithic Active Pixel Sensors (MAPS) The Next-Generation, State-of-the-Art Pixel Tracker</vt:lpstr>
      <vt:lpstr>MVTX Full Readout Chain Demonstrated (3/2018)</vt:lpstr>
      <vt:lpstr>PowerPoint Presentation</vt:lpstr>
      <vt:lpstr>PowerPoint Presentation</vt:lpstr>
      <vt:lpstr>The Team @Fermilab</vt:lpstr>
      <vt:lpstr>First Collision Signals</vt:lpstr>
      <vt:lpstr>Staves, RUs, PU etc.</vt:lpstr>
      <vt:lpstr>PowerPoint Presentation</vt:lpstr>
      <vt:lpstr>PowerPoint Presentation</vt:lpstr>
      <vt:lpstr>PowerPoint Presentation</vt:lpstr>
      <vt:lpstr>Installation</vt:lpstr>
      <vt:lpstr>3-D event Display: p+Pb collision  </vt:lpstr>
      <vt:lpstr>Offline Analysis: Cluster size vs Angle Run 877, angle – 30 dgr   </vt:lpstr>
      <vt:lpstr>MVTX – Half Detector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Overview</dc:title>
  <dc:creator>Ming Liu</dc:creator>
  <cp:lastModifiedBy>Ming Liu</cp:lastModifiedBy>
  <cp:revision>100</cp:revision>
  <cp:lastPrinted>2019-07-09T03:38:04Z</cp:lastPrinted>
  <dcterms:created xsi:type="dcterms:W3CDTF">2019-07-03T20:04:10Z</dcterms:created>
  <dcterms:modified xsi:type="dcterms:W3CDTF">2019-07-09T03:58:57Z</dcterms:modified>
</cp:coreProperties>
</file>