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18"/>
  </p:notesMasterIdLst>
  <p:sldIdLst>
    <p:sldId id="786" r:id="rId2"/>
    <p:sldId id="278" r:id="rId3"/>
    <p:sldId id="793" r:id="rId4"/>
    <p:sldId id="788" r:id="rId5"/>
    <p:sldId id="791" r:id="rId6"/>
    <p:sldId id="787" r:id="rId7"/>
    <p:sldId id="790" r:id="rId8"/>
    <p:sldId id="582" r:id="rId9"/>
    <p:sldId id="789" r:id="rId10"/>
    <p:sldId id="792" r:id="rId11"/>
    <p:sldId id="568" r:id="rId12"/>
    <p:sldId id="636" r:id="rId13"/>
    <p:sldId id="314" r:id="rId14"/>
    <p:sldId id="334" r:id="rId15"/>
    <p:sldId id="260" r:id="rId16"/>
    <p:sldId id="785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11"/>
    <p:restoredTop sz="94674"/>
  </p:normalViewPr>
  <p:slideViewPr>
    <p:cSldViewPr snapToGrid="0" snapToObjects="1">
      <p:cViewPr>
        <p:scale>
          <a:sx n="110" d="100"/>
          <a:sy n="110" d="100"/>
        </p:scale>
        <p:origin x="160" y="4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10" d="100"/>
        <a:sy n="11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5CC1F05-B321-514D-BF75-C51136CBC7EE}" type="datetimeFigureOut">
              <a:rPr lang="en-US" smtClean="0"/>
              <a:t>2/28/19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D2F6B0-83BE-F042-8217-8E698AE680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89074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g4eeecd4026_0_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6" name="Google Shape;176;g4eeecd4026_0_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5599623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15kHz matched to collision rate.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D27BB4-7507-496B-A596-4501E78419B6}" type="slidenum">
              <a:rPr lang="en-US" smtClean="0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97758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AD26B6-DBF0-D748-8D5C-87C7EFA8EDC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BAF8C18-314E-7349-9771-929B893AB97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15582A8-2113-2B48-BB7D-3BD4122D42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2C98FA-489D-CB45-ACCF-41E6E0341CF3}" type="datetime1">
              <a:rPr lang="en-US" smtClean="0"/>
              <a:t>3/2/19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21C47AF-4D91-304D-85A7-36990D836C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MVTX/HF Workshop @LBNL 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EE8CE16-AB5F-B847-924B-29E236FE8C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9A2E6B-6362-E642-A3D5-72A011B20A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45926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4E4ADB-0DE3-2F46-BD40-E3BC35E5EE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116AF54-6736-6748-B963-B2D7A018715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1616B52-E9EF-A344-957B-E7842B4DD9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ACF8FC-5365-1D40-9428-D1396F4BC3C7}" type="datetime1">
              <a:rPr lang="en-US" smtClean="0"/>
              <a:t>3/2/19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9CD674C-7D46-7D4D-9D3E-390E4E7AF7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MVTX/HF Workshop @LBNL 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BBCDCEE-18FA-CF45-8B4B-04A3053C84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9A2E6B-6362-E642-A3D5-72A011B20A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93100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2C2505A-2F1C-BF46-95A7-978C442911D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E4C8CAC-8A70-1A47-8E73-501FFE7BAC8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433E63E-6B72-C24B-A78A-9949BC63B8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1EC13-D1AD-8045-BBDD-3343B3505915}" type="datetime1">
              <a:rPr lang="en-US" smtClean="0"/>
              <a:t>3/2/19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6C5131E-0FA3-BC4A-8802-DF94599C4D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MVTX/HF Workshop @LBNL 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3EFE391-355B-C04E-9754-10566F0556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9A2E6B-6362-E642-A3D5-72A011B20A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945902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LANL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985093"/>
            <a:ext cx="12192000" cy="5507782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16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09600" y="2"/>
            <a:ext cx="10972800" cy="985093"/>
          </a:xfrm>
          <a:prstGeom prst="rect">
            <a:avLst/>
          </a:prstGeom>
        </p:spPr>
        <p:txBody>
          <a:bodyPr anchor="ctr"/>
          <a:lstStyle/>
          <a:p>
            <a:r>
              <a:rPr lang="en-US" dirty="0"/>
              <a:t>Click to edit title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E109A7-71E1-6C40-9C08-505F6B50ABF1}" type="datetime1">
              <a:rPr lang="en-US" smtClean="0"/>
              <a:t>3/2/19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MVTX/HF Workshop @LBNL 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idx="1" hasCustomPrompt="1"/>
          </p:nvPr>
        </p:nvSpPr>
        <p:spPr>
          <a:xfrm>
            <a:off x="609600" y="1131636"/>
            <a:ext cx="10972800" cy="5194128"/>
          </a:xfrm>
          <a:prstGeom prst="rect">
            <a:avLst/>
          </a:prstGeom>
        </p:spPr>
        <p:txBody>
          <a:bodyPr/>
          <a:lstStyle>
            <a:lvl1pPr>
              <a:defRPr sz="2400" b="0"/>
            </a:lvl1pPr>
            <a:lvl2pPr marL="415290" indent="-205740">
              <a:defRPr sz="2160"/>
            </a:lvl2pPr>
            <a:lvl3pPr marL="619126" indent="-207646">
              <a:defRPr sz="1920"/>
            </a:lvl3pPr>
            <a:lvl4pPr marL="822960" indent="-207646">
              <a:defRPr sz="1680"/>
            </a:lvl4pPr>
            <a:lvl5pPr marL="1026796" indent="-209550">
              <a:defRPr/>
            </a:lvl5pPr>
          </a:lstStyle>
          <a:p>
            <a:pPr lvl="0"/>
            <a:r>
              <a:rPr lang="en-US" dirty="0"/>
              <a:t>Click to edit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5298104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ANL 1">
  <p:cSld name="1_LANL 1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2"/>
          <p:cNvSpPr/>
          <p:nvPr/>
        </p:nvSpPr>
        <p:spPr>
          <a:xfrm>
            <a:off x="0" y="985093"/>
            <a:ext cx="12192000" cy="55076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" name="Google Shape;22;p2"/>
          <p:cNvSpPr txBox="1">
            <a:spLocks noGrp="1"/>
          </p:cNvSpPr>
          <p:nvPr>
            <p:ph type="title"/>
          </p:nvPr>
        </p:nvSpPr>
        <p:spPr>
          <a:xfrm>
            <a:off x="609600" y="1"/>
            <a:ext cx="10972800" cy="98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Arial"/>
              <a:buNone/>
              <a:defRPr sz="32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2400"/>
            </a:lvl9pPr>
          </a:lstStyle>
          <a:p>
            <a:endParaRPr/>
          </a:p>
        </p:txBody>
      </p:sp>
      <p:sp>
        <p:nvSpPr>
          <p:cNvPr id="23" name="Google Shape;23;p2"/>
          <p:cNvSpPr txBox="1">
            <a:spLocks noGrp="1"/>
          </p:cNvSpPr>
          <p:nvPr>
            <p:ph type="dt" idx="10"/>
          </p:nvPr>
        </p:nvSpPr>
        <p:spPr>
          <a:xfrm>
            <a:off x="9338733" y="6491817"/>
            <a:ext cx="2844800" cy="36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AA9F795F-D7D3-DB4E-8BD0-A67B300B60E0}" type="datetime1">
              <a:rPr lang="en-US" smtClean="0"/>
              <a:t>3/2/19</a:t>
            </a:fld>
            <a:endParaRPr/>
          </a:p>
        </p:txBody>
      </p:sp>
      <p:sp>
        <p:nvSpPr>
          <p:cNvPr id="24" name="Google Shape;24;p2"/>
          <p:cNvSpPr txBox="1">
            <a:spLocks noGrp="1"/>
          </p:cNvSpPr>
          <p:nvPr>
            <p:ph type="ftr" idx="11"/>
          </p:nvPr>
        </p:nvSpPr>
        <p:spPr>
          <a:xfrm>
            <a:off x="-1" y="6491817"/>
            <a:ext cx="4414000" cy="36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MVTX/HF Workshop @LBNL </a:t>
            </a:r>
            <a:endParaRPr/>
          </a:p>
        </p:txBody>
      </p:sp>
      <p:sp>
        <p:nvSpPr>
          <p:cNvPr id="25" name="Google Shape;25;p2"/>
          <p:cNvSpPr txBox="1">
            <a:spLocks noGrp="1"/>
          </p:cNvSpPr>
          <p:nvPr>
            <p:ph type="body" idx="1"/>
          </p:nvPr>
        </p:nvSpPr>
        <p:spPr>
          <a:xfrm>
            <a:off x="609600" y="1131636"/>
            <a:ext cx="10972800" cy="519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609585" marR="0" lvl="0" indent="-474121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66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1219170" marR="0" lvl="1" indent="-457189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828754" marR="0" lvl="2" indent="-440256" algn="l" rtl="0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2133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2438339" marR="0" lvl="3" indent="-423323" algn="l" rtl="0">
              <a:spcBef>
                <a:spcPts val="373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–"/>
              <a:defRPr sz="186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3047924" marR="0" lvl="4" indent="-40639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3657509" marR="0" lvl="5" indent="-474121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66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4267093" marR="0" lvl="6" indent="-474121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66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876678" marR="0" lvl="7" indent="-474121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66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5486263" marR="0" lvl="8" indent="-474121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66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2222663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F4781C-4D75-9041-B9F3-1FF1609AF9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E7F858-FCBE-714D-BB09-0F45504B289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25F6DA7-D6EC-1C42-AB87-81099E0CEF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A74A0B-340F-774E-BFF8-F8046ADAFA12}" type="datetime1">
              <a:rPr lang="en-US" smtClean="0"/>
              <a:t>3/2/19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3BC9678-3861-634A-BDAC-1617A3603E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MVTX/HF Workshop @LBNL 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5E1DEE-2974-894E-98F4-588BD0E3A8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9A2E6B-6362-E642-A3D5-72A011B20A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29253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45FDF5-9C8C-2347-A431-ECF1A3ACA9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5331CF3-4950-FC44-84C7-A2100FA3A2F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FC567BF-F7F0-284B-BB94-F38ACED1D4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DF7E47-1D33-0A49-ACCE-87C5E4E5C85F}" type="datetime1">
              <a:rPr lang="en-US" smtClean="0"/>
              <a:t>3/2/19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C67EC2C-E3A2-404E-AA55-1F432CEC24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MVTX/HF Workshop @LBNL 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6532C68-CD7D-D740-986D-4259840E5E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9A2E6B-6362-E642-A3D5-72A011B20A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43391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5B3F13-77B7-F048-8B65-7077482463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41582A-84DC-D544-BF5C-F2AEF6810A0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4790B81-9647-1B40-933B-1A193368D9C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B07DEBC-613B-8943-B93A-3C2706F6CA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DC37C9-0415-854A-AFA5-85F3BA7C1FC9}" type="datetime1">
              <a:rPr lang="en-US" smtClean="0"/>
              <a:t>3/2/19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6109BB7-D24C-0C4C-88ED-4FAD7CFA96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MVTX/HF Workshop @LBNL 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71BB5FB-402E-D547-A07C-9CB9CDE99B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9A2E6B-6362-E642-A3D5-72A011B20A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69713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E5024C-7FE3-4048-94B5-B7D862793E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EBA3D25-E89F-A643-A0F4-E86437462A7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03ED6F9-2D58-FE40-AAAB-7C39DCE7971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16C4E55-BB38-A540-8CEB-E454C2FA65B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F11467C-4BF2-7D42-91DA-31F68FDC5E4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1FB4CA6-6522-B64F-9321-875826A4EC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4828C5-2E02-D94F-B146-02365880F194}" type="datetime1">
              <a:rPr lang="en-US" smtClean="0"/>
              <a:t>3/2/19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267D730-3869-7D4F-B1CA-4EEECD87E6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MVTX/HF Workshop @LBNL 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D844888-61CC-1B4F-B9EF-A0ABB69744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9A2E6B-6362-E642-A3D5-72A011B20A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48234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A5FB1E-4361-7346-8875-0EEB51FE65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BDF2785-8078-BA4B-853C-88D336488A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C81731-CF80-AE4E-ACC9-A2AF508F6125}" type="datetime1">
              <a:rPr lang="en-US" smtClean="0"/>
              <a:t>3/2/19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BB2BA23-FF0B-CD4A-9B9C-94AF1BAB7D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MVTX/HF Workshop @LBNL 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2BF73D6-5FE8-964B-A5AC-9943A46C7C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9A2E6B-6362-E642-A3D5-72A011B20A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12383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0B66917-0D45-D441-AC5C-6C19DD0ACB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1D5E9D-0C85-4C49-ABA0-1817EDFCECA8}" type="datetime1">
              <a:rPr lang="en-US" smtClean="0"/>
              <a:t>3/2/19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82E57CF-C5D7-D443-8641-23C39F9AD1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MVTX/HF Workshop @LBNL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B7CFF3C-907A-1E42-B7B9-4B131FDAEE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9A2E6B-6362-E642-A3D5-72A011B20A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12824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221950-86AC-DB40-B36A-388365ECE1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855BF6-9D4A-9041-9058-E51585D96A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B5C41B9-5EB2-F346-98BD-9F6E480EBCA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DBFCB53-5C12-124C-8899-0B26D4E624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E0042E-0E19-2043-80DF-73FCD9FEFAEA}" type="datetime1">
              <a:rPr lang="en-US" smtClean="0"/>
              <a:t>3/2/19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4686E1D-D9E3-F04F-88C1-ACA8A7A849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MVTX/HF Workshop @LBNL 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6AEB6C6-494C-2C4F-B35E-D209A60E08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9A2E6B-6362-E642-A3D5-72A011B20A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72062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3CD6D7-C99C-3243-BEED-49DF2B2F53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B9E6DD7-81D0-3F4F-B64A-95D37CB1554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D3233E9-CFDD-8B4F-91C5-377341AD8BE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34677C4-33D8-1A4C-A30F-2D49D9B875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C20FAA-9B65-3640-86A4-D00D164918C0}" type="datetime1">
              <a:rPr lang="en-US" smtClean="0"/>
              <a:t>3/2/19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9A8331B-C052-CF47-8656-BF1416D5B5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MVTX/HF Workshop @LBNL 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DE03C0D-388B-9745-ACAB-5EDB1E1362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9A2E6B-6362-E642-A3D5-72A011B20A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66267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1C5E426-3DDD-5848-A83E-4EA9EF9BD1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F346F17-A39D-7D46-8097-B7A7F95A364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11F4B3B-71AC-8248-9F43-0A728930657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D6E263-E422-D24A-865A-D0FDDBE0FB3B}" type="datetime1">
              <a:rPr lang="en-US" smtClean="0"/>
              <a:t>3/2/19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776C9ED-E888-BD4A-A1B8-29FF6E36442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MVTX/HF Workshop @LBNL 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CB60A57-E5ED-8641-BFDE-E6C15A54D57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9A2E6B-6362-E642-A3D5-72A011B20A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27801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iff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955C4300-827D-294F-92AC-31E5DB4DB6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18255"/>
            <a:ext cx="10515600" cy="959733"/>
          </a:xfrm>
        </p:spPr>
        <p:txBody>
          <a:bodyPr/>
          <a:lstStyle/>
          <a:p>
            <a:r>
              <a:rPr lang="en-US" dirty="0"/>
              <a:t>Goals 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EC33BB90-19F1-D348-A43E-E601B98EFD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977988"/>
            <a:ext cx="10515600" cy="2611733"/>
          </a:xfrm>
        </p:spPr>
        <p:txBody>
          <a:bodyPr/>
          <a:lstStyle/>
          <a:p>
            <a:r>
              <a:rPr lang="en-US" dirty="0"/>
              <a:t>BNL Director’s Review: 4/9-11, 2019</a:t>
            </a:r>
          </a:p>
          <a:p>
            <a:pPr lvl="1"/>
            <a:r>
              <a:rPr lang="en-US" dirty="0"/>
              <a:t>Update budget </a:t>
            </a:r>
          </a:p>
          <a:p>
            <a:r>
              <a:rPr lang="en-US" dirty="0"/>
              <a:t>MVTX TPC: $5.49M  </a:t>
            </a:r>
            <a:r>
              <a:rPr lang="en-US" dirty="0">
                <a:sym typeface="Wingdings" pitchFamily="2" charset="2"/>
              </a:rPr>
              <a:t> &lt;$5M</a:t>
            </a:r>
          </a:p>
          <a:p>
            <a:pPr lvl="1"/>
            <a:r>
              <a:rPr lang="en-US" dirty="0">
                <a:solidFill>
                  <a:srgbClr val="FF0000"/>
                </a:solidFill>
                <a:sym typeface="Wingdings" pitchFamily="2" charset="2"/>
              </a:rPr>
              <a:t>Revisit major high cost items - carbon structures </a:t>
            </a:r>
            <a:r>
              <a:rPr lang="en-US" dirty="0" err="1">
                <a:solidFill>
                  <a:srgbClr val="FF0000"/>
                </a:solidFill>
                <a:sym typeface="Wingdings" pitchFamily="2" charset="2"/>
              </a:rPr>
              <a:t>etc</a:t>
            </a:r>
            <a:r>
              <a:rPr lang="en-US" dirty="0">
                <a:solidFill>
                  <a:srgbClr val="FF0000"/>
                </a:solidFill>
                <a:sym typeface="Wingdings" pitchFamily="2" charset="2"/>
              </a:rPr>
              <a:t> </a:t>
            </a:r>
          </a:p>
          <a:p>
            <a:pPr lvl="1"/>
            <a:r>
              <a:rPr lang="en-US" dirty="0">
                <a:sym typeface="Wingdings" pitchFamily="2" charset="2"/>
              </a:rPr>
              <a:t>Contingency: 30% now for all, some could be lower?</a:t>
            </a:r>
          </a:p>
          <a:p>
            <a:pPr lvl="1"/>
            <a:r>
              <a:rPr lang="en-US" dirty="0">
                <a:sym typeface="Wingdings" pitchFamily="2" charset="2"/>
              </a:rPr>
              <a:t>Move some tasks to WBS 2.x  </a:t>
            </a:r>
            <a:r>
              <a:rPr lang="en-US" dirty="0"/>
              <a:t>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F2E113C-9A9F-3448-B57B-A2835C8430B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2590" y="3809375"/>
            <a:ext cx="10866817" cy="2914864"/>
          </a:xfrm>
          <a:prstGeom prst="rect">
            <a:avLst/>
          </a:prstGeom>
        </p:spPr>
      </p:pic>
      <p:sp>
        <p:nvSpPr>
          <p:cNvPr id="7" name="Oval 6">
            <a:extLst>
              <a:ext uri="{FF2B5EF4-FFF2-40B4-BE49-F238E27FC236}">
                <a16:creationId xmlns:a16="http://schemas.microsoft.com/office/drawing/2014/main" id="{180BB389-FCA7-5E4E-94F4-A2A2EE4707BD}"/>
              </a:ext>
            </a:extLst>
          </p:cNvPr>
          <p:cNvSpPr/>
          <p:nvPr/>
        </p:nvSpPr>
        <p:spPr>
          <a:xfrm>
            <a:off x="7092778" y="4479533"/>
            <a:ext cx="2842332" cy="585627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62F0762D-FE2B-EC4D-9DDE-9167146708A0}"/>
              </a:ext>
            </a:extLst>
          </p:cNvPr>
          <p:cNvSpPr/>
          <p:nvPr/>
        </p:nvSpPr>
        <p:spPr>
          <a:xfrm>
            <a:off x="10538852" y="4479532"/>
            <a:ext cx="1191802" cy="585627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Date Placeholder 8">
            <a:extLst>
              <a:ext uri="{FF2B5EF4-FFF2-40B4-BE49-F238E27FC236}">
                <a16:creationId xmlns:a16="http://schemas.microsoft.com/office/drawing/2014/main" id="{20CC3DDC-A142-B846-AC33-B031384A4D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87715E-7BA8-244E-865F-7CD982E5B113}" type="datetime1">
              <a:rPr lang="en-US" smtClean="0"/>
              <a:t>3/2/19</a:t>
            </a:fld>
            <a:endParaRPr lang="en-US"/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D2D6B136-7D1F-2048-8A3C-97798A7D44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MVTX/HF Workshop @LBNL </a:t>
            </a:r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7763BDD6-C47C-8046-969E-92421E8343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9A2E6B-6362-E642-A3D5-72A011B20AEF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264419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ED0DA7-1076-164D-B211-BFC734A9CB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3AF7D73-19D3-3D4E-8E87-FF908F0F1C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774094-5712-704F-A786-A198746C4D64}" type="datetime1">
              <a:rPr lang="en-US" smtClean="0"/>
              <a:t>3/2/19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6ADE2C5-4D12-F84F-A2C5-66FC955AC6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MVTX/HF Workshop @LBNL </a:t>
            </a:r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04A38ED3-CA78-9241-9FAE-6D389D5F0CD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065680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 20">
            <a:extLst>
              <a:ext uri="{FF2B5EF4-FFF2-40B4-BE49-F238E27FC236}">
                <a16:creationId xmlns:a16="http://schemas.microsoft.com/office/drawing/2014/main" id="{B7BB29C8-9798-8C46-92C0-49337ADA7AE4}"/>
              </a:ext>
            </a:extLst>
          </p:cNvPr>
          <p:cNvGrpSpPr/>
          <p:nvPr/>
        </p:nvGrpSpPr>
        <p:grpSpPr>
          <a:xfrm>
            <a:off x="6759692" y="1697323"/>
            <a:ext cx="4856051" cy="5101264"/>
            <a:chOff x="5049650" y="1106491"/>
            <a:chExt cx="3642038" cy="3825948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0387C7E3-4B69-F940-93FD-857F7E7233E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t="-86"/>
            <a:stretch/>
          </p:blipFill>
          <p:spPr>
            <a:xfrm>
              <a:off x="5049650" y="1106491"/>
              <a:ext cx="3642038" cy="3323492"/>
            </a:xfrm>
            <a:prstGeom prst="rect">
              <a:avLst/>
            </a:prstGeom>
          </p:spPr>
        </p:pic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097FE7CD-4329-724F-B8EE-803D4FA5F434}"/>
                </a:ext>
              </a:extLst>
            </p:cNvPr>
            <p:cNvCxnSpPr/>
            <p:nvPr/>
          </p:nvCxnSpPr>
          <p:spPr>
            <a:xfrm>
              <a:off x="6931029" y="3210050"/>
              <a:ext cx="19783" cy="1477108"/>
            </a:xfrm>
            <a:prstGeom prst="line">
              <a:avLst/>
            </a:pr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4824E63E-D0AC-F145-976B-2D261B35822F}"/>
                </a:ext>
              </a:extLst>
            </p:cNvPr>
            <p:cNvCxnSpPr/>
            <p:nvPr/>
          </p:nvCxnSpPr>
          <p:spPr>
            <a:xfrm flipH="1">
              <a:off x="5671531" y="4212373"/>
              <a:ext cx="6594" cy="474785"/>
            </a:xfrm>
            <a:prstGeom prst="line">
              <a:avLst/>
            </a:pr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F902F7ED-7893-284C-A77C-A434F030C900}"/>
                </a:ext>
              </a:extLst>
            </p:cNvPr>
            <p:cNvSpPr txBox="1"/>
            <p:nvPr/>
          </p:nvSpPr>
          <p:spPr>
            <a:xfrm>
              <a:off x="5678125" y="4617016"/>
              <a:ext cx="1290775" cy="31542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133" dirty="0"/>
                <a:t>L = 350.0 cm</a:t>
              </a:r>
            </a:p>
          </p:txBody>
        </p:sp>
        <p:cxnSp>
          <p:nvCxnSpPr>
            <p:cNvPr id="13" name="Straight Arrow Connector 12">
              <a:extLst>
                <a:ext uri="{FF2B5EF4-FFF2-40B4-BE49-F238E27FC236}">
                  <a16:creationId xmlns:a16="http://schemas.microsoft.com/office/drawing/2014/main" id="{7D99A1C2-2F3D-6249-A1FD-397FF8FB95FA}"/>
                </a:ext>
              </a:extLst>
            </p:cNvPr>
            <p:cNvCxnSpPr/>
            <p:nvPr/>
          </p:nvCxnSpPr>
          <p:spPr>
            <a:xfrm flipH="1">
              <a:off x="5671531" y="4583282"/>
              <a:ext cx="375871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4" name="Straight Arrow Connector 13">
              <a:extLst>
                <a:ext uri="{FF2B5EF4-FFF2-40B4-BE49-F238E27FC236}">
                  <a16:creationId xmlns:a16="http://schemas.microsoft.com/office/drawing/2014/main" id="{11A5A1EF-8ECC-F042-89FF-66080EC801C2}"/>
                </a:ext>
              </a:extLst>
            </p:cNvPr>
            <p:cNvCxnSpPr/>
            <p:nvPr/>
          </p:nvCxnSpPr>
          <p:spPr>
            <a:xfrm>
              <a:off x="6588129" y="4583282"/>
              <a:ext cx="368002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</p:grpSp>
      <p:pic>
        <p:nvPicPr>
          <p:cNvPr id="27" name="Picture 26">
            <a:extLst>
              <a:ext uri="{FF2B5EF4-FFF2-40B4-BE49-F238E27FC236}">
                <a16:creationId xmlns:a16="http://schemas.microsoft.com/office/drawing/2014/main" id="{177BE255-684C-E54A-9A47-EF7C12322D0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74339" y="2547403"/>
            <a:ext cx="6638941" cy="379368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57209CF-DDA5-424C-89CC-F8398F7CA9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64792" y="18931"/>
            <a:ext cx="10101859" cy="897400"/>
          </a:xfrm>
        </p:spPr>
        <p:txBody>
          <a:bodyPr>
            <a:noAutofit/>
          </a:bodyPr>
          <a:lstStyle/>
          <a:p>
            <a:r>
              <a:rPr lang="en-US" sz="3600" dirty="0"/>
              <a:t>MVTX Global Mechanical System Integration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D6626B-2D3E-B84C-90B6-75B6EA6433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5349" y="892295"/>
            <a:ext cx="9552629" cy="1261102"/>
          </a:xfrm>
        </p:spPr>
        <p:txBody>
          <a:bodyPr>
            <a:normAutofit/>
          </a:bodyPr>
          <a:lstStyle/>
          <a:p>
            <a:r>
              <a:rPr lang="en-US" dirty="0"/>
              <a:t>MVTX service barrel preliminary design, with two parts:</a:t>
            </a:r>
          </a:p>
          <a:p>
            <a:pPr lvl="1"/>
            <a:r>
              <a:rPr lang="en-US" dirty="0">
                <a:solidFill>
                  <a:srgbClr val="0432FF"/>
                </a:solidFill>
              </a:rPr>
              <a:t>Part-1: from MVTX to PP-1b, all power PCB, 40cm</a:t>
            </a:r>
          </a:p>
          <a:p>
            <a:pPr lvl="1"/>
            <a:r>
              <a:rPr lang="en-US" dirty="0">
                <a:solidFill>
                  <a:srgbClr val="0432FF"/>
                </a:solidFill>
              </a:rPr>
              <a:t>Part-2: length TBD later, from PP-1b to PP-2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25C53DA-8E58-8E48-B760-5722EB3FDD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4CCDF1-001E-9246-A3E3-6FC99D87EDBD}" type="datetime1">
              <a:rPr lang="en-US" smtClean="0"/>
              <a:t>3/2/19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A57FD2F-EC48-9F47-8545-BA86B2729A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MVTX/HF Workshop @LBNL 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F5652BA-C0A8-5E4B-895C-A37CC4F56B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C2B7C4-7EFF-464D-8315-689B7A5A9DB8}" type="slidenum">
              <a:rPr lang="en-US" smtClean="0"/>
              <a:t>11</a:t>
            </a:fld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5C1AA87-505C-2848-84D1-D6A9DBD82CD1}"/>
              </a:ext>
            </a:extLst>
          </p:cNvPr>
          <p:cNvSpPr txBox="1"/>
          <p:nvPr/>
        </p:nvSpPr>
        <p:spPr>
          <a:xfrm>
            <a:off x="3749377" y="3352910"/>
            <a:ext cx="65755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TPC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968B7E0-B816-AD4C-A45A-D37CDFC04F8D}"/>
              </a:ext>
            </a:extLst>
          </p:cNvPr>
          <p:cNvSpPr txBox="1"/>
          <p:nvPr/>
        </p:nvSpPr>
        <p:spPr>
          <a:xfrm>
            <a:off x="9134449" y="3731197"/>
            <a:ext cx="553357" cy="379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67" dirty="0">
                <a:solidFill>
                  <a:schemeClr val="bg1"/>
                </a:solidFill>
              </a:rPr>
              <a:t>TPC</a:t>
            </a:r>
            <a:endParaRPr lang="en-US" sz="2400" dirty="0">
              <a:solidFill>
                <a:schemeClr val="bg1"/>
              </a:solidFill>
            </a:endParaRPr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5677FCE3-F3B7-864F-86D4-388BC749A49A}"/>
              </a:ext>
            </a:extLst>
          </p:cNvPr>
          <p:cNvCxnSpPr>
            <a:cxnSpLocks/>
          </p:cNvCxnSpPr>
          <p:nvPr/>
        </p:nvCxnSpPr>
        <p:spPr>
          <a:xfrm flipH="1" flipV="1">
            <a:off x="6421730" y="2810829"/>
            <a:ext cx="2389268" cy="1125552"/>
          </a:xfrm>
          <a:prstGeom prst="straightConnector1">
            <a:avLst/>
          </a:prstGeom>
          <a:ln w="15875">
            <a:solidFill>
              <a:srgbClr val="032A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06B88C94-11AB-A34B-89BB-A48E3D4CE76C}"/>
              </a:ext>
            </a:extLst>
          </p:cNvPr>
          <p:cNvCxnSpPr>
            <a:cxnSpLocks/>
          </p:cNvCxnSpPr>
          <p:nvPr/>
        </p:nvCxnSpPr>
        <p:spPr>
          <a:xfrm flipH="1">
            <a:off x="6421730" y="4928434"/>
            <a:ext cx="2389269" cy="1183641"/>
          </a:xfrm>
          <a:prstGeom prst="straightConnector1">
            <a:avLst/>
          </a:prstGeom>
          <a:ln w="15875">
            <a:solidFill>
              <a:srgbClr val="032A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>
            <a:extLst>
              <a:ext uri="{FF2B5EF4-FFF2-40B4-BE49-F238E27FC236}">
                <a16:creationId xmlns:a16="http://schemas.microsoft.com/office/drawing/2014/main" id="{3BF5D623-BED3-7340-A314-0B558AF957D1}"/>
              </a:ext>
            </a:extLst>
          </p:cNvPr>
          <p:cNvSpPr txBox="1"/>
          <p:nvPr/>
        </p:nvSpPr>
        <p:spPr>
          <a:xfrm>
            <a:off x="9471716" y="6112076"/>
            <a:ext cx="1897673" cy="4205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133" dirty="0"/>
              <a:t>R= 209.6cm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D3FA61A-9F8B-6449-8E7A-BC01D56A707E}"/>
              </a:ext>
            </a:extLst>
          </p:cNvPr>
          <p:cNvSpPr txBox="1"/>
          <p:nvPr/>
        </p:nvSpPr>
        <p:spPr>
          <a:xfrm>
            <a:off x="3467290" y="4038600"/>
            <a:ext cx="636777" cy="379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67" dirty="0">
                <a:solidFill>
                  <a:schemeClr val="bg1"/>
                </a:solidFill>
              </a:rPr>
              <a:t>INTT</a:t>
            </a:r>
          </a:p>
        </p:txBody>
      </p:sp>
      <p:sp>
        <p:nvSpPr>
          <p:cNvPr id="20" name="Rounded Rectangular Callout 19">
            <a:extLst>
              <a:ext uri="{FF2B5EF4-FFF2-40B4-BE49-F238E27FC236}">
                <a16:creationId xmlns:a16="http://schemas.microsoft.com/office/drawing/2014/main" id="{295643BE-0685-3045-A24C-8355AB06EAE7}"/>
              </a:ext>
            </a:extLst>
          </p:cNvPr>
          <p:cNvSpPr/>
          <p:nvPr/>
        </p:nvSpPr>
        <p:spPr>
          <a:xfrm>
            <a:off x="4149144" y="5039643"/>
            <a:ext cx="1032457" cy="522957"/>
          </a:xfrm>
          <a:prstGeom prst="wedgeRoundRectCallout">
            <a:avLst>
              <a:gd name="adj1" fmla="val -79092"/>
              <a:gd name="adj2" fmla="val -133122"/>
              <a:gd name="adj3" fmla="val 16667"/>
            </a:avLst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67" dirty="0"/>
              <a:t>MVTX</a:t>
            </a:r>
          </a:p>
        </p:txBody>
      </p:sp>
      <p:sp>
        <p:nvSpPr>
          <p:cNvPr id="17" name="Line Callout 1 16">
            <a:extLst>
              <a:ext uri="{FF2B5EF4-FFF2-40B4-BE49-F238E27FC236}">
                <a16:creationId xmlns:a16="http://schemas.microsoft.com/office/drawing/2014/main" id="{78876F0D-4A22-7B48-A333-470AE795B764}"/>
              </a:ext>
            </a:extLst>
          </p:cNvPr>
          <p:cNvSpPr/>
          <p:nvPr/>
        </p:nvSpPr>
        <p:spPr>
          <a:xfrm>
            <a:off x="4429822" y="5631018"/>
            <a:ext cx="1636324" cy="541183"/>
          </a:xfrm>
          <a:prstGeom prst="borderCallout1">
            <a:avLst>
              <a:gd name="adj1" fmla="val 18750"/>
              <a:gd name="adj2" fmla="val -8333"/>
              <a:gd name="adj3" fmla="val -201326"/>
              <a:gd name="adj4" fmla="val -78293"/>
            </a:avLst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67" dirty="0">
                <a:solidFill>
                  <a:srgbClr val="032AFF"/>
                </a:solidFill>
              </a:rPr>
              <a:t>PP-1a:</a:t>
            </a:r>
            <a:r>
              <a:rPr lang="en-US" sz="1867" dirty="0">
                <a:solidFill>
                  <a:srgbClr val="FF0000"/>
                </a:solidFill>
              </a:rPr>
              <a:t> </a:t>
            </a:r>
          </a:p>
          <a:p>
            <a:pPr algn="ctr"/>
            <a:r>
              <a:rPr lang="en-US" sz="1467" dirty="0">
                <a:solidFill>
                  <a:srgbClr val="FF0000"/>
                </a:solidFill>
              </a:rPr>
              <a:t>short </a:t>
            </a:r>
            <a:r>
              <a:rPr lang="en-US" sz="1333" dirty="0">
                <a:solidFill>
                  <a:srgbClr val="FF0000"/>
                </a:solidFill>
              </a:rPr>
              <a:t>signal cables</a:t>
            </a:r>
            <a:endParaRPr lang="en-US" sz="1400" dirty="0">
              <a:solidFill>
                <a:srgbClr val="FF0000"/>
              </a:solidFill>
            </a:endParaRPr>
          </a:p>
        </p:txBody>
      </p:sp>
      <p:sp>
        <p:nvSpPr>
          <p:cNvPr id="25" name="Line Callout 1 24">
            <a:extLst>
              <a:ext uri="{FF2B5EF4-FFF2-40B4-BE49-F238E27FC236}">
                <a16:creationId xmlns:a16="http://schemas.microsoft.com/office/drawing/2014/main" id="{86B581C8-07AF-BA47-8B48-6AF1A5CE5EA6}"/>
              </a:ext>
            </a:extLst>
          </p:cNvPr>
          <p:cNvSpPr/>
          <p:nvPr/>
        </p:nvSpPr>
        <p:spPr>
          <a:xfrm>
            <a:off x="711200" y="5924612"/>
            <a:ext cx="1219200" cy="816864"/>
          </a:xfrm>
          <a:prstGeom prst="borderCallout1">
            <a:avLst>
              <a:gd name="adj1" fmla="val 18750"/>
              <a:gd name="adj2" fmla="val -8333"/>
              <a:gd name="adj3" fmla="val -155183"/>
              <a:gd name="adj4" fmla="val -28550"/>
            </a:avLst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rgbClr val="032AFF"/>
                </a:solidFill>
              </a:rPr>
              <a:t>PP-2:</a:t>
            </a:r>
          </a:p>
          <a:p>
            <a:pPr algn="ctr"/>
            <a:r>
              <a:rPr lang="en-US" sz="1333" dirty="0">
                <a:solidFill>
                  <a:srgbClr val="FF0000"/>
                </a:solidFill>
              </a:rPr>
              <a:t>Signal and power cables</a:t>
            </a:r>
          </a:p>
        </p:txBody>
      </p:sp>
      <p:sp>
        <p:nvSpPr>
          <p:cNvPr id="26" name="Line Callout 1 25">
            <a:extLst>
              <a:ext uri="{FF2B5EF4-FFF2-40B4-BE49-F238E27FC236}">
                <a16:creationId xmlns:a16="http://schemas.microsoft.com/office/drawing/2014/main" id="{C666C57B-CABF-0145-A905-3645D8C827DC}"/>
              </a:ext>
            </a:extLst>
          </p:cNvPr>
          <p:cNvSpPr/>
          <p:nvPr/>
        </p:nvSpPr>
        <p:spPr>
          <a:xfrm>
            <a:off x="3374394" y="6312754"/>
            <a:ext cx="1247759" cy="541183"/>
          </a:xfrm>
          <a:prstGeom prst="borderCallout1">
            <a:avLst>
              <a:gd name="adj1" fmla="val 18750"/>
              <a:gd name="adj2" fmla="val -8333"/>
              <a:gd name="adj3" fmla="val -321776"/>
              <a:gd name="adj4" fmla="val -96332"/>
            </a:avLst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67" dirty="0">
                <a:solidFill>
                  <a:srgbClr val="032AFF"/>
                </a:solidFill>
              </a:rPr>
              <a:t>PP-1b:</a:t>
            </a:r>
            <a:r>
              <a:rPr lang="en-US" sz="1867" dirty="0">
                <a:solidFill>
                  <a:srgbClr val="FF0000"/>
                </a:solidFill>
              </a:rPr>
              <a:t> </a:t>
            </a:r>
          </a:p>
          <a:p>
            <a:pPr algn="ctr"/>
            <a:r>
              <a:rPr lang="en-US" sz="1467" dirty="0">
                <a:solidFill>
                  <a:srgbClr val="FF0000"/>
                </a:solidFill>
              </a:rPr>
              <a:t>power cables</a:t>
            </a:r>
            <a:endParaRPr lang="en-US" sz="1600" dirty="0">
              <a:solidFill>
                <a:srgbClr val="FF0000"/>
              </a:solidFill>
            </a:endParaRPr>
          </a:p>
        </p:txBody>
      </p:sp>
      <p:sp>
        <p:nvSpPr>
          <p:cNvPr id="29" name="Line Callout 2 28">
            <a:extLst>
              <a:ext uri="{FF2B5EF4-FFF2-40B4-BE49-F238E27FC236}">
                <a16:creationId xmlns:a16="http://schemas.microsoft.com/office/drawing/2014/main" id="{C8628ACB-8929-C74D-90D7-8505832A2F74}"/>
              </a:ext>
            </a:extLst>
          </p:cNvPr>
          <p:cNvSpPr/>
          <p:nvPr/>
        </p:nvSpPr>
        <p:spPr>
          <a:xfrm>
            <a:off x="1320800" y="3323336"/>
            <a:ext cx="1219200" cy="816864"/>
          </a:xfrm>
          <a:prstGeom prst="borderCallout2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Service Barrel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11CCD11-490C-2A43-AE8D-84B50C0EB1D1}"/>
              </a:ext>
            </a:extLst>
          </p:cNvPr>
          <p:cNvSpPr/>
          <p:nvPr/>
        </p:nvSpPr>
        <p:spPr>
          <a:xfrm>
            <a:off x="164065" y="2640458"/>
            <a:ext cx="151010" cy="3672296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highlight>
                <a:srgbClr val="FF0000"/>
              </a:highlight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7E84F312-5A5E-B242-A5F5-78476FEF6AD6}"/>
              </a:ext>
            </a:extLst>
          </p:cNvPr>
          <p:cNvSpPr txBox="1"/>
          <p:nvPr/>
        </p:nvSpPr>
        <p:spPr>
          <a:xfrm>
            <a:off x="-7991" y="2251125"/>
            <a:ext cx="15953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>
                <a:solidFill>
                  <a:srgbClr val="FF0000"/>
                </a:solidFill>
              </a:rPr>
              <a:t>iHCal</a:t>
            </a:r>
            <a:r>
              <a:rPr lang="en-US" b="1" dirty="0">
                <a:solidFill>
                  <a:srgbClr val="FF0000"/>
                </a:solidFill>
              </a:rPr>
              <a:t>/Support </a:t>
            </a:r>
          </a:p>
        </p:txBody>
      </p:sp>
    </p:spTree>
    <p:extLst>
      <p:ext uri="{BB962C8B-B14F-4D97-AF65-F5344CB8AC3E}">
        <p14:creationId xmlns:p14="http://schemas.microsoft.com/office/powerpoint/2010/main" val="320138450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14D7F3-7CF9-8C41-88B3-DA0209BC49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Detector Mechanical System Design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ACA4C38-3E8D-7641-A0CF-73331FDDC5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60614C-6666-364E-9DDD-77A3BD3C61C1}" type="datetime1">
              <a:rPr lang="en-US" smtClean="0"/>
              <a:t>3/2/19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CC7D021-EC24-BE4B-8A68-C687E11125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MVTX/HF Workshop @LBNL </a:t>
            </a:r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6E38661-C4EC-ED40-A579-3ABAE24A5D4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659731" y="1770797"/>
            <a:ext cx="7741123" cy="4191198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4DA9D1CC-7533-0244-8AD6-00F460D95BC8}"/>
              </a:ext>
            </a:extLst>
          </p:cNvPr>
          <p:cNvSpPr txBox="1"/>
          <p:nvPr/>
        </p:nvSpPr>
        <p:spPr>
          <a:xfrm>
            <a:off x="1089062" y="1293015"/>
            <a:ext cx="7281091" cy="3877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920" dirty="0"/>
              <a:t>a new MVTX stave design with 40cm extended power FPC</a:t>
            </a:r>
          </a:p>
        </p:txBody>
      </p:sp>
    </p:spTree>
    <p:extLst>
      <p:ext uri="{BB962C8B-B14F-4D97-AF65-F5344CB8AC3E}">
        <p14:creationId xmlns:p14="http://schemas.microsoft.com/office/powerpoint/2010/main" val="162510183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16735" y="84098"/>
            <a:ext cx="8920441" cy="792168"/>
          </a:xfrm>
        </p:spPr>
        <p:txBody>
          <a:bodyPr>
            <a:normAutofit/>
          </a:bodyPr>
          <a:lstStyle/>
          <a:p>
            <a:r>
              <a:rPr lang="en-US" sz="4800" dirty="0"/>
              <a:t>Detector Assembly</a:t>
            </a:r>
          </a:p>
        </p:txBody>
      </p:sp>
      <p:sp>
        <p:nvSpPr>
          <p:cNvPr id="8" name="Rectangle 7"/>
          <p:cNvSpPr/>
          <p:nvPr/>
        </p:nvSpPr>
        <p:spPr>
          <a:xfrm>
            <a:off x="6686717" y="1453134"/>
            <a:ext cx="478215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2400" dirty="0">
                <a:solidFill>
                  <a:srgbClr val="032AFF"/>
                </a:solidFill>
              </a:rPr>
              <a:t>Precision positioning and installation of staves on end-wheels</a:t>
            </a:r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4729225" y="2419347"/>
            <a:ext cx="6930295" cy="3782847"/>
            <a:chOff x="0" y="513807"/>
            <a:chExt cx="8238049" cy="4496673"/>
          </a:xfrm>
        </p:grpSpPr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0" y="513807"/>
              <a:ext cx="7968564" cy="4496673"/>
            </a:xfrm>
            <a:prstGeom prst="rect">
              <a:avLst/>
            </a:prstGeom>
          </p:spPr>
        </p:pic>
        <p:sp>
          <p:nvSpPr>
            <p:cNvPr id="11" name="TextBox 10"/>
            <p:cNvSpPr txBox="1"/>
            <p:nvPr/>
          </p:nvSpPr>
          <p:spPr>
            <a:xfrm>
              <a:off x="3613813" y="4031317"/>
              <a:ext cx="854752" cy="3109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100" dirty="0"/>
                <a:t>IB CYSS</a:t>
              </a: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7331436" y="1103956"/>
              <a:ext cx="906613" cy="3109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100" dirty="0"/>
                <a:t>Layer 0</a:t>
              </a: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6734518" y="1787472"/>
              <a:ext cx="911864" cy="3109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100" dirty="0"/>
                <a:t>Layer 1</a:t>
              </a: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5797059" y="2597137"/>
              <a:ext cx="917489" cy="3109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100" dirty="0"/>
                <a:t>Layer 2</a:t>
              </a:r>
            </a:p>
          </p:txBody>
        </p:sp>
      </p:grpSp>
      <p:sp>
        <p:nvSpPr>
          <p:cNvPr id="15" name="Rectangle 14"/>
          <p:cNvSpPr/>
          <p:nvPr/>
        </p:nvSpPr>
        <p:spPr>
          <a:xfrm>
            <a:off x="283293" y="3633823"/>
            <a:ext cx="4999907" cy="25079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44" indent="-285744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133" dirty="0"/>
              <a:t>Follow ALICE IB assembly procedures to build half-detectors for MVTX</a:t>
            </a:r>
          </a:p>
          <a:p>
            <a:pPr marL="285744" indent="-285744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133" dirty="0"/>
              <a:t>QA records in DB, travelers</a:t>
            </a:r>
          </a:p>
          <a:p>
            <a:pPr marL="285744" indent="-285744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133" dirty="0"/>
              <a:t>Modified jigs for MVTX</a:t>
            </a:r>
          </a:p>
          <a:p>
            <a:pPr marL="285744" indent="-285744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133" dirty="0"/>
              <a:t>Build two full half-barrel detector with the service structures </a:t>
            </a:r>
          </a:p>
          <a:p>
            <a:pPr marL="285744" indent="-285744">
              <a:spcBef>
                <a:spcPts val="600"/>
              </a:spcBef>
              <a:buFont typeface="Arial" panose="020B0604020202020204" pitchFamily="34" charset="0"/>
              <a:buChar char="•"/>
            </a:pPr>
            <a:endParaRPr lang="en-US" sz="900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9C8920-6041-FE40-AA9A-2EF398044A13}" type="datetime1">
              <a:rPr lang="en-US" smtClean="0"/>
              <a:t>3/2/19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MVTX/HF Workshop @LBNL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875030-01DD-DA43-BC7F-B4B62D71D19A}" type="slidenum">
              <a:rPr lang="en-US" smtClean="0"/>
              <a:t>13</a:t>
            </a:fld>
            <a:endParaRPr lang="en-US"/>
          </a:p>
        </p:txBody>
      </p:sp>
      <p:pic>
        <p:nvPicPr>
          <p:cNvPr id="20" name="Content Placeholder 1">
            <a:extLst>
              <a:ext uri="{FF2B5EF4-FFF2-40B4-BE49-F238E27FC236}">
                <a16:creationId xmlns:a16="http://schemas.microsoft.com/office/drawing/2014/main" id="{23AC90E9-CDE1-A44F-AD5D-E1F36235971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05527" y="1153288"/>
            <a:ext cx="5687080" cy="20556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74341E5B-9DAC-364D-A178-87FB860E5196}"/>
              </a:ext>
            </a:extLst>
          </p:cNvPr>
          <p:cNvSpPr txBox="1"/>
          <p:nvPr/>
        </p:nvSpPr>
        <p:spPr>
          <a:xfrm>
            <a:off x="1219200" y="2568217"/>
            <a:ext cx="4311630" cy="6669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67" b="1" dirty="0">
                <a:solidFill>
                  <a:srgbClr val="FFFF00"/>
                </a:solidFill>
              </a:rPr>
              <a:t>ALICE 1</a:t>
            </a:r>
            <a:r>
              <a:rPr lang="en-US" sz="1867" b="1" baseline="30000" dirty="0">
                <a:solidFill>
                  <a:srgbClr val="FFFF00"/>
                </a:solidFill>
              </a:rPr>
              <a:t>st</a:t>
            </a:r>
            <a:r>
              <a:rPr lang="en-US" sz="1867" b="1" dirty="0">
                <a:solidFill>
                  <a:srgbClr val="FFFF00"/>
                </a:solidFill>
              </a:rPr>
              <a:t> half inner layer being assembled</a:t>
            </a:r>
          </a:p>
          <a:p>
            <a:r>
              <a:rPr lang="en-US" sz="1867" b="1" dirty="0">
                <a:solidFill>
                  <a:srgbClr val="FFFF00"/>
                </a:solidFill>
              </a:rPr>
              <a:t>6/2018@CERN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AEBFB778-3187-C442-A286-636BC3795CC5}"/>
              </a:ext>
            </a:extLst>
          </p:cNvPr>
          <p:cNvSpPr txBox="1"/>
          <p:nvPr/>
        </p:nvSpPr>
        <p:spPr>
          <a:xfrm>
            <a:off x="3657600" y="1406968"/>
            <a:ext cx="9531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FF00"/>
                </a:solidFill>
              </a:rPr>
              <a:t>staves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305B471-5245-3846-A5CE-11EE7C1DC8AF}"/>
              </a:ext>
            </a:extLst>
          </p:cNvPr>
          <p:cNvSpPr txBox="1"/>
          <p:nvPr/>
        </p:nvSpPr>
        <p:spPr>
          <a:xfrm>
            <a:off x="426099" y="6049029"/>
            <a:ext cx="946470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432FF"/>
                </a:solidFill>
              </a:rPr>
              <a:t>Install </a:t>
            </a:r>
            <a:r>
              <a:rPr lang="en-US" sz="2000" dirty="0" err="1">
                <a:solidFill>
                  <a:srgbClr val="0432FF"/>
                </a:solidFill>
              </a:rPr>
              <a:t>SamTec</a:t>
            </a:r>
            <a:r>
              <a:rPr lang="en-US" sz="2000" dirty="0">
                <a:solidFill>
                  <a:srgbClr val="0432FF"/>
                </a:solidFill>
              </a:rPr>
              <a:t> &amp; power cables during half-barrel assembly with the service barrel at LBNL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1420C0F-8E24-554D-92EA-FF7BA5035A0F}"/>
              </a:ext>
            </a:extLst>
          </p:cNvPr>
          <p:cNvSpPr txBox="1"/>
          <p:nvPr/>
        </p:nvSpPr>
        <p:spPr>
          <a:xfrm>
            <a:off x="4138367" y="2158738"/>
            <a:ext cx="10550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FF00"/>
                </a:solidFill>
              </a:rPr>
              <a:t>dummies</a:t>
            </a:r>
          </a:p>
        </p:txBody>
      </p:sp>
    </p:spTree>
    <p:extLst>
      <p:ext uri="{BB962C8B-B14F-4D97-AF65-F5344CB8AC3E}">
        <p14:creationId xmlns:p14="http://schemas.microsoft.com/office/powerpoint/2010/main" val="315560890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Content Placeholder 4">
            <a:extLst>
              <a:ext uri="{FF2B5EF4-FFF2-40B4-BE49-F238E27FC236}">
                <a16:creationId xmlns:a16="http://schemas.microsoft.com/office/drawing/2014/main" id="{0827D8BC-A879-1B4F-9BE2-7629B63E83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20373" y="1808480"/>
            <a:ext cx="2373518" cy="2519680"/>
          </a:xfrm>
          <a:prstGeom prst="rect">
            <a:avLst/>
          </a:prstGeom>
        </p:spPr>
      </p:pic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A5FA86BB-75A0-8A47-B0A7-1242888D6441}"/>
              </a:ext>
            </a:extLst>
          </p:cNvPr>
          <p:cNvCxnSpPr>
            <a:cxnSpLocks/>
          </p:cNvCxnSpPr>
          <p:nvPr/>
        </p:nvCxnSpPr>
        <p:spPr>
          <a:xfrm flipH="1">
            <a:off x="9562429" y="3180080"/>
            <a:ext cx="945874" cy="0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EEFE33F8-2E09-3A47-9E2D-54E94576F56D}"/>
              </a:ext>
            </a:extLst>
          </p:cNvPr>
          <p:cNvSpPr txBox="1"/>
          <p:nvPr/>
        </p:nvSpPr>
        <p:spPr>
          <a:xfrm>
            <a:off x="9066373" y="4341334"/>
            <a:ext cx="6609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West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94EB7CF4-CD02-D846-84A5-63A33D7742E8}"/>
              </a:ext>
            </a:extLst>
          </p:cNvPr>
          <p:cNvSpPr txBox="1"/>
          <p:nvPr/>
        </p:nvSpPr>
        <p:spPr>
          <a:xfrm>
            <a:off x="11250773" y="4341334"/>
            <a:ext cx="5677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East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D28F9375-9FA8-E54F-A50D-F401D2C42C71}"/>
              </a:ext>
            </a:extLst>
          </p:cNvPr>
          <p:cNvGrpSpPr/>
          <p:nvPr/>
        </p:nvGrpSpPr>
        <p:grpSpPr>
          <a:xfrm>
            <a:off x="68812" y="0"/>
            <a:ext cx="8308029" cy="6858000"/>
            <a:chOff x="68812" y="0"/>
            <a:chExt cx="8308029" cy="6858000"/>
          </a:xfrm>
        </p:grpSpPr>
        <p:pic>
          <p:nvPicPr>
            <p:cNvPr id="5" name="Content Placeholder 3">
              <a:extLst>
                <a:ext uri="{FF2B5EF4-FFF2-40B4-BE49-F238E27FC236}">
                  <a16:creationId xmlns:a16="http://schemas.microsoft.com/office/drawing/2014/main" id="{981C5053-D7A7-4271-B8C1-54C703AC223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8812" y="0"/>
              <a:ext cx="8308029" cy="6858000"/>
            </a:xfrm>
            <a:prstGeom prst="rect">
              <a:avLst/>
            </a:prstGeom>
          </p:spPr>
        </p:pic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943F3A1A-A41A-D44E-90ED-0E5FD7EA573D}"/>
                </a:ext>
              </a:extLst>
            </p:cNvPr>
            <p:cNvGrpSpPr/>
            <p:nvPr/>
          </p:nvGrpSpPr>
          <p:grpSpPr>
            <a:xfrm>
              <a:off x="4078013" y="1634359"/>
              <a:ext cx="3610448" cy="4629281"/>
              <a:chOff x="4078013" y="1634359"/>
              <a:chExt cx="3610448" cy="4629281"/>
            </a:xfrm>
          </p:grpSpPr>
          <p:cxnSp>
            <p:nvCxnSpPr>
              <p:cNvPr id="62" name="Straight Arrow Connector 61">
                <a:extLst>
                  <a:ext uri="{FF2B5EF4-FFF2-40B4-BE49-F238E27FC236}">
                    <a16:creationId xmlns:a16="http://schemas.microsoft.com/office/drawing/2014/main" id="{37C63618-E374-4AF5-8B65-EE27772FDDE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740166" y="4897821"/>
                <a:ext cx="430924" cy="493986"/>
              </a:xfrm>
              <a:prstGeom prst="straightConnector1">
                <a:avLst/>
              </a:prstGeom>
              <a:ln w="57150">
                <a:solidFill>
                  <a:srgbClr val="FF0000"/>
                </a:solidFill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64" name="Straight Arrow Connector 63">
                <a:extLst>
                  <a:ext uri="{FF2B5EF4-FFF2-40B4-BE49-F238E27FC236}">
                    <a16:creationId xmlns:a16="http://schemas.microsoft.com/office/drawing/2014/main" id="{524C111E-32AE-4702-ABB0-A9B13F46DD8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139559" y="5374640"/>
                <a:ext cx="761642" cy="0"/>
              </a:xfrm>
              <a:prstGeom prst="straightConnector1">
                <a:avLst/>
              </a:prstGeom>
              <a:ln w="57150">
                <a:solidFill>
                  <a:srgbClr val="FF0000"/>
                </a:solidFill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65" name="Straight Arrow Connector 64">
                <a:extLst>
                  <a:ext uri="{FF2B5EF4-FFF2-40B4-BE49-F238E27FC236}">
                    <a16:creationId xmlns:a16="http://schemas.microsoft.com/office/drawing/2014/main" id="{AF9F52DA-83BA-4CB2-89F9-C3E0EC5E7339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5882520" y="5374640"/>
                <a:ext cx="0" cy="889000"/>
              </a:xfrm>
              <a:prstGeom prst="straightConnector1">
                <a:avLst/>
              </a:prstGeom>
              <a:ln w="57150">
                <a:solidFill>
                  <a:srgbClr val="FF0000"/>
                </a:solidFill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66" name="Straight Arrow Connector 65">
                <a:extLst>
                  <a:ext uri="{FF2B5EF4-FFF2-40B4-BE49-F238E27FC236}">
                    <a16:creationId xmlns:a16="http://schemas.microsoft.com/office/drawing/2014/main" id="{35A57229-1227-40A5-B80D-CF29F2EBAC71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5882520" y="6263640"/>
                <a:ext cx="686521" cy="0"/>
              </a:xfrm>
              <a:prstGeom prst="straightConnector1">
                <a:avLst/>
              </a:prstGeom>
              <a:ln w="57150">
                <a:solidFill>
                  <a:srgbClr val="FF0000"/>
                </a:solidFill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67" name="Straight Arrow Connector 66">
                <a:extLst>
                  <a:ext uri="{FF2B5EF4-FFF2-40B4-BE49-F238E27FC236}">
                    <a16:creationId xmlns:a16="http://schemas.microsoft.com/office/drawing/2014/main" id="{8623FC89-0AD1-42B5-997C-37120E34E6FF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6569042" y="5150069"/>
                <a:ext cx="1" cy="1113571"/>
              </a:xfrm>
              <a:prstGeom prst="straightConnector1">
                <a:avLst/>
              </a:prstGeom>
              <a:ln w="57150">
                <a:solidFill>
                  <a:srgbClr val="FF0000"/>
                </a:solidFill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68" name="Straight Arrow Connector 67">
                <a:extLst>
                  <a:ext uri="{FF2B5EF4-FFF2-40B4-BE49-F238E27FC236}">
                    <a16:creationId xmlns:a16="http://schemas.microsoft.com/office/drawing/2014/main" id="{5279E0C1-6620-4EA2-8AE0-7503EA320F7C}"/>
                  </a:ext>
                </a:extLst>
              </p:cNvPr>
              <p:cNvCxnSpPr>
                <a:cxnSpLocks/>
                <a:endCxn id="2" idx="1"/>
              </p:cNvCxnSpPr>
              <p:nvPr/>
            </p:nvCxnSpPr>
            <p:spPr>
              <a:xfrm>
                <a:off x="6568966" y="5166570"/>
                <a:ext cx="588580" cy="0"/>
              </a:xfrm>
              <a:prstGeom prst="straightConnector1">
                <a:avLst/>
              </a:prstGeom>
              <a:ln w="57150">
                <a:solidFill>
                  <a:srgbClr val="FF0000"/>
                </a:solidFill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9C958EA6-F18B-594A-8236-468F1CF188E4}"/>
                  </a:ext>
                </a:extLst>
              </p:cNvPr>
              <p:cNvSpPr txBox="1"/>
              <p:nvPr/>
            </p:nvSpPr>
            <p:spPr>
              <a:xfrm>
                <a:off x="7157546" y="4981904"/>
                <a:ext cx="53091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solidFill>
                      <a:schemeClr val="bg1"/>
                    </a:solidFill>
                  </a:rPr>
                  <a:t>2E1</a:t>
                </a:r>
              </a:p>
            </p:txBody>
          </p:sp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C3EF731A-9C1C-B64D-B21C-03A5B6F8B889}"/>
                  </a:ext>
                </a:extLst>
              </p:cNvPr>
              <p:cNvSpPr txBox="1"/>
              <p:nvPr/>
            </p:nvSpPr>
            <p:spPr>
              <a:xfrm>
                <a:off x="7152291" y="1634359"/>
                <a:ext cx="53091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solidFill>
                      <a:schemeClr val="bg1"/>
                    </a:solidFill>
                  </a:rPr>
                  <a:t>2E3</a:t>
                </a:r>
              </a:p>
            </p:txBody>
          </p:sp>
          <p:cxnSp>
            <p:nvCxnSpPr>
              <p:cNvPr id="39" name="Straight Arrow Connector 38">
                <a:extLst>
                  <a:ext uri="{FF2B5EF4-FFF2-40B4-BE49-F238E27FC236}">
                    <a16:creationId xmlns:a16="http://schemas.microsoft.com/office/drawing/2014/main" id="{22042A14-779C-C14D-9A0D-4D43CAFA2D2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098989" y="3752193"/>
                <a:ext cx="0" cy="1161393"/>
              </a:xfrm>
              <a:prstGeom prst="straightConnector1">
                <a:avLst/>
              </a:prstGeom>
              <a:ln w="57150">
                <a:solidFill>
                  <a:schemeClr val="accent5">
                    <a:lumMod val="60000"/>
                    <a:lumOff val="40000"/>
                  </a:schemeClr>
                </a:solidFill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1" name="Straight Arrow Connector 40">
                <a:extLst>
                  <a:ext uri="{FF2B5EF4-FFF2-40B4-BE49-F238E27FC236}">
                    <a16:creationId xmlns:a16="http://schemas.microsoft.com/office/drawing/2014/main" id="{A6F408CB-1ED6-414F-AEA5-8C92E1A309B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314451" y="3757448"/>
                <a:ext cx="0" cy="1161393"/>
              </a:xfrm>
              <a:prstGeom prst="straightConnector1">
                <a:avLst/>
              </a:prstGeom>
              <a:ln w="57150">
                <a:solidFill>
                  <a:schemeClr val="accent5">
                    <a:lumMod val="60000"/>
                    <a:lumOff val="40000"/>
                  </a:schemeClr>
                </a:solidFill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2" name="Straight Arrow Connector 41">
                <a:extLst>
                  <a:ext uri="{FF2B5EF4-FFF2-40B4-BE49-F238E27FC236}">
                    <a16:creationId xmlns:a16="http://schemas.microsoft.com/office/drawing/2014/main" id="{EE6326B8-302A-FB4C-8EC6-D017F116DC1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078013" y="4887309"/>
                <a:ext cx="714704" cy="0"/>
              </a:xfrm>
              <a:prstGeom prst="straightConnector1">
                <a:avLst/>
              </a:prstGeom>
              <a:ln w="57150">
                <a:solidFill>
                  <a:srgbClr val="FF0000"/>
                </a:solidFill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54" name="Straight Arrow Connector 53">
                <a:extLst>
                  <a:ext uri="{FF2B5EF4-FFF2-40B4-BE49-F238E27FC236}">
                    <a16:creationId xmlns:a16="http://schemas.microsoft.com/office/drawing/2014/main" id="{A80A1D00-27E0-B94C-94CC-6A0C50CDFCA5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6568965" y="1744087"/>
                <a:ext cx="1" cy="3410084"/>
              </a:xfrm>
              <a:prstGeom prst="straightConnector1">
                <a:avLst/>
              </a:prstGeom>
              <a:ln w="57150">
                <a:solidFill>
                  <a:srgbClr val="FFC000"/>
                </a:solidFill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56" name="Straight Arrow Connector 55">
                <a:extLst>
                  <a:ext uri="{FF2B5EF4-FFF2-40B4-BE49-F238E27FC236}">
                    <a16:creationId xmlns:a16="http://schemas.microsoft.com/office/drawing/2014/main" id="{4EAB6013-19DE-A04C-A9B2-472A5E14FDF3}"/>
                  </a:ext>
                </a:extLst>
              </p:cNvPr>
              <p:cNvCxnSpPr>
                <a:cxnSpLocks/>
                <a:endCxn id="34" idx="1"/>
              </p:cNvCxnSpPr>
              <p:nvPr/>
            </p:nvCxnSpPr>
            <p:spPr>
              <a:xfrm>
                <a:off x="6600497" y="1819025"/>
                <a:ext cx="551794" cy="0"/>
              </a:xfrm>
              <a:prstGeom prst="straightConnector1">
                <a:avLst/>
              </a:prstGeom>
              <a:ln w="57150">
                <a:solidFill>
                  <a:srgbClr val="FFC000"/>
                </a:solidFill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</p:grpSp>
      <p:sp>
        <p:nvSpPr>
          <p:cNvPr id="48" name="TextBox 47">
            <a:extLst>
              <a:ext uri="{FF2B5EF4-FFF2-40B4-BE49-F238E27FC236}">
                <a16:creationId xmlns:a16="http://schemas.microsoft.com/office/drawing/2014/main" id="{75630CDC-D2DE-8C44-B717-A3F084842E69}"/>
              </a:ext>
            </a:extLst>
          </p:cNvPr>
          <p:cNvSpPr txBox="1"/>
          <p:nvPr/>
        </p:nvSpPr>
        <p:spPr>
          <a:xfrm>
            <a:off x="9562429" y="5014356"/>
            <a:ext cx="1010213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00B0F0"/>
                </a:solidFill>
              </a:rPr>
              <a:t>1.4 m</a:t>
            </a:r>
          </a:p>
          <a:p>
            <a:r>
              <a:rPr lang="en-US" sz="2800" dirty="0">
                <a:solidFill>
                  <a:srgbClr val="FF0000"/>
                </a:solidFill>
              </a:rPr>
              <a:t>6.5 m</a:t>
            </a:r>
          </a:p>
          <a:p>
            <a:r>
              <a:rPr lang="en-US" sz="2800" dirty="0">
                <a:solidFill>
                  <a:srgbClr val="FFC000"/>
                </a:solidFill>
              </a:rPr>
              <a:t>4.7 m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8FFD022-FA37-114E-B44F-E3BA5B0AC700}"/>
              </a:ext>
            </a:extLst>
          </p:cNvPr>
          <p:cNvSpPr txBox="1"/>
          <p:nvPr/>
        </p:nvSpPr>
        <p:spPr>
          <a:xfrm>
            <a:off x="7746552" y="0"/>
            <a:ext cx="444544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>
                <a:solidFill>
                  <a:srgbClr val="00B0F0"/>
                </a:solidFill>
              </a:rPr>
              <a:t>MVTX Cable Route</a:t>
            </a:r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1F6D93C7-EA29-C44D-AB5D-416E39F883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FC9B71-2A16-E244-BCC8-F7C604EF4FF2}" type="datetime1">
              <a:rPr lang="en-US" smtClean="0"/>
              <a:t>3/2/19</a:t>
            </a:fld>
            <a:endParaRPr lang="en-US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548EA304-A15F-CF4B-87AD-8ED488497C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MVTX/HF Workshop @LBNL 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8EC5CF9D-770B-684C-9B1F-DFCD1F8152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9A2E6B-6362-E642-A3D5-72A011B20AEF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039958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15"/>
          <p:cNvSpPr txBox="1">
            <a:spLocks noGrp="1"/>
          </p:cNvSpPr>
          <p:nvPr>
            <p:ph type="title"/>
          </p:nvPr>
        </p:nvSpPr>
        <p:spPr>
          <a:xfrm>
            <a:off x="609600" y="1"/>
            <a:ext cx="10972800" cy="98520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121900" tIns="60933" rIns="121900" bIns="60933" rtlCol="0" anchor="ctr" anchorCtr="0">
            <a:noAutofit/>
          </a:bodyPr>
          <a:lstStyle/>
          <a:p>
            <a:r>
              <a:rPr lang="en-US"/>
              <a:t>Signal cable design</a:t>
            </a:r>
            <a:endParaRPr/>
          </a:p>
        </p:txBody>
      </p:sp>
      <p:sp>
        <p:nvSpPr>
          <p:cNvPr id="179" name="Google Shape;179;p15"/>
          <p:cNvSpPr txBox="1">
            <a:spLocks noGrp="1"/>
          </p:cNvSpPr>
          <p:nvPr>
            <p:ph type="dt" idx="10"/>
          </p:nvPr>
        </p:nvSpPr>
        <p:spPr>
          <a:xfrm>
            <a:off x="9338733" y="6491817"/>
            <a:ext cx="2844800" cy="36640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121900" tIns="60933" rIns="121900" bIns="60933" rtlCol="0" anchor="ctr" anchorCtr="0">
            <a:noAutofit/>
          </a:bodyPr>
          <a:lstStyle/>
          <a:p>
            <a:fld id="{1A0977A4-6D91-C34C-9369-6CD15D251C2A}" type="datetime1">
              <a:rPr lang="en-US" smtClean="0"/>
              <a:t>3/2/19</a:t>
            </a:fld>
            <a:endParaRPr/>
          </a:p>
        </p:txBody>
      </p:sp>
      <p:sp>
        <p:nvSpPr>
          <p:cNvPr id="180" name="Google Shape;180;p15"/>
          <p:cNvSpPr txBox="1">
            <a:spLocks noGrp="1"/>
          </p:cNvSpPr>
          <p:nvPr>
            <p:ph type="ftr" idx="11"/>
          </p:nvPr>
        </p:nvSpPr>
        <p:spPr>
          <a:xfrm>
            <a:off x="-1" y="6491817"/>
            <a:ext cx="4414000" cy="36640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121900" tIns="60933" rIns="121900" bIns="60933" rtlCol="0" anchor="ctr" anchorCtr="0">
            <a:noAutofit/>
          </a:bodyPr>
          <a:lstStyle/>
          <a:p>
            <a:r>
              <a:rPr lang="en-US"/>
              <a:t>MVTX/HF Workshop @LBNL </a:t>
            </a:r>
            <a:endParaRPr/>
          </a:p>
        </p:txBody>
      </p:sp>
      <p:sp>
        <p:nvSpPr>
          <p:cNvPr id="181" name="Google Shape;181;p15"/>
          <p:cNvSpPr txBox="1">
            <a:spLocks noGrp="1"/>
          </p:cNvSpPr>
          <p:nvPr>
            <p:ph type="body" idx="1"/>
          </p:nvPr>
        </p:nvSpPr>
        <p:spPr>
          <a:xfrm>
            <a:off x="609600" y="1131633"/>
            <a:ext cx="6790800" cy="519440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121900" tIns="60933" rIns="121900" bIns="60933" rtlCol="0" anchor="t" anchorCtr="0">
            <a:noAutofit/>
          </a:bodyPr>
          <a:lstStyle/>
          <a:p>
            <a:pPr indent="-457189">
              <a:spcBef>
                <a:spcPts val="0"/>
              </a:spcBef>
              <a:buSzPts val="1800"/>
              <a:buChar char="●"/>
            </a:pPr>
            <a:r>
              <a:rPr lang="en-US" sz="2400"/>
              <a:t>The Samtec twinax cables carry clock (40 MHz), control (40 Mbps bidirectional), data (9x1.2 Gbps)</a:t>
            </a:r>
            <a:endParaRPr sz="2400"/>
          </a:p>
          <a:p>
            <a:pPr indent="-457189">
              <a:spcBef>
                <a:spcPts val="0"/>
              </a:spcBef>
              <a:buSzPts val="1800"/>
              <a:buChar char="●"/>
            </a:pPr>
            <a:r>
              <a:rPr lang="en-US" sz="2400"/>
              <a:t>ALICE is using halogen-free cables (32 AWG, LDPE dielectric) due to CERN LSZH requirement; 2.65 + 5.3 m cables have been tested and are now in production</a:t>
            </a:r>
            <a:endParaRPr sz="2400"/>
          </a:p>
        </p:txBody>
      </p:sp>
      <p:sp>
        <p:nvSpPr>
          <p:cNvPr id="182" name="Google Shape;182;p15"/>
          <p:cNvSpPr/>
          <p:nvPr/>
        </p:nvSpPr>
        <p:spPr>
          <a:xfrm>
            <a:off x="0" y="985096"/>
            <a:ext cx="268800" cy="5506800"/>
          </a:xfrm>
          <a:prstGeom prst="rect">
            <a:avLst/>
          </a:prstGeom>
          <a:solidFill>
            <a:srgbClr val="BFBFBF"/>
          </a:solidFill>
          <a:ln>
            <a:noFill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algn="ctr"/>
            <a:endParaRPr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83" name="Google Shape;183;p15"/>
          <p:cNvGrpSpPr/>
          <p:nvPr/>
        </p:nvGrpSpPr>
        <p:grpSpPr>
          <a:xfrm>
            <a:off x="268801" y="4229511"/>
            <a:ext cx="9728033" cy="2262381"/>
            <a:chOff x="911225" y="3104283"/>
            <a:chExt cx="7296025" cy="1696786"/>
          </a:xfrm>
        </p:grpSpPr>
        <p:grpSp>
          <p:nvGrpSpPr>
            <p:cNvPr id="184" name="Google Shape;184;p15"/>
            <p:cNvGrpSpPr/>
            <p:nvPr/>
          </p:nvGrpSpPr>
          <p:grpSpPr>
            <a:xfrm>
              <a:off x="1654348" y="3104283"/>
              <a:ext cx="5835293" cy="1696786"/>
              <a:chOff x="81825" y="-2017800"/>
              <a:chExt cx="7656860" cy="2226461"/>
            </a:xfrm>
          </p:grpSpPr>
          <p:pic>
            <p:nvPicPr>
              <p:cNvPr id="185" name="Google Shape;185;p15"/>
              <p:cNvPicPr preferRelativeResize="0"/>
              <p:nvPr/>
            </p:nvPicPr>
            <p:blipFill>
              <a:blip r:embed="rId3" cstate="screen">
                <a:alphaModFix/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4299150" y="-2017800"/>
                <a:ext cx="3439535" cy="2226450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186" name="Google Shape;186;p15"/>
              <p:cNvPicPr preferRelativeResize="0"/>
              <p:nvPr/>
            </p:nvPicPr>
            <p:blipFill>
              <a:blip r:embed="rId4" cstate="screen">
                <a:alphaModFix/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 flipH="1">
                <a:off x="81826" y="-2017789"/>
                <a:ext cx="4217324" cy="2226450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187" name="Google Shape;187;p15"/>
              <p:cNvSpPr/>
              <p:nvPr/>
            </p:nvSpPr>
            <p:spPr>
              <a:xfrm>
                <a:off x="81825" y="-2017800"/>
                <a:ext cx="1862700" cy="20490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</p:grpSp>
        <p:sp>
          <p:nvSpPr>
            <p:cNvPr id="188" name="Google Shape;188;p15"/>
            <p:cNvSpPr txBox="1"/>
            <p:nvPr/>
          </p:nvSpPr>
          <p:spPr>
            <a:xfrm>
              <a:off x="911225" y="3583225"/>
              <a:ext cx="717600" cy="738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t" anchorCtr="0">
              <a:noAutofit/>
            </a:bodyPr>
            <a:lstStyle/>
            <a:p>
              <a:r>
                <a:rPr lang="en-US" sz="2400">
                  <a:solidFill>
                    <a:schemeClr val="accent3"/>
                  </a:solidFill>
                </a:rPr>
                <a:t>Stave</a:t>
              </a:r>
              <a:endParaRPr sz="2400">
                <a:solidFill>
                  <a:schemeClr val="accent3"/>
                </a:solidFill>
              </a:endParaRPr>
            </a:p>
            <a:p>
              <a:endParaRPr sz="2400">
                <a:solidFill>
                  <a:schemeClr val="accent3"/>
                </a:solidFill>
              </a:endParaRPr>
            </a:p>
            <a:p>
              <a:r>
                <a:rPr lang="en-US" sz="2400">
                  <a:solidFill>
                    <a:schemeClr val="accent3"/>
                  </a:solidFill>
                </a:rPr>
                <a:t>Stave</a:t>
              </a:r>
              <a:endParaRPr sz="2400">
                <a:solidFill>
                  <a:schemeClr val="accent3"/>
                </a:solidFill>
              </a:endParaRPr>
            </a:p>
          </p:txBody>
        </p:sp>
        <p:sp>
          <p:nvSpPr>
            <p:cNvPr id="189" name="Google Shape;189;p15"/>
            <p:cNvSpPr txBox="1"/>
            <p:nvPr/>
          </p:nvSpPr>
          <p:spPr>
            <a:xfrm>
              <a:off x="7489650" y="3408775"/>
              <a:ext cx="717600" cy="1087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t" anchorCtr="0">
              <a:noAutofit/>
            </a:bodyPr>
            <a:lstStyle/>
            <a:p>
              <a:r>
                <a:rPr lang="en-US" sz="2400">
                  <a:solidFill>
                    <a:schemeClr val="accent3"/>
                  </a:solidFill>
                </a:rPr>
                <a:t>RU</a:t>
              </a:r>
              <a:endParaRPr sz="2400">
                <a:solidFill>
                  <a:schemeClr val="accent3"/>
                </a:solidFill>
              </a:endParaRPr>
            </a:p>
            <a:p>
              <a:endParaRPr sz="2400">
                <a:solidFill>
                  <a:schemeClr val="accent3"/>
                </a:solidFill>
              </a:endParaRPr>
            </a:p>
            <a:p>
              <a:endParaRPr sz="2400">
                <a:solidFill>
                  <a:schemeClr val="accent3"/>
                </a:solidFill>
              </a:endParaRPr>
            </a:p>
            <a:p>
              <a:r>
                <a:rPr lang="en-US" sz="2400">
                  <a:solidFill>
                    <a:schemeClr val="accent3"/>
                  </a:solidFill>
                </a:rPr>
                <a:t>RU</a:t>
              </a:r>
              <a:endParaRPr sz="2400">
                <a:solidFill>
                  <a:schemeClr val="accent3"/>
                </a:solidFill>
              </a:endParaRPr>
            </a:p>
          </p:txBody>
        </p:sp>
      </p:grpSp>
      <p:pic>
        <p:nvPicPr>
          <p:cNvPr id="190" name="Google Shape;190;p15"/>
          <p:cNvPicPr preferRelativeResize="0"/>
          <p:nvPr/>
        </p:nvPicPr>
        <p:blipFill>
          <a:blip r:embed="rId5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00400" y="985201"/>
            <a:ext cx="4791467" cy="1968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1" name="Google Shape;191;p15"/>
          <p:cNvPicPr preferRelativeResize="0"/>
          <p:nvPr/>
        </p:nvPicPr>
        <p:blipFill rotWithShape="1">
          <a:blip r:embed="rId6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347200" y="2953304"/>
            <a:ext cx="2844800" cy="162308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2999214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DB301E28-C58A-734B-B431-57F3C1FAD0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</a:t>
            </a:r>
            <a:r>
              <a:rPr lang="en-US" dirty="0" err="1"/>
              <a:t>sPHENIX</a:t>
            </a:r>
            <a:r>
              <a:rPr lang="en-US" dirty="0"/>
              <a:t> Detector Design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332FDC2-1499-444E-8D98-73B56EFCA2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ABF055-8283-044E-ACBB-A2A68A042754}" type="datetime1">
              <a:rPr lang="en-US" smtClean="0"/>
              <a:t>3/2/19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567E66F-2643-4D85-B369-B17855572D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/>
              <a:t>MVTX/HF Workshop @LBNL </a:t>
            </a:r>
            <a:endParaRPr lang="en-US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F4223D3A-F0E0-44AE-9C69-5A2CED7C1CB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822970" y="1305235"/>
            <a:ext cx="8845031" cy="5143500"/>
          </a:xfrm>
          <a:prstGeom prst="rect">
            <a:avLst/>
          </a:prstGeom>
        </p:spPr>
      </p:pic>
      <p:grpSp>
        <p:nvGrpSpPr>
          <p:cNvPr id="15" name="Group 14">
            <a:extLst>
              <a:ext uri="{FF2B5EF4-FFF2-40B4-BE49-F238E27FC236}">
                <a16:creationId xmlns:a16="http://schemas.microsoft.com/office/drawing/2014/main" id="{3D4C03DC-C80C-4881-BAF6-A0DB37D25419}"/>
              </a:ext>
            </a:extLst>
          </p:cNvPr>
          <p:cNvGrpSpPr/>
          <p:nvPr/>
        </p:nvGrpSpPr>
        <p:grpSpPr>
          <a:xfrm rot="8335738">
            <a:off x="6955065" y="2960958"/>
            <a:ext cx="3887978" cy="3475164"/>
            <a:chOff x="6433176" y="1539082"/>
            <a:chExt cx="2105524" cy="1899697"/>
          </a:xfrm>
        </p:grpSpPr>
        <p:cxnSp>
          <p:nvCxnSpPr>
            <p:cNvPr id="16" name="Straight Arrow Connector 15">
              <a:extLst>
                <a:ext uri="{FF2B5EF4-FFF2-40B4-BE49-F238E27FC236}">
                  <a16:creationId xmlns:a16="http://schemas.microsoft.com/office/drawing/2014/main" id="{4D8A9956-BFB7-40C0-87D4-029A0E8D4058}"/>
                </a:ext>
              </a:extLst>
            </p:cNvPr>
            <p:cNvCxnSpPr>
              <a:cxnSpLocks/>
            </p:cNvCxnSpPr>
            <p:nvPr/>
          </p:nvCxnSpPr>
          <p:spPr>
            <a:xfrm rot="13264262" flipV="1">
              <a:off x="6433176" y="3238580"/>
              <a:ext cx="524288" cy="752"/>
            </a:xfrm>
            <a:prstGeom prst="straightConnector1">
              <a:avLst/>
            </a:prstGeom>
            <a:ln>
              <a:solidFill>
                <a:srgbClr val="292929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6B2010CC-29A4-4A4A-B123-9E2E14C26CA3}"/>
                </a:ext>
              </a:extLst>
            </p:cNvPr>
            <p:cNvCxnSpPr>
              <a:cxnSpLocks/>
            </p:cNvCxnSpPr>
            <p:nvPr/>
          </p:nvCxnSpPr>
          <p:spPr>
            <a:xfrm rot="13264262" flipH="1" flipV="1">
              <a:off x="7548318" y="1905726"/>
              <a:ext cx="990382" cy="1"/>
            </a:xfrm>
            <a:prstGeom prst="line">
              <a:avLst/>
            </a:prstGeom>
            <a:ln>
              <a:solidFill>
                <a:srgbClr val="29292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Arrow Connector 17">
              <a:extLst>
                <a:ext uri="{FF2B5EF4-FFF2-40B4-BE49-F238E27FC236}">
                  <a16:creationId xmlns:a16="http://schemas.microsoft.com/office/drawing/2014/main" id="{CAA99EE2-CD89-4BA2-8325-B8A907995538}"/>
                </a:ext>
              </a:extLst>
            </p:cNvPr>
            <p:cNvCxnSpPr>
              <a:cxnSpLocks/>
            </p:cNvCxnSpPr>
            <p:nvPr/>
          </p:nvCxnSpPr>
          <p:spPr>
            <a:xfrm rot="13264262" flipH="1">
              <a:off x="7273706" y="1539082"/>
              <a:ext cx="1" cy="1899697"/>
            </a:xfrm>
            <a:prstGeom prst="straightConnector1">
              <a:avLst/>
            </a:prstGeom>
            <a:ln>
              <a:solidFill>
                <a:srgbClr val="292929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3" name="Rectangle 22">
            <a:extLst>
              <a:ext uri="{FF2B5EF4-FFF2-40B4-BE49-F238E27FC236}">
                <a16:creationId xmlns:a16="http://schemas.microsoft.com/office/drawing/2014/main" id="{FF4E969C-DB70-49FC-8C4E-C87464CB4D9D}"/>
              </a:ext>
            </a:extLst>
          </p:cNvPr>
          <p:cNvSpPr/>
          <p:nvPr/>
        </p:nvSpPr>
        <p:spPr>
          <a:xfrm>
            <a:off x="9333826" y="4152311"/>
            <a:ext cx="88197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dirty="0">
                <a:solidFill>
                  <a:sysClr val="windowText" lastClr="000000"/>
                </a:solidFill>
              </a:rPr>
              <a:t>Φ</a:t>
            </a:r>
            <a:r>
              <a:rPr lang="en-US" dirty="0">
                <a:solidFill>
                  <a:sysClr val="windowText" lastClr="000000"/>
                </a:solidFill>
              </a:rPr>
              <a:t> ~ 5m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AE7900BF-196A-4348-8F1A-DDE63F70E068}"/>
              </a:ext>
            </a:extLst>
          </p:cNvPr>
          <p:cNvGrpSpPr/>
          <p:nvPr/>
        </p:nvGrpSpPr>
        <p:grpSpPr>
          <a:xfrm>
            <a:off x="2017101" y="1878869"/>
            <a:ext cx="4307500" cy="3233696"/>
            <a:chOff x="493100" y="600775"/>
            <a:chExt cx="4307500" cy="3233697"/>
          </a:xfrm>
        </p:grpSpPr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D9220936-72C6-4134-A29D-464749F11DCC}"/>
                </a:ext>
              </a:extLst>
            </p:cNvPr>
            <p:cNvSpPr/>
            <p:nvPr/>
          </p:nvSpPr>
          <p:spPr>
            <a:xfrm>
              <a:off x="768304" y="600775"/>
              <a:ext cx="1212896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>
                  <a:solidFill>
                    <a:srgbClr val="00B050"/>
                  </a:solidFill>
                </a:rPr>
                <a:t>Outer HCal</a:t>
              </a:r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1A828CB4-F002-433C-A294-E461811C60AE}"/>
                </a:ext>
              </a:extLst>
            </p:cNvPr>
            <p:cNvSpPr/>
            <p:nvPr/>
          </p:nvSpPr>
          <p:spPr>
            <a:xfrm>
              <a:off x="784654" y="970399"/>
              <a:ext cx="1196546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>
                  <a:solidFill>
                    <a:srgbClr val="00B050"/>
                  </a:solidFill>
                </a:rPr>
                <a:t>SC Magnet</a:t>
              </a:r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0FC8D488-68BF-4C75-B5C4-5B2012841FAB}"/>
                </a:ext>
              </a:extLst>
            </p:cNvPr>
            <p:cNvSpPr/>
            <p:nvPr/>
          </p:nvSpPr>
          <p:spPr>
            <a:xfrm>
              <a:off x="1200217" y="1709647"/>
              <a:ext cx="780983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>
                  <a:solidFill>
                    <a:srgbClr val="00B050"/>
                  </a:solidFill>
                </a:rPr>
                <a:t>EMCal</a:t>
              </a:r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47C48A5F-5799-493E-A0E2-CFC21C224E72}"/>
                </a:ext>
              </a:extLst>
            </p:cNvPr>
            <p:cNvSpPr/>
            <p:nvPr/>
          </p:nvSpPr>
          <p:spPr>
            <a:xfrm>
              <a:off x="1442270" y="2079271"/>
              <a:ext cx="538930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>
                  <a:solidFill>
                    <a:srgbClr val="00B050"/>
                  </a:solidFill>
                </a:rPr>
                <a:t>TPC</a:t>
              </a:r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221CE6B8-04C6-42B0-B1D9-A149FDA22844}"/>
                </a:ext>
              </a:extLst>
            </p:cNvPr>
            <p:cNvSpPr/>
            <p:nvPr/>
          </p:nvSpPr>
          <p:spPr>
            <a:xfrm>
              <a:off x="1362184" y="2448895"/>
              <a:ext cx="619016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>
                  <a:solidFill>
                    <a:srgbClr val="0432FF"/>
                  </a:solidFill>
                </a:rPr>
                <a:t>INTT</a:t>
              </a:r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FB122AAE-2A51-463B-819A-7506AA7C4DF3}"/>
                </a:ext>
              </a:extLst>
            </p:cNvPr>
            <p:cNvSpPr/>
            <p:nvPr/>
          </p:nvSpPr>
          <p:spPr>
            <a:xfrm>
              <a:off x="493100" y="3188141"/>
              <a:ext cx="1500988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>
                  <a:solidFill>
                    <a:sysClr val="windowText" lastClr="000000"/>
                  </a:solidFill>
                </a:rPr>
                <a:t>15 kHz trigger</a:t>
              </a:r>
            </a:p>
            <a:p>
              <a:r>
                <a:rPr lang="en-US" dirty="0">
                  <a:solidFill>
                    <a:sysClr val="windowText" lastClr="000000"/>
                  </a:solidFill>
                </a:rPr>
                <a:t>&gt;10 GB/s data</a:t>
              </a:r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64C8FA3D-11A7-4365-A95C-12E9510E99DA}"/>
                </a:ext>
              </a:extLst>
            </p:cNvPr>
            <p:cNvSpPr/>
            <p:nvPr/>
          </p:nvSpPr>
          <p:spPr>
            <a:xfrm>
              <a:off x="1235482" y="2818520"/>
              <a:ext cx="745717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>
                  <a:solidFill>
                    <a:srgbClr val="FF0000"/>
                  </a:solidFill>
                </a:rPr>
                <a:t>MVTX</a:t>
              </a:r>
            </a:p>
          </p:txBody>
        </p:sp>
        <p:cxnSp>
          <p:nvCxnSpPr>
            <p:cNvPr id="32" name="Straight Arrow Connector 31">
              <a:extLst>
                <a:ext uri="{FF2B5EF4-FFF2-40B4-BE49-F238E27FC236}">
                  <a16:creationId xmlns:a16="http://schemas.microsoft.com/office/drawing/2014/main" id="{512AEA4B-CA6E-4FDD-84E7-CBDA60130103}"/>
                </a:ext>
              </a:extLst>
            </p:cNvPr>
            <p:cNvCxnSpPr/>
            <p:nvPr/>
          </p:nvCxnSpPr>
          <p:spPr>
            <a:xfrm>
              <a:off x="2021500" y="785441"/>
              <a:ext cx="1559900" cy="361092"/>
            </a:xfrm>
            <a:prstGeom prst="straightConnector1">
              <a:avLst/>
            </a:prstGeom>
            <a:ln>
              <a:solidFill>
                <a:srgbClr val="292929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Arrow Connector 32">
              <a:extLst>
                <a:ext uri="{FF2B5EF4-FFF2-40B4-BE49-F238E27FC236}">
                  <a16:creationId xmlns:a16="http://schemas.microsoft.com/office/drawing/2014/main" id="{6C490FE1-5B02-4099-AB8E-7B215C709D75}"/>
                </a:ext>
              </a:extLst>
            </p:cNvPr>
            <p:cNvCxnSpPr>
              <a:cxnSpLocks/>
            </p:cNvCxnSpPr>
            <p:nvPr/>
          </p:nvCxnSpPr>
          <p:spPr>
            <a:xfrm>
              <a:off x="2021500" y="1155065"/>
              <a:ext cx="1976062" cy="528984"/>
            </a:xfrm>
            <a:prstGeom prst="straightConnector1">
              <a:avLst/>
            </a:prstGeom>
            <a:ln>
              <a:solidFill>
                <a:srgbClr val="292929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Arrow Connector 34">
              <a:extLst>
                <a:ext uri="{FF2B5EF4-FFF2-40B4-BE49-F238E27FC236}">
                  <a16:creationId xmlns:a16="http://schemas.microsoft.com/office/drawing/2014/main" id="{1BA7C027-70D5-4F29-9FFA-B85603F8373B}"/>
                </a:ext>
              </a:extLst>
            </p:cNvPr>
            <p:cNvCxnSpPr>
              <a:cxnSpLocks/>
            </p:cNvCxnSpPr>
            <p:nvPr/>
          </p:nvCxnSpPr>
          <p:spPr>
            <a:xfrm>
              <a:off x="2021500" y="1521814"/>
              <a:ext cx="1940900" cy="342785"/>
            </a:xfrm>
            <a:prstGeom prst="straightConnector1">
              <a:avLst/>
            </a:prstGeom>
            <a:ln>
              <a:solidFill>
                <a:srgbClr val="292929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8D8D1CFA-5B82-46F4-90D1-287461D3F671}"/>
                </a:ext>
              </a:extLst>
            </p:cNvPr>
            <p:cNvSpPr/>
            <p:nvPr/>
          </p:nvSpPr>
          <p:spPr>
            <a:xfrm>
              <a:off x="815496" y="1340023"/>
              <a:ext cx="1165704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>
                  <a:solidFill>
                    <a:srgbClr val="00B050"/>
                  </a:solidFill>
                </a:rPr>
                <a:t>Inner HCal</a:t>
              </a:r>
            </a:p>
          </p:txBody>
        </p:sp>
        <p:cxnSp>
          <p:nvCxnSpPr>
            <p:cNvPr id="39" name="Straight Arrow Connector 38">
              <a:extLst>
                <a:ext uri="{FF2B5EF4-FFF2-40B4-BE49-F238E27FC236}">
                  <a16:creationId xmlns:a16="http://schemas.microsoft.com/office/drawing/2014/main" id="{E497862A-F472-4255-97A8-9B2C0BDB2666}"/>
                </a:ext>
              </a:extLst>
            </p:cNvPr>
            <p:cNvCxnSpPr>
              <a:cxnSpLocks/>
            </p:cNvCxnSpPr>
            <p:nvPr/>
          </p:nvCxnSpPr>
          <p:spPr>
            <a:xfrm>
              <a:off x="2021500" y="1894313"/>
              <a:ext cx="2093300" cy="156485"/>
            </a:xfrm>
            <a:prstGeom prst="straightConnector1">
              <a:avLst/>
            </a:prstGeom>
            <a:ln>
              <a:solidFill>
                <a:srgbClr val="292929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Arrow Connector 42">
              <a:extLst>
                <a:ext uri="{FF2B5EF4-FFF2-40B4-BE49-F238E27FC236}">
                  <a16:creationId xmlns:a16="http://schemas.microsoft.com/office/drawing/2014/main" id="{C7115567-5FA6-4879-8678-7D668A3F6C3A}"/>
                </a:ext>
              </a:extLst>
            </p:cNvPr>
            <p:cNvCxnSpPr>
              <a:cxnSpLocks/>
            </p:cNvCxnSpPr>
            <p:nvPr/>
          </p:nvCxnSpPr>
          <p:spPr>
            <a:xfrm>
              <a:off x="2014778" y="2261062"/>
              <a:ext cx="2404822" cy="168513"/>
            </a:xfrm>
            <a:prstGeom prst="straightConnector1">
              <a:avLst/>
            </a:prstGeom>
            <a:ln>
              <a:solidFill>
                <a:srgbClr val="292929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Arrow Connector 45">
              <a:extLst>
                <a:ext uri="{FF2B5EF4-FFF2-40B4-BE49-F238E27FC236}">
                  <a16:creationId xmlns:a16="http://schemas.microsoft.com/office/drawing/2014/main" id="{D0809B35-6914-435C-BA54-99C333E448BA}"/>
                </a:ext>
              </a:extLst>
            </p:cNvPr>
            <p:cNvCxnSpPr>
              <a:cxnSpLocks/>
            </p:cNvCxnSpPr>
            <p:nvPr/>
          </p:nvCxnSpPr>
          <p:spPr>
            <a:xfrm>
              <a:off x="2014778" y="2630065"/>
              <a:ext cx="2709622" cy="104310"/>
            </a:xfrm>
            <a:prstGeom prst="straightConnector1">
              <a:avLst/>
            </a:prstGeom>
            <a:ln>
              <a:solidFill>
                <a:srgbClr val="292929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Arrow Connector 47">
              <a:extLst>
                <a:ext uri="{FF2B5EF4-FFF2-40B4-BE49-F238E27FC236}">
                  <a16:creationId xmlns:a16="http://schemas.microsoft.com/office/drawing/2014/main" id="{8671D5A3-B11E-4461-BD1D-E778790DA80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014778" y="2798578"/>
              <a:ext cx="2785822" cy="213583"/>
            </a:xfrm>
            <a:prstGeom prst="straightConnector1">
              <a:avLst/>
            </a:prstGeom>
            <a:ln>
              <a:solidFill>
                <a:srgbClr val="292929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6617071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5210" y="2"/>
            <a:ext cx="11146560" cy="985093"/>
          </a:xfrm>
        </p:spPr>
        <p:txBody>
          <a:bodyPr>
            <a:normAutofit/>
          </a:bodyPr>
          <a:lstStyle/>
          <a:p>
            <a:r>
              <a:rPr lang="en-US" dirty="0"/>
              <a:t>MVTX detector in </a:t>
            </a:r>
            <a:r>
              <a:rPr lang="en-US" dirty="0" err="1"/>
              <a:t>sPHENIX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EA9C5E-4259-3547-B3F7-4EC315152993}" type="datetime1">
              <a:rPr lang="en-US" smtClean="0"/>
              <a:t>3/2/19</a:t>
            </a:fld>
            <a:r>
              <a:rPr lang="en-US"/>
              <a:t>   |   </a:t>
            </a:r>
            <a:fld id="{5D01E7E5-6465-7A46-A26D-BAABC2D34D38}" type="slidenum">
              <a:rPr lang="en-US" smtClean="0"/>
              <a:t>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MVTX/HF Workshop @LBNL 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82" t="19089" r="2412" b="24912"/>
          <a:stretch/>
        </p:blipFill>
        <p:spPr>
          <a:xfrm>
            <a:off x="850280" y="1257163"/>
            <a:ext cx="10010178" cy="436987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760144" y="5534527"/>
            <a:ext cx="2656572" cy="7571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160" dirty="0"/>
              <a:t>TPC volume, length 2,160.0 mm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733046" y="5717406"/>
            <a:ext cx="3166712" cy="4247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160" dirty="0"/>
              <a:t>INTT detector, 2 layers</a:t>
            </a:r>
          </a:p>
        </p:txBody>
      </p:sp>
      <p:cxnSp>
        <p:nvCxnSpPr>
          <p:cNvPr id="10" name="Straight Arrow Connector 9"/>
          <p:cNvCxnSpPr/>
          <p:nvPr/>
        </p:nvCxnSpPr>
        <p:spPr>
          <a:xfrm flipH="1" flipV="1">
            <a:off x="8165432" y="5178392"/>
            <a:ext cx="317634" cy="500514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V="1">
            <a:off x="5855369" y="3830855"/>
            <a:ext cx="904775" cy="192527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5253789" y="1166789"/>
            <a:ext cx="6140918" cy="4247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160" dirty="0"/>
              <a:t>MVTX detector with service cylinder</a:t>
            </a:r>
          </a:p>
        </p:txBody>
      </p:sp>
      <p:cxnSp>
        <p:nvCxnSpPr>
          <p:cNvPr id="15" name="Straight Arrow Connector 14"/>
          <p:cNvCxnSpPr/>
          <p:nvPr/>
        </p:nvCxnSpPr>
        <p:spPr>
          <a:xfrm flipH="1">
            <a:off x="5855369" y="1553520"/>
            <a:ext cx="452387" cy="172913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791402" y="5627033"/>
            <a:ext cx="2668537" cy="7571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160" dirty="0"/>
              <a:t>Support brackets for TPC and INTT</a:t>
            </a:r>
          </a:p>
        </p:txBody>
      </p:sp>
      <p:cxnSp>
        <p:nvCxnSpPr>
          <p:cNvPr id="18" name="Straight Arrow Connector 17"/>
          <p:cNvCxnSpPr/>
          <p:nvPr/>
        </p:nvCxnSpPr>
        <p:spPr>
          <a:xfrm flipH="1" flipV="1">
            <a:off x="1369996" y="5265020"/>
            <a:ext cx="1068404" cy="413886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flipH="1" flipV="1">
            <a:off x="1658755" y="5091764"/>
            <a:ext cx="779646" cy="587141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972953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AEB55A-A7F7-584F-9367-EB0103C17B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INTT Consideration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D65D21D-F00C-794A-BBA6-9279B45BFF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150831-B777-D44D-B7E7-A133F87605B1}" type="datetime1">
              <a:rPr lang="en-US" smtClean="0"/>
              <a:t>3/2/19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82F8583-940B-714F-9396-5F1587C1E2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MVTX/HF Workshop @LBNL 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0AB501E-9048-EC48-9938-B8B4A156CE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9A2E6B-6362-E642-A3D5-72A011B20AEF}" type="slidenum">
              <a:rPr lang="en-US" smtClean="0"/>
              <a:t>3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6977F93-8B04-BB45-9663-C850376883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33174" y="2180492"/>
            <a:ext cx="4063176" cy="40171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73400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1AEDD57B-A4CA-8B49-8A08-F0220162C9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9377" y="43666"/>
            <a:ext cx="10783894" cy="1325563"/>
          </a:xfrm>
        </p:spPr>
        <p:txBody>
          <a:bodyPr/>
          <a:lstStyle/>
          <a:p>
            <a:r>
              <a:rPr lang="en-US" dirty="0"/>
              <a:t>Friday Mechanical System Discussions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9F519CD-5F35-2541-985E-5D0D40F123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C414-F160-DE4B-AAEF-7A0B275D56A4}" type="datetime1">
              <a:rPr lang="en-US" smtClean="0"/>
              <a:t>3/2/19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8DE48C3-6DBD-C443-8DD2-08B71EFEF2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MVTX/HF Workshop @LBNL </a:t>
            </a:r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5B8B4096-A25B-9C40-9E2F-46FD8BBDA01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-650631" y="2057400"/>
            <a:ext cx="5486400" cy="41148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39A371F7-D3A6-DB42-A250-141763108B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67200" y="1371600"/>
            <a:ext cx="7315200" cy="5486400"/>
          </a:xfrm>
          <a:prstGeom prst="rect">
            <a:avLst/>
          </a:prstGeom>
        </p:spPr>
      </p:pic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E68B4703-512E-7245-A115-40788A6980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9A2E6B-6362-E642-A3D5-72A011B20AEF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03745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382D065-7790-3E40-86C2-B6AAC12123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C7D589-B7ED-AD4E-8D51-7B6A1FD87B53}" type="datetime1">
              <a:rPr lang="en-US" smtClean="0"/>
              <a:t>3/2/19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F0FB5FE-C69B-364E-B2B8-1F0538185A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MVTX/HF Workshop @LBNL 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B718735-E2C4-CB44-BECF-79F6FF772B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9A2E6B-6362-E642-A3D5-72A011B20AEF}" type="slidenum">
              <a:rPr lang="en-US" smtClean="0"/>
              <a:t>5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C70501D-134F-E744-9FD0-2360B61AE92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178" y="1113692"/>
            <a:ext cx="12155644" cy="49002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19297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01CC56-20DB-3A4A-A926-022526C3C8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Notes from Friday Discussions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E7E1E98-07CE-2A4B-8586-251AF29CC3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C5CA8B-56A3-0F41-9EA9-0968B7E1C419}" type="datetime1">
              <a:rPr lang="en-US" smtClean="0"/>
              <a:t>3/2/19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7E5C0DA-0442-7248-A6B6-39A5847287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MVTX/HF Workshop @LBNL </a:t>
            </a:r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FE79B63D-EFE1-3344-A8D1-57E54A93BCC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>
                <a:solidFill>
                  <a:srgbClr val="FF0000"/>
                </a:solidFill>
              </a:rPr>
              <a:t>Power system </a:t>
            </a:r>
          </a:p>
          <a:p>
            <a:pPr lvl="1"/>
            <a:r>
              <a:rPr lang="en-US" dirty="0"/>
              <a:t>Update the cost - Yuan</a:t>
            </a:r>
          </a:p>
          <a:p>
            <a:pPr lvl="1"/>
            <a:r>
              <a:rPr lang="en-US" dirty="0"/>
              <a:t>Cost in US $ for CAEN, from LANL LDRD – Ming</a:t>
            </a:r>
          </a:p>
          <a:p>
            <a:pPr lvl="1"/>
            <a:r>
              <a:rPr lang="en-US" dirty="0" err="1"/>
              <a:t>sPHENIX</a:t>
            </a:r>
            <a:r>
              <a:rPr lang="en-US" dirty="0"/>
              <a:t> LV PS? </a:t>
            </a:r>
          </a:p>
          <a:p>
            <a:pPr lvl="1"/>
            <a:endParaRPr lang="en-US" dirty="0"/>
          </a:p>
          <a:p>
            <a:r>
              <a:rPr lang="en-US" dirty="0">
                <a:solidFill>
                  <a:srgbClr val="FF0000"/>
                </a:solidFill>
              </a:rPr>
              <a:t>Carbon structures</a:t>
            </a:r>
          </a:p>
          <a:p>
            <a:pPr lvl="1"/>
            <a:r>
              <a:rPr lang="en-US" dirty="0"/>
              <a:t>Service barrel – new $$, less by ~$100K</a:t>
            </a:r>
          </a:p>
          <a:p>
            <a:pPr lvl="2"/>
            <a:r>
              <a:rPr lang="en-US" dirty="0"/>
              <a:t>Existing mold, R = 126mm, could be used for MVTX </a:t>
            </a:r>
          </a:p>
          <a:p>
            <a:pPr lvl="2"/>
            <a:endParaRPr lang="en-US" dirty="0"/>
          </a:p>
          <a:p>
            <a:pPr lvl="1"/>
            <a:r>
              <a:rPr lang="en-US" dirty="0"/>
              <a:t>CYSS – new cost, less </a:t>
            </a:r>
          </a:p>
          <a:p>
            <a:pPr lvl="2"/>
            <a:r>
              <a:rPr lang="en-US" dirty="0"/>
              <a:t>INTT feedback – cones become disk OK, if far away from IP  </a:t>
            </a:r>
          </a:p>
          <a:p>
            <a:pPr lvl="1"/>
            <a:r>
              <a:rPr lang="en-US" dirty="0"/>
              <a:t>End wheels – new cost, more, ~40% contingency for some</a:t>
            </a:r>
          </a:p>
          <a:p>
            <a:pPr lvl="1"/>
            <a:r>
              <a:rPr lang="en-US" dirty="0"/>
              <a:t>Total cost for CYSS + End wheels, ~$1.6M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Avoid conical structures if possible, they are expensive! 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Carbon structure production schedule -  best by 2020 (Eric)</a:t>
            </a:r>
          </a:p>
          <a:p>
            <a:pPr lvl="2"/>
            <a:r>
              <a:rPr lang="en-US" dirty="0"/>
              <a:t>One </a:t>
            </a:r>
            <a:r>
              <a:rPr lang="en-US" dirty="0" err="1"/>
              <a:t>sPHENIX</a:t>
            </a:r>
            <a:r>
              <a:rPr lang="en-US" dirty="0"/>
              <a:t> order, MVTX+INTT – cost saving </a:t>
            </a:r>
          </a:p>
          <a:p>
            <a:pPr lvl="2"/>
            <a:endParaRPr lang="en-US" dirty="0"/>
          </a:p>
          <a:p>
            <a:pPr lvl="1"/>
            <a:r>
              <a:rPr lang="en-US" dirty="0"/>
              <a:t>PHENIX FVTX carbon </a:t>
            </a:r>
            <a:r>
              <a:rPr lang="en-US" dirty="0" err="1"/>
              <a:t>strucutre</a:t>
            </a:r>
            <a:r>
              <a:rPr lang="en-US" dirty="0"/>
              <a:t> cost ~$950K</a:t>
            </a:r>
          </a:p>
          <a:p>
            <a:r>
              <a:rPr lang="en-US" dirty="0">
                <a:solidFill>
                  <a:srgbClr val="FF0000"/>
                </a:solidFill>
              </a:rPr>
              <a:t>Integration</a:t>
            </a:r>
            <a:r>
              <a:rPr lang="en-US" dirty="0"/>
              <a:t> – reasonable cost, ~$700K  </a:t>
            </a:r>
          </a:p>
          <a:p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14426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176D1A-625F-E84F-A578-67753E46B3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New Schedule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6122585-B497-C247-A3F1-7533512AB6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B89869-8F71-1B4C-9CE8-469A9E3502A1}" type="datetime1">
              <a:rPr lang="en-US" smtClean="0"/>
              <a:t>3/2/19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4A16337-4627-E042-BDE8-3D19013AE1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MVTX/HF Workshop @LBNL </a:t>
            </a:r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8E024EBA-C182-3D44-B2EE-6D197C3BDB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48497" y="1131636"/>
            <a:ext cx="10972800" cy="5194128"/>
          </a:xfrm>
        </p:spPr>
        <p:txBody>
          <a:bodyPr>
            <a:normAutofit fontScale="85000" lnSpcReduction="20000"/>
          </a:bodyPr>
          <a:lstStyle/>
          <a:p>
            <a:r>
              <a:rPr lang="en-US" dirty="0">
                <a:solidFill>
                  <a:srgbClr val="FF0000"/>
                </a:solidFill>
              </a:rPr>
              <a:t>Stave production @CERN</a:t>
            </a:r>
          </a:p>
          <a:p>
            <a:pPr lvl="1"/>
            <a:r>
              <a:rPr lang="en-US" dirty="0"/>
              <a:t>May 2019- May 2020, 84 staves</a:t>
            </a:r>
          </a:p>
          <a:p>
            <a:pPr lvl="1"/>
            <a:r>
              <a:rPr lang="en-US" dirty="0"/>
              <a:t>4-stave/week</a:t>
            </a:r>
          </a:p>
          <a:p>
            <a:r>
              <a:rPr lang="en-US" dirty="0"/>
              <a:t>Stave acceptance test @LBNL</a:t>
            </a:r>
          </a:p>
          <a:p>
            <a:pPr lvl="1"/>
            <a:r>
              <a:rPr lang="en-US" dirty="0"/>
              <a:t>MOSAIC system, 9/2019 – 5/2020</a:t>
            </a:r>
          </a:p>
          <a:p>
            <a:pPr lvl="1"/>
            <a:endParaRPr lang="en-US" dirty="0"/>
          </a:p>
          <a:p>
            <a:r>
              <a:rPr lang="en-US" dirty="0">
                <a:solidFill>
                  <a:srgbClr val="FF0000"/>
                </a:solidFill>
              </a:rPr>
              <a:t>Final mechanical design work </a:t>
            </a:r>
          </a:p>
          <a:p>
            <a:pPr lvl="1"/>
            <a:r>
              <a:rPr lang="en-US" dirty="0"/>
              <a:t>May 2019 – $$ available ?</a:t>
            </a:r>
          </a:p>
          <a:p>
            <a:pPr lvl="1"/>
            <a:r>
              <a:rPr lang="en-US" dirty="0"/>
              <a:t>CYSS, End wheels </a:t>
            </a:r>
          </a:p>
          <a:p>
            <a:pPr lvl="1"/>
            <a:r>
              <a:rPr lang="en-US" dirty="0"/>
              <a:t>Service barrel and interface</a:t>
            </a:r>
          </a:p>
          <a:p>
            <a:pPr lvl="1"/>
            <a:endParaRPr lang="en-US" dirty="0"/>
          </a:p>
          <a:p>
            <a:r>
              <a:rPr lang="en-US" dirty="0">
                <a:solidFill>
                  <a:srgbClr val="FF0000"/>
                </a:solidFill>
              </a:rPr>
              <a:t>MVTX detector assembly at LBNL </a:t>
            </a:r>
          </a:p>
          <a:p>
            <a:pPr lvl="1"/>
            <a:r>
              <a:rPr lang="en-US" dirty="0"/>
              <a:t>LBNL ALICE ML stave production ends ~12/2019, a total of 60 ML staves</a:t>
            </a:r>
          </a:p>
          <a:p>
            <a:pPr lvl="1"/>
            <a:r>
              <a:rPr lang="en-US" dirty="0"/>
              <a:t>Start MVTX detector assembly ~ end of 2019, after the completion of ALICE ML?</a:t>
            </a:r>
          </a:p>
          <a:p>
            <a:pPr lvl="1"/>
            <a:endParaRPr lang="en-US" dirty="0"/>
          </a:p>
          <a:p>
            <a:r>
              <a:rPr lang="en-US" dirty="0"/>
              <a:t>MVTX half-barrel full test @LBNL</a:t>
            </a:r>
          </a:p>
          <a:p>
            <a:pPr lvl="1"/>
            <a:r>
              <a:rPr lang="en-US" dirty="0"/>
              <a:t>Starts ~mid of 2021</a:t>
            </a:r>
          </a:p>
          <a:p>
            <a:pPr lvl="1"/>
            <a:r>
              <a:rPr lang="en-US" dirty="0"/>
              <a:t>Using full readout system if ready: 24RU + 12PU + 3FELIX/2 servers ()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34186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A81998AF-B634-B34F-BE85-0503D87665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/>
              <a:t>MVTX Schedules and Milestones, in progress (3/2019)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C1F7A34-107C-E843-B107-F55AB70560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4B58F4-267C-D540-9D42-A3552C83512B}" type="datetime1">
              <a:rPr lang="en-US" smtClean="0"/>
              <a:t>3/2/19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82E5597-13DB-AF46-BB83-509280B98F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MVTX/HF Workshop @LBNL </a:t>
            </a:r>
          </a:p>
        </p:txBody>
      </p:sp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0E2A5AEC-B53D-8D4F-AA72-1E4D50EE80B9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2461784" y="1697642"/>
          <a:ext cx="7268436" cy="3429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11406">
                  <a:extLst>
                    <a:ext uri="{9D8B030D-6E8A-4147-A177-3AD203B41FA5}">
                      <a16:colId xmlns:a16="http://schemas.microsoft.com/office/drawing/2014/main" val="180237816"/>
                    </a:ext>
                  </a:extLst>
                </a:gridCol>
                <a:gridCol w="1211406">
                  <a:extLst>
                    <a:ext uri="{9D8B030D-6E8A-4147-A177-3AD203B41FA5}">
                      <a16:colId xmlns:a16="http://schemas.microsoft.com/office/drawing/2014/main" val="3789061785"/>
                    </a:ext>
                  </a:extLst>
                </a:gridCol>
                <a:gridCol w="1211406">
                  <a:extLst>
                    <a:ext uri="{9D8B030D-6E8A-4147-A177-3AD203B41FA5}">
                      <a16:colId xmlns:a16="http://schemas.microsoft.com/office/drawing/2014/main" val="3360062225"/>
                    </a:ext>
                  </a:extLst>
                </a:gridCol>
                <a:gridCol w="1211406">
                  <a:extLst>
                    <a:ext uri="{9D8B030D-6E8A-4147-A177-3AD203B41FA5}">
                      <a16:colId xmlns:a16="http://schemas.microsoft.com/office/drawing/2014/main" val="4003284006"/>
                    </a:ext>
                  </a:extLst>
                </a:gridCol>
                <a:gridCol w="1211406">
                  <a:extLst>
                    <a:ext uri="{9D8B030D-6E8A-4147-A177-3AD203B41FA5}">
                      <a16:colId xmlns:a16="http://schemas.microsoft.com/office/drawing/2014/main" val="3937574876"/>
                    </a:ext>
                  </a:extLst>
                </a:gridCol>
                <a:gridCol w="1211406">
                  <a:extLst>
                    <a:ext uri="{9D8B030D-6E8A-4147-A177-3AD203B41FA5}">
                      <a16:colId xmlns:a16="http://schemas.microsoft.com/office/drawing/2014/main" val="981024134"/>
                    </a:ext>
                  </a:extLst>
                </a:gridCol>
              </a:tblGrid>
              <a:tr h="342900">
                <a:tc>
                  <a:txBody>
                    <a:bodyPr/>
                    <a:lstStyle/>
                    <a:p>
                      <a:pPr algn="ctr"/>
                      <a:r>
                        <a:rPr lang="en-US" sz="1700" dirty="0"/>
                        <a:t>CY-2018</a:t>
                      </a:r>
                    </a:p>
                  </a:txBody>
                  <a:tcPr marL="82296" marR="82296" marT="41148" marB="4114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/>
                        <a:t>2019</a:t>
                      </a:r>
                    </a:p>
                  </a:txBody>
                  <a:tcPr marL="82296" marR="82296" marT="41148" marB="4114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/>
                        <a:t>2020</a:t>
                      </a:r>
                    </a:p>
                  </a:txBody>
                  <a:tcPr marL="82296" marR="82296" marT="41148" marB="4114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/>
                        <a:t>2021</a:t>
                      </a:r>
                    </a:p>
                  </a:txBody>
                  <a:tcPr marL="82296" marR="82296" marT="41148" marB="4114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/>
                        <a:t>2022</a:t>
                      </a:r>
                    </a:p>
                  </a:txBody>
                  <a:tcPr marL="82296" marR="82296" marT="41148" marB="4114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/>
                        <a:t>2023</a:t>
                      </a:r>
                    </a:p>
                  </a:txBody>
                  <a:tcPr marL="82296" marR="82296" marT="41148" marB="41148"/>
                </a:tc>
                <a:extLst>
                  <a:ext uri="{0D108BD9-81ED-4DB2-BD59-A6C34878D82A}">
                    <a16:rowId xmlns:a16="http://schemas.microsoft.com/office/drawing/2014/main" val="1974851673"/>
                  </a:ext>
                </a:extLst>
              </a:tr>
            </a:tbl>
          </a:graphicData>
        </a:graphic>
      </p:graphicFrame>
      <p:grpSp>
        <p:nvGrpSpPr>
          <p:cNvPr id="71" name="Group 70">
            <a:extLst>
              <a:ext uri="{FF2B5EF4-FFF2-40B4-BE49-F238E27FC236}">
                <a16:creationId xmlns:a16="http://schemas.microsoft.com/office/drawing/2014/main" id="{F5171710-2990-534C-AC5B-83A948AC0F6B}"/>
              </a:ext>
            </a:extLst>
          </p:cNvPr>
          <p:cNvGrpSpPr/>
          <p:nvPr/>
        </p:nvGrpSpPr>
        <p:grpSpPr>
          <a:xfrm>
            <a:off x="4001434" y="2106582"/>
            <a:ext cx="1520874" cy="424732"/>
            <a:chOff x="1891510" y="2079909"/>
            <a:chExt cx="1689856" cy="471927"/>
          </a:xfrm>
        </p:grpSpPr>
        <p:cxnSp>
          <p:nvCxnSpPr>
            <p:cNvPr id="11" name="Straight Arrow Connector 10">
              <a:extLst>
                <a:ext uri="{FF2B5EF4-FFF2-40B4-BE49-F238E27FC236}">
                  <a16:creationId xmlns:a16="http://schemas.microsoft.com/office/drawing/2014/main" id="{CDEBFECA-AE31-DA42-A8BC-4449C03686F7}"/>
                </a:ext>
              </a:extLst>
            </p:cNvPr>
            <p:cNvCxnSpPr>
              <a:cxnSpLocks/>
            </p:cNvCxnSpPr>
            <p:nvPr/>
          </p:nvCxnSpPr>
          <p:spPr>
            <a:xfrm>
              <a:off x="2153883" y="2083578"/>
              <a:ext cx="1427483" cy="0"/>
            </a:xfrm>
            <a:prstGeom prst="straightConnector1">
              <a:avLst/>
            </a:prstGeom>
            <a:ln>
              <a:solidFill>
                <a:srgbClr val="00B05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B5F7E40C-2877-994F-B07F-0FAC32312763}"/>
                </a:ext>
              </a:extLst>
            </p:cNvPr>
            <p:cNvSpPr txBox="1"/>
            <p:nvPr/>
          </p:nvSpPr>
          <p:spPr>
            <a:xfrm>
              <a:off x="1891510" y="2079909"/>
              <a:ext cx="960374" cy="47192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80" b="1" dirty="0"/>
                <a:t>Stave &amp; RU </a:t>
              </a:r>
            </a:p>
            <a:p>
              <a:r>
                <a:rPr lang="en-US" sz="1080" b="1" dirty="0"/>
                <a:t>production</a:t>
              </a: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70914154-C4A5-D846-8AE9-AAA717C5F4A3}"/>
              </a:ext>
            </a:extLst>
          </p:cNvPr>
          <p:cNvGrpSpPr/>
          <p:nvPr/>
        </p:nvGrpSpPr>
        <p:grpSpPr>
          <a:xfrm>
            <a:off x="5419294" y="4815316"/>
            <a:ext cx="988940" cy="350321"/>
            <a:chOff x="3262785" y="2711027"/>
            <a:chExt cx="1098822" cy="389243"/>
          </a:xfrm>
        </p:grpSpPr>
        <p:cxnSp>
          <p:nvCxnSpPr>
            <p:cNvPr id="13" name="Straight Arrow Connector 12">
              <a:extLst>
                <a:ext uri="{FF2B5EF4-FFF2-40B4-BE49-F238E27FC236}">
                  <a16:creationId xmlns:a16="http://schemas.microsoft.com/office/drawing/2014/main" id="{DC9903D0-3416-CA40-BF0E-5DE8AD2CFC48}"/>
                </a:ext>
              </a:extLst>
            </p:cNvPr>
            <p:cNvCxnSpPr>
              <a:cxnSpLocks/>
            </p:cNvCxnSpPr>
            <p:nvPr/>
          </p:nvCxnSpPr>
          <p:spPr>
            <a:xfrm>
              <a:off x="3262785" y="2711027"/>
              <a:ext cx="1098822" cy="0"/>
            </a:xfrm>
            <a:prstGeom prst="straightConnector1">
              <a:avLst/>
            </a:prstGeom>
            <a:ln>
              <a:solidFill>
                <a:srgbClr val="00B05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E8D727B8-1D13-984A-8A4C-A36B28960882}"/>
                </a:ext>
              </a:extLst>
            </p:cNvPr>
            <p:cNvSpPr txBox="1"/>
            <p:nvPr/>
          </p:nvSpPr>
          <p:spPr>
            <a:xfrm>
              <a:off x="3262785" y="2720682"/>
              <a:ext cx="887352" cy="37958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810" dirty="0"/>
                <a:t>Power system </a:t>
              </a:r>
            </a:p>
            <a:p>
              <a:r>
                <a:rPr lang="en-US" sz="810" dirty="0"/>
                <a:t>production</a:t>
              </a: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6280323B-73E3-7D40-A991-45D497DA806F}"/>
              </a:ext>
            </a:extLst>
          </p:cNvPr>
          <p:cNvGrpSpPr/>
          <p:nvPr/>
        </p:nvGrpSpPr>
        <p:grpSpPr>
          <a:xfrm>
            <a:off x="3425725" y="2726031"/>
            <a:ext cx="4559710" cy="258532"/>
            <a:chOff x="3028117" y="2690395"/>
            <a:chExt cx="5066344" cy="287258"/>
          </a:xfrm>
        </p:grpSpPr>
        <p:cxnSp>
          <p:nvCxnSpPr>
            <p:cNvPr id="19" name="Straight Arrow Connector 18">
              <a:extLst>
                <a:ext uri="{FF2B5EF4-FFF2-40B4-BE49-F238E27FC236}">
                  <a16:creationId xmlns:a16="http://schemas.microsoft.com/office/drawing/2014/main" id="{0F4242E0-7F81-4B4F-B74F-A001465249AD}"/>
                </a:ext>
              </a:extLst>
            </p:cNvPr>
            <p:cNvCxnSpPr>
              <a:cxnSpLocks/>
            </p:cNvCxnSpPr>
            <p:nvPr/>
          </p:nvCxnSpPr>
          <p:spPr>
            <a:xfrm>
              <a:off x="3028117" y="2711027"/>
              <a:ext cx="5066344" cy="0"/>
            </a:xfrm>
            <a:prstGeom prst="straightConnector1">
              <a:avLst/>
            </a:prstGeom>
            <a:ln>
              <a:solidFill>
                <a:srgbClr val="00B05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EFFA2944-1D11-344C-8E9C-1D0EA82D3DFD}"/>
                </a:ext>
              </a:extLst>
            </p:cNvPr>
            <p:cNvSpPr txBox="1"/>
            <p:nvPr/>
          </p:nvSpPr>
          <p:spPr>
            <a:xfrm>
              <a:off x="3239264" y="2690395"/>
              <a:ext cx="4855197" cy="28725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80" b="1" dirty="0"/>
                <a:t>Detector mechanics design &amp; production,  global interface to sPHENIX</a:t>
              </a:r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A1327029-2F9D-124B-97D5-477ABE3C7FB7}"/>
              </a:ext>
            </a:extLst>
          </p:cNvPr>
          <p:cNvGrpSpPr/>
          <p:nvPr/>
        </p:nvGrpSpPr>
        <p:grpSpPr>
          <a:xfrm>
            <a:off x="5020553" y="3550258"/>
            <a:ext cx="1563695" cy="341632"/>
            <a:chOff x="4094391" y="2680223"/>
            <a:chExt cx="1737438" cy="379589"/>
          </a:xfrm>
        </p:grpSpPr>
        <p:cxnSp>
          <p:nvCxnSpPr>
            <p:cNvPr id="24" name="Straight Arrow Connector 23">
              <a:extLst>
                <a:ext uri="{FF2B5EF4-FFF2-40B4-BE49-F238E27FC236}">
                  <a16:creationId xmlns:a16="http://schemas.microsoft.com/office/drawing/2014/main" id="{DFFE5DA4-AE34-2B43-A3F1-95D31C7112E0}"/>
                </a:ext>
              </a:extLst>
            </p:cNvPr>
            <p:cNvCxnSpPr>
              <a:cxnSpLocks/>
            </p:cNvCxnSpPr>
            <p:nvPr/>
          </p:nvCxnSpPr>
          <p:spPr>
            <a:xfrm>
              <a:off x="4094391" y="2711027"/>
              <a:ext cx="1737438" cy="0"/>
            </a:xfrm>
            <a:prstGeom prst="straightConnector1">
              <a:avLst/>
            </a:prstGeom>
            <a:ln>
              <a:solidFill>
                <a:srgbClr val="00B05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8DEB90A7-2B19-654E-9231-95D23B296796}"/>
                </a:ext>
              </a:extLst>
            </p:cNvPr>
            <p:cNvSpPr txBox="1"/>
            <p:nvPr/>
          </p:nvSpPr>
          <p:spPr>
            <a:xfrm>
              <a:off x="4094391" y="2680223"/>
              <a:ext cx="1737438" cy="37958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810" dirty="0"/>
                <a:t>Service barrel </a:t>
              </a:r>
            </a:p>
            <a:p>
              <a:r>
                <a:rPr lang="en-US" sz="810" dirty="0"/>
                <a:t>design &amp; production</a:t>
              </a:r>
            </a:p>
          </p:txBody>
        </p: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C8CA1D4B-C503-AE4E-BD8B-54AB3BF531C7}"/>
              </a:ext>
            </a:extLst>
          </p:cNvPr>
          <p:cNvGrpSpPr/>
          <p:nvPr/>
        </p:nvGrpSpPr>
        <p:grpSpPr>
          <a:xfrm>
            <a:off x="4693507" y="2995522"/>
            <a:ext cx="745436" cy="216982"/>
            <a:chOff x="3728752" y="2682754"/>
            <a:chExt cx="828262" cy="241092"/>
          </a:xfrm>
        </p:grpSpPr>
        <p:cxnSp>
          <p:nvCxnSpPr>
            <p:cNvPr id="30" name="Straight Arrow Connector 29">
              <a:extLst>
                <a:ext uri="{FF2B5EF4-FFF2-40B4-BE49-F238E27FC236}">
                  <a16:creationId xmlns:a16="http://schemas.microsoft.com/office/drawing/2014/main" id="{AAF9D36F-93E9-E846-AFEE-796B88F54FB3}"/>
                </a:ext>
              </a:extLst>
            </p:cNvPr>
            <p:cNvCxnSpPr>
              <a:cxnSpLocks/>
            </p:cNvCxnSpPr>
            <p:nvPr/>
          </p:nvCxnSpPr>
          <p:spPr>
            <a:xfrm>
              <a:off x="3795165" y="2703054"/>
              <a:ext cx="761849" cy="0"/>
            </a:xfrm>
            <a:prstGeom prst="straightConnector1">
              <a:avLst/>
            </a:prstGeom>
            <a:ln>
              <a:solidFill>
                <a:srgbClr val="00B05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921EE598-D94F-D846-AAC0-2A53BD93AA2A}"/>
                </a:ext>
              </a:extLst>
            </p:cNvPr>
            <p:cNvSpPr txBox="1"/>
            <p:nvPr/>
          </p:nvSpPr>
          <p:spPr>
            <a:xfrm>
              <a:off x="3728752" y="2682754"/>
              <a:ext cx="759111" cy="24109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810" dirty="0"/>
                <a:t>End Wheels</a:t>
              </a:r>
            </a:p>
          </p:txBody>
        </p: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3346488B-1DBB-234F-81F3-41B9C66DF77E}"/>
              </a:ext>
            </a:extLst>
          </p:cNvPr>
          <p:cNvGrpSpPr/>
          <p:nvPr/>
        </p:nvGrpSpPr>
        <p:grpSpPr>
          <a:xfrm>
            <a:off x="4532560" y="3195851"/>
            <a:ext cx="921260" cy="216982"/>
            <a:chOff x="3895974" y="2661453"/>
            <a:chExt cx="1023623" cy="241092"/>
          </a:xfrm>
        </p:grpSpPr>
        <p:cxnSp>
          <p:nvCxnSpPr>
            <p:cNvPr id="35" name="Straight Arrow Connector 34">
              <a:extLst>
                <a:ext uri="{FF2B5EF4-FFF2-40B4-BE49-F238E27FC236}">
                  <a16:creationId xmlns:a16="http://schemas.microsoft.com/office/drawing/2014/main" id="{6433B74A-C47F-5948-A5B6-681930CC1B74}"/>
                </a:ext>
              </a:extLst>
            </p:cNvPr>
            <p:cNvCxnSpPr>
              <a:cxnSpLocks/>
            </p:cNvCxnSpPr>
            <p:nvPr/>
          </p:nvCxnSpPr>
          <p:spPr>
            <a:xfrm>
              <a:off x="3895974" y="2703054"/>
              <a:ext cx="1023623" cy="0"/>
            </a:xfrm>
            <a:prstGeom prst="straightConnector1">
              <a:avLst/>
            </a:prstGeom>
            <a:ln>
              <a:solidFill>
                <a:srgbClr val="00B05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CC7BF6FD-6120-1C4D-A168-1240E1AA35B2}"/>
                </a:ext>
              </a:extLst>
            </p:cNvPr>
            <p:cNvSpPr txBox="1"/>
            <p:nvPr/>
          </p:nvSpPr>
          <p:spPr>
            <a:xfrm>
              <a:off x="4156865" y="2661453"/>
              <a:ext cx="431387" cy="24109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810" dirty="0"/>
                <a:t>CYSS</a:t>
              </a:r>
              <a:endParaRPr lang="en-US" sz="1080" dirty="0"/>
            </a:p>
          </p:txBody>
        </p:sp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id="{4A7F3F48-66B7-774B-BF8E-1B0D5AE75086}"/>
              </a:ext>
            </a:extLst>
          </p:cNvPr>
          <p:cNvGrpSpPr/>
          <p:nvPr/>
        </p:nvGrpSpPr>
        <p:grpSpPr>
          <a:xfrm>
            <a:off x="6583249" y="4512403"/>
            <a:ext cx="760144" cy="216982"/>
            <a:chOff x="3174643" y="2681608"/>
            <a:chExt cx="844605" cy="241092"/>
          </a:xfrm>
        </p:grpSpPr>
        <p:cxnSp>
          <p:nvCxnSpPr>
            <p:cNvPr id="41" name="Straight Arrow Connector 40">
              <a:extLst>
                <a:ext uri="{FF2B5EF4-FFF2-40B4-BE49-F238E27FC236}">
                  <a16:creationId xmlns:a16="http://schemas.microsoft.com/office/drawing/2014/main" id="{04860B1B-616D-D248-AA43-A188DDBA19E7}"/>
                </a:ext>
              </a:extLst>
            </p:cNvPr>
            <p:cNvCxnSpPr>
              <a:cxnSpLocks/>
            </p:cNvCxnSpPr>
            <p:nvPr/>
          </p:nvCxnSpPr>
          <p:spPr>
            <a:xfrm>
              <a:off x="3395643" y="2711027"/>
              <a:ext cx="466825" cy="0"/>
            </a:xfrm>
            <a:prstGeom prst="straightConnector1">
              <a:avLst/>
            </a:prstGeom>
            <a:ln>
              <a:solidFill>
                <a:srgbClr val="00B05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354DBA20-842B-8E42-B51B-FF0D8C13C178}"/>
                </a:ext>
              </a:extLst>
            </p:cNvPr>
            <p:cNvSpPr txBox="1"/>
            <p:nvPr/>
          </p:nvSpPr>
          <p:spPr>
            <a:xfrm>
              <a:off x="3174643" y="2681608"/>
              <a:ext cx="844605" cy="24109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810" dirty="0"/>
                <a:t>Half barrel #1</a:t>
              </a:r>
            </a:p>
          </p:txBody>
        </p:sp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BAE77A88-BF07-A04D-BACE-4E97645708EB}"/>
              </a:ext>
            </a:extLst>
          </p:cNvPr>
          <p:cNvGrpSpPr/>
          <p:nvPr/>
        </p:nvGrpSpPr>
        <p:grpSpPr>
          <a:xfrm>
            <a:off x="6632422" y="4777635"/>
            <a:ext cx="760144" cy="216982"/>
            <a:chOff x="3031258" y="2686395"/>
            <a:chExt cx="844605" cy="241092"/>
          </a:xfrm>
        </p:grpSpPr>
        <p:cxnSp>
          <p:nvCxnSpPr>
            <p:cNvPr id="44" name="Straight Arrow Connector 43">
              <a:extLst>
                <a:ext uri="{FF2B5EF4-FFF2-40B4-BE49-F238E27FC236}">
                  <a16:creationId xmlns:a16="http://schemas.microsoft.com/office/drawing/2014/main" id="{5EA490A9-D80D-244B-9AEF-02E345B39297}"/>
                </a:ext>
              </a:extLst>
            </p:cNvPr>
            <p:cNvCxnSpPr>
              <a:cxnSpLocks/>
            </p:cNvCxnSpPr>
            <p:nvPr/>
          </p:nvCxnSpPr>
          <p:spPr>
            <a:xfrm>
              <a:off x="3387897" y="2711027"/>
              <a:ext cx="389624" cy="0"/>
            </a:xfrm>
            <a:prstGeom prst="straightConnector1">
              <a:avLst/>
            </a:prstGeom>
            <a:ln>
              <a:solidFill>
                <a:srgbClr val="00B05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55F325B0-1CA9-1A40-9D4F-D20ED44A2382}"/>
                </a:ext>
              </a:extLst>
            </p:cNvPr>
            <p:cNvSpPr txBox="1"/>
            <p:nvPr/>
          </p:nvSpPr>
          <p:spPr>
            <a:xfrm>
              <a:off x="3031258" y="2686395"/>
              <a:ext cx="844605" cy="24109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810" dirty="0"/>
                <a:t>Half barrel #2</a:t>
              </a:r>
            </a:p>
          </p:txBody>
        </p:sp>
      </p:grpSp>
      <p:grpSp>
        <p:nvGrpSpPr>
          <p:cNvPr id="48" name="Group 47">
            <a:extLst>
              <a:ext uri="{FF2B5EF4-FFF2-40B4-BE49-F238E27FC236}">
                <a16:creationId xmlns:a16="http://schemas.microsoft.com/office/drawing/2014/main" id="{6C6ECEE6-252F-AF4D-B5BA-1E695B44E938}"/>
              </a:ext>
            </a:extLst>
          </p:cNvPr>
          <p:cNvGrpSpPr/>
          <p:nvPr/>
        </p:nvGrpSpPr>
        <p:grpSpPr>
          <a:xfrm>
            <a:off x="7291561" y="4936305"/>
            <a:ext cx="929430" cy="383438"/>
            <a:chOff x="4135029" y="4197743"/>
            <a:chExt cx="1032702" cy="426042"/>
          </a:xfrm>
        </p:grpSpPr>
        <p:sp>
          <p:nvSpPr>
            <p:cNvPr id="49" name="5-Point Star 48">
              <a:extLst>
                <a:ext uri="{FF2B5EF4-FFF2-40B4-BE49-F238E27FC236}">
                  <a16:creationId xmlns:a16="http://schemas.microsoft.com/office/drawing/2014/main" id="{9E4B7818-B2D9-8744-BAE5-E5D7790B6BE2}"/>
                </a:ext>
              </a:extLst>
            </p:cNvPr>
            <p:cNvSpPr/>
            <p:nvPr/>
          </p:nvSpPr>
          <p:spPr>
            <a:xfrm>
              <a:off x="4135029" y="4296871"/>
              <a:ext cx="113288" cy="137564"/>
            </a:xfrm>
            <a:prstGeom prst="star5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160"/>
            </a:p>
          </p:txBody>
        </p:sp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DE5FFDD7-3062-094B-B0F3-43B6EA1A68C9}"/>
                </a:ext>
              </a:extLst>
            </p:cNvPr>
            <p:cNvSpPr txBox="1"/>
            <p:nvPr/>
          </p:nvSpPr>
          <p:spPr>
            <a:xfrm>
              <a:off x="4248317" y="4197743"/>
              <a:ext cx="919414" cy="42604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946" dirty="0"/>
                <a:t>Half barrels</a:t>
              </a:r>
            </a:p>
            <a:p>
              <a:r>
                <a:rPr lang="en-US" sz="946" dirty="0"/>
                <a:t>arrive @BNL </a:t>
              </a:r>
            </a:p>
          </p:txBody>
        </p:sp>
      </p:grpSp>
      <p:grpSp>
        <p:nvGrpSpPr>
          <p:cNvPr id="51" name="Group 50">
            <a:extLst>
              <a:ext uri="{FF2B5EF4-FFF2-40B4-BE49-F238E27FC236}">
                <a16:creationId xmlns:a16="http://schemas.microsoft.com/office/drawing/2014/main" id="{6120006E-458E-7D43-B6F5-C9499ABB6133}"/>
              </a:ext>
            </a:extLst>
          </p:cNvPr>
          <p:cNvGrpSpPr/>
          <p:nvPr/>
        </p:nvGrpSpPr>
        <p:grpSpPr>
          <a:xfrm>
            <a:off x="7250251" y="5373732"/>
            <a:ext cx="2012089" cy="346908"/>
            <a:chOff x="3190658" y="2711027"/>
            <a:chExt cx="2235654" cy="385451"/>
          </a:xfrm>
        </p:grpSpPr>
        <p:cxnSp>
          <p:nvCxnSpPr>
            <p:cNvPr id="52" name="Straight Arrow Connector 51">
              <a:extLst>
                <a:ext uri="{FF2B5EF4-FFF2-40B4-BE49-F238E27FC236}">
                  <a16:creationId xmlns:a16="http://schemas.microsoft.com/office/drawing/2014/main" id="{C9DF5983-253A-5C42-ACF3-88594453C6F9}"/>
                </a:ext>
              </a:extLst>
            </p:cNvPr>
            <p:cNvCxnSpPr>
              <a:cxnSpLocks/>
            </p:cNvCxnSpPr>
            <p:nvPr/>
          </p:nvCxnSpPr>
          <p:spPr>
            <a:xfrm>
              <a:off x="3262785" y="2711027"/>
              <a:ext cx="1313637" cy="0"/>
            </a:xfrm>
            <a:prstGeom prst="straightConnector1">
              <a:avLst/>
            </a:prstGeom>
            <a:ln>
              <a:solidFill>
                <a:srgbClr val="00B05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E2CD4C43-6D60-AF48-940B-0D46D84F3F06}"/>
                </a:ext>
              </a:extLst>
            </p:cNvPr>
            <p:cNvSpPr txBox="1"/>
            <p:nvPr/>
          </p:nvSpPr>
          <p:spPr>
            <a:xfrm>
              <a:off x="3190658" y="2716890"/>
              <a:ext cx="2235654" cy="37958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810" b="1" dirty="0"/>
                <a:t>MVTX installation &amp; commissioning @BNL</a:t>
              </a:r>
            </a:p>
            <a:p>
              <a:r>
                <a:rPr lang="en-US" sz="810" b="1" dirty="0"/>
                <a:t>RU, FELIX, PS, cables etc.</a:t>
              </a:r>
            </a:p>
          </p:txBody>
        </p:sp>
      </p:grpSp>
      <p:grpSp>
        <p:nvGrpSpPr>
          <p:cNvPr id="55" name="Group 54">
            <a:extLst>
              <a:ext uri="{FF2B5EF4-FFF2-40B4-BE49-F238E27FC236}">
                <a16:creationId xmlns:a16="http://schemas.microsoft.com/office/drawing/2014/main" id="{72DBB80C-0B30-6947-94F6-D1D10E8EAA8D}"/>
              </a:ext>
            </a:extLst>
          </p:cNvPr>
          <p:cNvGrpSpPr/>
          <p:nvPr/>
        </p:nvGrpSpPr>
        <p:grpSpPr>
          <a:xfrm>
            <a:off x="8157980" y="4267270"/>
            <a:ext cx="1163468" cy="383438"/>
            <a:chOff x="4135029" y="4197743"/>
            <a:chExt cx="1292743" cy="426042"/>
          </a:xfrm>
        </p:grpSpPr>
        <p:sp>
          <p:nvSpPr>
            <p:cNvPr id="56" name="5-Point Star 55">
              <a:extLst>
                <a:ext uri="{FF2B5EF4-FFF2-40B4-BE49-F238E27FC236}">
                  <a16:creationId xmlns:a16="http://schemas.microsoft.com/office/drawing/2014/main" id="{52A0F4F9-74AD-E646-BE55-212C0CCCD0B2}"/>
                </a:ext>
              </a:extLst>
            </p:cNvPr>
            <p:cNvSpPr/>
            <p:nvPr/>
          </p:nvSpPr>
          <p:spPr>
            <a:xfrm>
              <a:off x="4135029" y="4296871"/>
              <a:ext cx="113288" cy="137564"/>
            </a:xfrm>
            <a:prstGeom prst="star5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160"/>
            </a:p>
          </p:txBody>
        </p:sp>
        <p:sp>
          <p:nvSpPr>
            <p:cNvPr id="57" name="TextBox 56">
              <a:extLst>
                <a:ext uri="{FF2B5EF4-FFF2-40B4-BE49-F238E27FC236}">
                  <a16:creationId xmlns:a16="http://schemas.microsoft.com/office/drawing/2014/main" id="{A3F282F9-C6DF-9349-B7EA-A3C8B93A265D}"/>
                </a:ext>
              </a:extLst>
            </p:cNvPr>
            <p:cNvSpPr txBox="1"/>
            <p:nvPr/>
          </p:nvSpPr>
          <p:spPr>
            <a:xfrm>
              <a:off x="4248317" y="4197743"/>
              <a:ext cx="1179455" cy="42604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946" dirty="0"/>
                <a:t>Install half barrels</a:t>
              </a:r>
            </a:p>
            <a:p>
              <a:r>
                <a:rPr lang="en-US" sz="946" dirty="0"/>
                <a:t>     @sPHENIX IR</a:t>
              </a:r>
            </a:p>
          </p:txBody>
        </p:sp>
      </p:grpSp>
      <p:grpSp>
        <p:nvGrpSpPr>
          <p:cNvPr id="58" name="Group 57">
            <a:extLst>
              <a:ext uri="{FF2B5EF4-FFF2-40B4-BE49-F238E27FC236}">
                <a16:creationId xmlns:a16="http://schemas.microsoft.com/office/drawing/2014/main" id="{C0F31F4F-A901-AB4A-9F3F-A64AF29E01D0}"/>
              </a:ext>
            </a:extLst>
          </p:cNvPr>
          <p:cNvGrpSpPr/>
          <p:nvPr/>
        </p:nvGrpSpPr>
        <p:grpSpPr>
          <a:xfrm>
            <a:off x="8462192" y="3498873"/>
            <a:ext cx="1201940" cy="383438"/>
            <a:chOff x="4135029" y="4238203"/>
            <a:chExt cx="1335490" cy="426042"/>
          </a:xfrm>
        </p:grpSpPr>
        <p:sp>
          <p:nvSpPr>
            <p:cNvPr id="59" name="5-Point Star 58">
              <a:extLst>
                <a:ext uri="{FF2B5EF4-FFF2-40B4-BE49-F238E27FC236}">
                  <a16:creationId xmlns:a16="http://schemas.microsoft.com/office/drawing/2014/main" id="{B7BC034F-3F0A-A242-9318-4198A3013569}"/>
                </a:ext>
              </a:extLst>
            </p:cNvPr>
            <p:cNvSpPr/>
            <p:nvPr/>
          </p:nvSpPr>
          <p:spPr>
            <a:xfrm>
              <a:off x="4135029" y="4296871"/>
              <a:ext cx="113288" cy="137564"/>
            </a:xfrm>
            <a:prstGeom prst="star5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160"/>
            </a:p>
          </p:txBody>
        </p:sp>
        <p:sp>
          <p:nvSpPr>
            <p:cNvPr id="60" name="TextBox 59">
              <a:extLst>
                <a:ext uri="{FF2B5EF4-FFF2-40B4-BE49-F238E27FC236}">
                  <a16:creationId xmlns:a16="http://schemas.microsoft.com/office/drawing/2014/main" id="{54CEE293-60FB-1F48-94F7-C697F8555E47}"/>
                </a:ext>
              </a:extLst>
            </p:cNvPr>
            <p:cNvSpPr txBox="1"/>
            <p:nvPr/>
          </p:nvSpPr>
          <p:spPr>
            <a:xfrm>
              <a:off x="4248317" y="4238203"/>
              <a:ext cx="1222202" cy="42604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946" dirty="0">
                  <a:solidFill>
                    <a:srgbClr val="FF0000"/>
                  </a:solidFill>
                </a:rPr>
                <a:t>Ready for beam;</a:t>
              </a:r>
            </a:p>
            <a:p>
              <a:r>
                <a:rPr lang="en-US" sz="946" dirty="0">
                  <a:solidFill>
                    <a:srgbClr val="FF0000"/>
                  </a:solidFill>
                </a:rPr>
                <a:t>sPHENIX day-1 run</a:t>
              </a:r>
            </a:p>
          </p:txBody>
        </p:sp>
      </p:grpSp>
      <p:cxnSp>
        <p:nvCxnSpPr>
          <p:cNvPr id="62" name="Straight Connector 61">
            <a:extLst>
              <a:ext uri="{FF2B5EF4-FFF2-40B4-BE49-F238E27FC236}">
                <a16:creationId xmlns:a16="http://schemas.microsoft.com/office/drawing/2014/main" id="{6AB2078D-703E-AA48-BD24-64DE36D134DC}"/>
              </a:ext>
            </a:extLst>
          </p:cNvPr>
          <p:cNvCxnSpPr>
            <a:cxnSpLocks/>
          </p:cNvCxnSpPr>
          <p:nvPr/>
        </p:nvCxnSpPr>
        <p:spPr>
          <a:xfrm>
            <a:off x="9730217" y="2060866"/>
            <a:ext cx="0" cy="383587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>
            <a:extLst>
              <a:ext uri="{FF2B5EF4-FFF2-40B4-BE49-F238E27FC236}">
                <a16:creationId xmlns:a16="http://schemas.microsoft.com/office/drawing/2014/main" id="{C9651088-8625-DA4B-B8BD-20E60D109332}"/>
              </a:ext>
            </a:extLst>
          </p:cNvPr>
          <p:cNvCxnSpPr>
            <a:cxnSpLocks/>
          </p:cNvCxnSpPr>
          <p:nvPr/>
        </p:nvCxnSpPr>
        <p:spPr>
          <a:xfrm>
            <a:off x="8497448" y="2049992"/>
            <a:ext cx="0" cy="383587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>
            <a:extLst>
              <a:ext uri="{FF2B5EF4-FFF2-40B4-BE49-F238E27FC236}">
                <a16:creationId xmlns:a16="http://schemas.microsoft.com/office/drawing/2014/main" id="{F79874EB-8F67-B748-8117-798A1E553BC5}"/>
              </a:ext>
            </a:extLst>
          </p:cNvPr>
          <p:cNvCxnSpPr>
            <a:cxnSpLocks/>
          </p:cNvCxnSpPr>
          <p:nvPr/>
        </p:nvCxnSpPr>
        <p:spPr>
          <a:xfrm>
            <a:off x="7315187" y="2047330"/>
            <a:ext cx="0" cy="383587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64">
            <a:extLst>
              <a:ext uri="{FF2B5EF4-FFF2-40B4-BE49-F238E27FC236}">
                <a16:creationId xmlns:a16="http://schemas.microsoft.com/office/drawing/2014/main" id="{8D6C1AA2-7653-014C-8BC3-C76B49B48550}"/>
              </a:ext>
            </a:extLst>
          </p:cNvPr>
          <p:cNvCxnSpPr>
            <a:cxnSpLocks/>
          </p:cNvCxnSpPr>
          <p:nvPr/>
        </p:nvCxnSpPr>
        <p:spPr>
          <a:xfrm>
            <a:off x="6093259" y="2047330"/>
            <a:ext cx="0" cy="383587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>
            <a:extLst>
              <a:ext uri="{FF2B5EF4-FFF2-40B4-BE49-F238E27FC236}">
                <a16:creationId xmlns:a16="http://schemas.microsoft.com/office/drawing/2014/main" id="{D101F036-DEF6-1643-B10D-0B12AC52181A}"/>
              </a:ext>
            </a:extLst>
          </p:cNvPr>
          <p:cNvCxnSpPr>
            <a:cxnSpLocks/>
          </p:cNvCxnSpPr>
          <p:nvPr/>
        </p:nvCxnSpPr>
        <p:spPr>
          <a:xfrm>
            <a:off x="4907280" y="2035970"/>
            <a:ext cx="0" cy="383587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>
            <a:extLst>
              <a:ext uri="{FF2B5EF4-FFF2-40B4-BE49-F238E27FC236}">
                <a16:creationId xmlns:a16="http://schemas.microsoft.com/office/drawing/2014/main" id="{70810E94-46B4-6A41-9074-7A5BBF2E5276}"/>
              </a:ext>
            </a:extLst>
          </p:cNvPr>
          <p:cNvCxnSpPr>
            <a:cxnSpLocks/>
          </p:cNvCxnSpPr>
          <p:nvPr/>
        </p:nvCxnSpPr>
        <p:spPr>
          <a:xfrm>
            <a:off x="3668389" y="2031398"/>
            <a:ext cx="0" cy="383587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Connector 67">
            <a:extLst>
              <a:ext uri="{FF2B5EF4-FFF2-40B4-BE49-F238E27FC236}">
                <a16:creationId xmlns:a16="http://schemas.microsoft.com/office/drawing/2014/main" id="{ED748D1B-CFF2-5747-ACB9-633191BD5840}"/>
              </a:ext>
            </a:extLst>
          </p:cNvPr>
          <p:cNvCxnSpPr>
            <a:cxnSpLocks/>
          </p:cNvCxnSpPr>
          <p:nvPr/>
        </p:nvCxnSpPr>
        <p:spPr>
          <a:xfrm>
            <a:off x="2461784" y="2024488"/>
            <a:ext cx="8302" cy="385871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>
            <a:extLst>
              <a:ext uri="{FF2B5EF4-FFF2-40B4-BE49-F238E27FC236}">
                <a16:creationId xmlns:a16="http://schemas.microsoft.com/office/drawing/2014/main" id="{E27E0C89-DFC7-A749-82BA-5124EDFBFA20}"/>
              </a:ext>
            </a:extLst>
          </p:cNvPr>
          <p:cNvCxnSpPr>
            <a:cxnSpLocks/>
          </p:cNvCxnSpPr>
          <p:nvPr/>
        </p:nvCxnSpPr>
        <p:spPr>
          <a:xfrm>
            <a:off x="2461785" y="5883202"/>
            <a:ext cx="728009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2" name="Group 71">
            <a:extLst>
              <a:ext uri="{FF2B5EF4-FFF2-40B4-BE49-F238E27FC236}">
                <a16:creationId xmlns:a16="http://schemas.microsoft.com/office/drawing/2014/main" id="{34ADBF2C-86D2-494A-A4D2-64A7CEE03F1F}"/>
              </a:ext>
            </a:extLst>
          </p:cNvPr>
          <p:cNvGrpSpPr/>
          <p:nvPr/>
        </p:nvGrpSpPr>
        <p:grpSpPr>
          <a:xfrm>
            <a:off x="5064031" y="2218110"/>
            <a:ext cx="651140" cy="341632"/>
            <a:chOff x="1563564" y="2070534"/>
            <a:chExt cx="723489" cy="379589"/>
          </a:xfrm>
        </p:grpSpPr>
        <p:cxnSp>
          <p:nvCxnSpPr>
            <p:cNvPr id="73" name="Straight Arrow Connector 72">
              <a:extLst>
                <a:ext uri="{FF2B5EF4-FFF2-40B4-BE49-F238E27FC236}">
                  <a16:creationId xmlns:a16="http://schemas.microsoft.com/office/drawing/2014/main" id="{1418171A-2272-4F40-9F59-A9119985ADCC}"/>
                </a:ext>
              </a:extLst>
            </p:cNvPr>
            <p:cNvCxnSpPr>
              <a:cxnSpLocks/>
            </p:cNvCxnSpPr>
            <p:nvPr/>
          </p:nvCxnSpPr>
          <p:spPr>
            <a:xfrm>
              <a:off x="1657350" y="2073105"/>
              <a:ext cx="435728" cy="0"/>
            </a:xfrm>
            <a:prstGeom prst="straightConnector1">
              <a:avLst/>
            </a:prstGeom>
            <a:ln>
              <a:solidFill>
                <a:srgbClr val="00B05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4" name="TextBox 73">
              <a:extLst>
                <a:ext uri="{FF2B5EF4-FFF2-40B4-BE49-F238E27FC236}">
                  <a16:creationId xmlns:a16="http://schemas.microsoft.com/office/drawing/2014/main" id="{B10A2169-5227-8D42-AF68-04CC634D9D36}"/>
                </a:ext>
              </a:extLst>
            </p:cNvPr>
            <p:cNvSpPr txBox="1"/>
            <p:nvPr/>
          </p:nvSpPr>
          <p:spPr>
            <a:xfrm>
              <a:off x="1563564" y="2070534"/>
              <a:ext cx="723489" cy="37958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810" dirty="0"/>
                <a:t>FELIX </a:t>
              </a:r>
            </a:p>
            <a:p>
              <a:r>
                <a:rPr lang="en-US" sz="810" dirty="0"/>
                <a:t>production</a:t>
              </a:r>
            </a:p>
          </p:txBody>
        </p:sp>
      </p:grpSp>
      <p:grpSp>
        <p:nvGrpSpPr>
          <p:cNvPr id="86" name="Group 85">
            <a:extLst>
              <a:ext uri="{FF2B5EF4-FFF2-40B4-BE49-F238E27FC236}">
                <a16:creationId xmlns:a16="http://schemas.microsoft.com/office/drawing/2014/main" id="{2FAE025F-D1E4-AE44-B3CB-7CCF6FFBEFAD}"/>
              </a:ext>
            </a:extLst>
          </p:cNvPr>
          <p:cNvGrpSpPr/>
          <p:nvPr/>
        </p:nvGrpSpPr>
        <p:grpSpPr>
          <a:xfrm>
            <a:off x="4621926" y="4203968"/>
            <a:ext cx="2720614" cy="430813"/>
            <a:chOff x="3028117" y="2690395"/>
            <a:chExt cx="5066344" cy="197158"/>
          </a:xfrm>
        </p:grpSpPr>
        <p:cxnSp>
          <p:nvCxnSpPr>
            <p:cNvPr id="87" name="Straight Arrow Connector 86">
              <a:extLst>
                <a:ext uri="{FF2B5EF4-FFF2-40B4-BE49-F238E27FC236}">
                  <a16:creationId xmlns:a16="http://schemas.microsoft.com/office/drawing/2014/main" id="{0A1591CA-1FA2-8242-AE45-B74D6F15E247}"/>
                </a:ext>
              </a:extLst>
            </p:cNvPr>
            <p:cNvCxnSpPr>
              <a:cxnSpLocks/>
            </p:cNvCxnSpPr>
            <p:nvPr/>
          </p:nvCxnSpPr>
          <p:spPr>
            <a:xfrm>
              <a:off x="3028117" y="2711027"/>
              <a:ext cx="5066344" cy="0"/>
            </a:xfrm>
            <a:prstGeom prst="straightConnector1">
              <a:avLst/>
            </a:prstGeom>
            <a:ln>
              <a:solidFill>
                <a:srgbClr val="00B05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8" name="TextBox 87">
              <a:extLst>
                <a:ext uri="{FF2B5EF4-FFF2-40B4-BE49-F238E27FC236}">
                  <a16:creationId xmlns:a16="http://schemas.microsoft.com/office/drawing/2014/main" id="{C7B6980B-D5A1-EE46-8772-4F8F455E0783}"/>
                </a:ext>
              </a:extLst>
            </p:cNvPr>
            <p:cNvSpPr txBox="1"/>
            <p:nvPr/>
          </p:nvSpPr>
          <p:spPr>
            <a:xfrm>
              <a:off x="3319246" y="2690395"/>
              <a:ext cx="4321194" cy="19715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80" b="1" dirty="0"/>
                <a:t>Barrel Assembly &amp; Testing @LBNL</a:t>
              </a:r>
            </a:p>
          </p:txBody>
        </p:sp>
      </p:grpSp>
      <p:sp>
        <p:nvSpPr>
          <p:cNvPr id="69" name="5-Point Star 68">
            <a:extLst>
              <a:ext uri="{FF2B5EF4-FFF2-40B4-BE49-F238E27FC236}">
                <a16:creationId xmlns:a16="http://schemas.microsoft.com/office/drawing/2014/main" id="{9C1596B5-5FCF-A34D-8F67-0B01F88124E3}"/>
              </a:ext>
            </a:extLst>
          </p:cNvPr>
          <p:cNvSpPr/>
          <p:nvPr/>
        </p:nvSpPr>
        <p:spPr>
          <a:xfrm>
            <a:off x="3747409" y="2154809"/>
            <a:ext cx="101959" cy="123808"/>
          </a:xfrm>
          <a:prstGeom prst="star5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16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116AA45-5EC7-1044-8C35-A9447BB454CE}"/>
              </a:ext>
            </a:extLst>
          </p:cNvPr>
          <p:cNvSpPr txBox="1"/>
          <p:nvPr/>
        </p:nvSpPr>
        <p:spPr>
          <a:xfrm>
            <a:off x="1532819" y="1296596"/>
            <a:ext cx="3499075" cy="3508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80" b="1" dirty="0">
                <a:solidFill>
                  <a:srgbClr val="032AFF"/>
                </a:solidFill>
              </a:rPr>
              <a:t>sPHENIX:</a:t>
            </a:r>
            <a:r>
              <a:rPr lang="en-US" sz="1680" dirty="0">
                <a:solidFill>
                  <a:srgbClr val="032AFF"/>
                </a:solidFill>
              </a:rPr>
              <a:t>                 CD1/3a         PD2/3</a:t>
            </a:r>
          </a:p>
        </p:txBody>
      </p:sp>
      <p:sp>
        <p:nvSpPr>
          <p:cNvPr id="76" name="5-Point Star 75">
            <a:extLst>
              <a:ext uri="{FF2B5EF4-FFF2-40B4-BE49-F238E27FC236}">
                <a16:creationId xmlns:a16="http://schemas.microsoft.com/office/drawing/2014/main" id="{ADD71849-089C-2043-86FF-B7BA12C32E75}"/>
              </a:ext>
            </a:extLst>
          </p:cNvPr>
          <p:cNvSpPr/>
          <p:nvPr/>
        </p:nvSpPr>
        <p:spPr>
          <a:xfrm>
            <a:off x="3087570" y="1417323"/>
            <a:ext cx="101959" cy="123808"/>
          </a:xfrm>
          <a:prstGeom prst="star5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16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30FCB28-24AC-A242-9AF6-B5C6CB1408E3}"/>
              </a:ext>
            </a:extLst>
          </p:cNvPr>
          <p:cNvSpPr txBox="1"/>
          <p:nvPr/>
        </p:nvSpPr>
        <p:spPr>
          <a:xfrm>
            <a:off x="1532819" y="2024486"/>
            <a:ext cx="724878" cy="3508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80" b="1" dirty="0"/>
              <a:t>MVTX</a:t>
            </a:r>
            <a:endParaRPr lang="en-US" sz="2160" b="1" dirty="0"/>
          </a:p>
        </p:txBody>
      </p:sp>
      <p:sp>
        <p:nvSpPr>
          <p:cNvPr id="77" name="5-Point Star 76">
            <a:extLst>
              <a:ext uri="{FF2B5EF4-FFF2-40B4-BE49-F238E27FC236}">
                <a16:creationId xmlns:a16="http://schemas.microsoft.com/office/drawing/2014/main" id="{F857433C-4304-5A48-9C55-1BF241178F0B}"/>
              </a:ext>
            </a:extLst>
          </p:cNvPr>
          <p:cNvSpPr/>
          <p:nvPr/>
        </p:nvSpPr>
        <p:spPr>
          <a:xfrm>
            <a:off x="8473440" y="1417323"/>
            <a:ext cx="101959" cy="123808"/>
          </a:xfrm>
          <a:prstGeom prst="star5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160"/>
          </a:p>
        </p:txBody>
      </p:sp>
      <p:sp>
        <p:nvSpPr>
          <p:cNvPr id="78" name="5-Point Star 77">
            <a:extLst>
              <a:ext uri="{FF2B5EF4-FFF2-40B4-BE49-F238E27FC236}">
                <a16:creationId xmlns:a16="http://schemas.microsoft.com/office/drawing/2014/main" id="{0605263A-36B4-4141-8C59-727056DD55CB}"/>
              </a:ext>
            </a:extLst>
          </p:cNvPr>
          <p:cNvSpPr/>
          <p:nvPr/>
        </p:nvSpPr>
        <p:spPr>
          <a:xfrm>
            <a:off x="4158195" y="1417323"/>
            <a:ext cx="101959" cy="123808"/>
          </a:xfrm>
          <a:prstGeom prst="star5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160"/>
          </a:p>
        </p:txBody>
      </p:sp>
      <p:sp>
        <p:nvSpPr>
          <p:cNvPr id="79" name="5-Point Star 78">
            <a:extLst>
              <a:ext uri="{FF2B5EF4-FFF2-40B4-BE49-F238E27FC236}">
                <a16:creationId xmlns:a16="http://schemas.microsoft.com/office/drawing/2014/main" id="{9CF2E3D5-0002-A749-9106-94A2E7263C6F}"/>
              </a:ext>
            </a:extLst>
          </p:cNvPr>
          <p:cNvSpPr/>
          <p:nvPr/>
        </p:nvSpPr>
        <p:spPr>
          <a:xfrm>
            <a:off x="6370320" y="1417323"/>
            <a:ext cx="101959" cy="123808"/>
          </a:xfrm>
          <a:prstGeom prst="star5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16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97661B5-20DE-794D-B508-7009CB79FD6C}"/>
              </a:ext>
            </a:extLst>
          </p:cNvPr>
          <p:cNvSpPr txBox="1"/>
          <p:nvPr/>
        </p:nvSpPr>
        <p:spPr>
          <a:xfrm>
            <a:off x="8564146" y="1315453"/>
            <a:ext cx="1244059" cy="3508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80" dirty="0">
                <a:solidFill>
                  <a:srgbClr val="032AFF"/>
                </a:solidFill>
              </a:rPr>
              <a:t>1</a:t>
            </a:r>
            <a:r>
              <a:rPr lang="en-US" sz="1680" baseline="30000" dirty="0">
                <a:solidFill>
                  <a:srgbClr val="032AFF"/>
                </a:solidFill>
              </a:rPr>
              <a:t>st</a:t>
            </a:r>
            <a:r>
              <a:rPr lang="en-US" sz="1680" dirty="0">
                <a:solidFill>
                  <a:srgbClr val="032AFF"/>
                </a:solidFill>
              </a:rPr>
              <a:t> collisions</a:t>
            </a:r>
          </a:p>
        </p:txBody>
      </p:sp>
      <p:sp>
        <p:nvSpPr>
          <p:cNvPr id="80" name="TextBox 79">
            <a:extLst>
              <a:ext uri="{FF2B5EF4-FFF2-40B4-BE49-F238E27FC236}">
                <a16:creationId xmlns:a16="http://schemas.microsoft.com/office/drawing/2014/main" id="{EA872256-B576-2F4E-B128-A5B4757B8CDC}"/>
              </a:ext>
            </a:extLst>
          </p:cNvPr>
          <p:cNvSpPr txBox="1"/>
          <p:nvPr/>
        </p:nvSpPr>
        <p:spPr>
          <a:xfrm>
            <a:off x="6421299" y="1295036"/>
            <a:ext cx="1157048" cy="3508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80" dirty="0">
                <a:solidFill>
                  <a:srgbClr val="032AFF"/>
                </a:solidFill>
              </a:rPr>
              <a:t>Installation</a:t>
            </a:r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45E2144F-4370-9947-A8E0-4C6D7EAFD7C7}"/>
              </a:ext>
            </a:extLst>
          </p:cNvPr>
          <p:cNvCxnSpPr>
            <a:cxnSpLocks/>
          </p:cNvCxnSpPr>
          <p:nvPr/>
        </p:nvCxnSpPr>
        <p:spPr>
          <a:xfrm>
            <a:off x="3547368" y="3498866"/>
            <a:ext cx="983128" cy="0"/>
          </a:xfrm>
          <a:prstGeom prst="straightConnector1">
            <a:avLst/>
          </a:prstGeom>
          <a:ln>
            <a:solidFill>
              <a:srgbClr val="0432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D6BC9044-44BB-754F-97DA-3A8905E6BD97}"/>
              </a:ext>
            </a:extLst>
          </p:cNvPr>
          <p:cNvSpPr txBox="1"/>
          <p:nvPr/>
        </p:nvSpPr>
        <p:spPr>
          <a:xfrm>
            <a:off x="3457691" y="3554454"/>
            <a:ext cx="1077539" cy="383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46" dirty="0">
                <a:solidFill>
                  <a:srgbClr val="0432FF"/>
                </a:solidFill>
              </a:rPr>
              <a:t>Global integration</a:t>
            </a:r>
          </a:p>
          <a:p>
            <a:r>
              <a:rPr lang="en-US" sz="946" dirty="0">
                <a:solidFill>
                  <a:srgbClr val="0432FF"/>
                </a:solidFill>
              </a:rPr>
              <a:t>/interface design?</a:t>
            </a: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88CFBF68-4ACD-C547-BB0C-CF715EA79153}"/>
              </a:ext>
            </a:extLst>
          </p:cNvPr>
          <p:cNvGrpSpPr/>
          <p:nvPr/>
        </p:nvGrpSpPr>
        <p:grpSpPr>
          <a:xfrm>
            <a:off x="4465161" y="5172023"/>
            <a:ext cx="1059906" cy="561307"/>
            <a:chOff x="4283957" y="5204332"/>
            <a:chExt cx="1177674" cy="623674"/>
          </a:xfrm>
        </p:grpSpPr>
        <p:cxnSp>
          <p:nvCxnSpPr>
            <p:cNvPr id="81" name="Straight Arrow Connector 80">
              <a:extLst>
                <a:ext uri="{FF2B5EF4-FFF2-40B4-BE49-F238E27FC236}">
                  <a16:creationId xmlns:a16="http://schemas.microsoft.com/office/drawing/2014/main" id="{2038E9FF-47E0-1043-98D2-A77ED376FF54}"/>
                </a:ext>
              </a:extLst>
            </p:cNvPr>
            <p:cNvCxnSpPr>
              <a:cxnSpLocks/>
            </p:cNvCxnSpPr>
            <p:nvPr/>
          </p:nvCxnSpPr>
          <p:spPr>
            <a:xfrm>
              <a:off x="4309347" y="5204332"/>
              <a:ext cx="992038" cy="0"/>
            </a:xfrm>
            <a:prstGeom prst="straightConnector1">
              <a:avLst/>
            </a:prstGeom>
            <a:ln>
              <a:solidFill>
                <a:srgbClr val="0432FF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2" name="TextBox 81">
              <a:extLst>
                <a:ext uri="{FF2B5EF4-FFF2-40B4-BE49-F238E27FC236}">
                  <a16:creationId xmlns:a16="http://schemas.microsoft.com/office/drawing/2014/main" id="{7C5867C2-3A3A-024F-B544-D0807DE1D053}"/>
                </a:ext>
              </a:extLst>
            </p:cNvPr>
            <p:cNvSpPr txBox="1"/>
            <p:nvPr/>
          </p:nvSpPr>
          <p:spPr>
            <a:xfrm>
              <a:off x="4283957" y="5240239"/>
              <a:ext cx="1177674" cy="58776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946" dirty="0">
                  <a:solidFill>
                    <a:srgbClr val="0432FF"/>
                  </a:solidFill>
                </a:rPr>
                <a:t>design &amp; procure </a:t>
              </a:r>
            </a:p>
            <a:p>
              <a:r>
                <a:rPr lang="en-US" sz="946" dirty="0">
                  <a:solidFill>
                    <a:srgbClr val="0432FF"/>
                  </a:solidFill>
                </a:rPr>
                <a:t>interface to </a:t>
              </a:r>
            </a:p>
            <a:p>
              <a:r>
                <a:rPr lang="en-US" sz="946" dirty="0">
                  <a:solidFill>
                    <a:srgbClr val="0432FF"/>
                  </a:solidFill>
                </a:rPr>
                <a:t>sPHENIX rails</a:t>
              </a:r>
            </a:p>
          </p:txBody>
        </p:sp>
      </p:grpSp>
      <p:grpSp>
        <p:nvGrpSpPr>
          <p:cNvPr id="83" name="Group 82">
            <a:extLst>
              <a:ext uri="{FF2B5EF4-FFF2-40B4-BE49-F238E27FC236}">
                <a16:creationId xmlns:a16="http://schemas.microsoft.com/office/drawing/2014/main" id="{49F1E9D8-A62B-B14C-B081-F92EA7CF95D7}"/>
              </a:ext>
            </a:extLst>
          </p:cNvPr>
          <p:cNvGrpSpPr/>
          <p:nvPr/>
        </p:nvGrpSpPr>
        <p:grpSpPr>
          <a:xfrm>
            <a:off x="5739942" y="5309194"/>
            <a:ext cx="1071127" cy="415753"/>
            <a:chOff x="4162934" y="5204332"/>
            <a:chExt cx="1190139" cy="461945"/>
          </a:xfrm>
        </p:grpSpPr>
        <p:cxnSp>
          <p:nvCxnSpPr>
            <p:cNvPr id="84" name="Straight Arrow Connector 83">
              <a:extLst>
                <a:ext uri="{FF2B5EF4-FFF2-40B4-BE49-F238E27FC236}">
                  <a16:creationId xmlns:a16="http://schemas.microsoft.com/office/drawing/2014/main" id="{CA4982CB-27E7-514C-9FF5-424E4B13ED07}"/>
                </a:ext>
              </a:extLst>
            </p:cNvPr>
            <p:cNvCxnSpPr>
              <a:cxnSpLocks/>
            </p:cNvCxnSpPr>
            <p:nvPr/>
          </p:nvCxnSpPr>
          <p:spPr>
            <a:xfrm>
              <a:off x="4309347" y="5204332"/>
              <a:ext cx="790601" cy="0"/>
            </a:xfrm>
            <a:prstGeom prst="straightConnector1">
              <a:avLst/>
            </a:prstGeom>
            <a:ln>
              <a:solidFill>
                <a:srgbClr val="0432FF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5" name="TextBox 84">
              <a:extLst>
                <a:ext uri="{FF2B5EF4-FFF2-40B4-BE49-F238E27FC236}">
                  <a16:creationId xmlns:a16="http://schemas.microsoft.com/office/drawing/2014/main" id="{831FDC4E-D8F3-DD43-B3F9-3A044BE6495D}"/>
                </a:ext>
              </a:extLst>
            </p:cNvPr>
            <p:cNvSpPr txBox="1"/>
            <p:nvPr/>
          </p:nvSpPr>
          <p:spPr>
            <a:xfrm>
              <a:off x="4162934" y="5240238"/>
              <a:ext cx="1190139" cy="42603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946" dirty="0">
                  <a:solidFill>
                    <a:srgbClr val="0432FF"/>
                  </a:solidFill>
                </a:rPr>
                <a:t>Design &amp; procure </a:t>
              </a:r>
            </a:p>
            <a:p>
              <a:r>
                <a:rPr lang="en-US" sz="946" dirty="0">
                  <a:solidFill>
                    <a:srgbClr val="0432FF"/>
                  </a:solidFill>
                </a:rPr>
                <a:t>sPHENIX rails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39197543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647432-201E-D043-A4B1-996A96A9B4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115957"/>
            <a:ext cx="10972800" cy="985093"/>
          </a:xfrm>
        </p:spPr>
        <p:txBody>
          <a:bodyPr>
            <a:normAutofit fontScale="90000"/>
          </a:bodyPr>
          <a:lstStyle/>
          <a:p>
            <a:r>
              <a:rPr lang="en-US" dirty="0"/>
              <a:t>Possible New Test Beam @</a:t>
            </a:r>
            <a:r>
              <a:rPr lang="en-US" dirty="0" err="1"/>
              <a:t>Fermilab</a:t>
            </a:r>
            <a:r>
              <a:rPr lang="en-US" dirty="0"/>
              <a:t> with INTT + TPC: 6/10-20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2310911-C620-2A4D-B5C0-E366710419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559ED8-5164-8848-8A03-EA366479347B}" type="datetime1">
              <a:rPr lang="en-US" smtClean="0"/>
              <a:t>3/2/19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8846648-188D-544A-84FF-BE4621C6F2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MVTX/HF Workshop @LBNL </a:t>
            </a:r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D9C50061-4EFE-9940-83F4-3C72FC1DE3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458410"/>
            <a:ext cx="10972800" cy="4867354"/>
          </a:xfrm>
        </p:spPr>
        <p:txBody>
          <a:bodyPr/>
          <a:lstStyle/>
          <a:p>
            <a:r>
              <a:rPr lang="en-US" dirty="0"/>
              <a:t>INTT DAQ needs more support </a:t>
            </a:r>
          </a:p>
          <a:p>
            <a:pPr lvl="1"/>
            <a:r>
              <a:rPr lang="en-US" dirty="0"/>
              <a:t>After PD-2 review, 5/29-31, 2019</a:t>
            </a:r>
          </a:p>
          <a:p>
            <a:r>
              <a:rPr lang="en-US" dirty="0"/>
              <a:t>TPC TB, 6/12 – 7/7. (7/8/2019, beam turned off)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718898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1829</TotalTime>
  <Words>862</Words>
  <Application>Microsoft Macintosh PowerPoint</Application>
  <PresentationFormat>Widescreen</PresentationFormat>
  <Paragraphs>204</Paragraphs>
  <Slides>16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0" baseType="lpstr">
      <vt:lpstr>Arial</vt:lpstr>
      <vt:lpstr>Calibri</vt:lpstr>
      <vt:lpstr>Calibri Light</vt:lpstr>
      <vt:lpstr>Office Theme</vt:lpstr>
      <vt:lpstr>Goals </vt:lpstr>
      <vt:lpstr>MVTX detector in sPHENIX</vt:lpstr>
      <vt:lpstr>INTT Consideration</vt:lpstr>
      <vt:lpstr>Friday Mechanical System Discussions</vt:lpstr>
      <vt:lpstr>PowerPoint Presentation</vt:lpstr>
      <vt:lpstr>Notes from Friday Discussions</vt:lpstr>
      <vt:lpstr>New Schedule</vt:lpstr>
      <vt:lpstr>MVTX Schedules and Milestones, in progress (3/2019)</vt:lpstr>
      <vt:lpstr>Possible New Test Beam @Fermilab with INTT + TPC: 6/10-20</vt:lpstr>
      <vt:lpstr>PowerPoint Presentation</vt:lpstr>
      <vt:lpstr>MVTX Global Mechanical System Integration </vt:lpstr>
      <vt:lpstr>Detector Mechanical System Design</vt:lpstr>
      <vt:lpstr>Detector Assembly</vt:lpstr>
      <vt:lpstr>PowerPoint Presentation</vt:lpstr>
      <vt:lpstr>Signal cable design</vt:lpstr>
      <vt:lpstr>The sPHENIX Detector Design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MVTX Mechanical System</dc:title>
  <dc:creator>Ming Liu</dc:creator>
  <cp:lastModifiedBy>Ming Liu</cp:lastModifiedBy>
  <cp:revision>54</cp:revision>
  <dcterms:created xsi:type="dcterms:W3CDTF">2019-03-01T07:11:13Z</dcterms:created>
  <dcterms:modified xsi:type="dcterms:W3CDTF">2019-03-02T13:41:56Z</dcterms:modified>
</cp:coreProperties>
</file>