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15" r:id="rId2"/>
    <p:sldId id="785" r:id="rId3"/>
    <p:sldId id="328" r:id="rId4"/>
    <p:sldId id="526" r:id="rId5"/>
    <p:sldId id="308" r:id="rId6"/>
    <p:sldId id="787" r:id="rId7"/>
    <p:sldId id="599" r:id="rId8"/>
    <p:sldId id="278" r:id="rId9"/>
    <p:sldId id="595" r:id="rId10"/>
    <p:sldId id="586" r:id="rId11"/>
    <p:sldId id="861" r:id="rId12"/>
    <p:sldId id="789" r:id="rId13"/>
    <p:sldId id="866" r:id="rId14"/>
    <p:sldId id="790" r:id="rId15"/>
    <p:sldId id="627" r:id="rId16"/>
    <p:sldId id="637" r:id="rId17"/>
    <p:sldId id="634" r:id="rId18"/>
    <p:sldId id="427" r:id="rId19"/>
    <p:sldId id="862" r:id="rId20"/>
    <p:sldId id="519" r:id="rId21"/>
    <p:sldId id="864" r:id="rId22"/>
    <p:sldId id="580" r:id="rId23"/>
    <p:sldId id="786" r:id="rId24"/>
    <p:sldId id="635" r:id="rId25"/>
    <p:sldId id="863" r:id="rId26"/>
    <p:sldId id="265" r:id="rId27"/>
    <p:sldId id="266" r:id="rId28"/>
    <p:sldId id="260" r:id="rId29"/>
    <p:sldId id="261" r:id="rId30"/>
    <p:sldId id="626" r:id="rId31"/>
    <p:sldId id="867" r:id="rId32"/>
    <p:sldId id="636" r:id="rId33"/>
    <p:sldId id="86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4" r:id="rId42"/>
    <p:sldId id="325" r:id="rId43"/>
    <p:sldId id="327" r:id="rId44"/>
    <p:sldId id="326" r:id="rId45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86"/>
    <p:restoredTop sz="94349"/>
  </p:normalViewPr>
  <p:slideViewPr>
    <p:cSldViewPr>
      <p:cViewPr varScale="1">
        <p:scale>
          <a:sx n="237" d="100"/>
          <a:sy n="237" d="100"/>
        </p:scale>
        <p:origin x="184" y="9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3/31/19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3/31/19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9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577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7425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6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112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4eeecd402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568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eecd402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4eeecd40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32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eeecd402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eeecd402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91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1_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738820"/>
            <a:ext cx="9144000" cy="41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4/9-11, 2019</a:t>
            </a: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sPHENIX Director's Review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04793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08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4/9-11,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8478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/>
            </a:br>
            <a:r>
              <a:rPr lang="en-US" altLang="en-US" b="0" dirty="0">
                <a:solidFill>
                  <a:schemeClr val="bg1"/>
                </a:solidFill>
              </a:rPr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(WBS 3.2)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1935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Ming Liu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24242"/>
            <a:ext cx="7712818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700644"/>
            <a:ext cx="3886200" cy="4256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96BB1-0DB4-AE4C-89C8-6C151DD4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2" y="1126339"/>
            <a:ext cx="4733154" cy="3678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88D4F-3925-264E-9E0B-DA6FFAD5C0A1}"/>
              </a:ext>
            </a:extLst>
          </p:cNvPr>
          <p:cNvSpPr txBox="1"/>
          <p:nvPr/>
        </p:nvSpPr>
        <p:spPr>
          <a:xfrm>
            <a:off x="276460" y="118270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WBS #</a:t>
            </a:r>
          </a:p>
        </p:txBody>
      </p:sp>
    </p:spTree>
    <p:extLst>
      <p:ext uri="{BB962C8B-B14F-4D97-AF65-F5344CB8AC3E}">
        <p14:creationId xmlns:p14="http://schemas.microsoft.com/office/powerpoint/2010/main" val="176563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6801" cy="341632"/>
            <a:chOff x="2000925" y="2079909"/>
            <a:chExt cx="1580441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2966666" y="3562351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4523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352800" y="2749515"/>
            <a:ext cx="699269" cy="279435"/>
            <a:chOff x="2977605" y="2695958"/>
            <a:chExt cx="5497967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2977605" y="2695958"/>
              <a:ext cx="5497967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352800" y="2388018"/>
            <a:ext cx="459883" cy="336132"/>
            <a:chOff x="3352800" y="2246640"/>
            <a:chExt cx="459883" cy="33613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52800" y="2246640"/>
              <a:ext cx="459883" cy="185885"/>
              <a:chOff x="3689688" y="2682754"/>
              <a:chExt cx="867326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165" y="2703054"/>
                <a:ext cx="761849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689688" y="2682754"/>
                <a:ext cx="829287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68211" y="2396887"/>
              <a:ext cx="365585" cy="185885"/>
              <a:chOff x="3702149" y="2661453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5974" y="2703054"/>
                <a:ext cx="1023623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02149" y="2661453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110129" y="3452665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267200" y="3605065"/>
            <a:ext cx="812443" cy="185885"/>
            <a:chOff x="3288584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288584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678942" y="3356577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721464" y="4171950"/>
            <a:ext cx="2766619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22" y="3518500"/>
            <a:ext cx="1107520" cy="310854"/>
            <a:chOff x="4135029" y="4197743"/>
            <a:chExt cx="1640775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527487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Installed 2 half-barrels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@</a:t>
              </a:r>
              <a:r>
                <a:rPr lang="en-US" sz="710" dirty="0" err="1">
                  <a:solidFill>
                    <a:srgbClr val="FF0000"/>
                  </a:solidFill>
                </a:rPr>
                <a:t>sPHENIX</a:t>
              </a:r>
              <a:r>
                <a:rPr lang="en-US" sz="710" dirty="0">
                  <a:solidFill>
                    <a:srgbClr val="FF0000"/>
                  </a:solidFill>
                </a:rPr>
                <a:t>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86200" y="1663584"/>
            <a:ext cx="468371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352800" y="3152986"/>
            <a:ext cx="1339349" cy="341632"/>
            <a:chOff x="2552271" y="2690395"/>
            <a:chExt cx="5542190" cy="20845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2552271" y="2690395"/>
              <a:ext cx="5281644" cy="20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838200" y="1518365"/>
            <a:ext cx="8550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307708" y="2260896"/>
            <a:ext cx="1299143" cy="310854"/>
            <a:chOff x="2569294" y="2615932"/>
            <a:chExt cx="1037557" cy="31085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82857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667000" y="2615932"/>
              <a:ext cx="939851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2307708" y="3867151"/>
            <a:ext cx="1653273" cy="310854"/>
            <a:chOff x="4309347" y="5186757"/>
            <a:chExt cx="992038" cy="46052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409171" y="5186757"/>
              <a:ext cx="674281" cy="460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support structure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3733800" y="3964905"/>
            <a:ext cx="901209" cy="335091"/>
            <a:chOff x="3508095" y="5204332"/>
            <a:chExt cx="2845222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508095" y="5240238"/>
              <a:ext cx="2845222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Procure insertion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sys to </a:t>
              </a:r>
              <a:r>
                <a:rPr lang="en-US" sz="710" dirty="0" err="1">
                  <a:solidFill>
                    <a:srgbClr val="0432FF"/>
                  </a:solidFill>
                </a:rPr>
                <a:t>sPHENIX</a:t>
              </a:r>
              <a:r>
                <a:rPr lang="en-US" sz="710" dirty="0">
                  <a:solidFill>
                    <a:srgbClr val="0432FF"/>
                  </a:solidFill>
                </a:rPr>
                <a:t>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11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4648200" y="3822976"/>
            <a:ext cx="883575" cy="279435"/>
            <a:chOff x="3224864" y="268639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24864" y="268639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Complete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257786" y="3587715"/>
            <a:ext cx="837089" cy="279435"/>
            <a:chOff x="3323332" y="2659114"/>
            <a:chExt cx="618724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323332" y="2659114"/>
              <a:ext cx="618724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Procure &amp; assemble </a:t>
              </a:r>
            </a:p>
            <a:p>
              <a:r>
                <a:rPr lang="en-US" sz="608" dirty="0"/>
                <a:t>cooling system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81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FA0277-2018-A04A-802B-EDEB32C81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04820"/>
              </p:ext>
            </p:extLst>
          </p:nvPr>
        </p:nvGraphicFramePr>
        <p:xfrm>
          <a:off x="685800" y="1716096"/>
          <a:ext cx="7239000" cy="171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194063582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86906052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246906618"/>
                    </a:ext>
                  </a:extLst>
                </a:gridCol>
              </a:tblGrid>
              <a:tr h="195532">
                <a:tc>
                  <a:txBody>
                    <a:bodyPr/>
                    <a:lstStyle/>
                    <a:p>
                      <a:r>
                        <a:rPr lang="en-US" dirty="0"/>
                        <a:t>Major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 +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320573"/>
                  </a:ext>
                </a:extLst>
              </a:tr>
              <a:tr h="195532">
                <a:tc>
                  <a:txBody>
                    <a:bodyPr/>
                    <a:lstStyle/>
                    <a:p>
                      <a:r>
                        <a:rPr lang="en-US" sz="16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$543k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$641k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32599"/>
                  </a:ext>
                </a:extLst>
              </a:tr>
              <a:tr h="195532">
                <a:tc>
                  <a:txBody>
                    <a:bodyPr/>
                    <a:lstStyle/>
                    <a:p>
                      <a:r>
                        <a:rPr lang="en-US" sz="1600" dirty="0"/>
                        <a:t>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$401k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$492k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33212"/>
                  </a:ext>
                </a:extLst>
              </a:tr>
              <a:tr h="337494">
                <a:tc>
                  <a:txBody>
                    <a:bodyPr/>
                    <a:lstStyle/>
                    <a:p>
                      <a:r>
                        <a:rPr lang="en-US" sz="1600" dirty="0"/>
                        <a:t>Mechanics and Detector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$1,784k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$2,431k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397841"/>
                  </a:ext>
                </a:extLst>
              </a:tr>
              <a:tr h="337494">
                <a:tc>
                  <a:txBody>
                    <a:bodyPr/>
                    <a:lstStyle/>
                    <a:p>
                      <a:r>
                        <a:rPr lang="en-US" sz="1600" dirty="0"/>
                        <a:t>Integration and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$970k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$1,345k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87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61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381000" y="3084404"/>
            <a:ext cx="8149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BOE: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Electronics: ALICE/ATLAS/</a:t>
            </a:r>
            <a:r>
              <a:rPr lang="en-US" dirty="0" err="1"/>
              <a:t>sPHENIX</a:t>
            </a:r>
            <a:r>
              <a:rPr lang="en-US" dirty="0"/>
              <a:t> production experience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Mechanics &amp; Integration: previous experience, ITS/ALICE, HFT/STAR, FVTX/PHENIX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and RU: fixed cost from ALICE production (separate cost)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06E99-0C6D-BD40-9EC7-20EECC0AC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6" y="819390"/>
            <a:ext cx="9144000" cy="19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4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CF74E-55EF-C945-AA93-8646BF88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4038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Stave and RU production at CERN</a:t>
            </a:r>
          </a:p>
          <a:p>
            <a:pPr lvl="1"/>
            <a:r>
              <a:rPr lang="en-US" b="0" dirty="0"/>
              <a:t>Completed sensor/HIC/stave evaluations at CERN </a:t>
            </a:r>
          </a:p>
          <a:p>
            <a:pPr lvl="2"/>
            <a:r>
              <a:rPr lang="en-US" b="0" dirty="0"/>
              <a:t>Built, tested and confirmed two HICs with 40cm and 60cm long power FPC</a:t>
            </a:r>
          </a:p>
          <a:p>
            <a:pPr lvl="2"/>
            <a:r>
              <a:rPr lang="en-US" b="0" dirty="0"/>
              <a:t>Sensors irradiated up to 2.7MRad by ALICE, no issues found(updated 9/18/2018). </a:t>
            </a:r>
          </a:p>
          <a:p>
            <a:pPr lvl="1"/>
            <a:r>
              <a:rPr lang="en-US" b="0" dirty="0"/>
              <a:t>Cost are set for staves &amp; RUs, procurement through US-ALICE/UTK</a:t>
            </a:r>
          </a:p>
          <a:p>
            <a:pPr lvl="2"/>
            <a:r>
              <a:rPr lang="en-US" b="0" dirty="0"/>
              <a:t>Technical specs document completed for production, BNL/DOE agreed</a:t>
            </a:r>
          </a:p>
          <a:p>
            <a:pPr lvl="2"/>
            <a:r>
              <a:rPr lang="en-US" b="0" dirty="0" err="1"/>
              <a:t>sPHENIX</a:t>
            </a:r>
            <a:r>
              <a:rPr lang="en-US" b="0" dirty="0"/>
              <a:t> RU and stave production following ALICE production</a:t>
            </a:r>
          </a:p>
          <a:p>
            <a:pPr lvl="1"/>
            <a:r>
              <a:rPr lang="en-US" b="0" dirty="0"/>
              <a:t>Addressed all recommendations on stave/sensor R&amp;D from last July 2018 Director’s review</a:t>
            </a:r>
          </a:p>
          <a:p>
            <a:pPr lvl="2"/>
            <a:endParaRPr lang="en-US" b="0" dirty="0"/>
          </a:p>
          <a:p>
            <a:r>
              <a:rPr lang="en-US" dirty="0"/>
              <a:t>Full readout chain demonstrated </a:t>
            </a:r>
          </a:p>
          <a:p>
            <a:pPr lvl="1"/>
            <a:r>
              <a:rPr lang="en-US" b="0" dirty="0"/>
              <a:t>Successful </a:t>
            </a:r>
            <a:r>
              <a:rPr lang="en-US" b="0" dirty="0" err="1"/>
              <a:t>Fermilab</a:t>
            </a:r>
            <a:r>
              <a:rPr lang="en-US" b="0" dirty="0"/>
              <a:t> Test Beam run in 2018</a:t>
            </a:r>
          </a:p>
          <a:p>
            <a:r>
              <a:rPr lang="en-US" dirty="0"/>
              <a:t>Mechanical system integration MVTX+INTT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tracking optimized with 2-layer INTT configuration</a:t>
            </a:r>
          </a:p>
          <a:p>
            <a:pPr lvl="1"/>
            <a:r>
              <a:rPr lang="en-US" b="0" dirty="0"/>
              <a:t>Mechanical design being updated and 3-D mockup demonstrated MVTX+INTT</a:t>
            </a:r>
          </a:p>
          <a:p>
            <a:pPr lvl="1"/>
            <a:endParaRPr lang="en-US" b="0" dirty="0"/>
          </a:p>
          <a:p>
            <a:r>
              <a:rPr lang="en-US" dirty="0"/>
              <a:t>Readout cables </a:t>
            </a:r>
          </a:p>
          <a:p>
            <a:pPr lvl="1"/>
            <a:r>
              <a:rPr lang="en-US" b="0" dirty="0"/>
              <a:t>BNL approved the use of </a:t>
            </a:r>
            <a:r>
              <a:rPr lang="en-US" b="0" dirty="0" err="1"/>
              <a:t>SamTec</a:t>
            </a:r>
            <a:r>
              <a:rPr lang="en-US" b="0" dirty="0"/>
              <a:t> blue cables </a:t>
            </a:r>
          </a:p>
          <a:p>
            <a:pPr lvl="2"/>
            <a:r>
              <a:rPr lang="en-US" b="0" dirty="0"/>
              <a:t>Electrically better &amp; mechanically compact</a:t>
            </a:r>
          </a:p>
          <a:p>
            <a:pPr lvl="2"/>
            <a:r>
              <a:rPr lang="en-US" b="0" dirty="0"/>
              <a:t>ALICE confirmed signal performance with 8m long readout cables. For MVTX, 10m very likely works (30AWG/</a:t>
            </a:r>
            <a:r>
              <a:rPr lang="en-US" b="0" dirty="0" err="1"/>
              <a:t>sPHENIX</a:t>
            </a:r>
            <a:r>
              <a:rPr lang="en-US" b="0" dirty="0"/>
              <a:t> vs 32AWG/ALICE), to be confirmed by on-going R&amp;D at LANL</a:t>
            </a:r>
          </a:p>
          <a:p>
            <a:pPr lvl="1"/>
            <a:r>
              <a:rPr lang="en-US" b="0" dirty="0"/>
              <a:t>Samples ordered for system integration mockup and test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9" y="-10774"/>
            <a:ext cx="7886700" cy="665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3" y="915185"/>
            <a:ext cx="6666493" cy="3872426"/>
          </a:xfrm>
        </p:spPr>
        <p:txBody>
          <a:bodyPr>
            <a:normAutofit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356" y="936947"/>
            <a:ext cx="2335646" cy="28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171600" y="1669775"/>
            <a:ext cx="6537514" cy="2129483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90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ALICE: 15cm PWR FPC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1117514" y="4044507"/>
            <a:ext cx="602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Followed identical ALICE IB QA test procedure,</a:t>
            </a:r>
          </a:p>
          <a:p>
            <a:r>
              <a:rPr lang="en-US" dirty="0"/>
              <a:t>with a 8m </a:t>
            </a:r>
            <a:r>
              <a:rPr lang="en-US" dirty="0" err="1"/>
              <a:t>SamTec</a:t>
            </a:r>
            <a:r>
              <a:rPr lang="en-US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6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444"/>
            <a:ext cx="8818874" cy="466906"/>
          </a:xfrm>
        </p:spPr>
        <p:txBody>
          <a:bodyPr>
            <a:noAutofit/>
          </a:bodyPr>
          <a:lstStyle/>
          <a:p>
            <a:r>
              <a:rPr lang="en-US" sz="3600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10" y="1046203"/>
            <a:ext cx="4471821" cy="11820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Director’s review recommendation: </a:t>
            </a:r>
          </a:p>
          <a:p>
            <a:pPr marL="0" indent="0">
              <a:buNone/>
            </a:pPr>
            <a:r>
              <a:rPr lang="en-US" dirty="0"/>
              <a:t>     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4605370" y="659877"/>
            <a:ext cx="4471821" cy="4257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62527"/>
            <a:ext cx="4538630" cy="194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273412" y="2455585"/>
            <a:ext cx="372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19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4" y="0"/>
            <a:ext cx="8521211" cy="677151"/>
          </a:xfrm>
        </p:spPr>
        <p:txBody>
          <a:bodyPr>
            <a:noAutofit/>
          </a:bodyPr>
          <a:lstStyle/>
          <a:p>
            <a:r>
              <a:rPr lang="en-US" sz="3600" dirty="0"/>
              <a:t>MVTX + </a:t>
            </a:r>
            <a:r>
              <a:rPr lang="en-US" sz="3600" dirty="0">
                <a:solidFill>
                  <a:srgbClr val="FF0000"/>
                </a:solidFill>
              </a:rPr>
              <a:t>4-layer</a:t>
            </a:r>
            <a:r>
              <a:rPr lang="en-US" sz="3600" dirty="0"/>
              <a:t> INTT 3-D Mockup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4114" y="623896"/>
            <a:ext cx="5603286" cy="4228642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6508296" y="1948503"/>
            <a:ext cx="240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37" y="2806687"/>
            <a:ext cx="2746475" cy="2059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5867400" y="960349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972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070" y="48097"/>
            <a:ext cx="8481060" cy="548819"/>
          </a:xfrm>
        </p:spPr>
        <p:txBody>
          <a:bodyPr>
            <a:noAutofit/>
          </a:bodyPr>
          <a:lstStyle/>
          <a:p>
            <a:r>
              <a:rPr lang="en-US" sz="3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1" y="3300334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3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35" y="1036411"/>
            <a:ext cx="1482913" cy="14172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6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- Tracking spatial resolution:  &lt;5 um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- Hit efficiency: &gt; 99.5% 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0" y="2966294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09510" y="670538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4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90" y="258331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2F6F71-5DB5-5B4B-8075-3B10BF6C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4" t="6761" r="4469" b="2257"/>
          <a:stretch/>
        </p:blipFill>
        <p:spPr>
          <a:xfrm>
            <a:off x="7665504" y="1139510"/>
            <a:ext cx="1421662" cy="13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EDD57B-A4CA-8B49-8A08-F022016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407117" cy="590550"/>
          </a:xfrm>
        </p:spPr>
        <p:txBody>
          <a:bodyPr/>
          <a:lstStyle/>
          <a:p>
            <a:r>
              <a:rPr lang="en-US" sz="3600" dirty="0"/>
              <a:t>Mechanical System Discussions @LBNL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519CD-5F35-2541-985E-5D0D40F1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E48C3-6DBD-C443-8DD2-08B71EFE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B4096-A25B-9C40-9E2F-46FD8BBD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7973" y="1543050"/>
            <a:ext cx="4114800" cy="308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371F7-D3A6-DB42-A250-14176310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953" y="1026922"/>
            <a:ext cx="5486400" cy="41148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8B4703-512E-7245-A115-40788A6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2E6B-6362-E642-A3D5-72A011B20AEF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1C201-6B93-B64B-ABC8-655AE87569E7}"/>
              </a:ext>
            </a:extLst>
          </p:cNvPr>
          <p:cNvSpPr txBox="1"/>
          <p:nvPr/>
        </p:nvSpPr>
        <p:spPr>
          <a:xfrm>
            <a:off x="3048001" y="1350515"/>
            <a:ext cx="5637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Discussed major carbon structures’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design &amp; production cost line by line,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also production schedule @LBNL , 3/2019</a:t>
            </a:r>
          </a:p>
        </p:txBody>
      </p:sp>
    </p:spTree>
    <p:extLst>
      <p:ext uri="{BB962C8B-B14F-4D97-AF65-F5344CB8AC3E}">
        <p14:creationId xmlns:p14="http://schemas.microsoft.com/office/powerpoint/2010/main" val="288133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228" y="978926"/>
            <a:ext cx="6633773" cy="3857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216299" y="2220719"/>
            <a:ext cx="2915984" cy="2606373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000370" y="3114233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900BF-196A-4348-8F1A-DDE63F70E068}"/>
              </a:ext>
            </a:extLst>
          </p:cNvPr>
          <p:cNvGrpSpPr/>
          <p:nvPr/>
        </p:nvGrpSpPr>
        <p:grpSpPr>
          <a:xfrm>
            <a:off x="1512826" y="1409152"/>
            <a:ext cx="3230625" cy="2586855"/>
            <a:chOff x="493100" y="600775"/>
            <a:chExt cx="4307500" cy="34491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20936-72C6-4134-A29D-464749F11DCC}"/>
                </a:ext>
              </a:extLst>
            </p:cNvPr>
            <p:cNvSpPr/>
            <p:nvPr/>
          </p:nvSpPr>
          <p:spPr>
            <a:xfrm>
              <a:off x="768304" y="600775"/>
              <a:ext cx="161719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Outer HCal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828CB4-F002-433C-A294-E461811C60AE}"/>
                </a:ext>
              </a:extLst>
            </p:cNvPr>
            <p:cNvSpPr/>
            <p:nvPr/>
          </p:nvSpPr>
          <p:spPr>
            <a:xfrm>
              <a:off x="784655" y="970399"/>
              <a:ext cx="159539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SC 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8D488-68BF-4C75-B5C4-5B2012841FAB}"/>
                </a:ext>
              </a:extLst>
            </p:cNvPr>
            <p:cNvSpPr/>
            <p:nvPr/>
          </p:nvSpPr>
          <p:spPr>
            <a:xfrm>
              <a:off x="1200217" y="1709647"/>
              <a:ext cx="104131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EMCal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48A5F-5799-493E-A0E2-CFC21C224E72}"/>
                </a:ext>
              </a:extLst>
            </p:cNvPr>
            <p:cNvSpPr/>
            <p:nvPr/>
          </p:nvSpPr>
          <p:spPr>
            <a:xfrm>
              <a:off x="1442271" y="2079271"/>
              <a:ext cx="71857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TPC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CE6B8-04C6-42B0-B1D9-A149FDA22844}"/>
                </a:ext>
              </a:extLst>
            </p:cNvPr>
            <p:cNvSpPr/>
            <p:nvPr/>
          </p:nvSpPr>
          <p:spPr>
            <a:xfrm>
              <a:off x="1362184" y="2448896"/>
              <a:ext cx="82535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INTT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122AAE-2A51-463B-819A-7506AA7C4DF3}"/>
                </a:ext>
              </a:extLst>
            </p:cNvPr>
            <p:cNvSpPr/>
            <p:nvPr/>
          </p:nvSpPr>
          <p:spPr>
            <a:xfrm>
              <a:off x="493100" y="3188141"/>
              <a:ext cx="2001317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15 kHz trigger</a:t>
              </a: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&gt;10 GB/s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8FA3D-11A7-4365-A95C-12E9510E99DA}"/>
                </a:ext>
              </a:extLst>
            </p:cNvPr>
            <p:cNvSpPr/>
            <p:nvPr/>
          </p:nvSpPr>
          <p:spPr>
            <a:xfrm>
              <a:off x="1235483" y="2818520"/>
              <a:ext cx="99428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MVTX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2AEA4B-CA6E-4FDD-84E7-CBDA60130103}"/>
                </a:ext>
              </a:extLst>
            </p:cNvPr>
            <p:cNvCxnSpPr/>
            <p:nvPr/>
          </p:nvCxnSpPr>
          <p:spPr>
            <a:xfrm>
              <a:off x="2021500" y="785441"/>
              <a:ext cx="1559900" cy="361092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90FE1-5B02-4099-AB8E-7B215C709D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155065"/>
              <a:ext cx="1976062" cy="528984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A7C027-70D5-4F29-9FFA-B85603F8373B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521814"/>
              <a:ext cx="1940900" cy="3427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D1CFA-5B82-46F4-90D1-287461D3F671}"/>
                </a:ext>
              </a:extLst>
            </p:cNvPr>
            <p:cNvSpPr/>
            <p:nvPr/>
          </p:nvSpPr>
          <p:spPr>
            <a:xfrm>
              <a:off x="815496" y="1340023"/>
              <a:ext cx="155427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Inner HCal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97862A-F472-4255-97A8-9B2C0BDB2666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894313"/>
              <a:ext cx="2093300" cy="1564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7115567-5FA6-4879-8678-7D668A3F6C3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261062"/>
              <a:ext cx="2404822" cy="16851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0809B35-6914-435C-BA54-99C333E4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630065"/>
              <a:ext cx="2709622" cy="104310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71D5A3-B11E-4461-BD1D-E778790DA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778" y="2798578"/>
              <a:ext cx="2785822" cy="21358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E6DE88-29BA-BD4E-BFC6-4B8954169316}"/>
              </a:ext>
            </a:extLst>
          </p:cNvPr>
          <p:cNvSpPr txBox="1"/>
          <p:nvPr/>
        </p:nvSpPr>
        <p:spPr>
          <a:xfrm>
            <a:off x="281047" y="3949880"/>
            <a:ext cx="2547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Tracking system upgrade:</a:t>
            </a:r>
          </a:p>
          <a:p>
            <a:r>
              <a:rPr lang="en-US" dirty="0">
                <a:solidFill>
                  <a:srgbClr val="FF0000"/>
                </a:solidFill>
              </a:rPr>
              <a:t>- MVTX (WBS3.2) </a:t>
            </a:r>
          </a:p>
          <a:p>
            <a:r>
              <a:rPr lang="en-US" dirty="0">
                <a:solidFill>
                  <a:srgbClr val="0432FF"/>
                </a:solidFill>
              </a:rPr>
              <a:t>- INTT (WBS3.1)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5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8315"/>
            <a:ext cx="7886700" cy="6881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45024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D4E1E-83F4-EE44-AB44-5AA70D52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7846"/>
            <a:ext cx="8229600" cy="3623073"/>
          </a:xfrm>
        </p:spPr>
        <p:txBody>
          <a:bodyPr/>
          <a:lstStyle/>
          <a:p>
            <a:r>
              <a:rPr lang="en-US" dirty="0"/>
              <a:t>Funding for final mechanical system design work</a:t>
            </a:r>
          </a:p>
          <a:p>
            <a:pPr lvl="1"/>
            <a:r>
              <a:rPr lang="en-US" b="0" dirty="0"/>
              <a:t>Need to start engineering design asap</a:t>
            </a:r>
          </a:p>
          <a:p>
            <a:pPr lvl="1"/>
            <a:r>
              <a:rPr lang="en-US" b="0" dirty="0"/>
              <a:t>Early R&amp;D to reduce contingency </a:t>
            </a:r>
          </a:p>
          <a:p>
            <a:r>
              <a:rPr lang="en-US" dirty="0"/>
              <a:t>Carbon structures </a:t>
            </a:r>
          </a:p>
          <a:p>
            <a:pPr lvl="1"/>
            <a:r>
              <a:rPr lang="en-US" b="0" dirty="0"/>
              <a:t>Cost and schedule, high contingency now </a:t>
            </a:r>
          </a:p>
          <a:p>
            <a:pPr lvl="1"/>
            <a:r>
              <a:rPr lang="en-US" b="0" dirty="0"/>
              <a:t>Opportunity before ATLAS production at LBNL</a:t>
            </a:r>
          </a:p>
          <a:p>
            <a:r>
              <a:rPr lang="en-US" dirty="0"/>
              <a:t>Mechanical system integration</a:t>
            </a:r>
          </a:p>
          <a:p>
            <a:pPr lvl="1"/>
            <a:r>
              <a:rPr lang="en-US" b="0" dirty="0"/>
              <a:t>Beam pipe modification </a:t>
            </a:r>
          </a:p>
          <a:p>
            <a:pPr lvl="1"/>
            <a:r>
              <a:rPr lang="en-US" b="0" dirty="0"/>
              <a:t>MVTX+INTT+TPC + ...   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8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1431"/>
            <a:ext cx="7267194" cy="590549"/>
          </a:xfrm>
        </p:spPr>
        <p:txBody>
          <a:bodyPr>
            <a:normAutofit/>
          </a:bodyPr>
          <a:lstStyle/>
          <a:p>
            <a:r>
              <a:rPr lang="en-US" sz="3000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9" y="804863"/>
            <a:ext cx="7473341" cy="4080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MS Project being updated, now in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b="0" dirty="0"/>
              <a:t>Latest Cost &amp; Schedule under review, &lt;$5M</a:t>
            </a:r>
            <a:endParaRPr lang="en-US" dirty="0"/>
          </a:p>
          <a:p>
            <a:r>
              <a:rPr lang="en-US" dirty="0"/>
              <a:t>MVTX detector design &amp; construction  </a:t>
            </a:r>
          </a:p>
          <a:p>
            <a:pPr lvl="1"/>
            <a:r>
              <a:rPr lang="en-US" b="0" dirty="0"/>
              <a:t>As a separated project from the MIE </a:t>
            </a:r>
          </a:p>
          <a:p>
            <a:pPr lvl="2"/>
            <a:r>
              <a:rPr lang="en-US" b="0" dirty="0"/>
              <a:t>Mechanical system design and fabrication</a:t>
            </a:r>
          </a:p>
          <a:p>
            <a:pPr lvl="2"/>
            <a:r>
              <a:rPr lang="en-US" b="0" dirty="0"/>
              <a:t>Update baseline cost and schedule soon</a:t>
            </a:r>
          </a:p>
          <a:p>
            <a:pPr lvl="2"/>
            <a:r>
              <a:rPr lang="en-US" b="0" dirty="0"/>
              <a:t>Monthly report to </a:t>
            </a:r>
            <a:r>
              <a:rPr lang="en-US" b="0" dirty="0" err="1"/>
              <a:t>sPHENIX</a:t>
            </a:r>
            <a:r>
              <a:rPr lang="en-US" b="0" dirty="0"/>
              <a:t> and BNL upper management</a:t>
            </a:r>
          </a:p>
          <a:p>
            <a:pPr lvl="1"/>
            <a:r>
              <a:rPr lang="en-US" b="0" dirty="0"/>
              <a:t>Engineering design work in progress, MIT/LANL et al</a:t>
            </a:r>
          </a:p>
          <a:p>
            <a:pPr lvl="1"/>
            <a:r>
              <a:rPr lang="en-US" b="0" dirty="0"/>
              <a:t>Construction and assembly work in late 2019</a:t>
            </a:r>
          </a:p>
          <a:p>
            <a:r>
              <a:rPr lang="en-US" dirty="0"/>
              <a:t>Critical R&amp;D through LANL LDRD</a:t>
            </a:r>
          </a:p>
          <a:p>
            <a:pPr lvl="1"/>
            <a:r>
              <a:rPr lang="en-US" b="0" dirty="0"/>
              <a:t>Readout integration </a:t>
            </a:r>
          </a:p>
          <a:p>
            <a:pPr lvl="1"/>
            <a:r>
              <a:rPr lang="en-US" b="0" dirty="0"/>
              <a:t>Stave modification</a:t>
            </a:r>
          </a:p>
          <a:p>
            <a:pPr lvl="1"/>
            <a:r>
              <a:rPr lang="en-US" b="0" dirty="0"/>
              <a:t>Mechanical system conceptual design </a:t>
            </a:r>
          </a:p>
          <a:p>
            <a:r>
              <a:rPr lang="en-US" dirty="0"/>
              <a:t>Stave and RU production through US-ALICE</a:t>
            </a:r>
          </a:p>
          <a:p>
            <a:pPr lvl="1"/>
            <a:r>
              <a:rPr lang="en-US" b="0" dirty="0"/>
              <a:t>Early procurements of staves and readout units (RU) through US-Alice </a:t>
            </a:r>
          </a:p>
          <a:p>
            <a:pPr lvl="1"/>
            <a:r>
              <a:rPr lang="en-US" b="0" dirty="0"/>
              <a:t>DOE and BNL agreed, DOE directly pays UTK/US-ALICE</a:t>
            </a:r>
          </a:p>
          <a:p>
            <a:pPr lvl="1"/>
            <a:r>
              <a:rPr lang="en-US" b="0" dirty="0"/>
              <a:t>Received signed letter from CERN on the cost of 60 RUs and 84 Stave, ~$1.36M</a:t>
            </a:r>
          </a:p>
          <a:p>
            <a:pPr lvl="1"/>
            <a:r>
              <a:rPr lang="en-US" b="0" dirty="0"/>
              <a:t>Purchase paperwork in progress at UTK, aiming to complete by ~ May 2019</a:t>
            </a:r>
          </a:p>
          <a:p>
            <a:pPr lvl="2"/>
            <a:endParaRPr lang="en-US" b="0" dirty="0"/>
          </a:p>
          <a:p>
            <a:endParaRPr lang="en-US" dirty="0"/>
          </a:p>
          <a:p>
            <a:pPr marL="342892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9DFA-DF7C-6F40-8651-F0E12E91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AC326-FA18-A14D-B5C2-D6645FAB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D8419-78AA-C24E-BDC0-F5B04BA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DF24-A2E3-8649-B16F-B2885BF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91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48" y="11020"/>
            <a:ext cx="7997252" cy="604562"/>
          </a:xfrm>
        </p:spPr>
        <p:txBody>
          <a:bodyPr>
            <a:normAutofit fontScale="90000"/>
          </a:bodyPr>
          <a:lstStyle/>
          <a:p>
            <a:r>
              <a:rPr lang="en-US" dirty="0"/>
              <a:t>Address July 2018 Review Recommendations</a:t>
            </a:r>
            <a:endParaRPr lang="en-US" sz="2325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167"/>
            <a:ext cx="8317283" cy="41620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Stave and RU procurement readiness</a:t>
            </a:r>
            <a:endParaRPr lang="en-US" dirty="0"/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Built, tested and confirmed two HICs with 40cm and 60cm long power FPC</a:t>
            </a:r>
          </a:p>
          <a:p>
            <a:pPr lvl="1"/>
            <a:r>
              <a:rPr lang="en-US" dirty="0"/>
              <a:t>Sensors irradiated up to 2.7MRad, no issues (updated 9/18/2018). </a:t>
            </a:r>
          </a:p>
          <a:p>
            <a:r>
              <a:rPr lang="en-US" b="1" dirty="0"/>
              <a:t>Addressed all recommendations on stave/sensor R&amp;D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Cost are set for staves &amp; RUs, procurement through US-ALICE/UTK!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RU and stave production starts ~April 2019, practically already in progress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/>
              <a:t>Inner tracking task force completed evaluation, preferred INTT-layers =2   </a:t>
            </a:r>
          </a:p>
          <a:p>
            <a:r>
              <a:rPr lang="en-US" dirty="0"/>
              <a:t>Readout 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 at LANL</a:t>
            </a:r>
          </a:p>
          <a:p>
            <a:pPr lvl="1"/>
            <a:r>
              <a:rPr lang="en-US" dirty="0"/>
              <a:t>Samples ordered for system integration mockup and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1020872" y="1970558"/>
            <a:ext cx="6252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docs.google.com</a:t>
            </a:r>
            <a:r>
              <a:rPr lang="en-US" sz="1050" dirty="0"/>
              <a:t>/document/d/1vsm_G7ZLgqv-kBZqK0jF69T_Nx2Uwk0Zxv86jRVxybw/</a:t>
            </a:r>
            <a:r>
              <a:rPr lang="en-US" sz="1050" dirty="0" err="1"/>
              <a:t>edit?usp</a:t>
            </a:r>
            <a:r>
              <a:rPr lang="en-US" sz="1050" dirty="0"/>
              <a:t>=sharing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93880-D013-2745-B33A-1F981F66DCF4}"/>
              </a:ext>
            </a:extLst>
          </p:cNvPr>
          <p:cNvSpPr txBox="1"/>
          <p:nvPr/>
        </p:nvSpPr>
        <p:spPr>
          <a:xfrm>
            <a:off x="7065126" y="3218563"/>
            <a:ext cx="1936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Christof, Rachid, </a:t>
            </a:r>
            <a:r>
              <a:rPr lang="en-US" sz="1200" dirty="0" err="1"/>
              <a:t>Itaru’s</a:t>
            </a:r>
            <a:r>
              <a:rPr lang="en-US" sz="1200" dirty="0"/>
              <a:t> talks</a:t>
            </a:r>
          </a:p>
        </p:txBody>
      </p:sp>
    </p:spTree>
    <p:extLst>
      <p:ext uri="{BB962C8B-B14F-4D97-AF65-F5344CB8AC3E}">
        <p14:creationId xmlns:p14="http://schemas.microsoft.com/office/powerpoint/2010/main" val="3589859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D1A-625F-E84F-A578-67753E46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968"/>
            <a:ext cx="8229600" cy="427382"/>
          </a:xfrm>
        </p:spPr>
        <p:txBody>
          <a:bodyPr>
            <a:normAutofit fontScale="90000"/>
          </a:bodyPr>
          <a:lstStyle/>
          <a:p>
            <a:r>
              <a:rPr lang="en-US" dirty="0"/>
              <a:t>MVTX Production Schedule 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22585-B497-C247-A3F1-7533512A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6337-4627-E042-BDE8-3D19013A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024EBA-C182-3D44-B2EE-6D197C3BD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3" y="848727"/>
            <a:ext cx="8229600" cy="389559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@CERN</a:t>
            </a:r>
          </a:p>
          <a:p>
            <a:pPr lvl="1"/>
            <a:r>
              <a:rPr lang="en-US" dirty="0"/>
              <a:t>May 2019- May 2020, 84 staves</a:t>
            </a:r>
          </a:p>
          <a:p>
            <a:pPr lvl="1"/>
            <a:r>
              <a:rPr lang="en-US" dirty="0"/>
              <a:t>ALICE IB average: ~4 staves/</a:t>
            </a:r>
            <a:r>
              <a:rPr lang="en-US" dirty="0" err="1"/>
              <a:t>wk</a:t>
            </a:r>
            <a:endParaRPr lang="en-US" dirty="0"/>
          </a:p>
          <a:p>
            <a:r>
              <a:rPr lang="en-US" dirty="0"/>
              <a:t>Stave acceptance test @LBNL</a:t>
            </a:r>
          </a:p>
          <a:p>
            <a:pPr lvl="1"/>
            <a:r>
              <a:rPr lang="en-US" dirty="0"/>
              <a:t>MOSAIC system, 9/2019 – 5/2020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Final mechanical design work </a:t>
            </a:r>
          </a:p>
          <a:p>
            <a:pPr lvl="1"/>
            <a:r>
              <a:rPr lang="en-US" dirty="0"/>
              <a:t>May 2019 – $$ available soon(?)</a:t>
            </a:r>
          </a:p>
          <a:p>
            <a:pPr lvl="1"/>
            <a:r>
              <a:rPr lang="en-US" dirty="0"/>
              <a:t>CYSS, End wheels </a:t>
            </a:r>
          </a:p>
          <a:p>
            <a:pPr lvl="1"/>
            <a:r>
              <a:rPr lang="en-US" dirty="0"/>
              <a:t>Service barrel and interface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MVTX detector assembly at LBNL </a:t>
            </a:r>
          </a:p>
          <a:p>
            <a:pPr lvl="1"/>
            <a:r>
              <a:rPr lang="en-US" dirty="0"/>
              <a:t>LBNL ALICE ML stave production ends ~12/2019, a total of 60 ML staves</a:t>
            </a:r>
          </a:p>
          <a:p>
            <a:pPr lvl="1"/>
            <a:r>
              <a:rPr lang="en-US" dirty="0"/>
              <a:t>Start MVTX detector assembly ~ late summer of 2019 (or after the completion of ALICE ML?)</a:t>
            </a:r>
          </a:p>
          <a:p>
            <a:pPr lvl="1"/>
            <a:endParaRPr lang="en-US" dirty="0"/>
          </a:p>
          <a:p>
            <a:r>
              <a:rPr lang="en-US" dirty="0"/>
              <a:t>MVTX full half-barrel detector test @LBNL</a:t>
            </a:r>
          </a:p>
          <a:p>
            <a:pPr lvl="1"/>
            <a:r>
              <a:rPr lang="en-US" dirty="0"/>
              <a:t>Starts ~mid of 2021</a:t>
            </a:r>
          </a:p>
          <a:p>
            <a:pPr lvl="1"/>
            <a:r>
              <a:rPr lang="en-US" dirty="0"/>
              <a:t>Using full readout system if ready: 24RU + 12PU + 3FELIX/2 servers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833F-C86D-1941-B4AD-FB719D66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5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2019 test beam: 4-stave telescope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0" y="759850"/>
            <a:ext cx="4972677" cy="389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Scheduled for May 22-29, at </a:t>
            </a:r>
            <a:r>
              <a:rPr lang="en-US" sz="1800" dirty="0" err="1"/>
              <a:t>Fermilab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Additions compared to the 2018 test beam:</a:t>
            </a:r>
            <a:endParaRPr sz="1800"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Staves (from single chips)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Full-length MVTX signal cables (from 5 m off-the-shelf cables)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FELIX v2.0 (from v1.5)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Cooling system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Power board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 err="1"/>
              <a:t>sPHENIX</a:t>
            </a:r>
            <a:r>
              <a:rPr lang="en-US" dirty="0"/>
              <a:t> GTM</a:t>
            </a:r>
            <a:endParaRPr dirty="0"/>
          </a:p>
        </p:txBody>
      </p:sp>
      <p:sp>
        <p:nvSpPr>
          <p:cNvPr id="265" name="Google Shape;265;p20"/>
          <p:cNvSpPr/>
          <p:nvPr/>
        </p:nvSpPr>
        <p:spPr>
          <a:xfrm>
            <a:off x="355225" y="4147600"/>
            <a:ext cx="4172700" cy="6588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Full test of all components of the MVTX detector - LDRD “stretch goal”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5" y="2833000"/>
            <a:ext cx="2729402" cy="19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51" y="863240"/>
            <a:ext cx="4328799" cy="14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76" y="2863576"/>
            <a:ext cx="2016301" cy="12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4FDF0-45EC-3D4D-8306-581902BC8DFD}"/>
              </a:ext>
            </a:extLst>
          </p:cNvPr>
          <p:cNvSpPr txBox="1"/>
          <p:nvPr/>
        </p:nvSpPr>
        <p:spPr>
          <a:xfrm>
            <a:off x="8115300" y="355663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374221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1099-003A-A541-8453-C694195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9" y="117502"/>
            <a:ext cx="5122466" cy="37860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Mechanical design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AE76ED-C994-4647-8EE9-716C80F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43" y="1131687"/>
            <a:ext cx="5253790" cy="1877388"/>
          </a:xfrm>
        </p:spPr>
        <p:txBody>
          <a:bodyPr/>
          <a:lstStyle/>
          <a:p>
            <a:r>
              <a:rPr lang="en-US" dirty="0"/>
              <a:t>Telescope box design completed, sent for fabrication  </a:t>
            </a:r>
          </a:p>
          <a:p>
            <a:pPr lvl="1"/>
            <a:r>
              <a:rPr lang="en-US" dirty="0"/>
              <a:t>One stave can be offset by (0.5,0.5)cm for material scanning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A05-66A0-FE4F-B2AA-DF072E5A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9616A-3807-3647-B997-09E4DDAF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E472B-F147-1E45-A8C6-AC1A349F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" y="2653961"/>
            <a:ext cx="6413905" cy="2214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3858A-7990-A842-812E-41820D5C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3937" y="1001341"/>
            <a:ext cx="4041842" cy="303138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DCBADA-90B0-1447-A65A-985674EF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96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668777" y="39507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ALICE/ITS Signal cable design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1"/>
          </p:nvPr>
        </p:nvSpPr>
        <p:spPr>
          <a:xfrm>
            <a:off x="49876" y="848725"/>
            <a:ext cx="5500424" cy="19630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The </a:t>
            </a:r>
            <a:r>
              <a:rPr lang="en-US" sz="1800" dirty="0" err="1"/>
              <a:t>Samtec</a:t>
            </a:r>
            <a:r>
              <a:rPr lang="en-US" sz="1800" dirty="0"/>
              <a:t> </a:t>
            </a:r>
            <a:r>
              <a:rPr lang="en-US" sz="1800" dirty="0" err="1"/>
              <a:t>twinax</a:t>
            </a:r>
            <a:r>
              <a:rPr lang="en-US" sz="1800" dirty="0"/>
              <a:t> cables carry clock (40 MHz), control (40 </a:t>
            </a:r>
            <a:r>
              <a:rPr lang="en-US" sz="1800" dirty="0" err="1"/>
              <a:t>Mbps</a:t>
            </a:r>
            <a:r>
              <a:rPr lang="en-US" sz="1800" dirty="0"/>
              <a:t> bidirectional), data (9x1.2 Gbps)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ALICE is using halogen-free cables (32 AWG, LDPE dielectric) due to CERN LSZH requirement; 2.65 + 5.3 m cables have been tested and are now in production</a:t>
            </a:r>
            <a:endParaRPr sz="1800" dirty="0"/>
          </a:p>
        </p:txBody>
      </p:sp>
      <p:grpSp>
        <p:nvGrpSpPr>
          <p:cNvPr id="183" name="Google Shape;183;p15"/>
          <p:cNvGrpSpPr/>
          <p:nvPr/>
        </p:nvGrpSpPr>
        <p:grpSpPr>
          <a:xfrm>
            <a:off x="201601" y="3172134"/>
            <a:ext cx="7296025" cy="1696786"/>
            <a:chOff x="911225" y="3104283"/>
            <a:chExt cx="7296025" cy="1696786"/>
          </a:xfrm>
        </p:grpSpPr>
        <p:grpSp>
          <p:nvGrpSpPr>
            <p:cNvPr id="184" name="Google Shape;184;p15"/>
            <p:cNvGrpSpPr/>
            <p:nvPr/>
          </p:nvGrpSpPr>
          <p:grpSpPr>
            <a:xfrm>
              <a:off x="1654348" y="3104283"/>
              <a:ext cx="5835293" cy="1696786"/>
              <a:chOff x="81825" y="-2017800"/>
              <a:chExt cx="7656860" cy="2226461"/>
            </a:xfrm>
          </p:grpSpPr>
          <p:pic>
            <p:nvPicPr>
              <p:cNvPr id="185" name="Google Shape;185;p15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9150" y="-2017800"/>
                <a:ext cx="3439535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Google Shape;186;p15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1826" y="-2017789"/>
                <a:ext cx="4217324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5"/>
              <p:cNvSpPr/>
              <p:nvPr/>
            </p:nvSpPr>
            <p:spPr>
              <a:xfrm>
                <a:off x="81825" y="-2017800"/>
                <a:ext cx="1862700" cy="20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88" name="Google Shape;188;p15"/>
            <p:cNvSpPr txBox="1"/>
            <p:nvPr/>
          </p:nvSpPr>
          <p:spPr>
            <a:xfrm>
              <a:off x="911225" y="3583225"/>
              <a:ext cx="717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7489650" y="3408775"/>
              <a:ext cx="7176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</p:txBody>
        </p:sp>
      </p:grpSp>
      <p:pic>
        <p:nvPicPr>
          <p:cNvPr id="190" name="Google Shape;190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301" y="738901"/>
            <a:ext cx="3593600" cy="1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2214978"/>
            <a:ext cx="2133600" cy="121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11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MVTX Cable testing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293650" y="1004975"/>
            <a:ext cx="5679300" cy="298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BNL has approved non-halogen-free cables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 err="1"/>
              <a:t>sPHENIX</a:t>
            </a:r>
            <a:r>
              <a:rPr lang="en-US" sz="1600" dirty="0"/>
              <a:t>/MVTX: 30 AWG, FEP dielectric;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/>
              <a:t>Improved signal integrity </a:t>
            </a:r>
            <a:endParaRPr sz="16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 err="1"/>
              <a:t>sPHENIX</a:t>
            </a:r>
            <a:r>
              <a:rPr lang="en-US" sz="1800" dirty="0"/>
              <a:t> cable run estimates are converging: 1.4 + 6.5 m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We have ordered </a:t>
            </a:r>
            <a:r>
              <a:rPr lang="en-US" sz="1800" dirty="0" err="1"/>
              <a:t>Samtec</a:t>
            </a:r>
            <a:r>
              <a:rPr lang="en-US" sz="1800" dirty="0"/>
              <a:t> cables for 1.2/2.65 + 5.3/8.8 m (total length 6.5 - 11.45 m)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We will qualify these cables using stave and RU (bit error rates, statistical eye), and scope/network analyzer</a:t>
            </a:r>
            <a:endParaRPr sz="1800" dirty="0"/>
          </a:p>
        </p:txBody>
      </p:sp>
      <p:sp>
        <p:nvSpPr>
          <p:cNvPr id="202" name="Google Shape;202;p16"/>
          <p:cNvSpPr/>
          <p:nvPr/>
        </p:nvSpPr>
        <p:spPr>
          <a:xfrm>
            <a:off x="293650" y="4317025"/>
            <a:ext cx="5902200" cy="4476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We will test full-length MVTX cables in the next months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226" y="738826"/>
            <a:ext cx="2395425" cy="17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301" y="2495076"/>
            <a:ext cx="2858351" cy="237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28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31" y="0"/>
            <a:ext cx="7404354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13" y="982064"/>
            <a:ext cx="4691808" cy="3553205"/>
          </a:xfrm>
        </p:spPr>
        <p:txBody>
          <a:bodyPr>
            <a:normAutofit/>
          </a:bodyPr>
          <a:lstStyle/>
          <a:p>
            <a:r>
              <a:rPr lang="en-US" dirty="0"/>
              <a:t>MVTX science &amp; technology</a:t>
            </a:r>
          </a:p>
          <a:p>
            <a:r>
              <a:rPr lang="en-US" dirty="0"/>
              <a:t>MVTX scope</a:t>
            </a:r>
          </a:p>
          <a:p>
            <a:r>
              <a:rPr lang="en-US" dirty="0"/>
              <a:t>Cost &amp; schedule</a:t>
            </a:r>
          </a:p>
          <a:p>
            <a:r>
              <a:rPr lang="en-US" dirty="0"/>
              <a:t>Status &amp; highlights</a:t>
            </a:r>
          </a:p>
          <a:p>
            <a:r>
              <a:rPr lang="en-US" dirty="0"/>
              <a:t>Issues and concerns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3" y="636919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00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874340" y="873840"/>
            <a:ext cx="5143501" cy="33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0889" y="0"/>
            <a:ext cx="25245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3" y="0"/>
            <a:ext cx="3538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6112567" y="4362300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80224" y="793258"/>
            <a:ext cx="10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1909700" y="620131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117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MVTX Readout and Power Cable Rout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846795"/>
            <a:ext cx="4395500" cy="3623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5535477" y="3603829"/>
            <a:ext cx="31456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  <a:p>
            <a:r>
              <a:rPr lang="en-US" sz="1260" dirty="0"/>
              <a:t>On-going R&amp;D for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8" b="12056"/>
          <a:stretch/>
        </p:blipFill>
        <p:spPr bwMode="auto">
          <a:xfrm>
            <a:off x="5535476" y="1049208"/>
            <a:ext cx="2380167" cy="24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6725560" y="1440511"/>
            <a:ext cx="118814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5447137" y="791016"/>
            <a:ext cx="27347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5535476" y="1120210"/>
            <a:ext cx="11015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714538" y="445857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39691-5C57-B54C-B9A9-42922B4B1962}"/>
              </a:ext>
            </a:extLst>
          </p:cNvPr>
          <p:cNvSpPr txBox="1"/>
          <p:nvPr/>
        </p:nvSpPr>
        <p:spPr>
          <a:xfrm>
            <a:off x="7129432" y="244541"/>
            <a:ext cx="78034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 err="1">
                <a:solidFill>
                  <a:schemeClr val="bg1"/>
                </a:solidFill>
              </a:rPr>
              <a:t>Sho</a:t>
            </a:r>
            <a:r>
              <a:rPr lang="en-US" sz="1440" dirty="0">
                <a:solidFill>
                  <a:schemeClr val="bg1"/>
                </a:solidFill>
              </a:rPr>
              <a:t> talk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307"/>
            <a:ext cx="7679901" cy="43814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04" y="954484"/>
            <a:ext cx="7758668" cy="9614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342892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5189660" y="2147209"/>
            <a:ext cx="3954341" cy="27431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0" y="3565526"/>
              <a:ext cx="3347296" cy="787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321099" y="2260827"/>
            <a:ext cx="4712099" cy="2506436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8"/>
              <a:ext cx="16959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05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42AD-7ACE-2242-8D43-7AC0518E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Guidance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D1228-3D63-BB41-AE1E-32FE35593E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01E75-065D-D842-BF6A-2D7B392400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4D340-9D55-1C45-9B83-5196DC923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3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Subsystem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4/9-11,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The Subsystem Technical Overview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Subsystem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1" y="50004"/>
            <a:ext cx="6827715" cy="817665"/>
          </a:xfrm>
        </p:spPr>
        <p:txBody>
          <a:bodyPr>
            <a:noAutofit/>
          </a:bodyPr>
          <a:lstStyle/>
          <a:p>
            <a:r>
              <a:rPr lang="en-US" sz="3200" dirty="0"/>
              <a:t>MVTX Enables the 3</a:t>
            </a:r>
            <a:r>
              <a:rPr lang="en-US" sz="3200" baseline="30000" dirty="0"/>
              <a:t>rd</a:t>
            </a:r>
            <a:r>
              <a:rPr lang="en-US" sz="3200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8056" y="916627"/>
            <a:ext cx="2820387" cy="1828616"/>
          </a:xfrm>
        </p:spPr>
        <p:txBody>
          <a:bodyPr>
            <a:normAutofit/>
          </a:bodyPr>
          <a:lstStyle/>
          <a:p>
            <a:pPr marL="289322" indent="-289322">
              <a:buFont typeface="+mj-lt"/>
              <a:buAutoNum type="arabicPeriod"/>
            </a:pPr>
            <a:r>
              <a:rPr lang="en-US" sz="2025" dirty="0"/>
              <a:t>Jets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/>
              <a:t>Upsilons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>
                <a:solidFill>
                  <a:srgbClr val="FF0000"/>
                </a:solidFill>
              </a:rPr>
              <a:t>Open Heavy Flavor</a:t>
            </a:r>
          </a:p>
          <a:p>
            <a:pPr marL="289322" indent="-289322">
              <a:buFont typeface="+mj-lt"/>
              <a:buAutoNum type="arabicPeriod"/>
            </a:pPr>
            <a:endParaRPr lang="en-US" sz="2025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097" y="897189"/>
            <a:ext cx="3746096" cy="35748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98882" y="2465889"/>
            <a:ext cx="410621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Bottom quarks are heavy (4.2 GeV)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Produced in initial collision, probe QGP evolution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Well controlled in </a:t>
            </a:r>
            <a:r>
              <a:rPr lang="en-US" sz="1200" dirty="0" err="1"/>
              <a:t>pQCD</a:t>
            </a:r>
            <a:endParaRPr lang="en-US" sz="1200" dirty="0"/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Access fundamental transport properties of QGP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989" y="3656730"/>
            <a:ext cx="1396884" cy="9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1" y="3630655"/>
            <a:ext cx="1266356" cy="1000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7198614" y="566370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534708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1" y="118514"/>
            <a:ext cx="7549129" cy="6408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Monolithic Active Pixel Sensors (MAPS)</a:t>
            </a:r>
            <a:br>
              <a:rPr lang="en-US" sz="4000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1" y="948200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3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2" y="369742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8" y="461535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6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7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8" y="837489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020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1" y="2489641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8" y="3001166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97400" y="3115582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1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52" y="53680"/>
            <a:ext cx="7684592" cy="7925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</a:t>
            </a:r>
            <a:br>
              <a:rPr lang="en-US" dirty="0"/>
            </a:br>
            <a:r>
              <a:rPr lang="en-US" sz="2700" dirty="0"/>
              <a:t>– Modified from ALICE/ITS Design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1" y="2040883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1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61651" y="942235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253897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000" dirty="0"/>
              <a:t>MVTX Readout, Power and Controls</a:t>
            </a:r>
            <a:endParaRPr lang="en-US" sz="21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617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Slow control </a:t>
            </a:r>
          </a:p>
          <a:p>
            <a:r>
              <a:rPr lang="en-US" dirty="0"/>
              <a:t>Mike’s talk</a:t>
            </a:r>
          </a:p>
        </p:txBody>
      </p:sp>
    </p:spTree>
    <p:extLst>
      <p:ext uri="{BB962C8B-B14F-4D97-AF65-F5344CB8AC3E}">
        <p14:creationId xmlns:p14="http://schemas.microsoft.com/office/powerpoint/2010/main" val="139875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08" y="2"/>
            <a:ext cx="8359920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0108" y="4150896"/>
            <a:ext cx="19924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volume, </a:t>
            </a:r>
          </a:p>
          <a:p>
            <a:r>
              <a:rPr lang="en-US" sz="1620" dirty="0"/>
              <a:t>length = 2,160.0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9785" y="4288055"/>
            <a:ext cx="23750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detector, 2 layers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35" y="54280"/>
            <a:ext cx="6172200" cy="51310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85750" y="843220"/>
            <a:ext cx="4334125" cy="387297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Integration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into RCDAQ/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685783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Production @CERN: $1.36M</a:t>
            </a:r>
          </a:p>
          <a:p>
            <a:pPr lvl="2"/>
            <a:r>
              <a:rPr lang="en-US" dirty="0"/>
              <a:t>84 ALICE/ITS-IB staves from CERN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pPr lvl="3"/>
            <a:endParaRPr lang="en-US" dirty="0"/>
          </a:p>
          <a:p>
            <a:pPr lvl="1"/>
            <a:r>
              <a:rPr lang="en-US" b="1" dirty="0"/>
              <a:t>Production &amp; Assembly @US: ~$5M</a:t>
            </a:r>
          </a:p>
          <a:p>
            <a:pPr lvl="2"/>
            <a:r>
              <a:rPr lang="en-US" dirty="0"/>
              <a:t>Production QA &amp; assembly </a:t>
            </a:r>
          </a:p>
          <a:p>
            <a:pPr lvl="3"/>
            <a:r>
              <a:rPr lang="en-US" dirty="0"/>
              <a:t>Half detector assembly &amp; test @LBNL </a:t>
            </a:r>
          </a:p>
          <a:p>
            <a:pPr lvl="3"/>
            <a:r>
              <a:rPr lang="en-US" dirty="0"/>
              <a:t>FELIX test &amp; integration @LANL/BNL, 6+spares(2)</a:t>
            </a:r>
          </a:p>
          <a:p>
            <a:pPr lvl="2"/>
            <a:r>
              <a:rPr lang="en-US" dirty="0"/>
              <a:t>Ancillary systems</a:t>
            </a:r>
          </a:p>
          <a:p>
            <a:pPr lvl="3"/>
            <a:r>
              <a:rPr lang="en-US" dirty="0"/>
              <a:t>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19875" y="837054"/>
            <a:ext cx="4320915" cy="387914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Mechanics &amp; Cooling</a:t>
            </a:r>
          </a:p>
          <a:p>
            <a:pPr lvl="1"/>
            <a:r>
              <a:rPr lang="en-US" dirty="0"/>
              <a:t>Modify ALICE/ITS inner tracker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Detector half barrels</a:t>
            </a:r>
          </a:p>
          <a:p>
            <a:pPr lvl="2"/>
            <a:r>
              <a:rPr lang="en-US" dirty="0"/>
              <a:t>Detector and Service half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Conceptual design (LANL LDRD)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Modified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7709E-F64C-3D4F-AEA3-C4C8C843EA1A}"/>
              </a:ext>
            </a:extLst>
          </p:cNvPr>
          <p:cNvSpPr txBox="1"/>
          <p:nvPr/>
        </p:nvSpPr>
        <p:spPr>
          <a:xfrm>
            <a:off x="939020" y="4474792"/>
            <a:ext cx="7132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system test @BNL,  Installation &amp; commissioning (BNL + MVTX group)</a:t>
            </a:r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7"/>
            <a:ext cx="940978" cy="5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77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32776</TotalTime>
  <Words>2522</Words>
  <Application>Microsoft Macintosh PowerPoint</Application>
  <PresentationFormat>On-screen Show (16:9)</PresentationFormat>
  <Paragraphs>557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 MVTX Overview (WBS 3.2) </vt:lpstr>
      <vt:lpstr>The sPHENIX Detectors</vt:lpstr>
      <vt:lpstr>Outline</vt:lpstr>
      <vt:lpstr>MVTX Enables the 3rd Science Pillar</vt:lpstr>
      <vt:lpstr>Monolithic Active Pixel Sensors (MAPS) The Next-Generation, State-of-the-Art Pixel Tracker</vt:lpstr>
      <vt:lpstr>MVTX Detector  – Modified from ALICE/ITS Design</vt:lpstr>
      <vt:lpstr>MVTX Readout, Power and Controls</vt:lpstr>
      <vt:lpstr>MVTX detector in sPHENIX</vt:lpstr>
      <vt:lpstr>Scope of the MVTX Project</vt:lpstr>
      <vt:lpstr>sPHENIX MVTX Group: Institution Roles</vt:lpstr>
      <vt:lpstr>MVTX Schedules and Milestones</vt:lpstr>
      <vt:lpstr>Cost Drivers</vt:lpstr>
      <vt:lpstr>Basis of Estimate &amp; Resource-Loaded Schedule</vt:lpstr>
      <vt:lpstr>Status and Highlights</vt:lpstr>
      <vt:lpstr>Confirmed HIC with Extended 40(60)cm Power FPC</vt:lpstr>
      <vt:lpstr>Sensor Irradiation Test – OK at 2.7MRad </vt:lpstr>
      <vt:lpstr>MVTX + 4-layer INTT 3-D Mockup</vt:lpstr>
      <vt:lpstr>MVTX Full Readout Chain Demonstrated (3/2018)</vt:lpstr>
      <vt:lpstr>Mechanical System Discussions @LBNL</vt:lpstr>
      <vt:lpstr>Carbon Structures – Work in Progress </vt:lpstr>
      <vt:lpstr>Issues and Concerns  </vt:lpstr>
      <vt:lpstr>Summary: MVTX - WBS 3.2</vt:lpstr>
      <vt:lpstr>backup</vt:lpstr>
      <vt:lpstr>Address July 2018 Review Recommendations</vt:lpstr>
      <vt:lpstr>MVTX Production Schedule Update</vt:lpstr>
      <vt:lpstr>2019 test beam: 4-stave telescope</vt:lpstr>
      <vt:lpstr>Mechanical design </vt:lpstr>
      <vt:lpstr>ALICE/ITS Signal cable design</vt:lpstr>
      <vt:lpstr>sPHENIX MVTX Cable testing</vt:lpstr>
      <vt:lpstr>PowerPoint Presentation</vt:lpstr>
      <vt:lpstr>MVTX Readout and Power Cable Rout</vt:lpstr>
      <vt:lpstr>   Stave Production and Shipping etc.</vt:lpstr>
      <vt:lpstr>Guidance </vt:lpstr>
      <vt:lpstr>The Subsystem</vt:lpstr>
      <vt:lpstr>The Subsystem Technical Overview</vt:lpstr>
      <vt:lpstr>Scope </vt:lpstr>
      <vt:lpstr>Subsystem Collaborators</vt:lpstr>
      <vt:lpstr>Schedule Drivers</vt:lpstr>
      <vt:lpstr>Cost Drivers</vt:lpstr>
      <vt:lpstr>Basis of Estimate &amp; Resource-Loaded Schedule</vt:lpstr>
      <vt:lpstr>Status and Highlights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218</cp:revision>
  <cp:lastPrinted>2019-04-01T21:35:23Z</cp:lastPrinted>
  <dcterms:created xsi:type="dcterms:W3CDTF">2015-10-24T00:32:43Z</dcterms:created>
  <dcterms:modified xsi:type="dcterms:W3CDTF">2019-04-02T21:35:11Z</dcterms:modified>
</cp:coreProperties>
</file>