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0"/>
  </p:notesMasterIdLst>
  <p:handoutMasterIdLst>
    <p:handoutMasterId r:id="rId51"/>
  </p:handoutMasterIdLst>
  <p:sldIdLst>
    <p:sldId id="315" r:id="rId2"/>
    <p:sldId id="328" r:id="rId3"/>
    <p:sldId id="785" r:id="rId4"/>
    <p:sldId id="526" r:id="rId5"/>
    <p:sldId id="787" r:id="rId6"/>
    <p:sldId id="308" r:id="rId7"/>
    <p:sldId id="599" r:id="rId8"/>
    <p:sldId id="278" r:id="rId9"/>
    <p:sldId id="873" r:id="rId10"/>
    <p:sldId id="586" r:id="rId11"/>
    <p:sldId id="872" r:id="rId12"/>
    <p:sldId id="861" r:id="rId13"/>
    <p:sldId id="870" r:id="rId14"/>
    <p:sldId id="874" r:id="rId15"/>
    <p:sldId id="331" r:id="rId16"/>
    <p:sldId id="790" r:id="rId17"/>
    <p:sldId id="627" r:id="rId18"/>
    <p:sldId id="637" r:id="rId19"/>
    <p:sldId id="634" r:id="rId20"/>
    <p:sldId id="427" r:id="rId21"/>
    <p:sldId id="862" r:id="rId22"/>
    <p:sldId id="519" r:id="rId23"/>
    <p:sldId id="864" r:id="rId24"/>
    <p:sldId id="580" r:id="rId25"/>
    <p:sldId id="786" r:id="rId26"/>
    <p:sldId id="635" r:id="rId27"/>
    <p:sldId id="590" r:id="rId28"/>
    <p:sldId id="863" r:id="rId29"/>
    <p:sldId id="265" r:id="rId30"/>
    <p:sldId id="266" r:id="rId31"/>
    <p:sldId id="867" r:id="rId32"/>
    <p:sldId id="260" r:id="rId33"/>
    <p:sldId id="626" r:id="rId34"/>
    <p:sldId id="261" r:id="rId35"/>
    <p:sldId id="636" r:id="rId36"/>
    <p:sldId id="868" r:id="rId37"/>
    <p:sldId id="865" r:id="rId38"/>
    <p:sldId id="316" r:id="rId39"/>
    <p:sldId id="317" r:id="rId40"/>
    <p:sldId id="318" r:id="rId41"/>
    <p:sldId id="319" r:id="rId42"/>
    <p:sldId id="320" r:id="rId43"/>
    <p:sldId id="321" r:id="rId44"/>
    <p:sldId id="322" r:id="rId45"/>
    <p:sldId id="324" r:id="rId46"/>
    <p:sldId id="325" r:id="rId47"/>
    <p:sldId id="327" r:id="rId48"/>
    <p:sldId id="326" r:id="rId49"/>
  </p:sldIdLst>
  <p:sldSz cx="9144000" cy="5143500" type="screen16x9"/>
  <p:notesSz cx="6985000" cy="9283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3399FF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85"/>
    <p:restoredTop sz="94505"/>
  </p:normalViewPr>
  <p:slideViewPr>
    <p:cSldViewPr>
      <p:cViewPr varScale="1">
        <p:scale>
          <a:sx n="237" d="100"/>
          <a:sy n="237" d="100"/>
        </p:scale>
        <p:origin x="192" y="64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0" d="100"/>
        <a:sy n="14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dirty="0"/>
              <a:t>Hours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137DB6B-55ED-4249-BA1E-E948113C61F4}" type="datetimeFigureOut">
              <a:rPr lang="en-US" altLang="en-US"/>
              <a:pPr/>
              <a:t>4/4/19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D366E04-6360-4839-8AA2-1749D5CA7F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86746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F8C9284-E3F8-4D87-B0A8-5DBDDC2FC668}" type="datetimeFigureOut">
              <a:rPr lang="en-US" altLang="en-US"/>
              <a:pPr/>
              <a:t>4/4/19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0B0354B-7771-4630-B454-53C09215E4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60839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15kHz matched to collision rate.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27BB4-7507-496B-A596-4501E78419B6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3987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18AAFBC1-729B-4E4A-A6C4-DC8DEDA0C435}" type="slidenum">
              <a:rPr lang="en-US" altLang="en-US" sz="1200"/>
              <a:pPr eaLnBrk="1" hangingPunct="1"/>
              <a:t>44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2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32D82832-0348-4A8B-97D2-BC0C1EDA36E6}" type="slidenum">
              <a:rPr lang="en-US" altLang="en-US" sz="1200"/>
              <a:pPr eaLnBrk="1" hangingPunct="1"/>
              <a:t>46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0354B-7771-4630-B454-53C09215E4B9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85778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18AAFBC1-729B-4E4A-A6C4-DC8DEDA0C435}" type="slidenum">
              <a:rPr lang="en-US" altLang="en-US" sz="1200"/>
              <a:pPr eaLnBrk="1" hangingPunct="1"/>
              <a:t>14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4657449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2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4650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32D82832-0348-4A8B-97D2-BC0C1EDA36E6}" type="slidenum">
              <a:rPr lang="en-US" altLang="en-US" sz="1200"/>
              <a:pPr eaLnBrk="1" hangingPunct="1"/>
              <a:t>23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7611228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4eeecd4026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g4eeecd4026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156844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4eeecd4026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g4eeecd4026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973239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4eeecd4026_2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g4eeecd4026_2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959198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18AAFBC1-729B-4E4A-A6C4-DC8DEDA0C435}" type="slidenum">
              <a:rPr lang="en-US" altLang="en-US" sz="1200"/>
              <a:pPr eaLnBrk="1" hangingPunct="1"/>
              <a:t>36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3293377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571500"/>
            <a:ext cx="8686800" cy="1102519"/>
          </a:xfrm>
          <a:solidFill>
            <a:srgbClr val="3399FF"/>
          </a:solidFill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 sz="32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4/9-11,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1615D7-3BC1-4233-BC99-0E8D4008AB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4482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4/9-11,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402D54-6124-4A07-84DF-DC258B2E3D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9021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663179"/>
            <a:ext cx="1981200" cy="42517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63178"/>
            <a:ext cx="5791200" cy="425172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4/9-11,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8D13BC-AB3C-4A21-AA4D-4F8B67A157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5615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N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738820"/>
            <a:ext cx="9144000" cy="413083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"/>
            <a:ext cx="8229600" cy="738820"/>
          </a:xfrm>
          <a:prstGeom prst="rect">
            <a:avLst/>
          </a:prstGeom>
        </p:spPr>
        <p:txBody>
          <a:bodyPr anchor="ctr"/>
          <a:lstStyle/>
          <a:p>
            <a:r>
              <a:rPr lang="en-US" dirty="0"/>
              <a:t>Click to edit title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4/9-11, 2019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848727"/>
            <a:ext cx="8229600" cy="3895596"/>
          </a:xfrm>
          <a:prstGeom prst="rect">
            <a:avLst/>
          </a:prstGeom>
        </p:spPr>
        <p:txBody>
          <a:bodyPr/>
          <a:lstStyle>
            <a:lvl1pPr>
              <a:defRPr sz="1800" b="0"/>
            </a:lvl1pPr>
            <a:lvl2pPr marL="311468" indent="-154305">
              <a:defRPr sz="1620"/>
            </a:lvl2pPr>
            <a:lvl3pPr marL="464345" indent="-155735">
              <a:defRPr sz="1440"/>
            </a:lvl3pPr>
            <a:lvl4pPr marL="617220" indent="-155735">
              <a:defRPr sz="1260"/>
            </a:lvl4pPr>
            <a:lvl5pPr marL="770097" indent="-157163">
              <a:defRPr/>
            </a:lvl5pPr>
          </a:lstStyle>
          <a:p>
            <a:pPr lvl="0"/>
            <a:r>
              <a:rPr lang="en-US" dirty="0"/>
              <a:t>Click to edit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77F9696-39D5-F34C-B642-02B8BAAB1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D3F7B69E-DA8B-F343-BD35-3A41FE690B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9167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NL 1">
  <p:cSld name="1_LANL 1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"/>
          <p:cNvSpPr/>
          <p:nvPr/>
        </p:nvSpPr>
        <p:spPr>
          <a:xfrm>
            <a:off x="0" y="738820"/>
            <a:ext cx="9144000" cy="4130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2"/>
          <p:cNvSpPr txBox="1">
            <a:spLocks noGrp="1"/>
          </p:cNvSpPr>
          <p:nvPr>
            <p:ph type="title"/>
          </p:nvPr>
        </p:nvSpPr>
        <p:spPr>
          <a:xfrm>
            <a:off x="457200" y="1"/>
            <a:ext cx="82296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" name="Google Shape;23;p2"/>
          <p:cNvSpPr txBox="1">
            <a:spLocks noGrp="1"/>
          </p:cNvSpPr>
          <p:nvPr>
            <p:ph type="dt" idx="10"/>
          </p:nvPr>
        </p:nvSpPr>
        <p:spPr>
          <a:xfrm>
            <a:off x="7004050" y="4868863"/>
            <a:ext cx="2133600" cy="2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4/9-11, 2019</a:t>
            </a:r>
            <a:endParaRPr/>
          </a:p>
        </p:txBody>
      </p:sp>
      <p:sp>
        <p:nvSpPr>
          <p:cNvPr id="24" name="Google Shape;24;p2"/>
          <p:cNvSpPr txBox="1">
            <a:spLocks noGrp="1"/>
          </p:cNvSpPr>
          <p:nvPr>
            <p:ph type="ftr" idx="11"/>
          </p:nvPr>
        </p:nvSpPr>
        <p:spPr>
          <a:xfrm>
            <a:off x="-1" y="4868863"/>
            <a:ext cx="3310500" cy="2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sPHENIX Director's Review</a:t>
            </a:r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body" idx="1"/>
          </p:nvPr>
        </p:nvSpPr>
        <p:spPr>
          <a:xfrm>
            <a:off x="457200" y="848727"/>
            <a:ext cx="8229600" cy="38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189" marR="0" lvl="0" indent="-355591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8" marR="0" lvl="1" indent="-342892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30192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17492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04793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55591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55591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55591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55591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2087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4/9-11,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932B3A-BA38-40C7-ADEE-2A1902CEB2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541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343151"/>
            <a:ext cx="7772400" cy="5715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571501"/>
            <a:ext cx="8610600" cy="457200"/>
          </a:xfrm>
          <a:solidFill>
            <a:srgbClr val="3399FF"/>
          </a:solidFill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4/9-11,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3FCDEC-F6B6-422E-BA54-90C8645EF9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9973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4/9-11, 2019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CB7689-1836-4D61-9E3B-BD5F97E6A3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2442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4/9-11, 2019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E62ED1-0628-4F6E-8766-956371ABBD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9542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4/9-11, 2019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00400" y="4926807"/>
            <a:ext cx="2895600" cy="21669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E0C637-5835-444B-B8C0-92C25AFA20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4148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4/9-11, 2019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AE5DAE-5A25-4D93-A5BA-3F3E3A62C8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6923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4/9-11, 2019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12F53E-39E3-4364-949C-11FEB55F89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4814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377190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685800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422910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4/9-11, 2019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7F5ED1-7F2B-4A78-A513-4A7819BDBA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5311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5003"/>
            <a:ext cx="8229600" cy="54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4972050"/>
            <a:ext cx="2133600" cy="1714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en-US" altLang="en-US"/>
              <a:t>4/9-11, 2019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71031" y="4914900"/>
            <a:ext cx="2895600" cy="2071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3C23168-0BC3-45A3-990F-8F7CC9491814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cxnSp>
        <p:nvCxnSpPr>
          <p:cNvPr id="7" name="Straight Connector 6"/>
          <p:cNvCxnSpPr>
            <a:cxnSpLocks noChangeShapeType="1"/>
          </p:cNvCxnSpPr>
          <p:nvPr userDrawn="1"/>
        </p:nvCxnSpPr>
        <p:spPr bwMode="auto">
          <a:xfrm>
            <a:off x="301626" y="571500"/>
            <a:ext cx="8634413" cy="0"/>
          </a:xfrm>
          <a:prstGeom prst="line">
            <a:avLst/>
          </a:prstGeom>
          <a:noFill/>
          <a:ln w="28575">
            <a:solidFill>
              <a:srgbClr val="0080FF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9" name="Picture 2" descr="https://www.sphenix.bnl.gov/web/system/files/u7/sphenix-logo-white-bg.png">
            <a:extLst>
              <a:ext uri="{FF2B5EF4-FFF2-40B4-BE49-F238E27FC236}">
                <a16:creationId xmlns:a16="http://schemas.microsoft.com/office/drawing/2014/main" id="{E21E0E1C-C51F-4944-BAEC-913171417A8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1"/>
            <a:ext cx="1149783" cy="57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83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4" r:id="rId12"/>
    <p:sldLayoutId id="2147483685" r:id="rId13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8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3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tiff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microsoft.com/office/2007/relationships/hdphoto" Target="../media/hdphoto1.wdp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2"/>
          <p:cNvSpPr>
            <a:spLocks noGrp="1"/>
          </p:cNvSpPr>
          <p:nvPr>
            <p:ph type="ctrTitle"/>
          </p:nvPr>
        </p:nvSpPr>
        <p:spPr>
          <a:xfrm>
            <a:off x="287338" y="571500"/>
            <a:ext cx="8704262" cy="1847850"/>
          </a:xfrm>
          <a:solidFill>
            <a:srgbClr val="3399FF"/>
          </a:solidFill>
        </p:spPr>
        <p:txBody>
          <a:bodyPr/>
          <a:lstStyle/>
          <a:p>
            <a:pPr algn="ctr"/>
            <a:br>
              <a:rPr lang="en-US" altLang="en-US" b="0" dirty="0"/>
            </a:br>
            <a:r>
              <a:rPr lang="en-US" altLang="en-US" b="0" dirty="0">
                <a:solidFill>
                  <a:schemeClr val="bg1"/>
                </a:solidFill>
              </a:rPr>
              <a:t>MVTX Overview</a:t>
            </a:r>
            <a:br>
              <a:rPr lang="en-US" altLang="en-US" b="0" dirty="0">
                <a:solidFill>
                  <a:schemeClr val="bg1"/>
                </a:solidFill>
              </a:rPr>
            </a:br>
            <a:r>
              <a:rPr lang="en-US" altLang="en-US" b="0" dirty="0">
                <a:solidFill>
                  <a:schemeClr val="bg1"/>
                </a:solidFill>
              </a:rPr>
              <a:t>(WBS 3.2)</a:t>
            </a:r>
            <a:br>
              <a:rPr lang="en-US" altLang="en-US" b="0" dirty="0">
                <a:solidFill>
                  <a:schemeClr val="bg1"/>
                </a:solidFill>
              </a:rPr>
            </a:br>
            <a:endParaRPr lang="en-US" altLang="en-US" b="0" dirty="0">
              <a:solidFill>
                <a:schemeClr val="bg1"/>
              </a:solidFill>
            </a:endParaRPr>
          </a:p>
        </p:txBody>
      </p:sp>
      <p:sp>
        <p:nvSpPr>
          <p:cNvPr id="15362" name="Subtitle 3"/>
          <p:cNvSpPr>
            <a:spLocks noGrp="1"/>
          </p:cNvSpPr>
          <p:nvPr>
            <p:ph type="subTitle" idx="1"/>
          </p:nvPr>
        </p:nvSpPr>
        <p:spPr>
          <a:xfrm>
            <a:off x="1295400" y="2724151"/>
            <a:ext cx="6400800" cy="1676400"/>
          </a:xfrm>
        </p:spPr>
        <p:txBody>
          <a:bodyPr/>
          <a:lstStyle/>
          <a:p>
            <a:r>
              <a:rPr lang="en-US" altLang="en-US" b="0" dirty="0"/>
              <a:t>Ming Liu, LANL</a:t>
            </a:r>
          </a:p>
          <a:p>
            <a:r>
              <a:rPr lang="en-US" altLang="en-US" b="0" dirty="0">
                <a:solidFill>
                  <a:srgbClr val="3399FF"/>
                </a:solidFill>
              </a:rPr>
              <a:t>April 9-11, 2019</a:t>
            </a:r>
          </a:p>
          <a:p>
            <a:r>
              <a:rPr lang="en-US" altLang="en-US" b="0" dirty="0">
                <a:solidFill>
                  <a:srgbClr val="3399FF"/>
                </a:solidFill>
              </a:rPr>
              <a:t>BNL Director’s Review</a:t>
            </a:r>
          </a:p>
        </p:txBody>
      </p:sp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>
            <a:off x="287338" y="578644"/>
            <a:ext cx="8634412" cy="0"/>
          </a:xfrm>
          <a:prstGeom prst="line">
            <a:avLst/>
          </a:prstGeom>
          <a:noFill/>
          <a:ln w="28575">
            <a:solidFill>
              <a:srgbClr val="0080FF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9651563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B3023-1457-124F-B104-0129A3AC3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7552" y="24242"/>
            <a:ext cx="7712818" cy="565545"/>
          </a:xfrm>
        </p:spPr>
        <p:txBody>
          <a:bodyPr/>
          <a:lstStyle/>
          <a:p>
            <a:r>
              <a:rPr lang="en-US" sz="3200" dirty="0"/>
              <a:t>MVTX Collaborators &amp; Institution Roles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F82152-BB91-EE49-A79E-D2D9B6658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4/9-11, 2019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373D6B-49A0-A946-86D1-A63C7D46A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CFA1B0-526F-B345-9900-B27BA8955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B7689-1836-4D61-9E3B-BD5F97E6A309}" type="slidenum">
              <a:rPr lang="en-US" altLang="en-US" smtClean="0"/>
              <a:pPr/>
              <a:t>10</a:t>
            </a:fld>
            <a:endParaRPr lang="en-US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6BD8D3-58A3-044B-A8F5-CBC0283E06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622707"/>
            <a:ext cx="3823570" cy="4269654"/>
          </a:xfrm>
          <a:prstGeom prst="rect">
            <a:avLst/>
          </a:prstGeom>
          <a:ln>
            <a:solidFill>
              <a:srgbClr val="032AFF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3D85068-F61B-7947-A912-4DC566EB9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29" y="860922"/>
            <a:ext cx="4816416" cy="3844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6321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610600" cy="571500"/>
          </a:xfrm>
        </p:spPr>
        <p:txBody>
          <a:bodyPr>
            <a:normAutofit fontScale="90000"/>
          </a:bodyPr>
          <a:lstStyle/>
          <a:p>
            <a:r>
              <a:rPr lang="en-US" altLang="en-US" sz="4800" dirty="0"/>
              <a:t>Schedule Drivers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23556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0A7AB8A6-B572-47B0-BE28-D07C52C49F6A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11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3557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4/9-11, 2019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874514"/>
            <a:ext cx="8229600" cy="3394472"/>
          </a:xfrm>
        </p:spPr>
        <p:txBody>
          <a:bodyPr/>
          <a:lstStyle/>
          <a:p>
            <a:r>
              <a:rPr lang="en-US" dirty="0"/>
              <a:t>Mechanical structures</a:t>
            </a:r>
          </a:p>
          <a:p>
            <a:pPr lvl="1"/>
            <a:r>
              <a:rPr lang="en-US" b="0" dirty="0"/>
              <a:t>Detector and interface system design </a:t>
            </a:r>
          </a:p>
          <a:p>
            <a:pPr lvl="1"/>
            <a:r>
              <a:rPr lang="en-US" b="0" dirty="0"/>
              <a:t>Carbon structure fabrication </a:t>
            </a:r>
          </a:p>
          <a:p>
            <a:pPr lvl="1"/>
            <a:endParaRPr lang="en-US" b="0" dirty="0"/>
          </a:p>
          <a:p>
            <a:r>
              <a:rPr lang="en-US" dirty="0"/>
              <a:t>Detector assembly and test</a:t>
            </a:r>
          </a:p>
          <a:p>
            <a:pPr lvl="1"/>
            <a:r>
              <a:rPr lang="en-US" b="0" dirty="0"/>
              <a:t>Assembly jigs design and fabrication </a:t>
            </a:r>
          </a:p>
          <a:p>
            <a:pPr lvl="1"/>
            <a:r>
              <a:rPr lang="en-US" b="0" dirty="0"/>
              <a:t>Metrology  </a:t>
            </a:r>
          </a:p>
          <a:p>
            <a:pPr lvl="1"/>
            <a:endParaRPr lang="en-US" b="0" dirty="0"/>
          </a:p>
          <a:p>
            <a:r>
              <a:rPr lang="en-US" dirty="0"/>
              <a:t>Final installation in IR</a:t>
            </a:r>
          </a:p>
          <a:p>
            <a:pPr lvl="1"/>
            <a:r>
              <a:rPr lang="en-US" b="0" dirty="0"/>
              <a:t>Last detector to be installed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6988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81998AF-B634-B34F-BE85-0503D8766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247" y="78385"/>
            <a:ext cx="8229600" cy="42694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MVTX Schedules and Milestones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1F7A34-107C-E843-B107-F55AB7056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4/9-11, 2019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2E5597-13DB-AF46-BB83-509280B98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Director's Review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E2A5AEC-B53D-8D4F-AA72-1E4D50EE80B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846338" y="1273232"/>
          <a:ext cx="5451330" cy="2598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8555">
                  <a:extLst>
                    <a:ext uri="{9D8B030D-6E8A-4147-A177-3AD203B41FA5}">
                      <a16:colId xmlns:a16="http://schemas.microsoft.com/office/drawing/2014/main" val="180237816"/>
                    </a:ext>
                  </a:extLst>
                </a:gridCol>
                <a:gridCol w="908555">
                  <a:extLst>
                    <a:ext uri="{9D8B030D-6E8A-4147-A177-3AD203B41FA5}">
                      <a16:colId xmlns:a16="http://schemas.microsoft.com/office/drawing/2014/main" val="3789061785"/>
                    </a:ext>
                  </a:extLst>
                </a:gridCol>
                <a:gridCol w="908555">
                  <a:extLst>
                    <a:ext uri="{9D8B030D-6E8A-4147-A177-3AD203B41FA5}">
                      <a16:colId xmlns:a16="http://schemas.microsoft.com/office/drawing/2014/main" val="3360062225"/>
                    </a:ext>
                  </a:extLst>
                </a:gridCol>
                <a:gridCol w="908555">
                  <a:extLst>
                    <a:ext uri="{9D8B030D-6E8A-4147-A177-3AD203B41FA5}">
                      <a16:colId xmlns:a16="http://schemas.microsoft.com/office/drawing/2014/main" val="4003284006"/>
                    </a:ext>
                  </a:extLst>
                </a:gridCol>
                <a:gridCol w="908555">
                  <a:extLst>
                    <a:ext uri="{9D8B030D-6E8A-4147-A177-3AD203B41FA5}">
                      <a16:colId xmlns:a16="http://schemas.microsoft.com/office/drawing/2014/main" val="3937574876"/>
                    </a:ext>
                  </a:extLst>
                </a:gridCol>
                <a:gridCol w="908555">
                  <a:extLst>
                    <a:ext uri="{9D8B030D-6E8A-4147-A177-3AD203B41FA5}">
                      <a16:colId xmlns:a16="http://schemas.microsoft.com/office/drawing/2014/main" val="981024134"/>
                    </a:ext>
                  </a:extLst>
                </a:gridCol>
              </a:tblGrid>
              <a:tr h="257175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CY-2018</a:t>
                      </a:r>
                    </a:p>
                  </a:txBody>
                  <a:tcPr marL="61722" marR="61722" marT="30861" marB="308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2019</a:t>
                      </a:r>
                    </a:p>
                  </a:txBody>
                  <a:tcPr marL="61722" marR="61722" marT="30861" marB="308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2020</a:t>
                      </a:r>
                    </a:p>
                  </a:txBody>
                  <a:tcPr marL="61722" marR="61722" marT="30861" marB="308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2021</a:t>
                      </a:r>
                    </a:p>
                  </a:txBody>
                  <a:tcPr marL="61722" marR="61722" marT="30861" marB="308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2022</a:t>
                      </a:r>
                    </a:p>
                  </a:txBody>
                  <a:tcPr marL="61722" marR="61722" marT="30861" marB="308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2023</a:t>
                      </a:r>
                    </a:p>
                  </a:txBody>
                  <a:tcPr marL="61722" marR="61722" marT="30861" marB="30861"/>
                </a:tc>
                <a:extLst>
                  <a:ext uri="{0D108BD9-81ED-4DB2-BD59-A6C34878D82A}">
                    <a16:rowId xmlns:a16="http://schemas.microsoft.com/office/drawing/2014/main" val="1974851673"/>
                  </a:ext>
                </a:extLst>
              </a:tr>
            </a:tbl>
          </a:graphicData>
        </a:graphic>
      </p:graphicFrame>
      <p:grpSp>
        <p:nvGrpSpPr>
          <p:cNvPr id="71" name="Group 70">
            <a:extLst>
              <a:ext uri="{FF2B5EF4-FFF2-40B4-BE49-F238E27FC236}">
                <a16:creationId xmlns:a16="http://schemas.microsoft.com/office/drawing/2014/main" id="{F5171710-2990-534C-AC5B-83A948AC0F6B}"/>
              </a:ext>
            </a:extLst>
          </p:cNvPr>
          <p:cNvGrpSpPr/>
          <p:nvPr/>
        </p:nvGrpSpPr>
        <p:grpSpPr>
          <a:xfrm>
            <a:off x="3048000" y="1579937"/>
            <a:ext cx="1068992" cy="341632"/>
            <a:chOff x="2000925" y="2079909"/>
            <a:chExt cx="1583687" cy="506124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CDEBFECA-AE31-DA42-A8BC-4449C03686F7}"/>
                </a:ext>
              </a:extLst>
            </p:cNvPr>
            <p:cNvCxnSpPr>
              <a:cxnSpLocks/>
            </p:cNvCxnSpPr>
            <p:nvPr/>
          </p:nvCxnSpPr>
          <p:spPr>
            <a:xfrm>
              <a:off x="2153883" y="2083578"/>
              <a:ext cx="1427483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5F7E40C-2877-994F-B07F-0FAC32312763}"/>
                </a:ext>
              </a:extLst>
            </p:cNvPr>
            <p:cNvSpPr txBox="1"/>
            <p:nvPr/>
          </p:nvSpPr>
          <p:spPr>
            <a:xfrm>
              <a:off x="2000925" y="2079909"/>
              <a:ext cx="1583687" cy="506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10" b="1" dirty="0">
                  <a:solidFill>
                    <a:srgbClr val="92D050"/>
                  </a:solidFill>
                </a:rPr>
                <a:t>Stave &amp; RU production @CERN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0914154-C4A5-D846-8AE9-AAA717C5F4A3}"/>
              </a:ext>
            </a:extLst>
          </p:cNvPr>
          <p:cNvGrpSpPr/>
          <p:nvPr/>
        </p:nvGrpSpPr>
        <p:grpSpPr>
          <a:xfrm>
            <a:off x="4040620" y="3867150"/>
            <a:ext cx="759980" cy="279435"/>
            <a:chOff x="3123803" y="2638232"/>
            <a:chExt cx="1237804" cy="413975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DC9903D0-3416-CA40-BF0E-5DE8AD2CFC48}"/>
                </a:ext>
              </a:extLst>
            </p:cNvPr>
            <p:cNvCxnSpPr>
              <a:cxnSpLocks/>
            </p:cNvCxnSpPr>
            <p:nvPr/>
          </p:nvCxnSpPr>
          <p:spPr>
            <a:xfrm>
              <a:off x="3262785" y="2711027"/>
              <a:ext cx="109882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8D727B8-1D13-984A-8A4C-A36B28960882}"/>
                </a:ext>
              </a:extLst>
            </p:cNvPr>
            <p:cNvSpPr txBox="1"/>
            <p:nvPr/>
          </p:nvSpPr>
          <p:spPr>
            <a:xfrm>
              <a:off x="3123803" y="2638232"/>
              <a:ext cx="957528" cy="4139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8" dirty="0"/>
                <a:t>Power system </a:t>
              </a:r>
            </a:p>
            <a:p>
              <a:r>
                <a:rPr lang="en-US" sz="608" dirty="0"/>
                <a:t>production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280323B-73E3-7D40-A991-45D497DA806F}"/>
              </a:ext>
            </a:extLst>
          </p:cNvPr>
          <p:cNvGrpSpPr/>
          <p:nvPr/>
        </p:nvGrpSpPr>
        <p:grpSpPr>
          <a:xfrm>
            <a:off x="2307708" y="2049968"/>
            <a:ext cx="4079366" cy="216982"/>
            <a:chOff x="3028117" y="2690395"/>
            <a:chExt cx="5066344" cy="321454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0F4242E0-7F81-4B4F-B74F-A001465249AD}"/>
                </a:ext>
              </a:extLst>
            </p:cNvPr>
            <p:cNvCxnSpPr>
              <a:cxnSpLocks/>
            </p:cNvCxnSpPr>
            <p:nvPr/>
          </p:nvCxnSpPr>
          <p:spPr>
            <a:xfrm>
              <a:off x="3028117" y="2711027"/>
              <a:ext cx="5066344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FFA2944-1D11-344C-8E9C-1D0EA82D3DFD}"/>
                </a:ext>
              </a:extLst>
            </p:cNvPr>
            <p:cNvSpPr txBox="1"/>
            <p:nvPr/>
          </p:nvSpPr>
          <p:spPr>
            <a:xfrm>
              <a:off x="3239264" y="2690395"/>
              <a:ext cx="4855197" cy="3214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10" b="1" dirty="0"/>
                <a:t>Detector mechanics design &amp; production,  global interface to sPHENIX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1327029-2F9D-124B-97D5-477ABE3C7FB7}"/>
              </a:ext>
            </a:extLst>
          </p:cNvPr>
          <p:cNvGrpSpPr/>
          <p:nvPr/>
        </p:nvGrpSpPr>
        <p:grpSpPr>
          <a:xfrm>
            <a:off x="3424733" y="2730291"/>
            <a:ext cx="994867" cy="279435"/>
            <a:chOff x="3543175" y="2667479"/>
            <a:chExt cx="7822091" cy="413976"/>
          </a:xfrm>
        </p:grpSpPr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FFE5DA4-AE34-2B43-A3F1-95D31C7112E0}"/>
                </a:ext>
              </a:extLst>
            </p:cNvPr>
            <p:cNvCxnSpPr>
              <a:cxnSpLocks/>
            </p:cNvCxnSpPr>
            <p:nvPr/>
          </p:nvCxnSpPr>
          <p:spPr>
            <a:xfrm>
              <a:off x="4774961" y="2711027"/>
              <a:ext cx="35714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DEB90A7-2B19-654E-9231-95D23B296796}"/>
                </a:ext>
              </a:extLst>
            </p:cNvPr>
            <p:cNvSpPr txBox="1"/>
            <p:nvPr/>
          </p:nvSpPr>
          <p:spPr>
            <a:xfrm>
              <a:off x="3543175" y="2667479"/>
              <a:ext cx="7822091" cy="413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8" dirty="0"/>
                <a:t>Service barrel &amp; </a:t>
              </a:r>
            </a:p>
            <a:p>
              <a:r>
                <a:rPr lang="en-US" sz="608" dirty="0"/>
                <a:t>global system design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EABECA6-7D28-0343-B8B1-AC9B1F0C5005}"/>
              </a:ext>
            </a:extLst>
          </p:cNvPr>
          <p:cNvGrpSpPr/>
          <p:nvPr/>
        </p:nvGrpSpPr>
        <p:grpSpPr>
          <a:xfrm>
            <a:off x="3525114" y="2386719"/>
            <a:ext cx="637326" cy="349353"/>
            <a:chOff x="3379402" y="2245341"/>
            <a:chExt cx="559769" cy="349353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C8CA1D4B-C503-AE4E-BD8B-54AB3BF531C7}"/>
                </a:ext>
              </a:extLst>
            </p:cNvPr>
            <p:cNvGrpSpPr/>
            <p:nvPr/>
          </p:nvGrpSpPr>
          <p:grpSpPr>
            <a:xfrm>
              <a:off x="3379402" y="2245341"/>
              <a:ext cx="559769" cy="185885"/>
              <a:chOff x="3739858" y="2680828"/>
              <a:chExt cx="1055708" cy="275386"/>
            </a:xfrm>
          </p:grpSpPr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AAF9D36F-93E9-E846-AFEE-796B88F54F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99545" y="2694875"/>
                <a:ext cx="75098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21EE598-D94F-D846-AAC0-2A53BD93AA2A}"/>
                  </a:ext>
                </a:extLst>
              </p:cNvPr>
              <p:cNvSpPr txBox="1"/>
              <p:nvPr/>
            </p:nvSpPr>
            <p:spPr>
              <a:xfrm>
                <a:off x="3739858" y="2680828"/>
                <a:ext cx="1055708" cy="2753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8" dirty="0"/>
                  <a:t>End Wheels</a:t>
                </a: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3346488B-1DBB-234F-81F3-41B9C66DF77E}"/>
                </a:ext>
              </a:extLst>
            </p:cNvPr>
            <p:cNvGrpSpPr/>
            <p:nvPr/>
          </p:nvGrpSpPr>
          <p:grpSpPr>
            <a:xfrm>
              <a:off x="3382461" y="2408809"/>
              <a:ext cx="365584" cy="185885"/>
              <a:chOff x="3759417" y="2679115"/>
              <a:chExt cx="1468889" cy="275386"/>
            </a:xfrm>
          </p:grpSpPr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6433B74A-C47F-5948-A5B6-681930CC1B7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97772" y="2703054"/>
                <a:ext cx="102362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CC7BF6FD-6120-1C4D-A168-1240E1AA35B2}"/>
                  </a:ext>
                </a:extLst>
              </p:cNvPr>
              <p:cNvSpPr txBox="1"/>
              <p:nvPr/>
            </p:nvSpPr>
            <p:spPr>
              <a:xfrm>
                <a:off x="3759417" y="2679115"/>
                <a:ext cx="1468889" cy="275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8" dirty="0"/>
                  <a:t>CYSS</a:t>
                </a:r>
                <a:endParaRPr lang="en-US" sz="810" dirty="0"/>
              </a:p>
            </p:txBody>
          </p:sp>
        </p:grp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A7F3F48-66B7-774B-BF8E-1B0D5AE75086}"/>
              </a:ext>
            </a:extLst>
          </p:cNvPr>
          <p:cNvGrpSpPr/>
          <p:nvPr/>
        </p:nvGrpSpPr>
        <p:grpSpPr>
          <a:xfrm>
            <a:off x="4419601" y="3259341"/>
            <a:ext cx="1005906" cy="158774"/>
            <a:chOff x="3297251" y="2653964"/>
            <a:chExt cx="910031" cy="275387"/>
          </a:xfrm>
        </p:grpSpPr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04860B1B-616D-D248-AA43-A188DDBA19E7}"/>
                </a:ext>
              </a:extLst>
            </p:cNvPr>
            <p:cNvCxnSpPr>
              <a:cxnSpLocks/>
            </p:cNvCxnSpPr>
            <p:nvPr/>
          </p:nvCxnSpPr>
          <p:spPr>
            <a:xfrm>
              <a:off x="3395643" y="2711027"/>
              <a:ext cx="466825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54DBA20-842B-8E42-B51B-FF0D8C13C178}"/>
                </a:ext>
              </a:extLst>
            </p:cNvPr>
            <p:cNvSpPr txBox="1"/>
            <p:nvPr/>
          </p:nvSpPr>
          <p:spPr>
            <a:xfrm>
              <a:off x="3297251" y="2653964"/>
              <a:ext cx="910031" cy="2753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8" dirty="0"/>
                <a:t>Half barrel #1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AE77A88-BF07-A04D-BACE-4E97645708EB}"/>
              </a:ext>
            </a:extLst>
          </p:cNvPr>
          <p:cNvGrpSpPr/>
          <p:nvPr/>
        </p:nvGrpSpPr>
        <p:grpSpPr>
          <a:xfrm>
            <a:off x="4504682" y="3449984"/>
            <a:ext cx="1041074" cy="185885"/>
            <a:chOff x="3307466" y="2672819"/>
            <a:chExt cx="910032" cy="275386"/>
          </a:xfrm>
        </p:grpSpPr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5EA490A9-D80D-244B-9AEF-02E345B39297}"/>
                </a:ext>
              </a:extLst>
            </p:cNvPr>
            <p:cNvCxnSpPr>
              <a:cxnSpLocks/>
            </p:cNvCxnSpPr>
            <p:nvPr/>
          </p:nvCxnSpPr>
          <p:spPr>
            <a:xfrm>
              <a:off x="3387897" y="2711027"/>
              <a:ext cx="38962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5F325B0-1CA9-1A40-9D4F-D20ED44A2382}"/>
                </a:ext>
              </a:extLst>
            </p:cNvPr>
            <p:cNvSpPr txBox="1"/>
            <p:nvPr/>
          </p:nvSpPr>
          <p:spPr>
            <a:xfrm>
              <a:off x="3307466" y="2672819"/>
              <a:ext cx="910032" cy="2753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8" dirty="0"/>
                <a:t>Half barrel #2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C6ECEE6-252F-AF4D-B5BA-1E695B44E938}"/>
              </a:ext>
            </a:extLst>
          </p:cNvPr>
          <p:cNvGrpSpPr/>
          <p:nvPr/>
        </p:nvGrpSpPr>
        <p:grpSpPr>
          <a:xfrm>
            <a:off x="4977449" y="3270271"/>
            <a:ext cx="881498" cy="310854"/>
            <a:chOff x="4135029" y="4197743"/>
            <a:chExt cx="1305927" cy="460523"/>
          </a:xfrm>
        </p:grpSpPr>
        <p:sp>
          <p:nvSpPr>
            <p:cNvPr id="49" name="5-Point Star 48">
              <a:extLst>
                <a:ext uri="{FF2B5EF4-FFF2-40B4-BE49-F238E27FC236}">
                  <a16:creationId xmlns:a16="http://schemas.microsoft.com/office/drawing/2014/main" id="{9E4B7818-B2D9-8744-BAE5-E5D7790B6BE2}"/>
                </a:ext>
              </a:extLst>
            </p:cNvPr>
            <p:cNvSpPr/>
            <p:nvPr/>
          </p:nvSpPr>
          <p:spPr>
            <a:xfrm>
              <a:off x="4135029" y="4296871"/>
              <a:ext cx="113288" cy="13756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E5FFDD7-3062-094B-B0F3-43B6EA1A68C9}"/>
                </a:ext>
              </a:extLst>
            </p:cNvPr>
            <p:cNvSpPr txBox="1"/>
            <p:nvPr/>
          </p:nvSpPr>
          <p:spPr>
            <a:xfrm>
              <a:off x="4248317" y="4197743"/>
              <a:ext cx="1192639" cy="4605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10" dirty="0">
                  <a:solidFill>
                    <a:srgbClr val="FF0000"/>
                  </a:solidFill>
                </a:rPr>
                <a:t>6/15 Half barrels</a:t>
              </a:r>
            </a:p>
            <a:p>
              <a:r>
                <a:rPr lang="en-US" sz="710" dirty="0">
                  <a:solidFill>
                    <a:srgbClr val="FF0000"/>
                  </a:solidFill>
                </a:rPr>
                <a:t>arrive @BNL 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120006E-458E-7D43-B6F5-C9499ABB6133}"/>
              </a:ext>
            </a:extLst>
          </p:cNvPr>
          <p:cNvGrpSpPr/>
          <p:nvPr/>
        </p:nvGrpSpPr>
        <p:grpSpPr>
          <a:xfrm>
            <a:off x="4634647" y="4121114"/>
            <a:ext cx="1720434" cy="279436"/>
            <a:chOff x="3127761" y="2793251"/>
            <a:chExt cx="1860212" cy="413976"/>
          </a:xfrm>
        </p:grpSpPr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C9DF5983-253A-5C42-ACF3-88594453C6F9}"/>
                </a:ext>
              </a:extLst>
            </p:cNvPr>
            <p:cNvCxnSpPr>
              <a:cxnSpLocks/>
            </p:cNvCxnSpPr>
            <p:nvPr/>
          </p:nvCxnSpPr>
          <p:spPr>
            <a:xfrm>
              <a:off x="3262785" y="2823903"/>
              <a:ext cx="1313637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E2CD4C43-6D60-AF48-940B-0D46D84F3F06}"/>
                </a:ext>
              </a:extLst>
            </p:cNvPr>
            <p:cNvSpPr txBox="1"/>
            <p:nvPr/>
          </p:nvSpPr>
          <p:spPr>
            <a:xfrm>
              <a:off x="3127761" y="2793251"/>
              <a:ext cx="1860212" cy="413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8" b="1" dirty="0"/>
                <a:t>Pre-installation commissioning @BNL </a:t>
              </a:r>
            </a:p>
            <a:p>
              <a:r>
                <a:rPr lang="en-US" sz="608" b="1" dirty="0"/>
                <a:t> RU, FELIX, PS, cables etc.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2DBB80C-0B30-6947-94F6-D1D10E8EAA8D}"/>
              </a:ext>
            </a:extLst>
          </p:cNvPr>
          <p:cNvGrpSpPr/>
          <p:nvPr/>
        </p:nvGrpSpPr>
        <p:grpSpPr>
          <a:xfrm>
            <a:off x="6096419" y="3518500"/>
            <a:ext cx="1189274" cy="310854"/>
            <a:chOff x="4135029" y="4197743"/>
            <a:chExt cx="1761894" cy="460523"/>
          </a:xfrm>
        </p:grpSpPr>
        <p:sp>
          <p:nvSpPr>
            <p:cNvPr id="56" name="5-Point Star 55">
              <a:extLst>
                <a:ext uri="{FF2B5EF4-FFF2-40B4-BE49-F238E27FC236}">
                  <a16:creationId xmlns:a16="http://schemas.microsoft.com/office/drawing/2014/main" id="{52A0F4F9-74AD-E646-BE55-212C0CCCD0B2}"/>
                </a:ext>
              </a:extLst>
            </p:cNvPr>
            <p:cNvSpPr/>
            <p:nvPr/>
          </p:nvSpPr>
          <p:spPr>
            <a:xfrm>
              <a:off x="4135029" y="4296871"/>
              <a:ext cx="113288" cy="13756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A3F282F9-C6DF-9349-B7EA-A3C8B93A265D}"/>
                </a:ext>
              </a:extLst>
            </p:cNvPr>
            <p:cNvSpPr txBox="1"/>
            <p:nvPr/>
          </p:nvSpPr>
          <p:spPr>
            <a:xfrm>
              <a:off x="4248317" y="4197743"/>
              <a:ext cx="1648606" cy="4605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10" dirty="0">
                  <a:solidFill>
                    <a:srgbClr val="FF0000"/>
                  </a:solidFill>
                </a:rPr>
                <a:t>8/25 Installed</a:t>
              </a:r>
            </a:p>
            <a:p>
              <a:r>
                <a:rPr lang="en-US" sz="710" dirty="0">
                  <a:solidFill>
                    <a:srgbClr val="FF0000"/>
                  </a:solidFill>
                </a:rPr>
                <a:t>Ready for commissioning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C0F31F4F-A901-AB4A-9F3F-A64AF29E01D0}"/>
              </a:ext>
            </a:extLst>
          </p:cNvPr>
          <p:cNvGrpSpPr/>
          <p:nvPr/>
        </p:nvGrpSpPr>
        <p:grpSpPr>
          <a:xfrm>
            <a:off x="6346645" y="2624156"/>
            <a:ext cx="948824" cy="310854"/>
            <a:chOff x="4135029" y="4238203"/>
            <a:chExt cx="1405665" cy="460523"/>
          </a:xfrm>
        </p:grpSpPr>
        <p:sp>
          <p:nvSpPr>
            <p:cNvPr id="59" name="5-Point Star 58">
              <a:extLst>
                <a:ext uri="{FF2B5EF4-FFF2-40B4-BE49-F238E27FC236}">
                  <a16:creationId xmlns:a16="http://schemas.microsoft.com/office/drawing/2014/main" id="{B7BC034F-3F0A-A242-9318-4198A3013569}"/>
                </a:ext>
              </a:extLst>
            </p:cNvPr>
            <p:cNvSpPr/>
            <p:nvPr/>
          </p:nvSpPr>
          <p:spPr>
            <a:xfrm>
              <a:off x="4135029" y="4296871"/>
              <a:ext cx="113288" cy="13756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54CEE293-60FB-1F48-94F7-C697F8555E47}"/>
                </a:ext>
              </a:extLst>
            </p:cNvPr>
            <p:cNvSpPr txBox="1"/>
            <p:nvPr/>
          </p:nvSpPr>
          <p:spPr>
            <a:xfrm>
              <a:off x="4248316" y="4238203"/>
              <a:ext cx="1292378" cy="4605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10" dirty="0">
                  <a:solidFill>
                    <a:srgbClr val="FF0000"/>
                  </a:solidFill>
                </a:rPr>
                <a:t>Ready for beam;</a:t>
              </a:r>
            </a:p>
            <a:p>
              <a:r>
                <a:rPr lang="en-US" sz="710" dirty="0">
                  <a:solidFill>
                    <a:srgbClr val="FF0000"/>
                  </a:solidFill>
                </a:rPr>
                <a:t>sPHENIX day-1 run</a:t>
              </a:r>
            </a:p>
          </p:txBody>
        </p:sp>
      </p:grp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6AB2078D-703E-AA48-BD24-64DE36D134DC}"/>
              </a:ext>
            </a:extLst>
          </p:cNvPr>
          <p:cNvCxnSpPr>
            <a:cxnSpLocks/>
          </p:cNvCxnSpPr>
          <p:nvPr/>
        </p:nvCxnSpPr>
        <p:spPr>
          <a:xfrm>
            <a:off x="7297663" y="1545650"/>
            <a:ext cx="0" cy="2876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C9651088-8625-DA4B-B8BD-20E60D109332}"/>
              </a:ext>
            </a:extLst>
          </p:cNvPr>
          <p:cNvCxnSpPr>
            <a:cxnSpLocks/>
          </p:cNvCxnSpPr>
          <p:nvPr/>
        </p:nvCxnSpPr>
        <p:spPr>
          <a:xfrm>
            <a:off x="6373086" y="1537494"/>
            <a:ext cx="0" cy="2876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F79874EB-8F67-B748-8117-798A1E553BC5}"/>
              </a:ext>
            </a:extLst>
          </p:cNvPr>
          <p:cNvCxnSpPr>
            <a:cxnSpLocks/>
          </p:cNvCxnSpPr>
          <p:nvPr/>
        </p:nvCxnSpPr>
        <p:spPr>
          <a:xfrm>
            <a:off x="5486390" y="1535498"/>
            <a:ext cx="0" cy="2876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8D6C1AA2-7653-014C-8BC3-C76B49B48550}"/>
              </a:ext>
            </a:extLst>
          </p:cNvPr>
          <p:cNvCxnSpPr>
            <a:cxnSpLocks/>
          </p:cNvCxnSpPr>
          <p:nvPr/>
        </p:nvCxnSpPr>
        <p:spPr>
          <a:xfrm>
            <a:off x="4569944" y="1535498"/>
            <a:ext cx="0" cy="2876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D101F036-DEF6-1643-B10D-0B12AC52181A}"/>
              </a:ext>
            </a:extLst>
          </p:cNvPr>
          <p:cNvCxnSpPr>
            <a:cxnSpLocks/>
          </p:cNvCxnSpPr>
          <p:nvPr/>
        </p:nvCxnSpPr>
        <p:spPr>
          <a:xfrm>
            <a:off x="3657600" y="1526978"/>
            <a:ext cx="0" cy="2876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70810E94-46B4-6A41-9074-7A5BBF2E5276}"/>
              </a:ext>
            </a:extLst>
          </p:cNvPr>
          <p:cNvCxnSpPr>
            <a:cxnSpLocks/>
          </p:cNvCxnSpPr>
          <p:nvPr/>
        </p:nvCxnSpPr>
        <p:spPr>
          <a:xfrm>
            <a:off x="2751292" y="1523549"/>
            <a:ext cx="0" cy="2876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ED748D1B-CFF2-5747-ACB9-633191BD5840}"/>
              </a:ext>
            </a:extLst>
          </p:cNvPr>
          <p:cNvCxnSpPr>
            <a:cxnSpLocks/>
          </p:cNvCxnSpPr>
          <p:nvPr/>
        </p:nvCxnSpPr>
        <p:spPr>
          <a:xfrm>
            <a:off x="1846338" y="1518366"/>
            <a:ext cx="6227" cy="28940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E27E0C89-DFC7-A749-82BA-5124EDFBFA20}"/>
              </a:ext>
            </a:extLst>
          </p:cNvPr>
          <p:cNvCxnSpPr>
            <a:cxnSpLocks/>
          </p:cNvCxnSpPr>
          <p:nvPr/>
        </p:nvCxnSpPr>
        <p:spPr>
          <a:xfrm>
            <a:off x="1846339" y="4412402"/>
            <a:ext cx="546006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2" name="Group 71">
            <a:extLst>
              <a:ext uri="{FF2B5EF4-FFF2-40B4-BE49-F238E27FC236}">
                <a16:creationId xmlns:a16="http://schemas.microsoft.com/office/drawing/2014/main" id="{34ADBF2C-86D2-494A-A4D2-64A7CEE03F1F}"/>
              </a:ext>
            </a:extLst>
          </p:cNvPr>
          <p:cNvGrpSpPr/>
          <p:nvPr/>
        </p:nvGrpSpPr>
        <p:grpSpPr>
          <a:xfrm>
            <a:off x="3852819" y="3452408"/>
            <a:ext cx="721672" cy="185885"/>
            <a:chOff x="1360242" y="2030293"/>
            <a:chExt cx="1230206" cy="275384"/>
          </a:xfrm>
        </p:grpSpPr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1418171A-2272-4F40-9F59-A9119985ADCC}"/>
                </a:ext>
              </a:extLst>
            </p:cNvPr>
            <p:cNvCxnSpPr>
              <a:cxnSpLocks/>
            </p:cNvCxnSpPr>
            <p:nvPr/>
          </p:nvCxnSpPr>
          <p:spPr>
            <a:xfrm>
              <a:off x="1657350" y="2073105"/>
              <a:ext cx="435728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B10A2169-5227-8D42-AF68-04CC634D9D36}"/>
                </a:ext>
              </a:extLst>
            </p:cNvPr>
            <p:cNvSpPr txBox="1"/>
            <p:nvPr/>
          </p:nvSpPr>
          <p:spPr>
            <a:xfrm>
              <a:off x="1360242" y="2030293"/>
              <a:ext cx="1230206" cy="2753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8" dirty="0"/>
                <a:t>FELIX production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2FAE025F-D1E4-AE44-B3CB-7CCF6FFBEFAD}"/>
              </a:ext>
            </a:extLst>
          </p:cNvPr>
          <p:cNvGrpSpPr/>
          <p:nvPr/>
        </p:nvGrpSpPr>
        <p:grpSpPr>
          <a:xfrm>
            <a:off x="3201784" y="3028950"/>
            <a:ext cx="2066874" cy="216981"/>
            <a:chOff x="1921726" y="2690395"/>
            <a:chExt cx="8823056" cy="132399"/>
          </a:xfrm>
        </p:grpSpPr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0A1591CA-1FA2-8242-AE45-B74D6F15E247}"/>
                </a:ext>
              </a:extLst>
            </p:cNvPr>
            <p:cNvCxnSpPr>
              <a:cxnSpLocks/>
            </p:cNvCxnSpPr>
            <p:nvPr/>
          </p:nvCxnSpPr>
          <p:spPr>
            <a:xfrm>
              <a:off x="2552271" y="2711027"/>
              <a:ext cx="7185325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C7B6980B-D5A1-EE46-8772-4F8F455E0783}"/>
                </a:ext>
              </a:extLst>
            </p:cNvPr>
            <p:cNvSpPr txBox="1"/>
            <p:nvPr/>
          </p:nvSpPr>
          <p:spPr>
            <a:xfrm>
              <a:off x="1921726" y="2690395"/>
              <a:ext cx="8823056" cy="1323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10" b="1" dirty="0"/>
                <a:t>Stave testing, half-barrel assembly @LBNL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116AA45-5EC7-1044-8C35-A9447BB454CE}"/>
              </a:ext>
            </a:extLst>
          </p:cNvPr>
          <p:cNvSpPr txBox="1"/>
          <p:nvPr/>
        </p:nvSpPr>
        <p:spPr>
          <a:xfrm>
            <a:off x="798079" y="972447"/>
            <a:ext cx="3237556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60" b="1" dirty="0">
                <a:solidFill>
                  <a:srgbClr val="032AFF"/>
                </a:solidFill>
              </a:rPr>
              <a:t>sPHENIX:</a:t>
            </a:r>
            <a:r>
              <a:rPr lang="en-US" sz="1260" dirty="0">
                <a:solidFill>
                  <a:srgbClr val="032AFF"/>
                </a:solidFill>
              </a:rPr>
              <a:t>                          CD1/3a        PD2/3</a:t>
            </a:r>
          </a:p>
        </p:txBody>
      </p:sp>
      <p:sp>
        <p:nvSpPr>
          <p:cNvPr id="76" name="5-Point Star 75">
            <a:extLst>
              <a:ext uri="{FF2B5EF4-FFF2-40B4-BE49-F238E27FC236}">
                <a16:creationId xmlns:a16="http://schemas.microsoft.com/office/drawing/2014/main" id="{ADD71849-089C-2043-86FF-B7BA12C32E75}"/>
              </a:ext>
            </a:extLst>
          </p:cNvPr>
          <p:cNvSpPr/>
          <p:nvPr/>
        </p:nvSpPr>
        <p:spPr>
          <a:xfrm>
            <a:off x="2315678" y="1062992"/>
            <a:ext cx="76469" cy="92856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0FCB28-24AC-A242-9AF6-B5C6CB1408E3}"/>
              </a:ext>
            </a:extLst>
          </p:cNvPr>
          <p:cNvSpPr txBox="1"/>
          <p:nvPr/>
        </p:nvSpPr>
        <p:spPr>
          <a:xfrm>
            <a:off x="906258" y="1971504"/>
            <a:ext cx="8550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MVTX</a:t>
            </a:r>
            <a:endParaRPr lang="en-US" b="1" dirty="0"/>
          </a:p>
        </p:txBody>
      </p:sp>
      <p:sp>
        <p:nvSpPr>
          <p:cNvPr id="77" name="5-Point Star 76">
            <a:extLst>
              <a:ext uri="{FF2B5EF4-FFF2-40B4-BE49-F238E27FC236}">
                <a16:creationId xmlns:a16="http://schemas.microsoft.com/office/drawing/2014/main" id="{F857433C-4304-5A48-9C55-1BF241178F0B}"/>
              </a:ext>
            </a:extLst>
          </p:cNvPr>
          <p:cNvSpPr/>
          <p:nvPr/>
        </p:nvSpPr>
        <p:spPr>
          <a:xfrm>
            <a:off x="6355081" y="1062992"/>
            <a:ext cx="76469" cy="92856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78" name="5-Point Star 77">
            <a:extLst>
              <a:ext uri="{FF2B5EF4-FFF2-40B4-BE49-F238E27FC236}">
                <a16:creationId xmlns:a16="http://schemas.microsoft.com/office/drawing/2014/main" id="{0605263A-36B4-4141-8C59-727056DD55CB}"/>
              </a:ext>
            </a:extLst>
          </p:cNvPr>
          <p:cNvSpPr/>
          <p:nvPr/>
        </p:nvSpPr>
        <p:spPr>
          <a:xfrm>
            <a:off x="3123931" y="1073840"/>
            <a:ext cx="76469" cy="92856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79" name="5-Point Star 78">
            <a:extLst>
              <a:ext uri="{FF2B5EF4-FFF2-40B4-BE49-F238E27FC236}">
                <a16:creationId xmlns:a16="http://schemas.microsoft.com/office/drawing/2014/main" id="{9CF2E3D5-0002-A749-9106-94A2E7263C6F}"/>
              </a:ext>
            </a:extLst>
          </p:cNvPr>
          <p:cNvSpPr/>
          <p:nvPr/>
        </p:nvSpPr>
        <p:spPr>
          <a:xfrm>
            <a:off x="4800600" y="1062992"/>
            <a:ext cx="76469" cy="92856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7661B5-20DE-794D-B508-7009CB79FD6C}"/>
              </a:ext>
            </a:extLst>
          </p:cNvPr>
          <p:cNvSpPr txBox="1"/>
          <p:nvPr/>
        </p:nvSpPr>
        <p:spPr>
          <a:xfrm>
            <a:off x="6423109" y="986590"/>
            <a:ext cx="1120685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60" dirty="0">
                <a:solidFill>
                  <a:srgbClr val="032AFF"/>
                </a:solidFill>
              </a:rPr>
              <a:t>1</a:t>
            </a:r>
            <a:r>
              <a:rPr lang="en-US" sz="1260" baseline="30000" dirty="0">
                <a:solidFill>
                  <a:srgbClr val="032AFF"/>
                </a:solidFill>
              </a:rPr>
              <a:t>st</a:t>
            </a:r>
            <a:r>
              <a:rPr lang="en-US" sz="1260" dirty="0">
                <a:solidFill>
                  <a:srgbClr val="032AFF"/>
                </a:solidFill>
              </a:rPr>
              <a:t> collisions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EA872256-B576-2F4E-B128-A5B4757B8CDC}"/>
              </a:ext>
            </a:extLst>
          </p:cNvPr>
          <p:cNvSpPr txBox="1"/>
          <p:nvPr/>
        </p:nvSpPr>
        <p:spPr>
          <a:xfrm>
            <a:off x="4825344" y="971277"/>
            <a:ext cx="1042056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60" dirty="0">
                <a:solidFill>
                  <a:srgbClr val="032AFF"/>
                </a:solidFill>
              </a:rPr>
              <a:t>Installation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C62641A-35F3-C240-8B37-4B25E8BCADF3}"/>
              </a:ext>
            </a:extLst>
          </p:cNvPr>
          <p:cNvGrpSpPr/>
          <p:nvPr/>
        </p:nvGrpSpPr>
        <p:grpSpPr>
          <a:xfrm>
            <a:off x="2235893" y="2244301"/>
            <a:ext cx="1453868" cy="201594"/>
            <a:chOff x="2511914" y="2599337"/>
            <a:chExt cx="1188764" cy="201594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45E2144F-4370-9947-A8E0-4C6D7EAFD7C7}"/>
                </a:ext>
              </a:extLst>
            </p:cNvPr>
            <p:cNvCxnSpPr>
              <a:cxnSpLocks/>
            </p:cNvCxnSpPr>
            <p:nvPr/>
          </p:nvCxnSpPr>
          <p:spPr>
            <a:xfrm>
              <a:off x="2569294" y="2628040"/>
              <a:ext cx="1078087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6BC9044-44BB-754F-97DA-3A8905E6BD97}"/>
                </a:ext>
              </a:extLst>
            </p:cNvPr>
            <p:cNvSpPr txBox="1"/>
            <p:nvPr/>
          </p:nvSpPr>
          <p:spPr>
            <a:xfrm>
              <a:off x="2511914" y="2599337"/>
              <a:ext cx="1188764" cy="2015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10" dirty="0"/>
                <a:t>Detector  &amp; interface design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8CFBF68-4ACD-C547-BB0C-CF715EA79153}"/>
              </a:ext>
            </a:extLst>
          </p:cNvPr>
          <p:cNvGrpSpPr/>
          <p:nvPr/>
        </p:nvGrpSpPr>
        <p:grpSpPr>
          <a:xfrm>
            <a:off x="3276599" y="3658561"/>
            <a:ext cx="1505627" cy="201594"/>
            <a:chOff x="4113586" y="5163990"/>
            <a:chExt cx="1187799" cy="298658"/>
          </a:xfrm>
        </p:grpSpPr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2038E9FF-47E0-1043-98D2-A77ED376FF54}"/>
                </a:ext>
              </a:extLst>
            </p:cNvPr>
            <p:cNvCxnSpPr>
              <a:cxnSpLocks/>
            </p:cNvCxnSpPr>
            <p:nvPr/>
          </p:nvCxnSpPr>
          <p:spPr>
            <a:xfrm>
              <a:off x="4309347" y="5204332"/>
              <a:ext cx="992038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7C5867C2-3A3A-024F-B544-D0807DE1D053}"/>
                </a:ext>
              </a:extLst>
            </p:cNvPr>
            <p:cNvSpPr txBox="1"/>
            <p:nvPr/>
          </p:nvSpPr>
          <p:spPr>
            <a:xfrm>
              <a:off x="4113586" y="5163990"/>
              <a:ext cx="998149" cy="2986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10" dirty="0" err="1"/>
                <a:t>sPHENIX</a:t>
              </a:r>
              <a:r>
                <a:rPr lang="en-US" sz="710" dirty="0"/>
                <a:t> interface &amp; global support design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49F1E9D8-A62B-B14C-B081-F92EA7CF95D7}"/>
              </a:ext>
            </a:extLst>
          </p:cNvPr>
          <p:cNvGrpSpPr/>
          <p:nvPr/>
        </p:nvGrpSpPr>
        <p:grpSpPr>
          <a:xfrm>
            <a:off x="4373488" y="2723115"/>
            <a:ext cx="849913" cy="310854"/>
            <a:chOff x="3863513" y="5155973"/>
            <a:chExt cx="2683273" cy="460521"/>
          </a:xfrm>
        </p:grpSpPr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CA4982CB-27E7-514C-9FF5-424E4B13ED07}"/>
                </a:ext>
              </a:extLst>
            </p:cNvPr>
            <p:cNvCxnSpPr>
              <a:cxnSpLocks/>
            </p:cNvCxnSpPr>
            <p:nvPr/>
          </p:nvCxnSpPr>
          <p:spPr>
            <a:xfrm>
              <a:off x="4309346" y="5204332"/>
              <a:ext cx="1477711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831FDC4E-D8F3-DD43-B3F9-3A044BE6495D}"/>
                </a:ext>
              </a:extLst>
            </p:cNvPr>
            <p:cNvSpPr txBox="1"/>
            <p:nvPr/>
          </p:nvSpPr>
          <p:spPr>
            <a:xfrm>
              <a:off x="3863513" y="5155973"/>
              <a:ext cx="2683273" cy="46052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710" dirty="0"/>
                <a:t>SB &amp; global mech </a:t>
              </a:r>
            </a:p>
            <a:p>
              <a:r>
                <a:rPr lang="en-US" sz="710" dirty="0"/>
                <a:t>sys production </a:t>
              </a: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C91FF7-3FF1-4648-9382-CD4364B74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12</a:t>
            </a:fld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2A7B411-4EAE-8E4B-89DE-89AAAD40CF70}"/>
              </a:ext>
            </a:extLst>
          </p:cNvPr>
          <p:cNvCxnSpPr/>
          <p:nvPr/>
        </p:nvCxnSpPr>
        <p:spPr>
          <a:xfrm>
            <a:off x="3001075" y="1518365"/>
            <a:ext cx="0" cy="2882088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0186CA1C-6C58-F144-A103-2B83C11C2683}"/>
              </a:ext>
            </a:extLst>
          </p:cNvPr>
          <p:cNvSpPr txBox="1"/>
          <p:nvPr/>
        </p:nvSpPr>
        <p:spPr>
          <a:xfrm>
            <a:off x="2667351" y="4435466"/>
            <a:ext cx="730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Today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A2704604-D9FE-A14C-8514-58F7A9995750}"/>
              </a:ext>
            </a:extLst>
          </p:cNvPr>
          <p:cNvGrpSpPr/>
          <p:nvPr/>
        </p:nvGrpSpPr>
        <p:grpSpPr>
          <a:xfrm>
            <a:off x="5441025" y="3892521"/>
            <a:ext cx="883575" cy="279435"/>
            <a:chOff x="3241137" y="2704005"/>
            <a:chExt cx="927632" cy="413979"/>
          </a:xfrm>
        </p:grpSpPr>
        <p:cxnSp>
          <p:nvCxnSpPr>
            <p:cNvPr id="90" name="Straight Arrow Connector 89">
              <a:extLst>
                <a:ext uri="{FF2B5EF4-FFF2-40B4-BE49-F238E27FC236}">
                  <a16:creationId xmlns:a16="http://schemas.microsoft.com/office/drawing/2014/main" id="{3DFB1350-ADCA-CA4A-9C33-115E3F239842}"/>
                </a:ext>
              </a:extLst>
            </p:cNvPr>
            <p:cNvCxnSpPr>
              <a:cxnSpLocks/>
            </p:cNvCxnSpPr>
            <p:nvPr/>
          </p:nvCxnSpPr>
          <p:spPr>
            <a:xfrm>
              <a:off x="3387897" y="2711027"/>
              <a:ext cx="38962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010C0010-2690-BE43-BAA8-6EC20CD96CD5}"/>
                </a:ext>
              </a:extLst>
            </p:cNvPr>
            <p:cNvSpPr txBox="1"/>
            <p:nvPr/>
          </p:nvSpPr>
          <p:spPr>
            <a:xfrm>
              <a:off x="3241137" y="2704005"/>
              <a:ext cx="927632" cy="4139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8" dirty="0"/>
                <a:t>Full detector </a:t>
              </a:r>
            </a:p>
            <a:p>
              <a:r>
                <a:rPr lang="en-US" sz="608" dirty="0"/>
                <a:t>system test @BNL Lab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FF592ECE-B18A-2C4E-993E-39A588FED9AD}"/>
              </a:ext>
            </a:extLst>
          </p:cNvPr>
          <p:cNvGrpSpPr/>
          <p:nvPr/>
        </p:nvGrpSpPr>
        <p:grpSpPr>
          <a:xfrm>
            <a:off x="5137713" y="3587715"/>
            <a:ext cx="729687" cy="279435"/>
            <a:chOff x="3267643" y="2659113"/>
            <a:chExt cx="736933" cy="413979"/>
          </a:xfrm>
        </p:grpSpPr>
        <p:cxnSp>
          <p:nvCxnSpPr>
            <p:cNvPr id="93" name="Straight Arrow Connector 92">
              <a:extLst>
                <a:ext uri="{FF2B5EF4-FFF2-40B4-BE49-F238E27FC236}">
                  <a16:creationId xmlns:a16="http://schemas.microsoft.com/office/drawing/2014/main" id="{A418CB05-EEC7-E947-A7FD-600EF4CD7075}"/>
                </a:ext>
              </a:extLst>
            </p:cNvPr>
            <p:cNvCxnSpPr>
              <a:cxnSpLocks/>
            </p:cNvCxnSpPr>
            <p:nvPr/>
          </p:nvCxnSpPr>
          <p:spPr>
            <a:xfrm>
              <a:off x="3387897" y="2711027"/>
              <a:ext cx="38962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FB3AAFEB-6E10-9743-9B98-29ACEB762F9A}"/>
                </a:ext>
              </a:extLst>
            </p:cNvPr>
            <p:cNvSpPr txBox="1"/>
            <p:nvPr/>
          </p:nvSpPr>
          <p:spPr>
            <a:xfrm>
              <a:off x="3267643" y="2659113"/>
              <a:ext cx="736933" cy="4139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8" dirty="0"/>
                <a:t>cooling  &amp; safety </a:t>
              </a:r>
            </a:p>
            <a:p>
              <a:r>
                <a:rPr lang="en-US" sz="608" dirty="0"/>
                <a:t>System @BNL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305AA292-1712-454E-8275-59A8D45DF2BF}"/>
              </a:ext>
            </a:extLst>
          </p:cNvPr>
          <p:cNvGrpSpPr/>
          <p:nvPr/>
        </p:nvGrpSpPr>
        <p:grpSpPr>
          <a:xfrm>
            <a:off x="3121246" y="1885950"/>
            <a:ext cx="688754" cy="201594"/>
            <a:chOff x="4135029" y="4238906"/>
            <a:chExt cx="1020372" cy="298657"/>
          </a:xfrm>
        </p:grpSpPr>
        <p:sp>
          <p:nvSpPr>
            <p:cNvPr id="96" name="5-Point Star 95">
              <a:extLst>
                <a:ext uri="{FF2B5EF4-FFF2-40B4-BE49-F238E27FC236}">
                  <a16:creationId xmlns:a16="http://schemas.microsoft.com/office/drawing/2014/main" id="{6D71393B-ADE9-1F41-B3CE-C36A253CA97A}"/>
                </a:ext>
              </a:extLst>
            </p:cNvPr>
            <p:cNvSpPr/>
            <p:nvPr/>
          </p:nvSpPr>
          <p:spPr>
            <a:xfrm>
              <a:off x="4135029" y="4296871"/>
              <a:ext cx="113288" cy="13756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8DCEF686-D58D-724D-A595-3FF3A7CC7899}"/>
                </a:ext>
              </a:extLst>
            </p:cNvPr>
            <p:cNvSpPr txBox="1"/>
            <p:nvPr/>
          </p:nvSpPr>
          <p:spPr>
            <a:xfrm>
              <a:off x="4176504" y="4238906"/>
              <a:ext cx="978897" cy="2986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10" dirty="0">
                  <a:solidFill>
                    <a:srgbClr val="FF0000"/>
                  </a:solidFill>
                </a:rPr>
                <a:t>Construction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C6A7D4C3-835A-CC46-B157-19FBA4459C42}"/>
              </a:ext>
            </a:extLst>
          </p:cNvPr>
          <p:cNvGrpSpPr/>
          <p:nvPr/>
        </p:nvGrpSpPr>
        <p:grpSpPr>
          <a:xfrm>
            <a:off x="4450256" y="2190749"/>
            <a:ext cx="644793" cy="310854"/>
            <a:chOff x="4135029" y="4168475"/>
            <a:chExt cx="955235" cy="676845"/>
          </a:xfrm>
        </p:grpSpPr>
        <p:sp>
          <p:nvSpPr>
            <p:cNvPr id="100" name="5-Point Star 99">
              <a:extLst>
                <a:ext uri="{FF2B5EF4-FFF2-40B4-BE49-F238E27FC236}">
                  <a16:creationId xmlns:a16="http://schemas.microsoft.com/office/drawing/2014/main" id="{5CCF7751-49D4-754B-89C3-A437A3BEB8D8}"/>
                </a:ext>
              </a:extLst>
            </p:cNvPr>
            <p:cNvSpPr/>
            <p:nvPr/>
          </p:nvSpPr>
          <p:spPr>
            <a:xfrm>
              <a:off x="4135029" y="4296871"/>
              <a:ext cx="113288" cy="13756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D55A7CEE-DADC-4447-86BD-0643BC0FCCEC}"/>
                </a:ext>
              </a:extLst>
            </p:cNvPr>
            <p:cNvSpPr txBox="1"/>
            <p:nvPr/>
          </p:nvSpPr>
          <p:spPr>
            <a:xfrm>
              <a:off x="4189745" y="4168475"/>
              <a:ext cx="900519" cy="6768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10" dirty="0">
                  <a:solidFill>
                    <a:srgbClr val="FF0000"/>
                  </a:solidFill>
                </a:rPr>
                <a:t>MVTX final </a:t>
              </a:r>
            </a:p>
            <a:p>
              <a:r>
                <a:rPr lang="en-US" sz="710" dirty="0">
                  <a:solidFill>
                    <a:srgbClr val="FF0000"/>
                  </a:solidFill>
                </a:rPr>
                <a:t>review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C34C866-4D1E-914A-9CB4-36CF25836B19}"/>
              </a:ext>
            </a:extLst>
          </p:cNvPr>
          <p:cNvSpPr txBox="1"/>
          <p:nvPr/>
        </p:nvSpPr>
        <p:spPr>
          <a:xfrm>
            <a:off x="808012" y="1498823"/>
            <a:ext cx="1059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rgbClr val="92D050"/>
                </a:solidFill>
              </a:rPr>
              <a:t>Generic R&amp;D </a:t>
            </a:r>
          </a:p>
          <a:p>
            <a:r>
              <a:rPr lang="en-US" sz="1000" b="1" dirty="0">
                <a:solidFill>
                  <a:srgbClr val="92D050"/>
                </a:solidFill>
              </a:rPr>
              <a:t>Sensors for RHIC</a:t>
            </a:r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5D368F10-AEEF-6B4D-BC8B-50E0083B71DB}"/>
              </a:ext>
            </a:extLst>
          </p:cNvPr>
          <p:cNvGrpSpPr/>
          <p:nvPr/>
        </p:nvGrpSpPr>
        <p:grpSpPr>
          <a:xfrm>
            <a:off x="5715000" y="3450804"/>
            <a:ext cx="614271" cy="187746"/>
            <a:chOff x="2896945" y="2432884"/>
            <a:chExt cx="1407417" cy="278143"/>
          </a:xfrm>
        </p:grpSpPr>
        <p:cxnSp>
          <p:nvCxnSpPr>
            <p:cNvPr id="102" name="Straight Arrow Connector 101">
              <a:extLst>
                <a:ext uri="{FF2B5EF4-FFF2-40B4-BE49-F238E27FC236}">
                  <a16:creationId xmlns:a16="http://schemas.microsoft.com/office/drawing/2014/main" id="{5CB5A936-0431-2A41-87DC-E2F1454D378E}"/>
                </a:ext>
              </a:extLst>
            </p:cNvPr>
            <p:cNvCxnSpPr>
              <a:cxnSpLocks/>
            </p:cNvCxnSpPr>
            <p:nvPr/>
          </p:nvCxnSpPr>
          <p:spPr>
            <a:xfrm>
              <a:off x="3387897" y="2711027"/>
              <a:ext cx="38962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1AB2C665-19FE-B149-BEDA-B8981C138EFB}"/>
                </a:ext>
              </a:extLst>
            </p:cNvPr>
            <p:cNvSpPr txBox="1"/>
            <p:nvPr/>
          </p:nvSpPr>
          <p:spPr>
            <a:xfrm>
              <a:off x="2896945" y="2432884"/>
              <a:ext cx="1407417" cy="2753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8" dirty="0"/>
                <a:t>IR installation</a:t>
              </a: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9E91C1DA-FBC4-7B4D-95FD-AA32680A0C65}"/>
              </a:ext>
            </a:extLst>
          </p:cNvPr>
          <p:cNvSpPr txBox="1"/>
          <p:nvPr/>
        </p:nvSpPr>
        <p:spPr>
          <a:xfrm>
            <a:off x="114375" y="2351852"/>
            <a:ext cx="1729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Feb. 2019, in P6</a:t>
            </a:r>
          </a:p>
        </p:txBody>
      </p:sp>
    </p:spTree>
    <p:extLst>
      <p:ext uri="{BB962C8B-B14F-4D97-AF65-F5344CB8AC3E}">
        <p14:creationId xmlns:p14="http://schemas.microsoft.com/office/powerpoint/2010/main" val="21198192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3E9B1-A61A-C947-A68C-46B4F2E47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003"/>
            <a:ext cx="8229600" cy="489347"/>
          </a:xfrm>
        </p:spPr>
        <p:txBody>
          <a:bodyPr>
            <a:normAutofit fontScale="90000"/>
          </a:bodyPr>
          <a:lstStyle/>
          <a:p>
            <a:r>
              <a:rPr lang="en-US" dirty="0"/>
              <a:t>Cost Drivers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23DB5E-52DF-6C48-AF83-B3D2356CB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4/9-11,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D10442-37CF-B546-AF51-7D5BCBB97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AD2A35-A18A-7346-8AB5-96E34D3CE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13</a:t>
            </a:fld>
            <a:endParaRPr lang="en-US" altLang="en-US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F45BEA5B-3B06-3648-B2D4-965D65A16C9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8029970"/>
              </p:ext>
            </p:extLst>
          </p:nvPr>
        </p:nvGraphicFramePr>
        <p:xfrm>
          <a:off x="464820" y="859192"/>
          <a:ext cx="8089900" cy="248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7" name="Worksheet" r:id="rId3" imgW="6108700" imgH="1879600" progId="Excel.Sheet.12">
                  <p:embed/>
                </p:oleObj>
              </mc:Choice>
              <mc:Fallback>
                <p:oleObj name="Worksheet" r:id="rId3" imgW="6108700" imgH="1879600" progId="Excel.Sheet.12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F45BEA5B-3B06-3648-B2D4-965D65A16C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64820" y="859192"/>
                        <a:ext cx="8089900" cy="2489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FF99D393-9B03-D546-BEF1-500F8332F626}"/>
              </a:ext>
            </a:extLst>
          </p:cNvPr>
          <p:cNvSpPr txBox="1"/>
          <p:nvPr/>
        </p:nvSpPr>
        <p:spPr>
          <a:xfrm>
            <a:off x="2209800" y="3411261"/>
            <a:ext cx="339464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Mechanical design and fabrication</a:t>
            </a:r>
          </a:p>
          <a:p>
            <a:pPr marL="285750" indent="-285750">
              <a:buFontTx/>
              <a:buChar char="-"/>
            </a:pPr>
            <a:r>
              <a:rPr lang="en-US" dirty="0"/>
              <a:t>CYSS</a:t>
            </a:r>
          </a:p>
          <a:p>
            <a:pPr marL="285750" indent="-285750">
              <a:buFontTx/>
              <a:buChar char="-"/>
            </a:pPr>
            <a:r>
              <a:rPr lang="en-US" dirty="0"/>
              <a:t>End wheels</a:t>
            </a:r>
          </a:p>
          <a:p>
            <a:pPr marL="285750" indent="-285750">
              <a:buFontTx/>
              <a:buChar char="-"/>
            </a:pPr>
            <a:r>
              <a:rPr lang="en-US" dirty="0"/>
              <a:t>Service barrel   </a:t>
            </a:r>
          </a:p>
          <a:p>
            <a:pPr marL="285750" indent="-285750">
              <a:buFontTx/>
              <a:buChar char="-"/>
            </a:pPr>
            <a:r>
              <a:rPr lang="en-US" dirty="0"/>
              <a:t>Global interface</a:t>
            </a:r>
          </a:p>
        </p:txBody>
      </p:sp>
    </p:spTree>
    <p:extLst>
      <p:ext uri="{BB962C8B-B14F-4D97-AF65-F5344CB8AC3E}">
        <p14:creationId xmlns:p14="http://schemas.microsoft.com/office/powerpoint/2010/main" val="5819660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>
          <a:xfrm>
            <a:off x="306990" y="0"/>
            <a:ext cx="7948010" cy="546497"/>
          </a:xfrm>
        </p:spPr>
        <p:txBody>
          <a:bodyPr/>
          <a:lstStyle/>
          <a:p>
            <a:r>
              <a:rPr lang="en-US" altLang="en-US" sz="3200" dirty="0"/>
              <a:t>Basis of Estimate</a:t>
            </a:r>
          </a:p>
        </p:txBody>
      </p:sp>
      <p:sp>
        <p:nvSpPr>
          <p:cNvPr id="25602" name="Date Placeholder 2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4/9-11, 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25604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D60B90B3-3CD6-41A9-8EAF-9B5CBA6B7522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14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E9DA38-1F7F-2E42-B5FD-323D465795A8}"/>
              </a:ext>
            </a:extLst>
          </p:cNvPr>
          <p:cNvSpPr txBox="1"/>
          <p:nvPr/>
        </p:nvSpPr>
        <p:spPr>
          <a:xfrm>
            <a:off x="762000" y="1047750"/>
            <a:ext cx="7155870" cy="2369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Electronics: production &amp; LDRD experience </a:t>
            </a:r>
          </a:p>
          <a:p>
            <a:pPr marL="742950" lvl="1" indent="-285750">
              <a:buFontTx/>
              <a:buChar char="-"/>
            </a:pPr>
            <a:r>
              <a:rPr lang="en-US" sz="1600" dirty="0"/>
              <a:t>FELIX: ATLAS/</a:t>
            </a:r>
            <a:r>
              <a:rPr lang="en-US" sz="1600" dirty="0" err="1"/>
              <a:t>sPHENIX</a:t>
            </a:r>
            <a:r>
              <a:rPr lang="en-US" sz="1600" dirty="0"/>
              <a:t> production, LANL/LDRD  </a:t>
            </a:r>
          </a:p>
          <a:p>
            <a:pPr marL="742950" lvl="1" indent="-285750">
              <a:buFontTx/>
              <a:buChar char="-"/>
            </a:pPr>
            <a:r>
              <a:rPr lang="en-US" sz="1600" dirty="0"/>
              <a:t>RU services, cables:  ALICE/ITS production, LANL/LDRD</a:t>
            </a:r>
          </a:p>
          <a:p>
            <a:pPr marL="742950" lvl="1" indent="-285750">
              <a:buFontTx/>
              <a:buChar char="-"/>
            </a:pPr>
            <a:r>
              <a:rPr lang="en-US" sz="1600" dirty="0"/>
              <a:t>Power boards: ALICE/ITS production , LANL/LDRD</a:t>
            </a:r>
          </a:p>
          <a:p>
            <a:pPr marL="742950" lvl="1" indent="-285750">
              <a:buFontTx/>
              <a:buChar char="-"/>
            </a:pPr>
            <a:r>
              <a:rPr lang="en-US" sz="1600" dirty="0"/>
              <a:t>CAEN bulk PS:  Quote from CAEN, ALICE/ITS production, LANL/LDRD </a:t>
            </a:r>
          </a:p>
          <a:p>
            <a:pPr marL="742950" lvl="1" indent="-285750">
              <a:buFontTx/>
              <a:buChar char="-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Mechanics &amp; Integration: </a:t>
            </a:r>
            <a:r>
              <a:rPr lang="en-US" sz="1600" dirty="0"/>
              <a:t>design and production </a:t>
            </a:r>
          </a:p>
          <a:p>
            <a:pPr marL="742950" lvl="1" indent="-285750">
              <a:buFontTx/>
              <a:buChar char="-"/>
            </a:pPr>
            <a:r>
              <a:rPr lang="en-US" sz="1600" dirty="0"/>
              <a:t>CYSS, End wheels, Service barrel: ALICE/ITS</a:t>
            </a:r>
          </a:p>
          <a:p>
            <a:pPr marL="742950" lvl="1" indent="-285750">
              <a:buFontTx/>
              <a:buChar char="-"/>
            </a:pPr>
            <a:r>
              <a:rPr lang="en-US" sz="1600" dirty="0"/>
              <a:t>Integrations: Recent experience at RHIC upgrades, HFT/STAR, FVTX/PHENIX</a:t>
            </a:r>
          </a:p>
        </p:txBody>
      </p:sp>
    </p:spTree>
    <p:extLst>
      <p:ext uri="{BB962C8B-B14F-4D97-AF65-F5344CB8AC3E}">
        <p14:creationId xmlns:p14="http://schemas.microsoft.com/office/powerpoint/2010/main" val="21461186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61ACA-7D01-AB4B-A41D-FA7764A73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Resource Distribution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B8903C-EB45-EB43-B612-5C5322B7E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4/9-11,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A16F8B-BDB9-3A4D-BD8C-CE71E5F8F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82F962-768F-534C-8E11-102974067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15</a:t>
            </a:fld>
            <a:endParaRPr lang="en-US" altLang="en-US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13AF6A8-B785-6F4C-8C8A-016E1C21AC07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4572000" y="158115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5BE63F08-D161-EB4C-8C51-C788A99312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40580"/>
            <a:ext cx="8001000" cy="423977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2191065-A34A-404A-AA58-17F53A5C498E}"/>
              </a:ext>
            </a:extLst>
          </p:cNvPr>
          <p:cNvSpPr txBox="1"/>
          <p:nvPr/>
        </p:nvSpPr>
        <p:spPr>
          <a:xfrm>
            <a:off x="3698557" y="3757940"/>
            <a:ext cx="26917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/>
              <a:t>FY19              FY20              FY21             FY22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6813374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200" dirty="0">
                <a:solidFill>
                  <a:srgbClr val="000000"/>
                </a:solidFill>
              </a:rPr>
              <a:t>Status and Highlights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08CF74E-55EF-C945-AA93-8646BF8826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42950"/>
            <a:ext cx="8229600" cy="403860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Full readout chain demonstrated </a:t>
            </a:r>
          </a:p>
          <a:p>
            <a:pPr lvl="1"/>
            <a:r>
              <a:rPr lang="en-US" b="0" dirty="0"/>
              <a:t>Successful </a:t>
            </a:r>
            <a:r>
              <a:rPr lang="en-US" b="0" dirty="0" err="1"/>
              <a:t>Fermilab</a:t>
            </a:r>
            <a:r>
              <a:rPr lang="en-US" b="0" dirty="0"/>
              <a:t> Test Beam run in 2018</a:t>
            </a:r>
          </a:p>
          <a:p>
            <a:pPr lvl="1"/>
            <a:endParaRPr lang="en-US" b="0" dirty="0"/>
          </a:p>
          <a:p>
            <a:r>
              <a:rPr lang="en-US" dirty="0"/>
              <a:t>Modified stave certified</a:t>
            </a:r>
          </a:p>
          <a:p>
            <a:pPr lvl="1"/>
            <a:r>
              <a:rPr lang="en-US" b="0" dirty="0"/>
              <a:t>Successfully tested at CERN</a:t>
            </a:r>
          </a:p>
          <a:p>
            <a:pPr lvl="1"/>
            <a:r>
              <a:rPr lang="en-US" b="0" dirty="0"/>
              <a:t>Radiation hardness verified at CERN </a:t>
            </a:r>
          </a:p>
          <a:p>
            <a:pPr lvl="1"/>
            <a:endParaRPr lang="en-US" b="0" dirty="0"/>
          </a:p>
          <a:p>
            <a:r>
              <a:rPr lang="en-US" dirty="0"/>
              <a:t>Mechanical system integration MVTX+INTT</a:t>
            </a:r>
          </a:p>
          <a:p>
            <a:pPr lvl="1"/>
            <a:r>
              <a:rPr lang="en-US" b="0" dirty="0" err="1"/>
              <a:t>sPHENIX</a:t>
            </a:r>
            <a:r>
              <a:rPr lang="en-US" b="0" dirty="0"/>
              <a:t> tracking optimized with 2-layer INTT configuration</a:t>
            </a:r>
          </a:p>
          <a:p>
            <a:pPr lvl="1"/>
            <a:r>
              <a:rPr lang="en-US" b="0" dirty="0"/>
              <a:t>Mechanical design being updated and 3-D mockup demonstrated MVTX+INTT</a:t>
            </a:r>
          </a:p>
          <a:p>
            <a:pPr lvl="1"/>
            <a:endParaRPr lang="en-US" b="0" dirty="0"/>
          </a:p>
          <a:p>
            <a:r>
              <a:rPr lang="en-US" dirty="0"/>
              <a:t>Readout cables </a:t>
            </a:r>
          </a:p>
          <a:p>
            <a:pPr lvl="1"/>
            <a:r>
              <a:rPr lang="en-US" b="0" dirty="0"/>
              <a:t>BNL approved the use of </a:t>
            </a:r>
            <a:r>
              <a:rPr lang="en-US" b="0" dirty="0" err="1"/>
              <a:t>SamTec</a:t>
            </a:r>
            <a:r>
              <a:rPr lang="en-US" b="0" dirty="0"/>
              <a:t> non-Halogen-free cables </a:t>
            </a:r>
          </a:p>
          <a:p>
            <a:pPr lvl="2"/>
            <a:r>
              <a:rPr lang="en-US" b="0" dirty="0"/>
              <a:t>Electrically better &amp; mechanically compact</a:t>
            </a:r>
          </a:p>
          <a:p>
            <a:pPr lvl="2"/>
            <a:r>
              <a:rPr lang="en-US" b="0" dirty="0"/>
              <a:t>ALICE confirmed signal performance with 8m long readout cables. For MVTX, 10m very likely works (30AWG/</a:t>
            </a:r>
            <a:r>
              <a:rPr lang="en-US" b="0" dirty="0" err="1"/>
              <a:t>sPHENIX</a:t>
            </a:r>
            <a:r>
              <a:rPr lang="en-US" b="0" dirty="0"/>
              <a:t> vs 32AWG/ALICE), to be confirmed by on-going R&amp;D at LANL</a:t>
            </a:r>
          </a:p>
          <a:p>
            <a:pPr lvl="1"/>
            <a:r>
              <a:rPr lang="en-US" b="0" dirty="0"/>
              <a:t>Samples ordered for system integration mockup and test</a:t>
            </a:r>
          </a:p>
          <a:p>
            <a:endParaRPr lang="en-US" dirty="0"/>
          </a:p>
        </p:txBody>
      </p:sp>
      <p:sp>
        <p:nvSpPr>
          <p:cNvPr id="29703" name="Date Placeholder 1"/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4/9-11,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</a:p>
        </p:txBody>
      </p:sp>
      <p:sp>
        <p:nvSpPr>
          <p:cNvPr id="29697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D0AC9DE8-C407-4789-A3B0-CCF044CC2A0C}" type="slidenum">
              <a:rPr lang="en-US" altLang="en-US" sz="1200">
                <a:solidFill>
                  <a:srgbClr val="000080"/>
                </a:solidFill>
              </a:rPr>
              <a:pPr eaLnBrk="1" hangingPunct="1"/>
              <a:t>16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5037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83D90-5ED1-F349-8301-349156DE4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79" y="-10774"/>
            <a:ext cx="7886700" cy="665078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Confirmed HIC with Extended 40(60)cm Power FPC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C8FEF3-3258-D049-AFED-293CB0C94F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863" y="915185"/>
            <a:ext cx="6666493" cy="3872426"/>
          </a:xfrm>
        </p:spPr>
        <p:txBody>
          <a:bodyPr>
            <a:normAutofit/>
          </a:bodyPr>
          <a:lstStyle/>
          <a:p>
            <a:r>
              <a:rPr lang="en-US" dirty="0"/>
              <a:t>Built and tested two HICs at CERN in the week of 9/17/2018</a:t>
            </a:r>
          </a:p>
          <a:p>
            <a:pPr lvl="1"/>
            <a:r>
              <a:rPr lang="en-US" dirty="0"/>
              <a:t>No change in sensor performance (noise, threshold) observed, as expected;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1" descr="page5image1257884928">
            <a:extLst>
              <a:ext uri="{FF2B5EF4-FFF2-40B4-BE49-F238E27FC236}">
                <a16:creationId xmlns:a16="http://schemas.microsoft.com/office/drawing/2014/main" id="{9CD5805F-332B-B741-8DE0-E09B6832A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8356" y="936947"/>
            <a:ext cx="2335646" cy="2862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C6FDD81-32C3-304B-BFAE-E14F27355BA6}"/>
              </a:ext>
            </a:extLst>
          </p:cNvPr>
          <p:cNvGrpSpPr/>
          <p:nvPr/>
        </p:nvGrpSpPr>
        <p:grpSpPr>
          <a:xfrm>
            <a:off x="171600" y="1669775"/>
            <a:ext cx="6537514" cy="2129483"/>
            <a:chOff x="228798" y="2226365"/>
            <a:chExt cx="8716685" cy="283931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857F18F-14AD-6B4D-B24C-6652EC11ECDB}"/>
                </a:ext>
              </a:extLst>
            </p:cNvPr>
            <p:cNvGrpSpPr/>
            <p:nvPr/>
          </p:nvGrpSpPr>
          <p:grpSpPr>
            <a:xfrm>
              <a:off x="228798" y="2226365"/>
              <a:ext cx="8716685" cy="2839311"/>
              <a:chOff x="228798" y="2226365"/>
              <a:chExt cx="8716685" cy="2839311"/>
            </a:xfrm>
          </p:grpSpPr>
          <p:pic>
            <p:nvPicPr>
              <p:cNvPr id="1025" name="Picture 1" descr="page5image1361016112">
                <a:extLst>
                  <a:ext uri="{FF2B5EF4-FFF2-40B4-BE49-F238E27FC236}">
                    <a16:creationId xmlns:a16="http://schemas.microsoft.com/office/drawing/2014/main" id="{E84D66DE-FE65-E447-A831-E32A67CCF1F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8798" y="2226365"/>
                <a:ext cx="8716685" cy="28393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1F48A78-0FEE-1447-820A-365D5E4376EB}"/>
                  </a:ext>
                </a:extLst>
              </p:cNvPr>
              <p:cNvSpPr txBox="1"/>
              <p:nvPr/>
            </p:nvSpPr>
            <p:spPr>
              <a:xfrm>
                <a:off x="1169577" y="3452157"/>
                <a:ext cx="2761868" cy="6155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rgbClr val="FFFF00"/>
                    </a:solidFill>
                  </a:rPr>
                  <a:t>60cm PWR FPC</a:t>
                </a:r>
                <a:endParaRPr lang="en-US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5AAECB5-FABC-3348-AE31-466D96D44301}"/>
                  </a:ext>
                </a:extLst>
              </p:cNvPr>
              <p:cNvSpPr txBox="1"/>
              <p:nvPr/>
            </p:nvSpPr>
            <p:spPr>
              <a:xfrm>
                <a:off x="3126633" y="2602222"/>
                <a:ext cx="2761868" cy="6155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rgbClr val="FFFF00"/>
                    </a:solidFill>
                  </a:rPr>
                  <a:t>40cm PWR FPC</a:t>
                </a:r>
                <a:endParaRPr lang="en-US" dirty="0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E0B7C55-0AF8-484B-9433-AD94E48B7505}"/>
                </a:ext>
              </a:extLst>
            </p:cNvPr>
            <p:cNvSpPr txBox="1"/>
            <p:nvPr/>
          </p:nvSpPr>
          <p:spPr>
            <a:xfrm>
              <a:off x="4887075" y="4246963"/>
              <a:ext cx="2990563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ALICE: 15cm PWR FPC</a:t>
              </a:r>
              <a:endParaRPr lang="en-US" sz="1050" dirty="0">
                <a:solidFill>
                  <a:srgbClr val="FFFF00"/>
                </a:solidFill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28710C7C-1842-9B45-8E84-C3F9FB4530B2}"/>
              </a:ext>
            </a:extLst>
          </p:cNvPr>
          <p:cNvSpPr txBox="1"/>
          <p:nvPr/>
        </p:nvSpPr>
        <p:spPr>
          <a:xfrm>
            <a:off x="1117514" y="4044507"/>
            <a:ext cx="60238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Followed identical ALICE IB QA test procedure,</a:t>
            </a:r>
          </a:p>
          <a:p>
            <a:r>
              <a:rPr lang="en-US" dirty="0"/>
              <a:t>with a 8m </a:t>
            </a:r>
            <a:r>
              <a:rPr lang="en-US" dirty="0" err="1"/>
              <a:t>SamTec</a:t>
            </a:r>
            <a:r>
              <a:rPr lang="en-US" dirty="0"/>
              <a:t> cable!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C28A9E75-0251-AD47-B80F-0A0860D84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4/9-11, 2019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A31AFFFA-BBFF-E14C-BB6A-17B04CC26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Director's Review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5753A77-F9D3-2B48-BD86-1D3B38431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5E598-65C4-9A49-9A52-D2BD2AEFE63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3667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DAD04-321C-F644-A78C-4BB281617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7444"/>
            <a:ext cx="8818874" cy="466906"/>
          </a:xfrm>
        </p:spPr>
        <p:txBody>
          <a:bodyPr>
            <a:noAutofit/>
          </a:bodyPr>
          <a:lstStyle/>
          <a:p>
            <a:r>
              <a:rPr lang="en-US" sz="3600" dirty="0"/>
              <a:t>Sensor Irradiation Test – OK at 2.7MRad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CEE733-7EEF-534A-B792-D5B22587BD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010" y="1046203"/>
            <a:ext cx="4471821" cy="1182099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Continuous effort by ALICE (@NPI, Czech)</a:t>
            </a:r>
          </a:p>
          <a:p>
            <a:r>
              <a:rPr lang="en-US" dirty="0"/>
              <a:t>BNL Director’s review recommendation: </a:t>
            </a:r>
          </a:p>
          <a:p>
            <a:pPr marL="0" indent="0">
              <a:buNone/>
            </a:pPr>
            <a:r>
              <a:rPr lang="en-US" dirty="0"/>
              <a:t>      </a:t>
            </a:r>
            <a:r>
              <a:rPr lang="en-US" dirty="0">
                <a:solidFill>
                  <a:srgbClr val="FF0000"/>
                </a:solidFill>
              </a:rPr>
              <a:t>test sensor up to 1MRad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F4B687-E876-9F45-AD70-03C4A9C899F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744"/>
          <a:stretch/>
        </p:blipFill>
        <p:spPr>
          <a:xfrm>
            <a:off x="4605370" y="659877"/>
            <a:ext cx="4471821" cy="42573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19FFD5-7CE0-E241-8C6A-0054E522C7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862527"/>
            <a:ext cx="4538630" cy="19432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DF6FEF-E33D-0441-A1E0-8777C84327EA}"/>
              </a:ext>
            </a:extLst>
          </p:cNvPr>
          <p:cNvSpPr txBox="1"/>
          <p:nvPr/>
        </p:nvSpPr>
        <p:spPr>
          <a:xfrm>
            <a:off x="273412" y="2455585"/>
            <a:ext cx="3720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indico.cern.ch</a:t>
            </a:r>
            <a:r>
              <a:rPr lang="en-US" dirty="0"/>
              <a:t>/event/758048/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2B21DFE-DA39-FE4E-8063-383809E3D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4/9-11, 2019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B027B14-A3C7-ED4C-848D-3BC2F3F43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69EBD7-2B7C-2C4F-96DB-81BEFFB29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18</a:t>
            </a:fld>
            <a:endParaRPr lang="en-US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A65135-E14B-BB49-8213-B4407B210DDF}"/>
              </a:ext>
            </a:extLst>
          </p:cNvPr>
          <p:cNvSpPr txBox="1"/>
          <p:nvPr/>
        </p:nvSpPr>
        <p:spPr>
          <a:xfrm>
            <a:off x="5867400" y="2549672"/>
            <a:ext cx="8675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432FF"/>
                </a:solidFill>
              </a:rPr>
              <a:t>Operation </a:t>
            </a:r>
          </a:p>
          <a:p>
            <a:r>
              <a:rPr lang="en-US" sz="1200" b="1" dirty="0">
                <a:solidFill>
                  <a:srgbClr val="0432FF"/>
                </a:solidFill>
              </a:rPr>
              <a:t>Region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D3C44B7-DB67-9A47-8EC5-914B5EBF2847}"/>
              </a:ext>
            </a:extLst>
          </p:cNvPr>
          <p:cNvCxnSpPr/>
          <p:nvPr/>
        </p:nvCxnSpPr>
        <p:spPr>
          <a:xfrm>
            <a:off x="6705600" y="2228302"/>
            <a:ext cx="0" cy="1486448"/>
          </a:xfrm>
          <a:prstGeom prst="line">
            <a:avLst/>
          </a:prstGeom>
          <a:ln w="22225">
            <a:solidFill>
              <a:srgbClr val="0432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0663D6C-3550-AA4B-9CE3-772B8546964C}"/>
              </a:ext>
            </a:extLst>
          </p:cNvPr>
          <p:cNvCxnSpPr/>
          <p:nvPr/>
        </p:nvCxnSpPr>
        <p:spPr>
          <a:xfrm>
            <a:off x="5791200" y="2228302"/>
            <a:ext cx="0" cy="1486448"/>
          </a:xfrm>
          <a:prstGeom prst="line">
            <a:avLst/>
          </a:prstGeom>
          <a:ln w="22225">
            <a:solidFill>
              <a:srgbClr val="0432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892BBD5-4228-E742-988B-440F54C188F0}"/>
              </a:ext>
            </a:extLst>
          </p:cNvPr>
          <p:cNvCxnSpPr/>
          <p:nvPr/>
        </p:nvCxnSpPr>
        <p:spPr>
          <a:xfrm>
            <a:off x="5867400" y="3028950"/>
            <a:ext cx="762000" cy="0"/>
          </a:xfrm>
          <a:prstGeom prst="straightConnector1">
            <a:avLst/>
          </a:prstGeom>
          <a:ln w="15875">
            <a:solidFill>
              <a:srgbClr val="0432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81919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66089-5260-204B-BD69-AD7DAEBC3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394" y="0"/>
            <a:ext cx="8521211" cy="677151"/>
          </a:xfrm>
        </p:spPr>
        <p:txBody>
          <a:bodyPr>
            <a:noAutofit/>
          </a:bodyPr>
          <a:lstStyle/>
          <a:p>
            <a:r>
              <a:rPr lang="en-US" sz="3600" dirty="0"/>
              <a:t>MVTX + INTT 3-D Mockup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0EB7B7-9159-7344-93FF-C20698B14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4/9-11,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A2D245-C717-ED41-80F6-5DD9D8F70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848D15-C520-BC4A-AFC0-A537CE168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19</a:t>
            </a:fld>
            <a:endParaRPr lang="en-US" altLang="en-US"/>
          </a:p>
        </p:txBody>
      </p:sp>
      <p:pic>
        <p:nvPicPr>
          <p:cNvPr id="7" name="image9.png">
            <a:extLst>
              <a:ext uri="{FF2B5EF4-FFF2-40B4-BE49-F238E27FC236}">
                <a16:creationId xmlns:a16="http://schemas.microsoft.com/office/drawing/2014/main" id="{5EFE916F-43F1-6A45-BB41-8A958153138F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264114" y="623896"/>
            <a:ext cx="5603286" cy="4228642"/>
          </a:xfrm>
          <a:prstGeom prst="rect">
            <a:avLst/>
          </a:prstGeom>
          <a:ln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AB971A4-26FA-4F41-97AE-A0AE84090C26}"/>
              </a:ext>
            </a:extLst>
          </p:cNvPr>
          <p:cNvSpPr txBox="1"/>
          <p:nvPr/>
        </p:nvSpPr>
        <p:spPr>
          <a:xfrm>
            <a:off x="6508296" y="1948503"/>
            <a:ext cx="24027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MVTX and INTT</a:t>
            </a:r>
          </a:p>
          <a:p>
            <a:r>
              <a:rPr lang="en-US" dirty="0">
                <a:solidFill>
                  <a:srgbClr val="0432FF"/>
                </a:solidFill>
              </a:rPr>
              <a:t>Space conflict resolved!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584C91-C23B-7349-A963-11EF379018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1937" y="2806687"/>
            <a:ext cx="2746475" cy="20598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B4BCB8C-1C2A-3C48-81F5-2E4C71FF5272}"/>
              </a:ext>
            </a:extLst>
          </p:cNvPr>
          <p:cNvSpPr txBox="1"/>
          <p:nvPr/>
        </p:nvSpPr>
        <p:spPr>
          <a:xfrm>
            <a:off x="5867400" y="960349"/>
            <a:ext cx="33976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Office of System Integration </a:t>
            </a:r>
          </a:p>
          <a:p>
            <a:r>
              <a:rPr lang="en-US" dirty="0"/>
              <a:t>– led by Mickey &amp; Bob, </a:t>
            </a:r>
          </a:p>
          <a:p>
            <a:r>
              <a:rPr lang="en-US" dirty="0"/>
              <a:t>a team of engineers and physicists</a:t>
            </a:r>
          </a:p>
        </p:txBody>
      </p:sp>
    </p:spTree>
    <p:extLst>
      <p:ext uri="{BB962C8B-B14F-4D97-AF65-F5344CB8AC3E}">
        <p14:creationId xmlns:p14="http://schemas.microsoft.com/office/powerpoint/2010/main" val="197280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6E4AE-C74B-344D-B177-BA8A13A8B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3631" y="0"/>
            <a:ext cx="7404354" cy="565545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63F86A-403D-3D43-B38D-4E89433F46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113" y="982064"/>
            <a:ext cx="4691808" cy="3553205"/>
          </a:xfrm>
        </p:spPr>
        <p:txBody>
          <a:bodyPr>
            <a:normAutofit/>
          </a:bodyPr>
          <a:lstStyle/>
          <a:p>
            <a:r>
              <a:rPr lang="en-US" dirty="0"/>
              <a:t>MVTX science &amp; technology</a:t>
            </a:r>
          </a:p>
          <a:p>
            <a:r>
              <a:rPr lang="en-US" dirty="0"/>
              <a:t>MVTX scope</a:t>
            </a:r>
          </a:p>
          <a:p>
            <a:r>
              <a:rPr lang="en-US" dirty="0"/>
              <a:t>Cost &amp; schedule</a:t>
            </a:r>
          </a:p>
          <a:p>
            <a:r>
              <a:rPr lang="en-US" dirty="0"/>
              <a:t>Status &amp; highlights</a:t>
            </a:r>
          </a:p>
          <a:p>
            <a:r>
              <a:rPr lang="en-US" dirty="0"/>
              <a:t>Issues and concerns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CE03C1-B43A-B644-804E-E6946FC31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4/9-11,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B88CE0-3A76-7545-9C18-614466344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103358-2517-CC43-9D49-223D1E948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2</a:t>
            </a:fld>
            <a:endParaRPr lang="en-US" alt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539F275-1E46-DF44-BB61-B6400906ADEA}"/>
              </a:ext>
            </a:extLst>
          </p:cNvPr>
          <p:cNvGrpSpPr/>
          <p:nvPr/>
        </p:nvGrpSpPr>
        <p:grpSpPr>
          <a:xfrm>
            <a:off x="5269903" y="636919"/>
            <a:ext cx="3606999" cy="4144631"/>
            <a:chOff x="5127348" y="1158411"/>
            <a:chExt cx="3945002" cy="452419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1A1F93C-679C-4541-9C94-CAB9851622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38382" y="1169908"/>
              <a:ext cx="3933968" cy="451269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01A8993-F162-8042-A1C6-8EBD47A706FA}"/>
                </a:ext>
              </a:extLst>
            </p:cNvPr>
            <p:cNvSpPr txBox="1"/>
            <p:nvPr/>
          </p:nvSpPr>
          <p:spPr>
            <a:xfrm>
              <a:off x="5127348" y="1158411"/>
              <a:ext cx="2508056" cy="4934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FFFF00"/>
                  </a:solidFill>
                </a:rPr>
                <a:t>Document: sPH-HF-2018-001</a:t>
              </a:r>
            </a:p>
            <a:p>
              <a:r>
                <a:rPr lang="en-US" sz="1200" dirty="0">
                  <a:solidFill>
                    <a:srgbClr val="FFFF00"/>
                  </a:solidFill>
                </a:rPr>
                <a:t>https://</a:t>
              </a:r>
              <a:r>
                <a:rPr lang="en-US" sz="1200" dirty="0" err="1">
                  <a:solidFill>
                    <a:srgbClr val="FFFF00"/>
                  </a:solidFill>
                </a:rPr>
                <a:t>indico.bnl.gov</a:t>
              </a:r>
              <a:r>
                <a:rPr lang="en-US" sz="1200" dirty="0">
                  <a:solidFill>
                    <a:srgbClr val="FFFF00"/>
                  </a:solidFill>
                </a:rPr>
                <a:t>/event/4072/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481D0C8-7848-7A45-AE4C-37932EA2B98B}"/>
              </a:ext>
            </a:extLst>
          </p:cNvPr>
          <p:cNvSpPr txBox="1"/>
          <p:nvPr/>
        </p:nvSpPr>
        <p:spPr>
          <a:xfrm>
            <a:off x="34047" y="3771603"/>
            <a:ext cx="52358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MVTX: </a:t>
            </a:r>
          </a:p>
          <a:p>
            <a:r>
              <a:rPr lang="en-US" b="1" dirty="0"/>
              <a:t>M</a:t>
            </a:r>
            <a:r>
              <a:rPr lang="en-US" dirty="0"/>
              <a:t>onolithic-active-pixel-sensor based </a:t>
            </a:r>
            <a:r>
              <a:rPr lang="en-US" b="1" dirty="0" err="1"/>
              <a:t>V</a:t>
            </a:r>
            <a:r>
              <a:rPr lang="en-US" dirty="0" err="1"/>
              <a:t>er</a:t>
            </a:r>
            <a:r>
              <a:rPr lang="en-US" b="1" dirty="0" err="1"/>
              <a:t>T</a:t>
            </a:r>
            <a:r>
              <a:rPr lang="en-US" dirty="0" err="1"/>
              <a:t>e</a:t>
            </a:r>
            <a:r>
              <a:rPr lang="en-US" b="1" dirty="0" err="1"/>
              <a:t>X</a:t>
            </a:r>
            <a:r>
              <a:rPr lang="en-US" dirty="0"/>
              <a:t> detector</a:t>
            </a:r>
          </a:p>
        </p:txBody>
      </p:sp>
    </p:spTree>
    <p:extLst>
      <p:ext uri="{BB962C8B-B14F-4D97-AF65-F5344CB8AC3E}">
        <p14:creationId xmlns:p14="http://schemas.microsoft.com/office/powerpoint/2010/main" val="144004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79070" y="48097"/>
            <a:ext cx="8481060" cy="548819"/>
          </a:xfrm>
        </p:spPr>
        <p:txBody>
          <a:bodyPr>
            <a:noAutofit/>
          </a:bodyPr>
          <a:lstStyle/>
          <a:p>
            <a:r>
              <a:rPr lang="en-US" sz="3000" dirty="0"/>
              <a:t>MVTX Full Readout Chain Demonstrated (3/2018)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5800" y="1218366"/>
            <a:ext cx="342900" cy="1962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675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00800" y="4869657"/>
            <a:ext cx="1600200" cy="273844"/>
          </a:xfrm>
        </p:spPr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2457450" y="1198476"/>
            <a:ext cx="285750" cy="1962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675" dirty="0"/>
          </a:p>
        </p:txBody>
      </p:sp>
      <p:sp>
        <p:nvSpPr>
          <p:cNvPr id="36" name="TextBox 35"/>
          <p:cNvSpPr txBox="1"/>
          <p:nvPr/>
        </p:nvSpPr>
        <p:spPr>
          <a:xfrm>
            <a:off x="4229100" y="1210018"/>
            <a:ext cx="285750" cy="1962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675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D39A84-C114-3846-BF3F-9B5DFD0E9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4/9-11, 2019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7BF99D-15F6-444D-850A-0D65B3CC7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Director's Review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34AC833-5519-6246-A179-F0D5F17BF64E}"/>
              </a:ext>
            </a:extLst>
          </p:cNvPr>
          <p:cNvGrpSpPr/>
          <p:nvPr/>
        </p:nvGrpSpPr>
        <p:grpSpPr>
          <a:xfrm>
            <a:off x="5867401" y="3300334"/>
            <a:ext cx="2685114" cy="1275006"/>
            <a:chOff x="1022537" y="790670"/>
            <a:chExt cx="3917067" cy="1360094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9CB4563-E52D-504E-8229-05877509E222}"/>
                </a:ext>
              </a:extLst>
            </p:cNvPr>
            <p:cNvSpPr txBox="1"/>
            <p:nvPr/>
          </p:nvSpPr>
          <p:spPr>
            <a:xfrm>
              <a:off x="3687958" y="847198"/>
              <a:ext cx="1251646" cy="2954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432FF"/>
                  </a:solidFill>
                </a:rPr>
                <a:t>4-hit track </a:t>
              </a: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5C16982A-1711-9448-AA60-F253C1376E37}"/>
                </a:ext>
              </a:extLst>
            </p:cNvPr>
            <p:cNvGrpSpPr/>
            <p:nvPr/>
          </p:nvGrpSpPr>
          <p:grpSpPr>
            <a:xfrm>
              <a:off x="2286160" y="790670"/>
              <a:ext cx="1928815" cy="824060"/>
              <a:chOff x="1859418" y="808144"/>
              <a:chExt cx="1928815" cy="824060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55DB2203-4BF5-5A4C-81B9-864C39796D36}"/>
                  </a:ext>
                </a:extLst>
              </p:cNvPr>
              <p:cNvGrpSpPr/>
              <p:nvPr/>
            </p:nvGrpSpPr>
            <p:grpSpPr>
              <a:xfrm>
                <a:off x="2336292" y="808144"/>
                <a:ext cx="637794" cy="824060"/>
                <a:chOff x="950976" y="1179576"/>
                <a:chExt cx="502919" cy="804672"/>
              </a:xfrm>
            </p:grpSpPr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E63E56CB-B756-994B-BFC4-2B758B3880C0}"/>
                    </a:ext>
                  </a:extLst>
                </p:cNvPr>
                <p:cNvSpPr/>
                <p:nvPr/>
              </p:nvSpPr>
              <p:spPr>
                <a:xfrm>
                  <a:off x="950976" y="1179576"/>
                  <a:ext cx="45719" cy="804672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42B330AE-65E4-3040-B6D9-29CD98D82FCB}"/>
                    </a:ext>
                  </a:extLst>
                </p:cNvPr>
                <p:cNvSpPr/>
                <p:nvPr/>
              </p:nvSpPr>
              <p:spPr>
                <a:xfrm>
                  <a:off x="1103376" y="1179576"/>
                  <a:ext cx="45719" cy="804672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76E03FBC-CCDC-DE4C-9421-8787E5B34E55}"/>
                    </a:ext>
                  </a:extLst>
                </p:cNvPr>
                <p:cNvSpPr/>
                <p:nvPr/>
              </p:nvSpPr>
              <p:spPr>
                <a:xfrm>
                  <a:off x="1273302" y="1179576"/>
                  <a:ext cx="45719" cy="804672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53423774-F803-4746-9934-1E7B58B418BC}"/>
                    </a:ext>
                  </a:extLst>
                </p:cNvPr>
                <p:cNvSpPr/>
                <p:nvPr/>
              </p:nvSpPr>
              <p:spPr>
                <a:xfrm>
                  <a:off x="1408176" y="1179576"/>
                  <a:ext cx="45719" cy="804672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6693F698-840B-3F40-90F6-DD08DD43D9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59418" y="1216686"/>
                <a:ext cx="1928815" cy="1"/>
              </a:xfrm>
              <a:prstGeom prst="straightConnector1">
                <a:avLst/>
              </a:prstGeom>
              <a:ln w="254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82711CF-EE73-A244-A8D5-261C03D67385}"/>
                </a:ext>
              </a:extLst>
            </p:cNvPr>
            <p:cNvSpPr txBox="1"/>
            <p:nvPr/>
          </p:nvSpPr>
          <p:spPr>
            <a:xfrm>
              <a:off x="1906153" y="1789616"/>
              <a:ext cx="2513861" cy="3611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</a:rPr>
                <a:t>4-MAPS telescope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CA3C31FE-67FC-9744-9C85-17A093C75799}"/>
                </a:ext>
              </a:extLst>
            </p:cNvPr>
            <p:cNvSpPr txBox="1"/>
            <p:nvPr/>
          </p:nvSpPr>
          <p:spPr>
            <a:xfrm>
              <a:off x="1022537" y="888600"/>
              <a:ext cx="1767233" cy="4924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432FF"/>
                  </a:solidFill>
                </a:rPr>
                <a:t>120 GeV proton </a:t>
              </a:r>
            </a:p>
            <a:p>
              <a:r>
                <a:rPr lang="en-US" sz="1200" dirty="0">
                  <a:solidFill>
                    <a:srgbClr val="0432FF"/>
                  </a:solidFill>
                </a:rPr>
                <a:t>beam</a:t>
              </a: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F6E989F7-785E-0E48-B070-A2478C1760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7535" y="1036411"/>
            <a:ext cx="1482913" cy="1417299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FB4D6A3C-8B10-B743-8C41-EC3DC6ACE4BC}"/>
              </a:ext>
            </a:extLst>
          </p:cNvPr>
          <p:cNvSpPr txBox="1"/>
          <p:nvPr/>
        </p:nvSpPr>
        <p:spPr>
          <a:xfrm>
            <a:off x="6065430" y="2485576"/>
            <a:ext cx="2697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- Tracking spatial resolution:  &lt;5 um</a:t>
            </a:r>
          </a:p>
          <a:p>
            <a:r>
              <a:rPr lang="en-US" sz="1200" dirty="0">
                <a:solidFill>
                  <a:srgbClr val="FF0000"/>
                </a:solidFill>
              </a:rPr>
              <a:t>- Hit efficiency: &gt; 99.5%  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D29FC8EB-C43F-D748-BA4D-7D3E89FB6AA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510" y="2966294"/>
            <a:ext cx="5487353" cy="164693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09A4CDCB-B811-E641-8B17-D32291B8A529}"/>
              </a:ext>
            </a:extLst>
          </p:cNvPr>
          <p:cNvGrpSpPr/>
          <p:nvPr/>
        </p:nvGrpSpPr>
        <p:grpSpPr>
          <a:xfrm>
            <a:off x="309510" y="670538"/>
            <a:ext cx="5385987" cy="2097438"/>
            <a:chOff x="329013" y="626712"/>
            <a:chExt cx="5157387" cy="1974209"/>
          </a:xfrm>
        </p:grpSpPr>
        <p:pic>
          <p:nvPicPr>
            <p:cNvPr id="12" name="Picture 4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013" y="626712"/>
              <a:ext cx="5157387" cy="1974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661ADA1-02DF-E34E-82AC-E629DFF59823}"/>
                </a:ext>
              </a:extLst>
            </p:cNvPr>
            <p:cNvSpPr/>
            <p:nvPr/>
          </p:nvSpPr>
          <p:spPr>
            <a:xfrm>
              <a:off x="449446" y="1285605"/>
              <a:ext cx="304800" cy="1643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34A90550-5FA7-9E44-BB32-9B77E265FA08}"/>
              </a:ext>
            </a:extLst>
          </p:cNvPr>
          <p:cNvSpPr txBox="1"/>
          <p:nvPr/>
        </p:nvSpPr>
        <p:spPr>
          <a:xfrm>
            <a:off x="329014" y="1186068"/>
            <a:ext cx="7805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rgbClr val="FF0000"/>
                </a:solidFill>
              </a:rPr>
              <a:t>4-MAPS</a:t>
            </a:r>
          </a:p>
          <a:p>
            <a:r>
              <a:rPr lang="en-US" sz="800" b="1" dirty="0">
                <a:solidFill>
                  <a:srgbClr val="FF0000"/>
                </a:solidFill>
              </a:rPr>
              <a:t>telescope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55E59C6-0042-0B4C-B132-082895A4B2C4}"/>
              </a:ext>
            </a:extLst>
          </p:cNvPr>
          <p:cNvSpPr txBox="1"/>
          <p:nvPr/>
        </p:nvSpPr>
        <p:spPr>
          <a:xfrm>
            <a:off x="2351190" y="2583310"/>
            <a:ext cx="3541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Fermilab</a:t>
            </a:r>
            <a:r>
              <a:rPr lang="en-US" b="1" dirty="0">
                <a:solidFill>
                  <a:srgbClr val="FF0000"/>
                </a:solidFill>
              </a:rPr>
              <a:t> Test Beam: Feb-Mar, 2018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C0D39E9-B432-094E-94BD-ED22B9033D9A}"/>
              </a:ext>
            </a:extLst>
          </p:cNvPr>
          <p:cNvSpPr/>
          <p:nvPr/>
        </p:nvSpPr>
        <p:spPr>
          <a:xfrm>
            <a:off x="3962400" y="3181350"/>
            <a:ext cx="457200" cy="12192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E32F6F71-5DB5-5B4B-8075-3B10BF6C90D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54" t="6761" r="4469" b="2257"/>
          <a:stretch/>
        </p:blipFill>
        <p:spPr>
          <a:xfrm>
            <a:off x="7665504" y="1139510"/>
            <a:ext cx="1421662" cy="1311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696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AEDD57B-A4CA-8B49-8A08-F0220162C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0"/>
            <a:ext cx="7407117" cy="590550"/>
          </a:xfrm>
        </p:spPr>
        <p:txBody>
          <a:bodyPr/>
          <a:lstStyle/>
          <a:p>
            <a:r>
              <a:rPr lang="en-US" sz="3600" dirty="0"/>
              <a:t>Mechanical System Discussions @LBNL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F519CD-5F35-2541-985E-5D0D40F12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4/9-11, 2019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DE48C3-6DBD-C443-8DD2-08B71EFEF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Director's Review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B8B4096-A25B-9C40-9E2F-46FD8BBDA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514350" y="1543050"/>
            <a:ext cx="4114800" cy="30861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9A371F7-D3A6-DB42-A250-141763108B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8953" y="1026922"/>
            <a:ext cx="5486400" cy="4114800"/>
          </a:xfrm>
          <a:prstGeom prst="rect">
            <a:avLst/>
          </a:prstGeom>
        </p:spPr>
      </p:pic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E68B4703-512E-7245-A115-40788A698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A2E6B-6362-E642-A3D5-72A011B20AEF}" type="slidenum">
              <a:rPr lang="en-US" smtClean="0"/>
              <a:t>21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B1C201-6B93-B64B-ABC8-655AE87569E7}"/>
              </a:ext>
            </a:extLst>
          </p:cNvPr>
          <p:cNvSpPr txBox="1"/>
          <p:nvPr/>
        </p:nvSpPr>
        <p:spPr>
          <a:xfrm>
            <a:off x="3236862" y="1352550"/>
            <a:ext cx="56373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Discussed major carbon structures’</a:t>
            </a:r>
          </a:p>
          <a:p>
            <a:r>
              <a:rPr lang="en-US" sz="2400" b="1" dirty="0">
                <a:solidFill>
                  <a:srgbClr val="FFFF00"/>
                </a:solidFill>
              </a:rPr>
              <a:t> design &amp; production cost, line by line, </a:t>
            </a:r>
          </a:p>
          <a:p>
            <a:r>
              <a:rPr lang="en-US" sz="2400" b="1" dirty="0">
                <a:solidFill>
                  <a:srgbClr val="FFFF00"/>
                </a:solidFill>
              </a:rPr>
              <a:t> also production schedule @LBNL , 3/2019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7767D9-A488-5A40-8661-406BC3F52CBC}"/>
              </a:ext>
            </a:extLst>
          </p:cNvPr>
          <p:cNvSpPr/>
          <p:nvPr/>
        </p:nvSpPr>
        <p:spPr>
          <a:xfrm>
            <a:off x="62902" y="1123950"/>
            <a:ext cx="310450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Updated Cost &amp; Schedule </a:t>
            </a:r>
          </a:p>
          <a:p>
            <a:r>
              <a:rPr lang="en-US" b="1" dirty="0">
                <a:solidFill>
                  <a:srgbClr val="FFFF00"/>
                </a:solidFill>
              </a:rPr>
              <a:t>under review</a:t>
            </a:r>
          </a:p>
          <a:p>
            <a:r>
              <a:rPr lang="en-US" b="1" dirty="0">
                <a:solidFill>
                  <a:srgbClr val="FFFF00"/>
                </a:solidFill>
              </a:rPr>
              <a:t>Significant cost saving possible</a:t>
            </a:r>
          </a:p>
        </p:txBody>
      </p:sp>
    </p:spTree>
    <p:extLst>
      <p:ext uri="{BB962C8B-B14F-4D97-AF65-F5344CB8AC3E}">
        <p14:creationId xmlns:p14="http://schemas.microsoft.com/office/powerpoint/2010/main" val="28813341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40214-0F3D-5F4F-B1AA-299C1EB5F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13692"/>
            <a:ext cx="8210551" cy="501266"/>
          </a:xfrm>
        </p:spPr>
        <p:txBody>
          <a:bodyPr>
            <a:noAutofit/>
          </a:bodyPr>
          <a:lstStyle/>
          <a:p>
            <a:r>
              <a:rPr lang="en-US" sz="3600" dirty="0"/>
              <a:t>Carbon Structures – Work in Progress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0E3E75-9207-E34F-B8AF-0D5F0155C9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688315"/>
            <a:ext cx="7886700" cy="688181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Conical sectors are expensive!</a:t>
            </a:r>
          </a:p>
          <a:p>
            <a:r>
              <a:rPr lang="en-US" dirty="0"/>
              <a:t>A new design under development to avoid the conical structures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8251DF-B7CF-074A-B7CF-38590E27A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4/9-11,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B3BD6C-E258-F14F-99DE-E0F69A56F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Director's Review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9FD868-F766-3E4D-8FF0-EE2A1DD4D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F384D-19CC-DD4B-B6F9-E3FEB23D95C9}" type="slidenum">
              <a:rPr lang="en-US" smtClean="0"/>
              <a:t>22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CABCD4-DAE8-B148-B5B3-753F3F84B7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721" y="1390650"/>
            <a:ext cx="7058025" cy="37528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17909A-9734-AF4C-8E18-64CA5FAEC29D}"/>
              </a:ext>
            </a:extLst>
          </p:cNvPr>
          <p:cNvSpPr txBox="1"/>
          <p:nvPr/>
        </p:nvSpPr>
        <p:spPr>
          <a:xfrm>
            <a:off x="7975948" y="591855"/>
            <a:ext cx="1058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Ross’ talk</a:t>
            </a:r>
          </a:p>
        </p:txBody>
      </p:sp>
    </p:spTree>
    <p:extLst>
      <p:ext uri="{BB962C8B-B14F-4D97-AF65-F5344CB8AC3E}">
        <p14:creationId xmlns:p14="http://schemas.microsoft.com/office/powerpoint/2010/main" val="14502484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z="4800" dirty="0"/>
              <a:t>Issues and Concerns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1D4E1E-83F4-EE44-AB44-5AA70D52B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57846"/>
            <a:ext cx="8229600" cy="3847504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Budget availability</a:t>
            </a:r>
          </a:p>
          <a:p>
            <a:pPr lvl="1"/>
            <a:r>
              <a:rPr lang="en-US" b="0" dirty="0"/>
              <a:t>Funding for final mechanical system design work</a:t>
            </a:r>
          </a:p>
          <a:p>
            <a:pPr lvl="2"/>
            <a:r>
              <a:rPr lang="en-US" b="0" dirty="0"/>
              <a:t>Early R&amp;D to reduce high production contingency </a:t>
            </a:r>
          </a:p>
          <a:p>
            <a:pPr lvl="1"/>
            <a:r>
              <a:rPr lang="en-US" b="0" dirty="0"/>
              <a:t>Preparation for Stave acceptance test/QA/storage at LBNL (3 months lead time)</a:t>
            </a:r>
          </a:p>
          <a:p>
            <a:pPr lvl="1"/>
            <a:r>
              <a:rPr lang="en-US" b="0" dirty="0"/>
              <a:t>Schedule is closely tied to the funding level</a:t>
            </a:r>
          </a:p>
          <a:p>
            <a:pPr lvl="1"/>
            <a:endParaRPr lang="en-US" b="0" dirty="0"/>
          </a:p>
          <a:p>
            <a:r>
              <a:rPr lang="en-US" dirty="0"/>
              <a:t>Carbon structures </a:t>
            </a:r>
          </a:p>
          <a:p>
            <a:pPr lvl="1"/>
            <a:r>
              <a:rPr lang="en-US" b="0" dirty="0"/>
              <a:t>Cost and schedule, high contingency now </a:t>
            </a:r>
          </a:p>
          <a:p>
            <a:pPr lvl="1"/>
            <a:r>
              <a:rPr lang="en-US" b="0" dirty="0"/>
              <a:t>Good opportunity before ATLAS production at LBNL</a:t>
            </a:r>
          </a:p>
          <a:p>
            <a:pPr lvl="1"/>
            <a:endParaRPr lang="en-US" b="0" dirty="0"/>
          </a:p>
          <a:p>
            <a:r>
              <a:rPr lang="en-US" dirty="0"/>
              <a:t>Mechanical system integration</a:t>
            </a:r>
          </a:p>
          <a:p>
            <a:pPr lvl="1"/>
            <a:r>
              <a:rPr lang="en-US" b="0" dirty="0" err="1"/>
              <a:t>sPHENIX</a:t>
            </a:r>
            <a:r>
              <a:rPr lang="en-US" b="0" dirty="0"/>
              <a:t> beam pipe modification, under discussion with CAD </a:t>
            </a:r>
          </a:p>
          <a:p>
            <a:pPr lvl="1"/>
            <a:r>
              <a:rPr lang="en-US" b="0" dirty="0"/>
              <a:t>Readout cables, cooling etc.</a:t>
            </a:r>
          </a:p>
          <a:p>
            <a:pPr lvl="1"/>
            <a:r>
              <a:rPr lang="en-US" b="0" dirty="0"/>
              <a:t>MVTX+INTT+TPC + </a:t>
            </a:r>
            <a:r>
              <a:rPr lang="en-US" b="0" dirty="0" err="1"/>
              <a:t>HCal</a:t>
            </a:r>
            <a:r>
              <a:rPr lang="en-US" b="0" dirty="0"/>
              <a:t>...     </a:t>
            </a:r>
          </a:p>
        </p:txBody>
      </p:sp>
      <p:sp>
        <p:nvSpPr>
          <p:cNvPr id="31746" name="Date Placeholder 2"/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4/9-11, 2019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317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3DB70812-2340-4974-80C2-2AB8525AEB44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23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1083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0C5D0-460A-5044-8FF1-37F2575FC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21431"/>
            <a:ext cx="7267194" cy="590549"/>
          </a:xfrm>
        </p:spPr>
        <p:txBody>
          <a:bodyPr>
            <a:normAutofit/>
          </a:bodyPr>
          <a:lstStyle/>
          <a:p>
            <a:r>
              <a:rPr lang="en-US" sz="3000" dirty="0"/>
              <a:t>Summary: MVTX - WBS 3.2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836DF9-6410-0842-A070-E876DD9829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51871"/>
            <a:ext cx="8382000" cy="408028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Project now integrated into the </a:t>
            </a:r>
            <a:r>
              <a:rPr lang="en-US" dirty="0" err="1"/>
              <a:t>sPHENIX</a:t>
            </a:r>
            <a:r>
              <a:rPr lang="en-US" dirty="0"/>
              <a:t> P6</a:t>
            </a:r>
          </a:p>
          <a:p>
            <a:pPr lvl="1"/>
            <a:r>
              <a:rPr lang="en-US" b="0" dirty="0"/>
              <a:t>Latest Cost &amp; Schedule update under review, significant cost saving possible</a:t>
            </a:r>
          </a:p>
          <a:p>
            <a:pPr lvl="1"/>
            <a:r>
              <a:rPr lang="en-US" b="0" dirty="0"/>
              <a:t>To be implemented in P6 after the review</a:t>
            </a:r>
            <a:endParaRPr lang="en-US" dirty="0"/>
          </a:p>
          <a:p>
            <a:r>
              <a:rPr lang="en-US" dirty="0"/>
              <a:t>MVTX detector design &amp; construction  </a:t>
            </a:r>
          </a:p>
          <a:p>
            <a:pPr lvl="1"/>
            <a:r>
              <a:rPr lang="en-US" b="0" dirty="0"/>
              <a:t>As a separate upgrade project from the baseline </a:t>
            </a:r>
            <a:r>
              <a:rPr lang="en-US" b="0" dirty="0" err="1"/>
              <a:t>sPHENIX</a:t>
            </a:r>
            <a:r>
              <a:rPr lang="en-US" b="0" dirty="0"/>
              <a:t> MIE</a:t>
            </a:r>
          </a:p>
          <a:p>
            <a:pPr lvl="1"/>
            <a:r>
              <a:rPr lang="en-US" b="0" dirty="0"/>
              <a:t>Engineering design work in progress, MIT/LANL/LBNL et al</a:t>
            </a:r>
          </a:p>
          <a:p>
            <a:pPr lvl="2"/>
            <a:r>
              <a:rPr lang="en-US" b="0" dirty="0"/>
              <a:t>Need budget now for the final design work </a:t>
            </a:r>
          </a:p>
          <a:p>
            <a:pPr lvl="1"/>
            <a:r>
              <a:rPr lang="en-US" b="0" dirty="0"/>
              <a:t>Construction and assembly work planned for late 2019</a:t>
            </a:r>
          </a:p>
          <a:p>
            <a:r>
              <a:rPr lang="en-US" dirty="0"/>
              <a:t>Generic R&amp;D accomplished through LANL LDRD support</a:t>
            </a:r>
          </a:p>
          <a:p>
            <a:pPr lvl="1"/>
            <a:r>
              <a:rPr lang="en-US" b="0" dirty="0"/>
              <a:t>Readout integration </a:t>
            </a:r>
          </a:p>
          <a:p>
            <a:pPr lvl="1"/>
            <a:r>
              <a:rPr lang="en-US" b="0" dirty="0"/>
              <a:t>Stave modification</a:t>
            </a:r>
          </a:p>
          <a:p>
            <a:pPr lvl="1"/>
            <a:r>
              <a:rPr lang="en-US" b="0" dirty="0"/>
              <a:t>Mechanical system conceptual design </a:t>
            </a:r>
          </a:p>
          <a:p>
            <a:pPr lvl="1"/>
            <a:r>
              <a:rPr lang="en-US" b="0" dirty="0"/>
              <a:t>Readout cable test in progress</a:t>
            </a:r>
          </a:p>
          <a:p>
            <a:r>
              <a:rPr lang="en-US" dirty="0"/>
              <a:t>MVTX is ready to receive project funding </a:t>
            </a:r>
            <a:endParaRPr lang="en-US" b="0" dirty="0"/>
          </a:p>
          <a:p>
            <a:endParaRPr lang="en-US" dirty="0"/>
          </a:p>
          <a:p>
            <a:pPr marL="342892" lvl="1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FD9E4A-330A-3E40-AA87-E86A448AA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4/9-11,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B55946-246C-BF48-816F-A3C044B63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Director's Review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768504-B747-F642-B433-2A7F329CF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D6BD4-CFF7-FB45-8B7C-AC215C084BB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3160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F9DFA-DF7C-6F40-8651-F0E12E91E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1AC326-FA18-A14D-B5C2-D6645FAB5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4/9-11,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CD8419-78AA-C24E-BDC0-F5B04BA2A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19DF24-A2E3-8649-B16F-B2885BF01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14911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AD16D-DC03-A74D-9E8E-4CF1D5011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1020"/>
            <a:ext cx="8763000" cy="604562"/>
          </a:xfrm>
        </p:spPr>
        <p:txBody>
          <a:bodyPr>
            <a:noAutofit/>
          </a:bodyPr>
          <a:lstStyle/>
          <a:p>
            <a:r>
              <a:rPr lang="en-US" sz="3200" dirty="0"/>
              <a:t>Address July 2018 Review Recommendations</a:t>
            </a:r>
            <a:endParaRPr lang="en-US" sz="1800" dirty="0">
              <a:solidFill>
                <a:srgbClr val="0432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F74097-0F6D-9242-A885-F7B055B0DE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42167"/>
            <a:ext cx="8317283" cy="4162017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b="1" dirty="0"/>
              <a:t>Stave and RU procurement readiness</a:t>
            </a:r>
            <a:endParaRPr lang="en-US" dirty="0"/>
          </a:p>
          <a:p>
            <a:r>
              <a:rPr lang="en-US" dirty="0"/>
              <a:t>Completed sensor/HIC/stave evaluations at CERN </a:t>
            </a:r>
          </a:p>
          <a:p>
            <a:pPr lvl="1"/>
            <a:r>
              <a:rPr lang="en-US" dirty="0"/>
              <a:t>Built, tested and confirmed two HICs with 40cm and 60cm long power FPC</a:t>
            </a:r>
          </a:p>
          <a:p>
            <a:pPr lvl="1"/>
            <a:r>
              <a:rPr lang="en-US" dirty="0"/>
              <a:t>Sensors irradiated up to 2.7MRad, no issues (updated 9/18/2018). </a:t>
            </a:r>
          </a:p>
          <a:p>
            <a:r>
              <a:rPr lang="en-US" b="1" dirty="0"/>
              <a:t>Addressed all recommendations on stave/sensor R&amp;D</a:t>
            </a:r>
          </a:p>
          <a:p>
            <a:pPr lvl="1"/>
            <a:endParaRPr lang="en-US" dirty="0"/>
          </a:p>
          <a:p>
            <a:r>
              <a:rPr lang="en-US" b="1" dirty="0">
                <a:solidFill>
                  <a:srgbClr val="FF0000"/>
                </a:solidFill>
              </a:rPr>
              <a:t>Cost are set for staves &amp; RUs, procurement through US-ALICE/UTK</a:t>
            </a:r>
          </a:p>
          <a:p>
            <a:pPr lvl="1"/>
            <a:r>
              <a:rPr lang="en-US" dirty="0"/>
              <a:t>Technical specs document completed for production, BNL/DOE agreed</a:t>
            </a:r>
          </a:p>
          <a:p>
            <a:pPr lvl="1"/>
            <a:r>
              <a:rPr lang="en-US" dirty="0" err="1"/>
              <a:t>sPHENIX</a:t>
            </a:r>
            <a:r>
              <a:rPr lang="en-US" dirty="0"/>
              <a:t> RU and stave production starts ~April 2019, practically already in progress</a:t>
            </a:r>
          </a:p>
          <a:p>
            <a:r>
              <a:rPr lang="en-US" dirty="0"/>
              <a:t>MVTX/INTT mechanical integration </a:t>
            </a:r>
          </a:p>
          <a:p>
            <a:pPr lvl="1"/>
            <a:r>
              <a:rPr lang="en-US" dirty="0"/>
              <a:t>Mechanical design being updated and 3-D mockup demonstrated</a:t>
            </a:r>
          </a:p>
          <a:p>
            <a:pPr lvl="1"/>
            <a:r>
              <a:rPr lang="en-US" dirty="0"/>
              <a:t>Inner tracking task force completed evaluation, preferred INTT-layers =2   </a:t>
            </a:r>
          </a:p>
          <a:p>
            <a:r>
              <a:rPr lang="en-US" dirty="0"/>
              <a:t>Readout cables </a:t>
            </a:r>
          </a:p>
          <a:p>
            <a:pPr lvl="1"/>
            <a:r>
              <a:rPr lang="en-US" dirty="0"/>
              <a:t>BNL approved the use of </a:t>
            </a:r>
            <a:r>
              <a:rPr lang="en-US" dirty="0" err="1"/>
              <a:t>SamTec</a:t>
            </a:r>
            <a:r>
              <a:rPr lang="en-US" dirty="0"/>
              <a:t> blue cables </a:t>
            </a:r>
          </a:p>
          <a:p>
            <a:pPr lvl="2"/>
            <a:r>
              <a:rPr lang="en-US" dirty="0"/>
              <a:t>Electrically better &amp; mechanically compact</a:t>
            </a:r>
          </a:p>
          <a:p>
            <a:pPr lvl="2"/>
            <a:r>
              <a:rPr lang="en-US" dirty="0"/>
              <a:t>ALICE confirmed signal performance with 8m long readout cables. For MVTX, 10m very likely works (30AWG/</a:t>
            </a:r>
            <a:r>
              <a:rPr lang="en-US" dirty="0" err="1"/>
              <a:t>sPHENIX</a:t>
            </a:r>
            <a:r>
              <a:rPr lang="en-US" dirty="0"/>
              <a:t> vs 32AWG/ALICE), to be confirmed by on-going R&amp;D at LANL</a:t>
            </a:r>
          </a:p>
          <a:p>
            <a:pPr lvl="1"/>
            <a:r>
              <a:rPr lang="en-US" dirty="0"/>
              <a:t>Samples ordered for system integration mockup and test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8D4335-19EA-BD47-A71A-060DE2299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4/9-11, 2019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844D56-1C66-AB48-B7B6-722A33A34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2DAF2B-5067-B442-A34F-1E7893185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26</a:t>
            </a:fld>
            <a:endParaRPr lang="en-US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DDD1D7-596B-6449-93BF-B3EE6717D451}"/>
              </a:ext>
            </a:extLst>
          </p:cNvPr>
          <p:cNvSpPr txBox="1"/>
          <p:nvPr/>
        </p:nvSpPr>
        <p:spPr>
          <a:xfrm>
            <a:off x="1020872" y="1970558"/>
            <a:ext cx="625203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https://</a:t>
            </a:r>
            <a:r>
              <a:rPr lang="en-US" sz="1050" dirty="0" err="1"/>
              <a:t>docs.google.com</a:t>
            </a:r>
            <a:r>
              <a:rPr lang="en-US" sz="1050" dirty="0"/>
              <a:t>/document/d/1vsm_G7ZLgqv-kBZqK0jF69T_Nx2Uwk0Zxv86jRVxybw/</a:t>
            </a:r>
            <a:r>
              <a:rPr lang="en-US" sz="1050" dirty="0" err="1"/>
              <a:t>edit?usp</a:t>
            </a:r>
            <a:r>
              <a:rPr lang="en-US" sz="1050" dirty="0"/>
              <a:t>=sharing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193880-D013-2745-B33A-1F981F66DCF4}"/>
              </a:ext>
            </a:extLst>
          </p:cNvPr>
          <p:cNvSpPr txBox="1"/>
          <p:nvPr/>
        </p:nvSpPr>
        <p:spPr>
          <a:xfrm>
            <a:off x="7065126" y="3218563"/>
            <a:ext cx="19368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Christof, Rachid, </a:t>
            </a:r>
            <a:r>
              <a:rPr lang="en-US" sz="1200" dirty="0" err="1"/>
              <a:t>Itaru’s</a:t>
            </a:r>
            <a:r>
              <a:rPr lang="en-US" sz="1200" dirty="0"/>
              <a:t> talks</a:t>
            </a:r>
          </a:p>
        </p:txBody>
      </p:sp>
    </p:spTree>
    <p:extLst>
      <p:ext uri="{BB962C8B-B14F-4D97-AF65-F5344CB8AC3E}">
        <p14:creationId xmlns:p14="http://schemas.microsoft.com/office/powerpoint/2010/main" val="35898593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435AA-52A8-7441-B0FF-B7AAB5616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666" y="102394"/>
            <a:ext cx="8534400" cy="565545"/>
          </a:xfrm>
        </p:spPr>
        <p:txBody>
          <a:bodyPr>
            <a:normAutofit fontScale="90000"/>
          </a:bodyPr>
          <a:lstStyle/>
          <a:p>
            <a:r>
              <a:rPr lang="en-US" sz="3000" dirty="0"/>
              <a:t>Stave and RU Production QA Plan Documents Available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5B202D-95EA-3247-8A21-AA3CB00887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4066" y="853559"/>
            <a:ext cx="4114800" cy="3775591"/>
          </a:xfrm>
          <a:ln>
            <a:solidFill>
              <a:srgbClr val="032AFF"/>
            </a:solidFill>
          </a:ln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32AFF"/>
                </a:solidFill>
              </a:rPr>
              <a:t>Staves</a:t>
            </a:r>
          </a:p>
          <a:p>
            <a:r>
              <a:rPr lang="en-US" dirty="0"/>
              <a:t>Purchase 84 staves from ALICE/CERN </a:t>
            </a:r>
          </a:p>
          <a:p>
            <a:pPr lvl="1"/>
            <a:r>
              <a:rPr lang="en-US" dirty="0"/>
              <a:t>48 + 28(spares for 2 inner layers) + 8 spares</a:t>
            </a:r>
          </a:p>
          <a:p>
            <a:pPr lvl="1"/>
            <a:r>
              <a:rPr lang="en-US" dirty="0"/>
              <a:t>Production following the completion of ALICE ITS/IB  </a:t>
            </a:r>
          </a:p>
          <a:p>
            <a:pPr lvl="1"/>
            <a:r>
              <a:rPr lang="en-US" dirty="0"/>
              <a:t>Starting ~Oct. 2018, will last 6-12 months </a:t>
            </a:r>
          </a:p>
          <a:p>
            <a:pPr lvl="1"/>
            <a:r>
              <a:rPr lang="en-US" dirty="0"/>
              <a:t>Fully tested at CERN before shipping to US</a:t>
            </a:r>
          </a:p>
          <a:p>
            <a:pPr lvl="2"/>
            <a:r>
              <a:rPr lang="en-US" dirty="0"/>
              <a:t>All Gold/Silver staves (same as ALICE IB)</a:t>
            </a:r>
          </a:p>
          <a:p>
            <a:pPr lvl="2"/>
            <a:r>
              <a:rPr lang="en-US" dirty="0"/>
              <a:t>A LANL postdoc (Dr. Yasser Morales) oversees production QA at CERN</a:t>
            </a:r>
          </a:p>
          <a:p>
            <a:r>
              <a:rPr lang="en-US" dirty="0"/>
              <a:t>Acceptance QA at LBNL</a:t>
            </a:r>
          </a:p>
          <a:p>
            <a:pPr lvl="1"/>
            <a:r>
              <a:rPr lang="en-US" dirty="0"/>
              <a:t>Full test and QA</a:t>
            </a:r>
          </a:p>
          <a:p>
            <a:pPr lvl="2"/>
            <a:r>
              <a:rPr lang="en-US" dirty="0"/>
              <a:t>Electrical</a:t>
            </a:r>
          </a:p>
          <a:p>
            <a:pPr lvl="2"/>
            <a:r>
              <a:rPr lang="en-US" dirty="0"/>
              <a:t>Mechanical  </a:t>
            </a:r>
          </a:p>
          <a:p>
            <a:pPr lvl="1"/>
            <a:r>
              <a:rPr lang="en-US" dirty="0"/>
              <a:t>Detector assembly at LBNL 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F573BB5-BC43-4B4B-8852-2A83A47D2A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24400" y="867166"/>
            <a:ext cx="3581400" cy="3761984"/>
          </a:xfrm>
          <a:ln>
            <a:solidFill>
              <a:srgbClr val="032AFF"/>
            </a:solidFill>
          </a:ln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32AFF"/>
                </a:solidFill>
              </a:rPr>
              <a:t>Readout Units</a:t>
            </a:r>
          </a:p>
          <a:p>
            <a:r>
              <a:rPr lang="en-US" dirty="0"/>
              <a:t>Purchase 60 RUs from ALICE/CERN</a:t>
            </a:r>
          </a:p>
          <a:p>
            <a:pPr lvl="1"/>
            <a:r>
              <a:rPr lang="en-US" dirty="0"/>
              <a:t>48 + 12 spares(20%)</a:t>
            </a:r>
          </a:p>
          <a:p>
            <a:pPr lvl="1"/>
            <a:r>
              <a:rPr lang="en-US" dirty="0"/>
              <a:t>To be part of ALICE production </a:t>
            </a:r>
          </a:p>
          <a:p>
            <a:pPr lvl="2"/>
            <a:r>
              <a:rPr lang="en-US" dirty="0"/>
              <a:t>Cost saving </a:t>
            </a:r>
          </a:p>
          <a:p>
            <a:pPr lvl="2"/>
            <a:r>
              <a:rPr lang="en-US" dirty="0"/>
              <a:t>Minimize technical risks</a:t>
            </a:r>
          </a:p>
          <a:p>
            <a:pPr lvl="1"/>
            <a:r>
              <a:rPr lang="en-US" dirty="0"/>
              <a:t>Initial test at CERN</a:t>
            </a:r>
          </a:p>
          <a:p>
            <a:endParaRPr lang="en-US" dirty="0"/>
          </a:p>
          <a:p>
            <a:r>
              <a:rPr lang="en-US" dirty="0"/>
              <a:t>Acceptance QA at UT-Austin</a:t>
            </a:r>
          </a:p>
          <a:p>
            <a:pPr lvl="1"/>
            <a:r>
              <a:rPr lang="en-US" dirty="0"/>
              <a:t>Full test  </a:t>
            </a:r>
          </a:p>
          <a:p>
            <a:pPr lvl="1"/>
            <a:r>
              <a:rPr lang="en-US" dirty="0"/>
              <a:t>LANL as the 2</a:t>
            </a:r>
            <a:r>
              <a:rPr lang="en-US" baseline="30000" dirty="0"/>
              <a:t>nd</a:t>
            </a:r>
            <a:r>
              <a:rPr lang="en-US" dirty="0"/>
              <a:t> test site</a:t>
            </a:r>
          </a:p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AE8483-6BC1-CC4C-A089-C6C41558B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4/9-11,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09CA99-D569-9F48-B61B-72DE9AB69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CC44EF-492E-8B47-9E48-B5E4004D3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27</a:t>
            </a:fld>
            <a:endParaRPr lang="en-US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7BC473-BBDD-BB4C-87AC-633F4A4CB3F8}"/>
              </a:ext>
            </a:extLst>
          </p:cNvPr>
          <p:cNvSpPr txBox="1"/>
          <p:nvPr/>
        </p:nvSpPr>
        <p:spPr>
          <a:xfrm>
            <a:off x="2686050" y="532321"/>
            <a:ext cx="3483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https://</a:t>
            </a:r>
            <a:r>
              <a:rPr lang="en-US" dirty="0" err="1">
                <a:solidFill>
                  <a:srgbClr val="FF0000"/>
                </a:solidFill>
              </a:rPr>
              <a:t>indico.bnl.gov</a:t>
            </a:r>
            <a:r>
              <a:rPr lang="en-US" dirty="0">
                <a:solidFill>
                  <a:srgbClr val="FF0000"/>
                </a:solidFill>
              </a:rPr>
              <a:t>/event/4729/</a:t>
            </a:r>
          </a:p>
        </p:txBody>
      </p:sp>
    </p:spTree>
    <p:extLst>
      <p:ext uri="{BB962C8B-B14F-4D97-AF65-F5344CB8AC3E}">
        <p14:creationId xmlns:p14="http://schemas.microsoft.com/office/powerpoint/2010/main" val="32018849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76D1A-625F-E84F-A578-67753E46B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609" y="43142"/>
            <a:ext cx="8229600" cy="427382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MVTX Production &amp; Test Schedule 4/2/2019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122585-B497-C247-A3F1-7533512AB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4/9-11, 2019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A16337-4627-E042-BDE8-3D19013AE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E024EBA-C182-3D44-B2EE-6D197C3BD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373" y="848727"/>
            <a:ext cx="8229600" cy="3895596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Stave production @CERN</a:t>
            </a:r>
          </a:p>
          <a:p>
            <a:pPr lvl="1"/>
            <a:r>
              <a:rPr lang="en-US" dirty="0"/>
              <a:t>May 2019- May 2020, 84 staves</a:t>
            </a:r>
          </a:p>
          <a:p>
            <a:pPr lvl="1"/>
            <a:r>
              <a:rPr lang="en-US" dirty="0"/>
              <a:t>ALICE IB average: ~4 staves/</a:t>
            </a:r>
            <a:r>
              <a:rPr lang="en-US" dirty="0" err="1"/>
              <a:t>wk</a:t>
            </a:r>
            <a:endParaRPr lang="en-US" dirty="0"/>
          </a:p>
          <a:p>
            <a:r>
              <a:rPr lang="en-US" dirty="0"/>
              <a:t>Stave acceptance test @LBNL</a:t>
            </a:r>
          </a:p>
          <a:p>
            <a:pPr lvl="1"/>
            <a:r>
              <a:rPr lang="en-US" dirty="0"/>
              <a:t>MOSAIC system, 9/2019 – 5/2020</a:t>
            </a:r>
          </a:p>
          <a:p>
            <a:pPr lvl="1"/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Final mechanical design work </a:t>
            </a:r>
          </a:p>
          <a:p>
            <a:pPr lvl="1"/>
            <a:r>
              <a:rPr lang="en-US" dirty="0"/>
              <a:t>May 2019 – $$ available soon(?)</a:t>
            </a:r>
          </a:p>
          <a:p>
            <a:pPr lvl="1"/>
            <a:r>
              <a:rPr lang="en-US" dirty="0"/>
              <a:t>CYSS, End wheels </a:t>
            </a:r>
          </a:p>
          <a:p>
            <a:pPr lvl="1"/>
            <a:r>
              <a:rPr lang="en-US" dirty="0"/>
              <a:t>Service barrel and interface</a:t>
            </a:r>
          </a:p>
          <a:p>
            <a:pPr lvl="1"/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MVTX detector assembly at LBNL </a:t>
            </a:r>
          </a:p>
          <a:p>
            <a:pPr lvl="1"/>
            <a:r>
              <a:rPr lang="en-US" dirty="0"/>
              <a:t>LBNL ALICE ML stave production ends ~12/2019, a total of 60 ML staves</a:t>
            </a:r>
          </a:p>
          <a:p>
            <a:pPr lvl="1"/>
            <a:r>
              <a:rPr lang="en-US" dirty="0"/>
              <a:t>Start MVTX detector assembly ~ late summer of 2019 (or after the completion of ALICE ML?)</a:t>
            </a:r>
          </a:p>
          <a:p>
            <a:pPr lvl="1"/>
            <a:endParaRPr lang="en-US" dirty="0"/>
          </a:p>
          <a:p>
            <a:r>
              <a:rPr lang="en-US" dirty="0"/>
              <a:t>MVTX full half-barrel detector test @LBNL</a:t>
            </a:r>
          </a:p>
          <a:p>
            <a:pPr lvl="1"/>
            <a:r>
              <a:rPr lang="en-US" dirty="0"/>
              <a:t>Starts ~mid of 2021</a:t>
            </a:r>
          </a:p>
          <a:p>
            <a:pPr lvl="1"/>
            <a:r>
              <a:rPr lang="en-US" dirty="0"/>
              <a:t>Using full readout system if ready: 24RU + 12PU + 3FELIX/2 servers </a:t>
            </a:r>
          </a:p>
          <a:p>
            <a:pPr lvl="1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B4833F-C86D-1941-B4AD-FB719D66A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1050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0"/>
          <p:cNvSpPr txBox="1">
            <a:spLocks noGrp="1"/>
          </p:cNvSpPr>
          <p:nvPr>
            <p:ph type="title"/>
          </p:nvPr>
        </p:nvSpPr>
        <p:spPr>
          <a:xfrm>
            <a:off x="457200" y="1"/>
            <a:ext cx="8229600" cy="7389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numCol="1" rtlCol="0" anchor="ctr" anchorCtr="0" compatLnSpc="1">
            <a:prstTxWarp prst="textNoShape">
              <a:avLst/>
            </a:prstTxWarp>
            <a:no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2019 Test Beam: 4-stave Telescope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261" name="Google Shape;261;p20"/>
          <p:cNvSpPr txBox="1">
            <a:spLocks noGrp="1"/>
          </p:cNvSpPr>
          <p:nvPr>
            <p:ph type="dt" idx="10"/>
          </p:nvPr>
        </p:nvSpPr>
        <p:spPr>
          <a:xfrm>
            <a:off x="7004050" y="4868863"/>
            <a:ext cx="2133600" cy="274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numCol="1" rtlCol="0" anchor="ctr" anchorCtr="0" compatLnSpc="1">
            <a:prstTxWarp prst="textNoShape">
              <a:avLst/>
            </a:prstTxWarp>
            <a:noAutofit/>
          </a:bodyPr>
          <a:lstStyle/>
          <a:p>
            <a:r>
              <a:rPr lang="en-US"/>
              <a:t>4/9-11, 2019</a:t>
            </a:r>
            <a:endParaRPr/>
          </a:p>
        </p:txBody>
      </p:sp>
      <p:sp>
        <p:nvSpPr>
          <p:cNvPr id="262" name="Google Shape;262;p20"/>
          <p:cNvSpPr txBox="1">
            <a:spLocks noGrp="1"/>
          </p:cNvSpPr>
          <p:nvPr>
            <p:ph type="ftr" idx="11"/>
          </p:nvPr>
        </p:nvSpPr>
        <p:spPr>
          <a:xfrm>
            <a:off x="-1" y="4868863"/>
            <a:ext cx="3310500" cy="274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r>
              <a:rPr lang="en-US"/>
              <a:t>sPHENIX Director's Review</a:t>
            </a:r>
            <a:endParaRPr/>
          </a:p>
        </p:txBody>
      </p:sp>
      <p:sp>
        <p:nvSpPr>
          <p:cNvPr id="263" name="Google Shape;263;p20"/>
          <p:cNvSpPr txBox="1">
            <a:spLocks noGrp="1"/>
          </p:cNvSpPr>
          <p:nvPr>
            <p:ph type="body" idx="1"/>
          </p:nvPr>
        </p:nvSpPr>
        <p:spPr>
          <a:xfrm>
            <a:off x="0" y="759850"/>
            <a:ext cx="4972677" cy="3895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numCol="1" rtlCol="0" anchor="t" anchorCtr="0" compatLnSpc="1">
            <a:prstTxWarp prst="textNoShape">
              <a:avLst/>
            </a:prstTxWarp>
            <a:noAutofit/>
          </a:bodyPr>
          <a:lstStyle/>
          <a:p>
            <a:pPr indent="-342892">
              <a:spcBef>
                <a:spcPts val="0"/>
              </a:spcBef>
              <a:buSzPts val="1800"/>
              <a:buChar char="●"/>
            </a:pPr>
            <a:r>
              <a:rPr lang="en-US" sz="1800" dirty="0"/>
              <a:t>Scheduled for May 22-29, at </a:t>
            </a:r>
            <a:r>
              <a:rPr lang="en-US" sz="1800" dirty="0" err="1"/>
              <a:t>Fermilab</a:t>
            </a:r>
            <a:endParaRPr sz="1800" dirty="0"/>
          </a:p>
          <a:p>
            <a:pPr indent="-342892">
              <a:spcBef>
                <a:spcPts val="0"/>
              </a:spcBef>
              <a:buSzPts val="1800"/>
              <a:buChar char="●"/>
            </a:pPr>
            <a:r>
              <a:rPr lang="en-US" sz="1800" dirty="0"/>
              <a:t>Additions compared to the 2018 test beam:</a:t>
            </a:r>
            <a:endParaRPr sz="1800" dirty="0"/>
          </a:p>
          <a:p>
            <a:pPr lvl="1">
              <a:spcBef>
                <a:spcPts val="0"/>
              </a:spcBef>
              <a:buChar char="○"/>
            </a:pPr>
            <a:r>
              <a:rPr lang="en-US" dirty="0"/>
              <a:t>Staves (from single chips)</a:t>
            </a:r>
            <a:endParaRPr dirty="0"/>
          </a:p>
          <a:p>
            <a:pPr lvl="1">
              <a:spcBef>
                <a:spcPts val="0"/>
              </a:spcBef>
              <a:buChar char="○"/>
            </a:pPr>
            <a:r>
              <a:rPr lang="en-US" dirty="0"/>
              <a:t>Full-length MVTX signal cables (from 5 m off-the-shelf cables)</a:t>
            </a:r>
            <a:endParaRPr dirty="0"/>
          </a:p>
          <a:p>
            <a:pPr lvl="1">
              <a:spcBef>
                <a:spcPts val="0"/>
              </a:spcBef>
              <a:buChar char="○"/>
            </a:pPr>
            <a:r>
              <a:rPr lang="en-US" dirty="0"/>
              <a:t>FELIX v2.0 (from v1.5)</a:t>
            </a:r>
            <a:endParaRPr dirty="0"/>
          </a:p>
          <a:p>
            <a:pPr lvl="1">
              <a:spcBef>
                <a:spcPts val="0"/>
              </a:spcBef>
              <a:buChar char="○"/>
            </a:pPr>
            <a:r>
              <a:rPr lang="en-US" dirty="0"/>
              <a:t>Cooling system</a:t>
            </a:r>
            <a:endParaRPr dirty="0"/>
          </a:p>
          <a:p>
            <a:pPr lvl="1">
              <a:spcBef>
                <a:spcPts val="0"/>
              </a:spcBef>
              <a:buChar char="○"/>
            </a:pPr>
            <a:r>
              <a:rPr lang="en-US" dirty="0"/>
              <a:t>Power board</a:t>
            </a:r>
            <a:endParaRPr dirty="0"/>
          </a:p>
          <a:p>
            <a:pPr lvl="1">
              <a:spcBef>
                <a:spcPts val="0"/>
              </a:spcBef>
              <a:buChar char="○"/>
            </a:pPr>
            <a:r>
              <a:rPr lang="en-US" dirty="0" err="1"/>
              <a:t>sPHENIX</a:t>
            </a:r>
            <a:r>
              <a:rPr lang="en-US" dirty="0"/>
              <a:t> GTM</a:t>
            </a:r>
            <a:endParaRPr dirty="0"/>
          </a:p>
        </p:txBody>
      </p:sp>
      <p:sp>
        <p:nvSpPr>
          <p:cNvPr id="265" name="Google Shape;265;p20"/>
          <p:cNvSpPr/>
          <p:nvPr/>
        </p:nvSpPr>
        <p:spPr>
          <a:xfrm>
            <a:off x="355225" y="4147600"/>
            <a:ext cx="4172700" cy="658800"/>
          </a:xfrm>
          <a:prstGeom prst="roundRect">
            <a:avLst>
              <a:gd name="adj" fmla="val 19416"/>
            </a:avLst>
          </a:prstGeom>
          <a:solidFill>
            <a:srgbClr val="8CB3E3">
              <a:alpha val="24710"/>
            </a:srgbClr>
          </a:solidFill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algn="ctr"/>
            <a:r>
              <a:rPr lang="en-US" dirty="0"/>
              <a:t>Full test of all components of the MVTX detector - LDRD “stretch goal”</a:t>
            </a:r>
            <a:endParaRPr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6" name="Google Shape;266;p20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2675" y="2833000"/>
            <a:ext cx="2729402" cy="191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20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8851" y="863240"/>
            <a:ext cx="4328799" cy="148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0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57776" y="2863576"/>
            <a:ext cx="2016301" cy="12630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4C4FDF0-45EC-3D4D-8306-581902BC8DFD}"/>
              </a:ext>
            </a:extLst>
          </p:cNvPr>
          <p:cNvSpPr txBox="1"/>
          <p:nvPr/>
        </p:nvSpPr>
        <p:spPr>
          <a:xfrm>
            <a:off x="8115300" y="355663"/>
            <a:ext cx="1062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Sho’s</a:t>
            </a:r>
            <a:r>
              <a:rPr lang="en-US" dirty="0"/>
              <a:t> talk</a:t>
            </a:r>
          </a:p>
        </p:txBody>
      </p:sp>
    </p:spTree>
    <p:extLst>
      <p:ext uri="{BB962C8B-B14F-4D97-AF65-F5344CB8AC3E}">
        <p14:creationId xmlns:p14="http://schemas.microsoft.com/office/powerpoint/2010/main" val="33742213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DB301E28-C58A-734B-B431-57F3C1FAD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"/>
            <a:ext cx="8229600" cy="573811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sPHENIX</a:t>
            </a:r>
            <a:r>
              <a:rPr lang="en-US" dirty="0"/>
              <a:t> Detectors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32FDC2-1499-444E-8D98-73B56EFCA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4/9-11, 2019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67E66F-2643-4D85-B369-B17855572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Director's Review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4223D3A-F0E0-44AE-9C69-5A2CED7C1C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228" y="978926"/>
            <a:ext cx="6633773" cy="385762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D4C03DC-C80C-4881-BAF6-A0DB37D25419}"/>
              </a:ext>
            </a:extLst>
          </p:cNvPr>
          <p:cNvGrpSpPr/>
          <p:nvPr/>
        </p:nvGrpSpPr>
        <p:grpSpPr>
          <a:xfrm rot="8335738">
            <a:off x="5216299" y="2220719"/>
            <a:ext cx="2915984" cy="2606373"/>
            <a:chOff x="6433176" y="1539082"/>
            <a:chExt cx="2105524" cy="1899697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4D8A9956-BFB7-40C0-87D4-029A0E8D4058}"/>
                </a:ext>
              </a:extLst>
            </p:cNvPr>
            <p:cNvCxnSpPr>
              <a:cxnSpLocks/>
            </p:cNvCxnSpPr>
            <p:nvPr/>
          </p:nvCxnSpPr>
          <p:spPr>
            <a:xfrm rot="13264262" flipV="1">
              <a:off x="6433176" y="3238580"/>
              <a:ext cx="524288" cy="752"/>
            </a:xfrm>
            <a:prstGeom prst="straightConnector1">
              <a:avLst/>
            </a:prstGeom>
            <a:ln>
              <a:solidFill>
                <a:srgbClr val="292929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B2010CC-29A4-4A4A-B123-9E2E14C26CA3}"/>
                </a:ext>
              </a:extLst>
            </p:cNvPr>
            <p:cNvCxnSpPr>
              <a:cxnSpLocks/>
            </p:cNvCxnSpPr>
            <p:nvPr/>
          </p:nvCxnSpPr>
          <p:spPr>
            <a:xfrm rot="13264262" flipH="1" flipV="1">
              <a:off x="7548318" y="1905726"/>
              <a:ext cx="990382" cy="1"/>
            </a:xfrm>
            <a:prstGeom prst="line">
              <a:avLst/>
            </a:prstGeom>
            <a:ln>
              <a:solidFill>
                <a:srgbClr val="29292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CAA99EE2-CD89-4BA2-8325-B8A907995538}"/>
                </a:ext>
              </a:extLst>
            </p:cNvPr>
            <p:cNvCxnSpPr>
              <a:cxnSpLocks/>
            </p:cNvCxnSpPr>
            <p:nvPr/>
          </p:nvCxnSpPr>
          <p:spPr>
            <a:xfrm rot="13264262" flipH="1">
              <a:off x="7273706" y="1539082"/>
              <a:ext cx="1" cy="1899697"/>
            </a:xfrm>
            <a:prstGeom prst="straightConnector1">
              <a:avLst/>
            </a:prstGeom>
            <a:ln>
              <a:solidFill>
                <a:srgbClr val="292929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FF4E969C-DB70-49FC-8C4E-C87464CB4D9D}"/>
              </a:ext>
            </a:extLst>
          </p:cNvPr>
          <p:cNvSpPr/>
          <p:nvPr/>
        </p:nvSpPr>
        <p:spPr>
          <a:xfrm>
            <a:off x="7000370" y="3114233"/>
            <a:ext cx="8819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>
                <a:solidFill>
                  <a:sysClr val="windowText" lastClr="000000"/>
                </a:solidFill>
              </a:rPr>
              <a:t>Φ</a:t>
            </a:r>
            <a:r>
              <a:rPr lang="en-US" dirty="0">
                <a:solidFill>
                  <a:sysClr val="windowText" lastClr="000000"/>
                </a:solidFill>
              </a:rPr>
              <a:t> ~ 5m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E7900BF-196A-4348-8F1A-DDE63F70E068}"/>
              </a:ext>
            </a:extLst>
          </p:cNvPr>
          <p:cNvGrpSpPr/>
          <p:nvPr/>
        </p:nvGrpSpPr>
        <p:grpSpPr>
          <a:xfrm>
            <a:off x="1066811" y="1352550"/>
            <a:ext cx="3733790" cy="2586855"/>
            <a:chOff x="493100" y="600775"/>
            <a:chExt cx="4307500" cy="3449141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9220936-72C6-4134-A29D-464749F11DCC}"/>
                </a:ext>
              </a:extLst>
            </p:cNvPr>
            <p:cNvSpPr/>
            <p:nvPr/>
          </p:nvSpPr>
          <p:spPr>
            <a:xfrm>
              <a:off x="768304" y="600775"/>
              <a:ext cx="1617195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</a:rPr>
                <a:t>Outer HCal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A828CB4-F002-433C-A294-E461811C60AE}"/>
                </a:ext>
              </a:extLst>
            </p:cNvPr>
            <p:cNvSpPr/>
            <p:nvPr/>
          </p:nvSpPr>
          <p:spPr>
            <a:xfrm>
              <a:off x="784655" y="970399"/>
              <a:ext cx="1595395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</a:rPr>
                <a:t>SC Magnet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FC8D488-68BF-4C75-B5C4-5B2012841FAB}"/>
                </a:ext>
              </a:extLst>
            </p:cNvPr>
            <p:cNvSpPr/>
            <p:nvPr/>
          </p:nvSpPr>
          <p:spPr>
            <a:xfrm>
              <a:off x="1200217" y="1709647"/>
              <a:ext cx="1041311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</a:rPr>
                <a:t>EMCal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7C48A5F-5799-493E-A0E2-CFC21C224E72}"/>
                </a:ext>
              </a:extLst>
            </p:cNvPr>
            <p:cNvSpPr/>
            <p:nvPr/>
          </p:nvSpPr>
          <p:spPr>
            <a:xfrm>
              <a:off x="1442271" y="2079271"/>
              <a:ext cx="718573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</a:rPr>
                <a:t>TPC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21CE6B8-04C6-42B0-B1D9-A149FDA22844}"/>
                </a:ext>
              </a:extLst>
            </p:cNvPr>
            <p:cNvSpPr/>
            <p:nvPr/>
          </p:nvSpPr>
          <p:spPr>
            <a:xfrm>
              <a:off x="1362184" y="2448896"/>
              <a:ext cx="825355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432FF"/>
                  </a:solidFill>
                </a:rPr>
                <a:t>INTT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B122AAE-2A51-463B-819A-7506AA7C4DF3}"/>
                </a:ext>
              </a:extLst>
            </p:cNvPr>
            <p:cNvSpPr/>
            <p:nvPr/>
          </p:nvSpPr>
          <p:spPr>
            <a:xfrm>
              <a:off x="493100" y="3188141"/>
              <a:ext cx="2001317" cy="861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ysClr val="windowText" lastClr="000000"/>
                  </a:solidFill>
                </a:rPr>
                <a:t>15 kHz trigger</a:t>
              </a:r>
            </a:p>
            <a:p>
              <a:r>
                <a:rPr lang="en-US" dirty="0">
                  <a:solidFill>
                    <a:sysClr val="windowText" lastClr="000000"/>
                  </a:solidFill>
                </a:rPr>
                <a:t>&gt;10 GB/s data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4C8FA3D-11A7-4365-A95C-12E9510E99DA}"/>
                </a:ext>
              </a:extLst>
            </p:cNvPr>
            <p:cNvSpPr/>
            <p:nvPr/>
          </p:nvSpPr>
          <p:spPr>
            <a:xfrm>
              <a:off x="1235483" y="2818520"/>
              <a:ext cx="994289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MVTX</a:t>
              </a: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512AEA4B-CA6E-4FDD-84E7-CBDA60130103}"/>
                </a:ext>
              </a:extLst>
            </p:cNvPr>
            <p:cNvCxnSpPr/>
            <p:nvPr/>
          </p:nvCxnSpPr>
          <p:spPr>
            <a:xfrm>
              <a:off x="2021500" y="785441"/>
              <a:ext cx="1559900" cy="361092"/>
            </a:xfrm>
            <a:prstGeom prst="straightConnector1">
              <a:avLst/>
            </a:prstGeom>
            <a:ln>
              <a:solidFill>
                <a:srgbClr val="29292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6C490FE1-5B02-4099-AB8E-7B215C709D75}"/>
                </a:ext>
              </a:extLst>
            </p:cNvPr>
            <p:cNvCxnSpPr>
              <a:cxnSpLocks/>
            </p:cNvCxnSpPr>
            <p:nvPr/>
          </p:nvCxnSpPr>
          <p:spPr>
            <a:xfrm>
              <a:off x="2021500" y="1155065"/>
              <a:ext cx="1976062" cy="528984"/>
            </a:xfrm>
            <a:prstGeom prst="straightConnector1">
              <a:avLst/>
            </a:prstGeom>
            <a:ln>
              <a:solidFill>
                <a:srgbClr val="29292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1BA7C027-70D5-4F29-9FFA-B85603F8373B}"/>
                </a:ext>
              </a:extLst>
            </p:cNvPr>
            <p:cNvCxnSpPr>
              <a:cxnSpLocks/>
            </p:cNvCxnSpPr>
            <p:nvPr/>
          </p:nvCxnSpPr>
          <p:spPr>
            <a:xfrm>
              <a:off x="2021500" y="1521814"/>
              <a:ext cx="1940900" cy="342785"/>
            </a:xfrm>
            <a:prstGeom prst="straightConnector1">
              <a:avLst/>
            </a:prstGeom>
            <a:ln>
              <a:solidFill>
                <a:srgbClr val="29292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8D8D1CFA-5B82-46F4-90D1-287461D3F671}"/>
                </a:ext>
              </a:extLst>
            </p:cNvPr>
            <p:cNvSpPr/>
            <p:nvPr/>
          </p:nvSpPr>
          <p:spPr>
            <a:xfrm>
              <a:off x="815496" y="1340023"/>
              <a:ext cx="1554272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</a:rPr>
                <a:t>Inner HCal</a:t>
              </a: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E497862A-F472-4255-97A8-9B2C0BDB2666}"/>
                </a:ext>
              </a:extLst>
            </p:cNvPr>
            <p:cNvCxnSpPr>
              <a:cxnSpLocks/>
            </p:cNvCxnSpPr>
            <p:nvPr/>
          </p:nvCxnSpPr>
          <p:spPr>
            <a:xfrm>
              <a:off x="2021500" y="1894313"/>
              <a:ext cx="2093300" cy="156485"/>
            </a:xfrm>
            <a:prstGeom prst="straightConnector1">
              <a:avLst/>
            </a:prstGeom>
            <a:ln>
              <a:solidFill>
                <a:srgbClr val="29292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C7115567-5FA6-4879-8678-7D668A3F6C3A}"/>
                </a:ext>
              </a:extLst>
            </p:cNvPr>
            <p:cNvCxnSpPr>
              <a:cxnSpLocks/>
            </p:cNvCxnSpPr>
            <p:nvPr/>
          </p:nvCxnSpPr>
          <p:spPr>
            <a:xfrm>
              <a:off x="2014778" y="2261062"/>
              <a:ext cx="2404822" cy="168513"/>
            </a:xfrm>
            <a:prstGeom prst="straightConnector1">
              <a:avLst/>
            </a:prstGeom>
            <a:ln>
              <a:solidFill>
                <a:srgbClr val="29292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D0809B35-6914-435C-BA54-99C333E448BA}"/>
                </a:ext>
              </a:extLst>
            </p:cNvPr>
            <p:cNvCxnSpPr>
              <a:cxnSpLocks/>
            </p:cNvCxnSpPr>
            <p:nvPr/>
          </p:nvCxnSpPr>
          <p:spPr>
            <a:xfrm>
              <a:off x="2014778" y="2630065"/>
              <a:ext cx="2709622" cy="104310"/>
            </a:xfrm>
            <a:prstGeom prst="straightConnector1">
              <a:avLst/>
            </a:prstGeom>
            <a:ln>
              <a:solidFill>
                <a:srgbClr val="29292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8671D5A3-B11E-4461-BD1D-E778790DA80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14778" y="2798578"/>
              <a:ext cx="2785822" cy="213583"/>
            </a:xfrm>
            <a:prstGeom prst="straightConnector1">
              <a:avLst/>
            </a:prstGeom>
            <a:ln>
              <a:solidFill>
                <a:srgbClr val="29292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1E6DE88-29BA-BD4E-BFC6-4B8954169316}"/>
              </a:ext>
            </a:extLst>
          </p:cNvPr>
          <p:cNvSpPr txBox="1"/>
          <p:nvPr/>
        </p:nvSpPr>
        <p:spPr>
          <a:xfrm>
            <a:off x="200336" y="3909560"/>
            <a:ext cx="25921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Tracking system upgrade: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432FF"/>
                </a:solidFill>
              </a:rPr>
              <a:t>INTT (WBS 3.1) 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MVTX (WBS 3.2)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EDC608-999C-F34C-B87C-237111A9F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3854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51099-003A-A541-8453-C69419504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709" y="117502"/>
            <a:ext cx="5122466" cy="378609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Mechanical design 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5AE76ED-C994-4647-8EE9-716C80FADD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343" y="1131687"/>
            <a:ext cx="5253790" cy="1877388"/>
          </a:xfrm>
        </p:spPr>
        <p:txBody>
          <a:bodyPr/>
          <a:lstStyle/>
          <a:p>
            <a:r>
              <a:rPr lang="en-US" dirty="0"/>
              <a:t>Telescope box design completed, sent for fabrication  </a:t>
            </a:r>
          </a:p>
          <a:p>
            <a:pPr lvl="1"/>
            <a:r>
              <a:rPr lang="en-US" dirty="0"/>
              <a:t>One stave can be offset by (0.5,0.5)cm for material scanning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4BAA05-66A0-FE4F-B2AA-DF072E5A6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4/9-11,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89616A-3807-3647-B997-09E4DDAF7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Director's Review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BE472B-F147-1E45-A8C6-AC1A349FAD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6" y="2653961"/>
            <a:ext cx="6413905" cy="22149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23858A-7990-A842-812E-41820D5CC4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473937" y="1001341"/>
            <a:ext cx="4041842" cy="3031382"/>
          </a:xfrm>
          <a:prstGeom prst="rect">
            <a:avLst/>
          </a:pr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CDCBADA-90B0-1447-A65A-985674EFA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D3B9D-A324-9B4A-BE36-E025C975059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0963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D95BF-3AB0-EB49-AA4A-200981F8D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MVTX Readout and Power Cable Rout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E38B30-1BE0-DA40-A12A-330D993D9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4/9-11, 2019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F27625-1C51-144E-97F6-1DA8F713E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Director's Review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9A1598-5B55-FB4F-AAA3-292A630C48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61" y="846795"/>
            <a:ext cx="4395500" cy="36237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A473998-6F77-8D43-9498-A4643B5516D3}"/>
              </a:ext>
            </a:extLst>
          </p:cNvPr>
          <p:cNvSpPr txBox="1"/>
          <p:nvPr/>
        </p:nvSpPr>
        <p:spPr>
          <a:xfrm>
            <a:off x="5535477" y="3603829"/>
            <a:ext cx="3145609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60" b="1" dirty="0" err="1"/>
              <a:t>sPHENIX</a:t>
            </a:r>
            <a:r>
              <a:rPr lang="en-US" sz="1260" b="1" dirty="0"/>
              <a:t> MVTX: 7.9+m</a:t>
            </a:r>
          </a:p>
          <a:p>
            <a:pPr lvl="1"/>
            <a:r>
              <a:rPr lang="en-US" sz="1260" dirty="0"/>
              <a:t>Cable-A: </a:t>
            </a:r>
            <a:r>
              <a:rPr lang="en-US" sz="1260" dirty="0">
                <a:solidFill>
                  <a:srgbClr val="00B0F0"/>
                </a:solidFill>
              </a:rPr>
              <a:t>1.4 m</a:t>
            </a:r>
          </a:p>
          <a:p>
            <a:pPr lvl="1"/>
            <a:r>
              <a:rPr lang="en-US" sz="1260" dirty="0"/>
              <a:t>Cable-B: </a:t>
            </a:r>
            <a:r>
              <a:rPr lang="en-US" sz="1260" dirty="0">
                <a:solidFill>
                  <a:srgbClr val="FF0000"/>
                </a:solidFill>
              </a:rPr>
              <a:t>6.5+ m</a:t>
            </a:r>
          </a:p>
          <a:p>
            <a:pPr lvl="1"/>
            <a:r>
              <a:rPr lang="en-US" sz="1260" dirty="0"/>
              <a:t>Power cable:</a:t>
            </a:r>
            <a:r>
              <a:rPr lang="en-US" sz="1260" dirty="0">
                <a:solidFill>
                  <a:srgbClr val="FFC000"/>
                </a:solidFill>
              </a:rPr>
              <a:t>4.7+ m</a:t>
            </a:r>
            <a:endParaRPr lang="en-US" sz="1440" dirty="0">
              <a:solidFill>
                <a:srgbClr val="FFC000"/>
              </a:solidFill>
            </a:endParaRPr>
          </a:p>
          <a:p>
            <a:r>
              <a:rPr lang="en-US" sz="1260" dirty="0"/>
              <a:t>On-going R&amp;D for ~10m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C8E241-AE83-744F-8265-5241D6360692}"/>
              </a:ext>
            </a:extLst>
          </p:cNvPr>
          <p:cNvSpPr txBox="1"/>
          <p:nvPr/>
        </p:nvSpPr>
        <p:spPr>
          <a:xfrm>
            <a:off x="4386454" y="1673957"/>
            <a:ext cx="588623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20" dirty="0">
                <a:solidFill>
                  <a:schemeClr val="bg1"/>
                </a:solidFill>
              </a:rPr>
              <a:t>PWR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3DADC6-B50C-D646-BB91-9070A0D02404}"/>
              </a:ext>
            </a:extLst>
          </p:cNvPr>
          <p:cNvSpPr txBox="1"/>
          <p:nvPr/>
        </p:nvSpPr>
        <p:spPr>
          <a:xfrm>
            <a:off x="4423644" y="3315543"/>
            <a:ext cx="429926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20" dirty="0">
                <a:solidFill>
                  <a:schemeClr val="bg1"/>
                </a:solidFill>
              </a:rPr>
              <a:t>RU</a:t>
            </a:r>
          </a:p>
          <a:p>
            <a:r>
              <a:rPr lang="en-US" sz="1620" dirty="0">
                <a:solidFill>
                  <a:schemeClr val="bg1"/>
                </a:solidFill>
              </a:rPr>
              <a:t>PU</a:t>
            </a:r>
          </a:p>
        </p:txBody>
      </p:sp>
      <p:pic>
        <p:nvPicPr>
          <p:cNvPr id="11" name="Picture 6" descr="https://www.phenix.bnl.gov/WWW/publish/mxliu/sPHENIX/pictures/CERN-092018/IMG_1160.jpg">
            <a:extLst>
              <a:ext uri="{FF2B5EF4-FFF2-40B4-BE49-F238E27FC236}">
                <a16:creationId xmlns:a16="http://schemas.microsoft.com/office/drawing/2014/main" id="{3D6352E3-DDF8-D14C-B631-9743619240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568" b="12056"/>
          <a:stretch/>
        </p:blipFill>
        <p:spPr bwMode="auto">
          <a:xfrm>
            <a:off x="5535476" y="1049208"/>
            <a:ext cx="2380167" cy="2469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FAED59E-B456-9F4A-B8C0-CB150760BA1D}"/>
              </a:ext>
            </a:extLst>
          </p:cNvPr>
          <p:cNvSpPr txBox="1"/>
          <p:nvPr/>
        </p:nvSpPr>
        <p:spPr>
          <a:xfrm>
            <a:off x="6725560" y="1440511"/>
            <a:ext cx="1188146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60" dirty="0"/>
              <a:t>Cable-A: 2.65m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31D841-6FD8-C643-8916-EC6EAA174DBC}"/>
              </a:ext>
            </a:extLst>
          </p:cNvPr>
          <p:cNvSpPr txBox="1"/>
          <p:nvPr/>
        </p:nvSpPr>
        <p:spPr>
          <a:xfrm>
            <a:off x="5447137" y="791016"/>
            <a:ext cx="2734723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60" b="1" dirty="0"/>
              <a:t>ALICE ITS/IB final readout cables: ~8m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BA64FEC-E7F2-B24F-892B-2B83D9504705}"/>
              </a:ext>
            </a:extLst>
          </p:cNvPr>
          <p:cNvSpPr txBox="1"/>
          <p:nvPr/>
        </p:nvSpPr>
        <p:spPr>
          <a:xfrm>
            <a:off x="5535476" y="1120210"/>
            <a:ext cx="1101584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60" dirty="0"/>
              <a:t>Cable-B: 5.3m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6EFF6E-E1C0-5E44-A931-3161BA746515}"/>
              </a:ext>
            </a:extLst>
          </p:cNvPr>
          <p:cNvSpPr txBox="1"/>
          <p:nvPr/>
        </p:nvSpPr>
        <p:spPr>
          <a:xfrm>
            <a:off x="714538" y="4458570"/>
            <a:ext cx="3924151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60" dirty="0">
                <a:solidFill>
                  <a:srgbClr val="FF0000"/>
                </a:solidFill>
              </a:rPr>
              <a:t>BNL has approved “non-halogen free” cables for </a:t>
            </a:r>
            <a:r>
              <a:rPr lang="en-US" sz="1260" dirty="0" err="1">
                <a:solidFill>
                  <a:srgbClr val="FF0000"/>
                </a:solidFill>
              </a:rPr>
              <a:t>sPHENIX</a:t>
            </a:r>
            <a:endParaRPr lang="en-US" sz="1260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B49370-B314-FC45-9DE4-86CB999E8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1528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5"/>
          <p:cNvSpPr txBox="1">
            <a:spLocks noGrp="1"/>
          </p:cNvSpPr>
          <p:nvPr>
            <p:ph type="title"/>
          </p:nvPr>
        </p:nvSpPr>
        <p:spPr>
          <a:xfrm>
            <a:off x="668777" y="39507"/>
            <a:ext cx="8229600" cy="50473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numCol="1" rtlCol="0" anchor="ctr" anchorCtr="0" compatLnSpc="1">
            <a:prstTxWarp prst="textNoShape">
              <a:avLst/>
            </a:prstTxWarp>
            <a:no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ALICE/ITS Signal Cable Design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79" name="Google Shape;179;p15"/>
          <p:cNvSpPr txBox="1">
            <a:spLocks noGrp="1"/>
          </p:cNvSpPr>
          <p:nvPr>
            <p:ph type="dt" idx="10"/>
          </p:nvPr>
        </p:nvSpPr>
        <p:spPr>
          <a:xfrm>
            <a:off x="7004050" y="4868863"/>
            <a:ext cx="2133600" cy="274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numCol="1" rtlCol="0" anchor="ctr" anchorCtr="0" compatLnSpc="1">
            <a:prstTxWarp prst="textNoShape">
              <a:avLst/>
            </a:prstTxWarp>
            <a:noAutofit/>
          </a:bodyPr>
          <a:lstStyle/>
          <a:p>
            <a:r>
              <a:rPr lang="en-US"/>
              <a:t>4/9-11, 2019</a:t>
            </a:r>
            <a:endParaRPr/>
          </a:p>
        </p:txBody>
      </p:sp>
      <p:sp>
        <p:nvSpPr>
          <p:cNvPr id="180" name="Google Shape;180;p15"/>
          <p:cNvSpPr txBox="1">
            <a:spLocks noGrp="1"/>
          </p:cNvSpPr>
          <p:nvPr>
            <p:ph type="ftr" idx="11"/>
          </p:nvPr>
        </p:nvSpPr>
        <p:spPr>
          <a:xfrm>
            <a:off x="-1" y="4868863"/>
            <a:ext cx="3310500" cy="274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r>
              <a:rPr lang="en-US"/>
              <a:t>sPHENIX Director's Review</a:t>
            </a:r>
            <a:endParaRPr/>
          </a:p>
        </p:txBody>
      </p:sp>
      <p:sp>
        <p:nvSpPr>
          <p:cNvPr id="181" name="Google Shape;181;p15"/>
          <p:cNvSpPr txBox="1">
            <a:spLocks noGrp="1"/>
          </p:cNvSpPr>
          <p:nvPr>
            <p:ph type="body" idx="1"/>
          </p:nvPr>
        </p:nvSpPr>
        <p:spPr>
          <a:xfrm>
            <a:off x="49876" y="848725"/>
            <a:ext cx="5500424" cy="196305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numCol="1" rtlCol="0" anchor="t" anchorCtr="0" compatLnSpc="1">
            <a:prstTxWarp prst="textNoShape">
              <a:avLst/>
            </a:prstTxWarp>
            <a:noAutofit/>
          </a:bodyPr>
          <a:lstStyle/>
          <a:p>
            <a:pPr indent="-342892">
              <a:spcBef>
                <a:spcPts val="0"/>
              </a:spcBef>
              <a:buSzPts val="1800"/>
              <a:buChar char="●"/>
            </a:pPr>
            <a:r>
              <a:rPr lang="en-US" sz="1800" dirty="0"/>
              <a:t>The </a:t>
            </a:r>
            <a:r>
              <a:rPr lang="en-US" sz="1800" dirty="0" err="1"/>
              <a:t>Samtec</a:t>
            </a:r>
            <a:r>
              <a:rPr lang="en-US" sz="1800" dirty="0"/>
              <a:t> </a:t>
            </a:r>
            <a:r>
              <a:rPr lang="en-US" sz="1800" dirty="0" err="1"/>
              <a:t>twinax</a:t>
            </a:r>
            <a:r>
              <a:rPr lang="en-US" sz="1800" dirty="0"/>
              <a:t> cables carry clock (40 MHz), control (40 </a:t>
            </a:r>
            <a:r>
              <a:rPr lang="en-US" sz="1800" dirty="0" err="1"/>
              <a:t>Mbps</a:t>
            </a:r>
            <a:r>
              <a:rPr lang="en-US" sz="1800" dirty="0"/>
              <a:t> bidirectional), data (9x1.2 Gbps)</a:t>
            </a:r>
            <a:endParaRPr sz="1800" dirty="0"/>
          </a:p>
          <a:p>
            <a:pPr indent="-342892">
              <a:spcBef>
                <a:spcPts val="0"/>
              </a:spcBef>
              <a:buSzPts val="1800"/>
              <a:buChar char="●"/>
            </a:pPr>
            <a:r>
              <a:rPr lang="en-US" sz="1800" dirty="0"/>
              <a:t>ALICE is using halogen-free cables (32 AWG, LDPE dielectric) due to CERN LSZH requirement; 2.65 + 5.3 m cables have been tested and are now in production</a:t>
            </a:r>
            <a:endParaRPr sz="1800" dirty="0"/>
          </a:p>
        </p:txBody>
      </p:sp>
      <p:grpSp>
        <p:nvGrpSpPr>
          <p:cNvPr id="183" name="Google Shape;183;p15"/>
          <p:cNvGrpSpPr/>
          <p:nvPr/>
        </p:nvGrpSpPr>
        <p:grpSpPr>
          <a:xfrm>
            <a:off x="201601" y="3172134"/>
            <a:ext cx="7296025" cy="1696786"/>
            <a:chOff x="911225" y="3104283"/>
            <a:chExt cx="7296025" cy="1696786"/>
          </a:xfrm>
        </p:grpSpPr>
        <p:grpSp>
          <p:nvGrpSpPr>
            <p:cNvPr id="184" name="Google Shape;184;p15"/>
            <p:cNvGrpSpPr/>
            <p:nvPr/>
          </p:nvGrpSpPr>
          <p:grpSpPr>
            <a:xfrm>
              <a:off x="1654348" y="3104283"/>
              <a:ext cx="5835293" cy="1696786"/>
              <a:chOff x="81825" y="-2017800"/>
              <a:chExt cx="7656860" cy="2226461"/>
            </a:xfrm>
          </p:grpSpPr>
          <p:pic>
            <p:nvPicPr>
              <p:cNvPr id="185" name="Google Shape;185;p15"/>
              <p:cNvPicPr preferRelativeResize="0"/>
              <p:nvPr/>
            </p:nvPicPr>
            <p:blipFill>
              <a:blip r:embed="rId3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299150" y="-2017800"/>
                <a:ext cx="3439535" cy="22264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6" name="Google Shape;186;p15"/>
              <p:cNvPicPr preferRelativeResize="0"/>
              <p:nvPr/>
            </p:nvPicPr>
            <p:blipFill>
              <a:blip r:embed="rId4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81826" y="-2017789"/>
                <a:ext cx="4217324" cy="222645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87" name="Google Shape;187;p15"/>
              <p:cNvSpPr/>
              <p:nvPr/>
            </p:nvSpPr>
            <p:spPr>
              <a:xfrm>
                <a:off x="81825" y="-2017800"/>
                <a:ext cx="1862700" cy="2049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188" name="Google Shape;188;p15"/>
            <p:cNvSpPr txBox="1"/>
            <p:nvPr/>
          </p:nvSpPr>
          <p:spPr>
            <a:xfrm>
              <a:off x="911225" y="3583225"/>
              <a:ext cx="717600" cy="73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r>
                <a:rPr lang="en-US">
                  <a:solidFill>
                    <a:schemeClr val="accent3"/>
                  </a:solidFill>
                </a:rPr>
                <a:t>Stave</a:t>
              </a:r>
              <a:endParaRPr>
                <a:solidFill>
                  <a:schemeClr val="accent3"/>
                </a:solidFill>
              </a:endParaRPr>
            </a:p>
            <a:p>
              <a:endParaRPr>
                <a:solidFill>
                  <a:schemeClr val="accent3"/>
                </a:solidFill>
              </a:endParaRPr>
            </a:p>
            <a:p>
              <a:r>
                <a:rPr lang="en-US">
                  <a:solidFill>
                    <a:schemeClr val="accent3"/>
                  </a:solidFill>
                </a:rPr>
                <a:t>Stave</a:t>
              </a: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189" name="Google Shape;189;p15"/>
            <p:cNvSpPr txBox="1"/>
            <p:nvPr/>
          </p:nvSpPr>
          <p:spPr>
            <a:xfrm>
              <a:off x="7489650" y="3408775"/>
              <a:ext cx="717600" cy="108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r>
                <a:rPr lang="en-US">
                  <a:solidFill>
                    <a:schemeClr val="accent3"/>
                  </a:solidFill>
                </a:rPr>
                <a:t>RU</a:t>
              </a:r>
              <a:endParaRPr>
                <a:solidFill>
                  <a:schemeClr val="accent3"/>
                </a:solidFill>
              </a:endParaRPr>
            </a:p>
            <a:p>
              <a:endParaRPr>
                <a:solidFill>
                  <a:schemeClr val="accent3"/>
                </a:solidFill>
              </a:endParaRPr>
            </a:p>
            <a:p>
              <a:endParaRPr>
                <a:solidFill>
                  <a:schemeClr val="accent3"/>
                </a:solidFill>
              </a:endParaRPr>
            </a:p>
            <a:p>
              <a:r>
                <a:rPr lang="en-US">
                  <a:solidFill>
                    <a:schemeClr val="accent3"/>
                  </a:solidFill>
                </a:rPr>
                <a:t>RU</a:t>
              </a:r>
              <a:endParaRPr>
                <a:solidFill>
                  <a:schemeClr val="accent3"/>
                </a:solidFill>
              </a:endParaRPr>
            </a:p>
          </p:txBody>
        </p:sp>
      </p:grpSp>
      <p:pic>
        <p:nvPicPr>
          <p:cNvPr id="190" name="Google Shape;190;p15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0301" y="738901"/>
            <a:ext cx="3593600" cy="147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15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10400" y="2214978"/>
            <a:ext cx="2133600" cy="12173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10119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www.phenix.bnl.gov/WWW/publish/mxliu/sPHENIX/pictures/CERN-092018/SamTec_Black_Blue_Cables_IMG_1162.jpg">
            <a:extLst>
              <a:ext uri="{FF2B5EF4-FFF2-40B4-BE49-F238E27FC236}">
                <a16:creationId xmlns:a16="http://schemas.microsoft.com/office/drawing/2014/main" id="{46FF04A5-D49B-CC4B-9C3F-5D7500C941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4874340" y="873840"/>
            <a:ext cx="5143501" cy="3395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www.phenix.bnl.gov/WWW/publish/mxliu/sPHENIX/pictures/CERN-092018/SamTec_LongCables_MidConnectors_IMG_1159.jpg">
            <a:extLst>
              <a:ext uri="{FF2B5EF4-FFF2-40B4-BE49-F238E27FC236}">
                <a16:creationId xmlns:a16="http://schemas.microsoft.com/office/drawing/2014/main" id="{08B343FD-0764-C24D-85D6-1A20DC3BF8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20889" y="0"/>
            <a:ext cx="252453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www.phenix.bnl.gov/WWW/publish/mxliu/sPHENIX/pictures/CERN-092018/IMG_1160.jpg">
            <a:extLst>
              <a:ext uri="{FF2B5EF4-FFF2-40B4-BE49-F238E27FC236}">
                <a16:creationId xmlns:a16="http://schemas.microsoft.com/office/drawing/2014/main" id="{BDE6ED69-0E98-D44A-A9E6-8EE61D5AB0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943" y="0"/>
            <a:ext cx="353833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BBEE7F-5342-0E43-B54D-F8DE8AE02916}"/>
              </a:ext>
            </a:extLst>
          </p:cNvPr>
          <p:cNvSpPr txBox="1"/>
          <p:nvPr/>
        </p:nvSpPr>
        <p:spPr>
          <a:xfrm>
            <a:off x="6112567" y="4362300"/>
            <a:ext cx="93865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/>
              <a:t>Type-A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35BC27-3007-9D4F-BFC5-01BAADFA873A}"/>
              </a:ext>
            </a:extLst>
          </p:cNvPr>
          <p:cNvSpPr txBox="1"/>
          <p:nvPr/>
        </p:nvSpPr>
        <p:spPr>
          <a:xfrm>
            <a:off x="80224" y="793258"/>
            <a:ext cx="10379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Type-B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8AC21C-CEF0-9E46-A16C-BA6E85451702}"/>
              </a:ext>
            </a:extLst>
          </p:cNvPr>
          <p:cNvSpPr txBox="1"/>
          <p:nvPr/>
        </p:nvSpPr>
        <p:spPr>
          <a:xfrm>
            <a:off x="1909700" y="620131"/>
            <a:ext cx="93865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/>
              <a:t>Type-A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3BBF80-32A2-394F-B984-1B9206D2A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4/9-11,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5781E-902F-F248-BB41-695F6A675F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6BE105-49C1-DF4D-8A7F-228FED6FD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E5DAE-5A25-4D93-A5BA-3F3E3A62C8C6}" type="slidenum">
              <a:rPr lang="en-US" altLang="en-US" smtClean="0"/>
              <a:pPr/>
              <a:t>33</a:t>
            </a:fld>
            <a:endParaRPr lang="en-US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3E93B4-0F95-F54E-ADBA-36FDEAD95AA5}"/>
              </a:ext>
            </a:extLst>
          </p:cNvPr>
          <p:cNvSpPr txBox="1"/>
          <p:nvPr/>
        </p:nvSpPr>
        <p:spPr>
          <a:xfrm>
            <a:off x="106222" y="48456"/>
            <a:ext cx="26002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ALICE/ITS Cables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1171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6"/>
          <p:cNvSpPr txBox="1">
            <a:spLocks noGrp="1"/>
          </p:cNvSpPr>
          <p:nvPr>
            <p:ph type="title"/>
          </p:nvPr>
        </p:nvSpPr>
        <p:spPr>
          <a:xfrm>
            <a:off x="457200" y="1"/>
            <a:ext cx="8229600" cy="7389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numCol="1" rtlCol="0" anchor="ctr" anchorCtr="0" compatLnSpc="1">
            <a:prstTxWarp prst="textNoShape">
              <a:avLst/>
            </a:prstTxWarp>
            <a:noAutofit/>
          </a:bodyPr>
          <a:lstStyle/>
          <a:p>
            <a:r>
              <a:rPr lang="en-US" dirty="0" err="1">
                <a:solidFill>
                  <a:schemeClr val="tx1"/>
                </a:solidFill>
              </a:rPr>
              <a:t>sPHENIX</a:t>
            </a:r>
            <a:r>
              <a:rPr lang="en-US" dirty="0">
                <a:solidFill>
                  <a:schemeClr val="tx1"/>
                </a:solidFill>
              </a:rPr>
              <a:t> MVTX Cable Testing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97" name="Google Shape;197;p16"/>
          <p:cNvSpPr txBox="1">
            <a:spLocks noGrp="1"/>
          </p:cNvSpPr>
          <p:nvPr>
            <p:ph type="dt" idx="10"/>
          </p:nvPr>
        </p:nvSpPr>
        <p:spPr>
          <a:xfrm>
            <a:off x="7004050" y="4868863"/>
            <a:ext cx="2133600" cy="274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numCol="1" rtlCol="0" anchor="ctr" anchorCtr="0" compatLnSpc="1">
            <a:prstTxWarp prst="textNoShape">
              <a:avLst/>
            </a:prstTxWarp>
            <a:noAutofit/>
          </a:bodyPr>
          <a:lstStyle/>
          <a:p>
            <a:r>
              <a:rPr lang="en-US"/>
              <a:t>4/9-11, 2019</a:t>
            </a:r>
            <a:endParaRPr/>
          </a:p>
        </p:txBody>
      </p:sp>
      <p:sp>
        <p:nvSpPr>
          <p:cNvPr id="198" name="Google Shape;198;p16"/>
          <p:cNvSpPr txBox="1">
            <a:spLocks noGrp="1"/>
          </p:cNvSpPr>
          <p:nvPr>
            <p:ph type="ftr" idx="11"/>
          </p:nvPr>
        </p:nvSpPr>
        <p:spPr>
          <a:xfrm>
            <a:off x="-1" y="4868863"/>
            <a:ext cx="3310500" cy="274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r>
              <a:rPr lang="en-US"/>
              <a:t>sPHENIX Director's Review</a:t>
            </a:r>
            <a:endParaRPr/>
          </a:p>
        </p:txBody>
      </p:sp>
      <p:sp>
        <p:nvSpPr>
          <p:cNvPr id="199" name="Google Shape;199;p16"/>
          <p:cNvSpPr txBox="1">
            <a:spLocks noGrp="1"/>
          </p:cNvSpPr>
          <p:nvPr>
            <p:ph type="body" idx="1"/>
          </p:nvPr>
        </p:nvSpPr>
        <p:spPr>
          <a:xfrm>
            <a:off x="76200" y="1004975"/>
            <a:ext cx="6119650" cy="2980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numCol="1" rtlCol="0" anchor="t" anchorCtr="0" compatLnSpc="1">
            <a:prstTxWarp prst="textNoShape">
              <a:avLst/>
            </a:prstTxWarp>
            <a:noAutofit/>
          </a:bodyPr>
          <a:lstStyle/>
          <a:p>
            <a:pPr indent="-342892">
              <a:spcBef>
                <a:spcPts val="0"/>
              </a:spcBef>
              <a:buSzPts val="1800"/>
              <a:buChar char="●"/>
            </a:pPr>
            <a:r>
              <a:rPr lang="en-US" sz="1800" dirty="0"/>
              <a:t>BNL has approved non-halogen-free cables </a:t>
            </a:r>
          </a:p>
          <a:p>
            <a:pPr lvl="1">
              <a:spcBef>
                <a:spcPts val="0"/>
              </a:spcBef>
              <a:buChar char="●"/>
            </a:pPr>
            <a:r>
              <a:rPr lang="en-US" sz="1600" dirty="0" err="1"/>
              <a:t>sPHENIX</a:t>
            </a:r>
            <a:r>
              <a:rPr lang="en-US" sz="1600" dirty="0"/>
              <a:t>/MVTX: 30 AWG, FEP dielectric; </a:t>
            </a:r>
          </a:p>
          <a:p>
            <a:pPr lvl="1">
              <a:spcBef>
                <a:spcPts val="0"/>
              </a:spcBef>
              <a:buChar char="●"/>
            </a:pPr>
            <a:r>
              <a:rPr lang="en-US" sz="1600" dirty="0"/>
              <a:t>Improved signal integrity </a:t>
            </a:r>
            <a:endParaRPr sz="1600" dirty="0"/>
          </a:p>
          <a:p>
            <a:pPr indent="-342892">
              <a:spcBef>
                <a:spcPts val="0"/>
              </a:spcBef>
              <a:buSzPts val="1800"/>
              <a:buChar char="●"/>
            </a:pPr>
            <a:r>
              <a:rPr lang="en-US" sz="1800" dirty="0" err="1"/>
              <a:t>sPHENIX</a:t>
            </a:r>
            <a:r>
              <a:rPr lang="en-US" sz="1800" dirty="0"/>
              <a:t> cable run estimates are converging </a:t>
            </a:r>
          </a:p>
          <a:p>
            <a:pPr lvl="1">
              <a:spcBef>
                <a:spcPts val="0"/>
              </a:spcBef>
              <a:buChar char="●"/>
            </a:pPr>
            <a:r>
              <a:rPr lang="en-US" sz="1600" dirty="0"/>
              <a:t>1.4 + 6.5 m</a:t>
            </a:r>
            <a:endParaRPr sz="1600" dirty="0"/>
          </a:p>
          <a:p>
            <a:pPr indent="-342892">
              <a:spcBef>
                <a:spcPts val="0"/>
              </a:spcBef>
              <a:buSzPts val="1800"/>
              <a:buChar char="●"/>
            </a:pPr>
            <a:r>
              <a:rPr lang="en-US" sz="1800" dirty="0"/>
              <a:t>We have ordered </a:t>
            </a:r>
            <a:r>
              <a:rPr lang="en-US" sz="1800" dirty="0" err="1"/>
              <a:t>Samtec</a:t>
            </a:r>
            <a:r>
              <a:rPr lang="en-US" sz="1800" dirty="0"/>
              <a:t> cables for 1.2/2.65 + 5.3/8.8 m (total length 6.5 - 11.45 m)</a:t>
            </a:r>
            <a:endParaRPr sz="1800" dirty="0"/>
          </a:p>
          <a:p>
            <a:pPr indent="-342892">
              <a:spcBef>
                <a:spcPts val="0"/>
              </a:spcBef>
              <a:buSzPts val="1800"/>
              <a:buChar char="●"/>
            </a:pPr>
            <a:r>
              <a:rPr lang="en-US" sz="1800" dirty="0"/>
              <a:t>We will qualify these cables using stave and RU (bit error rates, statistical eye), and scope/network analyzer</a:t>
            </a:r>
            <a:endParaRPr sz="1800" dirty="0"/>
          </a:p>
        </p:txBody>
      </p:sp>
      <p:sp>
        <p:nvSpPr>
          <p:cNvPr id="202" name="Google Shape;202;p16"/>
          <p:cNvSpPr/>
          <p:nvPr/>
        </p:nvSpPr>
        <p:spPr>
          <a:xfrm>
            <a:off x="293650" y="4317025"/>
            <a:ext cx="5902200" cy="447600"/>
          </a:xfrm>
          <a:prstGeom prst="roundRect">
            <a:avLst>
              <a:gd name="adj" fmla="val 19416"/>
            </a:avLst>
          </a:prstGeom>
          <a:solidFill>
            <a:srgbClr val="8CB3E3">
              <a:alpha val="24710"/>
            </a:srgbClr>
          </a:solidFill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algn="ctr"/>
            <a:r>
              <a:rPr lang="en-US" dirty="0"/>
              <a:t>We will test full-length MVTX cables in the next months</a:t>
            </a:r>
            <a:endParaRPr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3" name="Google Shape;203;p16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42226" y="738826"/>
            <a:ext cx="2395425" cy="175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16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9301" y="2495076"/>
            <a:ext cx="2858351" cy="2373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82812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991D7-8B1B-5F44-8761-01AA1566C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54307"/>
            <a:ext cx="7679901" cy="438149"/>
          </a:xfrm>
        </p:spPr>
        <p:txBody>
          <a:bodyPr>
            <a:normAutofit fontScale="90000"/>
          </a:bodyPr>
          <a:lstStyle/>
          <a:p>
            <a:r>
              <a:rPr lang="en-US" dirty="0"/>
              <a:t>   Stave Production and Shipping etc.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C6B3CA-EC32-E44C-A872-B7567F04F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004" y="954484"/>
            <a:ext cx="7758668" cy="961463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Hand carry staves from CERN to LBNL, 4 trips</a:t>
            </a:r>
          </a:p>
          <a:p>
            <a:r>
              <a:rPr lang="en-US" dirty="0"/>
              <a:t>Preliminary design from CERN for stave transportation plates</a:t>
            </a:r>
          </a:p>
          <a:p>
            <a:pPr lvl="1"/>
            <a:r>
              <a:rPr lang="en-US" dirty="0"/>
              <a:t>To be produced at CERN, paid by LBNL/</a:t>
            </a:r>
            <a:r>
              <a:rPr lang="en-US" dirty="0" err="1"/>
              <a:t>sPHENIX</a:t>
            </a:r>
            <a:r>
              <a:rPr lang="en-US" dirty="0"/>
              <a:t> </a:t>
            </a:r>
          </a:p>
          <a:p>
            <a:pPr marL="342892" lvl="1" indent="0">
              <a:buNone/>
            </a:pPr>
            <a:r>
              <a:rPr lang="en-US" dirty="0">
                <a:solidFill>
                  <a:srgbClr val="FF0000"/>
                </a:solidFill>
              </a:rPr>
              <a:t> 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69C639A-D28C-E949-974E-ACDBAE2ACC50}"/>
              </a:ext>
            </a:extLst>
          </p:cNvPr>
          <p:cNvGrpSpPr/>
          <p:nvPr/>
        </p:nvGrpSpPr>
        <p:grpSpPr>
          <a:xfrm>
            <a:off x="5189660" y="2147209"/>
            <a:ext cx="3954341" cy="2743199"/>
            <a:chOff x="7464836" y="3516086"/>
            <a:chExt cx="4727163" cy="334191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EC3E219-B8F1-9049-8647-243DA02BC0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64836" y="3516086"/>
              <a:ext cx="4727163" cy="334191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EBDE561-1461-9847-A023-55D2D53A47A0}"/>
                </a:ext>
              </a:extLst>
            </p:cNvPr>
            <p:cNvSpPr txBox="1"/>
            <p:nvPr/>
          </p:nvSpPr>
          <p:spPr>
            <a:xfrm>
              <a:off x="7793510" y="3565526"/>
              <a:ext cx="3347296" cy="7873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Extended design from CERN</a:t>
              </a:r>
            </a:p>
            <a:p>
              <a:r>
                <a:rPr lang="en-US" dirty="0">
                  <a:solidFill>
                    <a:srgbClr val="FF0000"/>
                  </a:solidFill>
                </a:rPr>
                <a:t>for MVTX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B7C82C5-543F-294C-A3EB-11768F2BA8B0}"/>
              </a:ext>
            </a:extLst>
          </p:cNvPr>
          <p:cNvGrpSpPr/>
          <p:nvPr/>
        </p:nvGrpSpPr>
        <p:grpSpPr>
          <a:xfrm>
            <a:off x="321099" y="2260827"/>
            <a:ext cx="4712099" cy="2506436"/>
            <a:chOff x="428132" y="3014435"/>
            <a:chExt cx="6282798" cy="334191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7D47155-AD81-804E-BDAC-E3C7F72DF6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8132" y="3014435"/>
              <a:ext cx="6282798" cy="334191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540137C-43D9-2B40-9B39-FDF7D07F4F4C}"/>
                </a:ext>
              </a:extLst>
            </p:cNvPr>
            <p:cNvSpPr txBox="1"/>
            <p:nvPr/>
          </p:nvSpPr>
          <p:spPr>
            <a:xfrm>
              <a:off x="4852042" y="3228068"/>
              <a:ext cx="1695934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ALICE ITS IB</a:t>
              </a:r>
            </a:p>
          </p:txBody>
        </p:sp>
      </p:grp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3C8191B6-F476-AD42-B4B8-3CCF8FFDC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4/9-11, 2019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E7ECB61-D262-874E-B22C-1750C26D4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DC71E48-D533-1146-A323-7000126A7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35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4055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>
          <a:xfrm>
            <a:off x="25400" y="0"/>
            <a:ext cx="8229600" cy="546497"/>
          </a:xfrm>
        </p:spPr>
        <p:txBody>
          <a:bodyPr/>
          <a:lstStyle/>
          <a:p>
            <a:r>
              <a:rPr lang="en-US" altLang="en-US" sz="3200" dirty="0"/>
              <a:t>Basis of Estimate &amp; Resource-Loaded Schedule</a:t>
            </a:r>
          </a:p>
        </p:txBody>
      </p:sp>
      <p:sp>
        <p:nvSpPr>
          <p:cNvPr id="25602" name="Date Placeholder 2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4/9-11, 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25604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D60B90B3-3CD6-41A9-8EAF-9B5CBA6B7522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36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E9DA38-1F7F-2E42-B5FD-323D465795A8}"/>
              </a:ext>
            </a:extLst>
          </p:cNvPr>
          <p:cNvSpPr txBox="1"/>
          <p:nvPr/>
        </p:nvSpPr>
        <p:spPr>
          <a:xfrm>
            <a:off x="304800" y="3329832"/>
            <a:ext cx="81493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BOE: </a:t>
            </a:r>
          </a:p>
          <a:p>
            <a:pPr marL="285750" indent="-285750">
              <a:buFontTx/>
              <a:buChar char="-"/>
            </a:pPr>
            <a:r>
              <a:rPr lang="en-US" dirty="0"/>
              <a:t>Electronics: ALICE/ATLAS/</a:t>
            </a:r>
            <a:r>
              <a:rPr lang="en-US" dirty="0" err="1"/>
              <a:t>sPHENIX</a:t>
            </a:r>
            <a:r>
              <a:rPr lang="en-US" dirty="0"/>
              <a:t> production experience </a:t>
            </a:r>
          </a:p>
          <a:p>
            <a:pPr marL="285750" indent="-285750">
              <a:buFontTx/>
              <a:buChar char="-"/>
            </a:pPr>
            <a:r>
              <a:rPr lang="en-US" dirty="0"/>
              <a:t>Mechanics &amp; Integration: previous experience, ITS/ALICE, HFT/STAR, FVTX/PHENIX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A06E99-0C6D-BD40-9EC7-20EECC0AC7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1" y="1080853"/>
            <a:ext cx="9144000" cy="19564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81D1812-6E1C-F146-B8D7-E19DB8432386}"/>
              </a:ext>
            </a:extLst>
          </p:cNvPr>
          <p:cNvSpPr txBox="1"/>
          <p:nvPr/>
        </p:nvSpPr>
        <p:spPr>
          <a:xfrm>
            <a:off x="1080778" y="852149"/>
            <a:ext cx="4717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Latest update: 3/11/2019 (after LBNL workshop)</a:t>
            </a:r>
          </a:p>
        </p:txBody>
      </p:sp>
    </p:spTree>
    <p:extLst>
      <p:ext uri="{BB962C8B-B14F-4D97-AF65-F5344CB8AC3E}">
        <p14:creationId xmlns:p14="http://schemas.microsoft.com/office/powerpoint/2010/main" val="2037053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242AD-7ACE-2242-8D43-7AC0518E4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Guidance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0D1228-3D63-BB41-AE1E-32FE35593E3D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4/9-11,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401E75-065D-D842-BF6A-2D7B39240084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sPHENIX Director's Review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44D340-9D55-1C45-9B83-5196DC9233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0636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8382000" y="4800600"/>
            <a:ext cx="762000" cy="27384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C5890263-FCCA-418A-AF2A-07636736DD99}" type="slidenum">
              <a:rPr lang="en-US" altLang="en-US" sz="1200">
                <a:solidFill>
                  <a:srgbClr val="000080"/>
                </a:solidFill>
                <a:cs typeface="Arial" pitchFamily="34" charset="0"/>
              </a:rPr>
              <a:pPr eaLnBrk="1" hangingPunct="1"/>
              <a:t>38</a:t>
            </a:fld>
            <a:endParaRPr lang="en-US" altLang="en-US" sz="1200">
              <a:solidFill>
                <a:srgbClr val="898989"/>
              </a:solidFill>
              <a:cs typeface="Arial" pitchFamily="34" charset="0"/>
            </a:endParaRPr>
          </a:p>
        </p:txBody>
      </p:sp>
      <p:sp>
        <p:nvSpPr>
          <p:cNvPr id="2053" name="Title 1"/>
          <p:cNvSpPr>
            <a:spLocks noGrp="1"/>
          </p:cNvSpPr>
          <p:nvPr>
            <p:ph type="title"/>
          </p:nvPr>
        </p:nvSpPr>
        <p:spPr>
          <a:xfrm>
            <a:off x="457200" y="57150"/>
            <a:ext cx="8229600" cy="5715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dirty="0">
                <a:solidFill>
                  <a:srgbClr val="000000"/>
                </a:solidFill>
                <a:latin typeface="+mn-lt"/>
                <a:ea typeface="MS PGothic" charset="0"/>
              </a:rPr>
              <a:t>The Subsystem</a:t>
            </a:r>
          </a:p>
        </p:txBody>
      </p:sp>
      <p:sp>
        <p:nvSpPr>
          <p:cNvPr id="16388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4/9-11,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2024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000080"/>
                </a:solidFill>
                <a:cs typeface="Arial" pitchFamily="34" charset="0"/>
              </a:rPr>
              <a:t>4/9-11, 2019</a:t>
            </a:r>
          </a:p>
        </p:txBody>
      </p:sp>
      <p:sp>
        <p:nvSpPr>
          <p:cNvPr id="10243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>
                <a:solidFill>
                  <a:srgbClr val="000080"/>
                </a:solidFill>
                <a:latin typeface="Calibri" pitchFamily="34" charset="0"/>
              </a:rPr>
              <a:t>sPHENIX Director's Review</a:t>
            </a:r>
          </a:p>
        </p:txBody>
      </p:sp>
      <p:sp>
        <p:nvSpPr>
          <p:cNvPr id="1843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38B60DC1-DF8C-4E24-95D7-F7AA864F5546}" type="slidenum">
              <a:rPr lang="en-US" altLang="en-US" sz="1200">
                <a:solidFill>
                  <a:srgbClr val="000080"/>
                </a:solidFill>
                <a:cs typeface="Arial" pitchFamily="34" charset="0"/>
              </a:rPr>
              <a:pPr eaLnBrk="1" hangingPunct="1"/>
              <a:t>39</a:t>
            </a:fld>
            <a:endParaRPr lang="en-US" altLang="en-US" sz="1200">
              <a:solidFill>
                <a:srgbClr val="898989"/>
              </a:solidFill>
              <a:cs typeface="Arial" pitchFamily="34" charset="0"/>
            </a:endParaRPr>
          </a:p>
        </p:txBody>
      </p:sp>
      <p:sp>
        <p:nvSpPr>
          <p:cNvPr id="18436" name="Title 3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536972"/>
          </a:xfrm>
        </p:spPr>
        <p:txBody>
          <a:bodyPr/>
          <a:lstStyle/>
          <a:p>
            <a:pPr eaLnBrk="1" hangingPunct="1"/>
            <a:r>
              <a:rPr lang="en-US" altLang="en-US" sz="4000" dirty="0">
                <a:solidFill>
                  <a:srgbClr val="000000"/>
                </a:solidFill>
              </a:rPr>
              <a:t>The Subsystem Technical Overview</a:t>
            </a:r>
          </a:p>
        </p:txBody>
      </p:sp>
    </p:spTree>
    <p:extLst>
      <p:ext uri="{BB962C8B-B14F-4D97-AF65-F5344CB8AC3E}">
        <p14:creationId xmlns:p14="http://schemas.microsoft.com/office/powerpoint/2010/main" val="4534302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8651" y="50004"/>
            <a:ext cx="6827715" cy="564285"/>
          </a:xfrm>
        </p:spPr>
        <p:txBody>
          <a:bodyPr>
            <a:noAutofit/>
          </a:bodyPr>
          <a:lstStyle/>
          <a:p>
            <a:r>
              <a:rPr lang="en-US" sz="3200" dirty="0"/>
              <a:t>MVTX Enables the 3</a:t>
            </a:r>
            <a:r>
              <a:rPr lang="en-US" sz="3200" baseline="30000" dirty="0"/>
              <a:t>rd</a:t>
            </a:r>
            <a:r>
              <a:rPr lang="en-US" sz="3200" dirty="0"/>
              <a:t> Science Pillar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566066" y="681661"/>
            <a:ext cx="2820387" cy="1828616"/>
          </a:xfrm>
        </p:spPr>
        <p:txBody>
          <a:bodyPr>
            <a:normAutofit/>
          </a:bodyPr>
          <a:lstStyle/>
          <a:p>
            <a:pPr marL="289322" indent="-289322">
              <a:buFont typeface="+mj-lt"/>
              <a:buAutoNum type="arabicPeriod"/>
            </a:pPr>
            <a:r>
              <a:rPr lang="en-US" sz="2025" dirty="0"/>
              <a:t>Jets</a:t>
            </a:r>
          </a:p>
          <a:p>
            <a:pPr marL="289322" indent="-289322">
              <a:buFont typeface="+mj-lt"/>
              <a:buAutoNum type="arabicPeriod"/>
            </a:pPr>
            <a:r>
              <a:rPr lang="en-US" sz="2025" dirty="0"/>
              <a:t>Upsilons</a:t>
            </a:r>
          </a:p>
          <a:p>
            <a:pPr marL="289322" indent="-289322">
              <a:buFont typeface="+mj-lt"/>
              <a:buAutoNum type="arabicPeriod"/>
            </a:pPr>
            <a:r>
              <a:rPr lang="en-US" sz="2025" dirty="0">
                <a:solidFill>
                  <a:srgbClr val="FF0000"/>
                </a:solidFill>
              </a:rPr>
              <a:t>Open Heavy Flavor</a:t>
            </a:r>
          </a:p>
          <a:p>
            <a:pPr marL="289322" indent="-289322">
              <a:buFont typeface="+mj-lt"/>
              <a:buAutoNum type="arabicPeriod"/>
            </a:pPr>
            <a:endParaRPr lang="en-US" sz="2025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4/9-11, 2019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Director's Review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8925" y="681661"/>
            <a:ext cx="2336193" cy="22293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AA5D809-20E8-7B49-8A13-D5DC6E685BE3}"/>
              </a:ext>
            </a:extLst>
          </p:cNvPr>
          <p:cNvSpPr/>
          <p:nvPr/>
        </p:nvSpPr>
        <p:spPr>
          <a:xfrm>
            <a:off x="198882" y="1839403"/>
            <a:ext cx="4106215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spcBef>
                <a:spcPts val="225"/>
              </a:spcBef>
              <a:buSzPct val="100000"/>
              <a:buFont typeface="Arial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lang="en-US" sz="1200" dirty="0"/>
              <a:t>Bottom quarks are heavy (4.2 GeV)</a:t>
            </a:r>
          </a:p>
          <a:p>
            <a:pPr marL="214313" indent="-214313">
              <a:spcBef>
                <a:spcPts val="225"/>
              </a:spcBef>
              <a:buSzPct val="100000"/>
              <a:buFont typeface="Arial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lang="en-US" sz="1200" dirty="0"/>
              <a:t>Produced in initial collision, probe QGP evolution</a:t>
            </a:r>
          </a:p>
          <a:p>
            <a:pPr marL="214313" indent="-214313">
              <a:spcBef>
                <a:spcPts val="225"/>
              </a:spcBef>
              <a:buSzPct val="100000"/>
              <a:buFont typeface="Arial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lang="en-US" sz="1200" dirty="0"/>
              <a:t>Well controlled in </a:t>
            </a:r>
            <a:r>
              <a:rPr lang="en-US" sz="1200" dirty="0" err="1"/>
              <a:t>pQCD</a:t>
            </a:r>
            <a:endParaRPr lang="en-US" sz="1200" dirty="0"/>
          </a:p>
          <a:p>
            <a:pPr marL="214313" indent="-214313">
              <a:spcBef>
                <a:spcPts val="225"/>
              </a:spcBef>
              <a:buSzPct val="100000"/>
              <a:buFont typeface="Arial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lang="en-US" sz="1200" dirty="0"/>
              <a:t>Access fundamental transport properties of QGP</a:t>
            </a:r>
          </a:p>
        </p:txBody>
      </p:sp>
      <p:pic>
        <p:nvPicPr>
          <p:cNvPr id="13" name="Picture 13">
            <a:extLst>
              <a:ext uri="{FF2B5EF4-FFF2-40B4-BE49-F238E27FC236}">
                <a16:creationId xmlns:a16="http://schemas.microsoft.com/office/drawing/2014/main" id="{66184E33-5069-AA41-88B9-AFA6FB916E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35"/>
          <a:stretch/>
        </p:blipFill>
        <p:spPr bwMode="auto">
          <a:xfrm>
            <a:off x="4343400" y="852622"/>
            <a:ext cx="2019496" cy="1911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F24D68F-CD11-F54B-A000-C2D82957C79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1000" y="2826062"/>
            <a:ext cx="3200400" cy="2288695"/>
          </a:xfrm>
          <a:prstGeom prst="rect">
            <a:avLst/>
          </a:prstGeom>
        </p:spPr>
      </p:pic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AFD43192-5442-8147-B9C5-EEC43C4C47F7}"/>
              </a:ext>
            </a:extLst>
          </p:cNvPr>
          <p:cNvSpPr txBox="1">
            <a:spLocks/>
          </p:cNvSpPr>
          <p:nvPr/>
        </p:nvSpPr>
        <p:spPr bwMode="auto">
          <a:xfrm>
            <a:off x="4151962" y="3172184"/>
            <a:ext cx="4687238" cy="1697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700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6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4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Precision tracker + High rate capability</a:t>
            </a:r>
            <a:br>
              <a:rPr lang="en-US" dirty="0"/>
            </a:br>
            <a:r>
              <a:rPr lang="en-US" dirty="0"/>
              <a:t>→ Precision bottom observables over wide scales in </a:t>
            </a:r>
            <a:r>
              <a:rPr lang="en-US" dirty="0" err="1"/>
              <a:t>p+p</a:t>
            </a:r>
            <a:r>
              <a:rPr lang="en-US" dirty="0"/>
              <a:t>, </a:t>
            </a:r>
            <a:r>
              <a:rPr lang="en-US" dirty="0" err="1"/>
              <a:t>p+A</a:t>
            </a:r>
            <a:r>
              <a:rPr lang="en-US" dirty="0"/>
              <a:t> and A+A</a:t>
            </a:r>
          </a:p>
          <a:p>
            <a:endParaRPr lang="en-US" dirty="0"/>
          </a:p>
          <a:p>
            <a:r>
              <a:rPr lang="en-US" dirty="0"/>
              <a:t>Initial observables: </a:t>
            </a:r>
          </a:p>
          <a:p>
            <a:pPr lvl="1"/>
            <a:r>
              <a:rPr lang="en-US" i="1" dirty="0"/>
              <a:t>B</a:t>
            </a:r>
            <a:r>
              <a:rPr lang="en-US" dirty="0"/>
              <a:t>-meson @  </a:t>
            </a:r>
            <a:r>
              <a:rPr lang="en-US" i="1" dirty="0" err="1"/>
              <a:t>p</a:t>
            </a:r>
            <a:r>
              <a:rPr lang="en-US" baseline="-25000" dirty="0" err="1"/>
              <a:t>T</a:t>
            </a:r>
            <a:r>
              <a:rPr lang="en-US" dirty="0"/>
              <a:t> &lt;10 GeV/c </a:t>
            </a:r>
          </a:p>
          <a:p>
            <a:pPr lvl="1"/>
            <a:r>
              <a:rPr lang="en-US" i="1" dirty="0"/>
              <a:t>b</a:t>
            </a:r>
            <a:r>
              <a:rPr lang="en-US" dirty="0"/>
              <a:t>-jet @ 15&lt; </a:t>
            </a:r>
            <a:r>
              <a:rPr lang="en-US" i="1" dirty="0" err="1"/>
              <a:t>p</a:t>
            </a:r>
            <a:r>
              <a:rPr lang="en-US" baseline="-25000" dirty="0" err="1"/>
              <a:t>T</a:t>
            </a:r>
            <a:r>
              <a:rPr lang="en-US" dirty="0"/>
              <a:t>&lt;50 GeV/c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4A23F9-F823-C04F-A187-5B4200721E86}"/>
              </a:ext>
            </a:extLst>
          </p:cNvPr>
          <p:cNvSpPr txBox="1"/>
          <p:nvPr/>
        </p:nvSpPr>
        <p:spPr>
          <a:xfrm>
            <a:off x="1222210" y="3610588"/>
            <a:ext cx="2114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DCA&lt; 25um @1GeV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DCEFCA3-1031-534D-BCE7-272D262B5A9A}"/>
              </a:ext>
            </a:extLst>
          </p:cNvPr>
          <p:cNvCxnSpPr/>
          <p:nvPr/>
        </p:nvCxnSpPr>
        <p:spPr>
          <a:xfrm>
            <a:off x="838200" y="3790950"/>
            <a:ext cx="356448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47085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6"/>
          <p:cNvSpPr>
            <a:spLocks noGrp="1"/>
          </p:cNvSpPr>
          <p:nvPr>
            <p:ph type="title"/>
          </p:nvPr>
        </p:nvSpPr>
        <p:spPr/>
        <p:txBody>
          <a:bodyPr lIns="38100" tIns="38100" rIns="38100" bIns="38100"/>
          <a:lstStyle/>
          <a:p>
            <a:r>
              <a:rPr lang="en-US" altLang="en-US" dirty="0"/>
              <a:t>Scope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10ADE29B-4D89-4838-B42B-E0BEB29A2576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40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4/9-11, 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7187255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D63A1899-4701-42E6-8733-94F76ABA496D}" type="slidenum">
              <a:rPr lang="en-US" altLang="en-US" sz="1200">
                <a:solidFill>
                  <a:srgbClr val="000080"/>
                </a:solidFill>
                <a:cs typeface="Arial" pitchFamily="34" charset="0"/>
              </a:rPr>
              <a:pPr eaLnBrk="1" hangingPunct="1"/>
              <a:t>41</a:t>
            </a:fld>
            <a:endParaRPr lang="en-US" altLang="en-US" sz="1200">
              <a:solidFill>
                <a:srgbClr val="898989"/>
              </a:solidFill>
              <a:cs typeface="Arial" pitchFamily="34" charset="0"/>
            </a:endParaRPr>
          </a:p>
        </p:txBody>
      </p:sp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14350"/>
          </a:xfrm>
        </p:spPr>
        <p:txBody>
          <a:bodyPr/>
          <a:lstStyle/>
          <a:p>
            <a:pPr eaLnBrk="1" hangingPunct="1"/>
            <a:r>
              <a:rPr lang="en-US" altLang="en-US" sz="4800" dirty="0">
                <a:solidFill>
                  <a:srgbClr val="000000"/>
                </a:solidFill>
                <a:cs typeface="Times New Roman" pitchFamily="18" charset="0"/>
              </a:rPr>
              <a:t>Subsystem Collaborators</a:t>
            </a:r>
          </a:p>
        </p:txBody>
      </p:sp>
      <p:sp>
        <p:nvSpPr>
          <p:cNvPr id="21508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4/9-11,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1" y="1200151"/>
            <a:ext cx="7819231" cy="3118247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58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1500"/>
          </a:xfrm>
        </p:spPr>
        <p:txBody>
          <a:bodyPr/>
          <a:lstStyle/>
          <a:p>
            <a:r>
              <a:rPr lang="en-US" altLang="en-US" sz="4800" dirty="0"/>
              <a:t>Schedule Drivers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23556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0A7AB8A6-B572-47B0-BE28-D07C52C49F6A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42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3557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4/9-11, 2019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316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"/>
          <p:cNvSpPr>
            <a:spLocks noGrp="1"/>
          </p:cNvSpPr>
          <p:nvPr>
            <p:ph type="title"/>
          </p:nvPr>
        </p:nvSpPr>
        <p:spPr>
          <a:xfrm>
            <a:off x="0" y="5953"/>
            <a:ext cx="9144000" cy="679847"/>
          </a:xfrm>
        </p:spPr>
        <p:txBody>
          <a:bodyPr/>
          <a:lstStyle/>
          <a:p>
            <a:r>
              <a:rPr lang="en-US" altLang="en-US" dirty="0">
                <a:solidFill>
                  <a:srgbClr val="000000"/>
                </a:solidFill>
                <a:cs typeface="Times New Roman" pitchFamily="18" charset="0"/>
              </a:rPr>
              <a:t>Cost Drivers</a:t>
            </a:r>
          </a:p>
        </p:txBody>
      </p:sp>
      <p:sp>
        <p:nvSpPr>
          <p:cNvPr id="24579" name="Date Placeholder 4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  <a:cs typeface="Arial" pitchFamily="34" charset="0"/>
              </a:rPr>
              <a:t>4/9-11, 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</a:p>
        </p:txBody>
      </p:sp>
      <p:sp>
        <p:nvSpPr>
          <p:cNvPr id="24581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C912985E-5FF1-4BE4-8A02-6C894F614A5E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43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9118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>
          <a:xfrm>
            <a:off x="25400" y="0"/>
            <a:ext cx="8229600" cy="546497"/>
          </a:xfrm>
        </p:spPr>
        <p:txBody>
          <a:bodyPr/>
          <a:lstStyle/>
          <a:p>
            <a:r>
              <a:rPr lang="en-US" altLang="en-US" sz="3200" dirty="0"/>
              <a:t>Basis of Estimate &amp; Resource-Loaded Schedule</a:t>
            </a:r>
          </a:p>
        </p:txBody>
      </p:sp>
      <p:sp>
        <p:nvSpPr>
          <p:cNvPr id="25602" name="Date Placeholder 2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4/9-11, 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25604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D60B90B3-3CD6-41A9-8EAF-9B5CBA6B7522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44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0297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D0AC9DE8-C407-4789-A3B0-CCF044CC2A0C}" type="slidenum">
              <a:rPr lang="en-US" altLang="en-US" sz="1200">
                <a:solidFill>
                  <a:srgbClr val="000080"/>
                </a:solidFill>
              </a:rPr>
              <a:pPr eaLnBrk="1" hangingPunct="1"/>
              <a:t>45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651272"/>
          </a:xfrm>
        </p:spPr>
        <p:txBody>
          <a:bodyPr/>
          <a:lstStyle/>
          <a:p>
            <a:pPr eaLnBrk="1" hangingPunct="1"/>
            <a:r>
              <a:rPr lang="en-US" altLang="en-US" sz="4800" dirty="0">
                <a:solidFill>
                  <a:srgbClr val="000000"/>
                </a:solidFill>
              </a:rPr>
              <a:t>Status and Highlights</a:t>
            </a:r>
          </a:p>
        </p:txBody>
      </p:sp>
      <p:sp>
        <p:nvSpPr>
          <p:cNvPr id="8" name="Rectangle 7"/>
          <p:cNvSpPr/>
          <p:nvPr/>
        </p:nvSpPr>
        <p:spPr>
          <a:xfrm>
            <a:off x="3048000" y="3257550"/>
            <a:ext cx="762000" cy="171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</a:p>
        </p:txBody>
      </p:sp>
      <p:sp>
        <p:nvSpPr>
          <p:cNvPr id="29703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4/9-11, 2019</a:t>
            </a:r>
          </a:p>
        </p:txBody>
      </p:sp>
    </p:spTree>
    <p:extLst>
      <p:ext uri="{BB962C8B-B14F-4D97-AF65-F5344CB8AC3E}">
        <p14:creationId xmlns:p14="http://schemas.microsoft.com/office/powerpoint/2010/main" val="10853378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>
          <a:xfrm>
            <a:off x="0" y="57150"/>
            <a:ext cx="8686800" cy="422672"/>
          </a:xfrm>
        </p:spPr>
        <p:txBody>
          <a:bodyPr/>
          <a:lstStyle/>
          <a:p>
            <a:r>
              <a:rPr lang="en-US" altLang="en-US" sz="4800" dirty="0"/>
              <a:t>Issues and Concerns  </a:t>
            </a:r>
          </a:p>
        </p:txBody>
      </p:sp>
      <p:sp>
        <p:nvSpPr>
          <p:cNvPr id="31746" name="Date Placeholder 2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4/9-11, 2019</a:t>
            </a:r>
          </a:p>
        </p:txBody>
      </p:sp>
      <p:sp>
        <p:nvSpPr>
          <p:cNvPr id="317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3DB70812-2340-4974-80C2-2AB8525AEB44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46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629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4/9-11, 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47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509228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6"/>
          <p:cNvSpPr>
            <a:spLocks noGrp="1"/>
          </p:cNvSpPr>
          <p:nvPr>
            <p:ph type="title"/>
          </p:nvPr>
        </p:nvSpPr>
        <p:spPr>
          <a:xfrm>
            <a:off x="381000" y="2114550"/>
            <a:ext cx="8229600" cy="857250"/>
          </a:xfrm>
        </p:spPr>
        <p:txBody>
          <a:bodyPr/>
          <a:lstStyle/>
          <a:p>
            <a:pPr algn="ctr"/>
            <a:r>
              <a:rPr lang="en-US" altLang="en-US"/>
              <a:t>Back Up</a:t>
            </a:r>
          </a:p>
        </p:txBody>
      </p:sp>
      <p:sp>
        <p:nvSpPr>
          <p:cNvPr id="62466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4/9-11, 2019</a:t>
            </a:r>
          </a:p>
        </p:txBody>
      </p:sp>
      <p:sp>
        <p:nvSpPr>
          <p:cNvPr id="62467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CC2E0C8C-DEA0-44AF-A311-D9EF592947A3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48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</a:p>
        </p:txBody>
      </p:sp>
    </p:spTree>
    <p:extLst>
      <p:ext uri="{BB962C8B-B14F-4D97-AF65-F5344CB8AC3E}">
        <p14:creationId xmlns:p14="http://schemas.microsoft.com/office/powerpoint/2010/main" val="30336250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13AE1E42-3B57-B540-BDE1-68E9E96710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117824">
            <a:off x="382750" y="1262859"/>
            <a:ext cx="4568150" cy="24732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4932AE-AEB5-8B4B-A70A-AD3046A8A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391" y="26957"/>
            <a:ext cx="7684592" cy="500276"/>
          </a:xfrm>
        </p:spPr>
        <p:txBody>
          <a:bodyPr>
            <a:normAutofit fontScale="90000"/>
          </a:bodyPr>
          <a:lstStyle/>
          <a:p>
            <a:r>
              <a:rPr lang="en-US" dirty="0"/>
              <a:t>MVTX Technical Overview 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67C1A6-C9BF-4346-881D-9BFC288DD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4/9-11,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75B45-DEE4-6244-9DFA-7E5582272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66142A-913C-0C41-AE44-628933115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5</a:t>
            </a:fld>
            <a:endParaRPr lang="en-US" alt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80EF6BE-651D-AE4A-B1A4-F028DA69DFEE}"/>
              </a:ext>
            </a:extLst>
          </p:cNvPr>
          <p:cNvSpPr txBox="1"/>
          <p:nvPr/>
        </p:nvSpPr>
        <p:spPr>
          <a:xfrm>
            <a:off x="3047126" y="2200931"/>
            <a:ext cx="18484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</a:rPr>
              <a:t> 3-layer sensor barrel</a:t>
            </a:r>
          </a:p>
          <a:p>
            <a:r>
              <a:rPr lang="en-US" sz="1400" dirty="0">
                <a:solidFill>
                  <a:srgbClr val="FFFF00"/>
                </a:solidFill>
              </a:rPr>
              <a:t>   - 48 staves, 432 chips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0DDCDC-4542-2541-9CF8-77EBCC3A9F6A}"/>
              </a:ext>
            </a:extLst>
          </p:cNvPr>
          <p:cNvSpPr txBox="1"/>
          <p:nvPr/>
        </p:nvSpPr>
        <p:spPr>
          <a:xfrm>
            <a:off x="361651" y="942235"/>
            <a:ext cx="26023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Service cone:  signal, power, cooling </a:t>
            </a:r>
          </a:p>
          <a:p>
            <a:r>
              <a:rPr lang="en-US" sz="1200" dirty="0"/>
              <a:t>                          and mechanical support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1079C93-DEA1-3F44-9611-1EB87465D3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936" y="3583156"/>
            <a:ext cx="3590906" cy="136645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62777B2-3AC0-3248-8214-8BE09AE8D7EA}"/>
              </a:ext>
            </a:extLst>
          </p:cNvPr>
          <p:cNvSpPr txBox="1"/>
          <p:nvPr/>
        </p:nvSpPr>
        <p:spPr>
          <a:xfrm>
            <a:off x="87530" y="3804717"/>
            <a:ext cx="9123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MVTX </a:t>
            </a:r>
          </a:p>
          <a:p>
            <a:r>
              <a:rPr lang="en-US" sz="1200" b="1" dirty="0"/>
              <a:t>parameters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E6A0F18-EA2E-1B43-AB16-356DCB05B1BD}"/>
              </a:ext>
            </a:extLst>
          </p:cNvPr>
          <p:cNvSpPr txBox="1"/>
          <p:nvPr/>
        </p:nvSpPr>
        <p:spPr>
          <a:xfrm>
            <a:off x="2361275" y="1372061"/>
            <a:ext cx="21854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32AFF"/>
                </a:solidFill>
              </a:rPr>
              <a:t>CYSS: Cylindrical Shell Structure </a:t>
            </a:r>
            <a:endParaRPr lang="en-US" dirty="0">
              <a:solidFill>
                <a:srgbClr val="032AFF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1D5D6B0-F5AB-4E4B-A112-8BD3872B5886}"/>
              </a:ext>
            </a:extLst>
          </p:cNvPr>
          <p:cNvSpPr txBox="1"/>
          <p:nvPr/>
        </p:nvSpPr>
        <p:spPr>
          <a:xfrm>
            <a:off x="381001" y="1761352"/>
            <a:ext cx="14751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32AFF"/>
                </a:solidFill>
              </a:rPr>
              <a:t>Extended power FPC</a:t>
            </a:r>
            <a:endParaRPr lang="en-US" dirty="0">
              <a:solidFill>
                <a:srgbClr val="032AFF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158637-56A4-A04D-8385-5208442FF005}"/>
              </a:ext>
            </a:extLst>
          </p:cNvPr>
          <p:cNvSpPr txBox="1"/>
          <p:nvPr/>
        </p:nvSpPr>
        <p:spPr>
          <a:xfrm>
            <a:off x="7204089" y="597984"/>
            <a:ext cx="1865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Yuan &amp; Ross’ talks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708E795-6CBC-FA46-8EC2-38C5AFB1F69B}"/>
              </a:ext>
            </a:extLst>
          </p:cNvPr>
          <p:cNvCxnSpPr/>
          <p:nvPr/>
        </p:nvCxnSpPr>
        <p:spPr>
          <a:xfrm flipV="1">
            <a:off x="3429000" y="2800350"/>
            <a:ext cx="1466581" cy="762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B19D1B8-E5B9-384D-8A44-1EE88601AB14}"/>
              </a:ext>
            </a:extLst>
          </p:cNvPr>
          <p:cNvSpPr txBox="1"/>
          <p:nvPr/>
        </p:nvSpPr>
        <p:spPr>
          <a:xfrm rot="21384378">
            <a:off x="3820886" y="2790416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27cm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2F591B4-F8C0-2345-A27C-B3C95D4A3BF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3" t="8039" r="27652" b="5855"/>
          <a:stretch/>
        </p:blipFill>
        <p:spPr>
          <a:xfrm>
            <a:off x="5233055" y="958971"/>
            <a:ext cx="3761505" cy="4076183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68D1E3A-FE63-8040-A8A6-E9202600DE56}"/>
              </a:ext>
            </a:extLst>
          </p:cNvPr>
          <p:cNvCxnSpPr>
            <a:cxnSpLocks/>
          </p:cNvCxnSpPr>
          <p:nvPr/>
        </p:nvCxnSpPr>
        <p:spPr>
          <a:xfrm flipH="1" flipV="1">
            <a:off x="4946612" y="2040884"/>
            <a:ext cx="2063787" cy="106426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2A6AC87-99DF-BA44-9281-7CA28E4D69DC}"/>
              </a:ext>
            </a:extLst>
          </p:cNvPr>
          <p:cNvCxnSpPr>
            <a:cxnSpLocks/>
          </p:cNvCxnSpPr>
          <p:nvPr/>
        </p:nvCxnSpPr>
        <p:spPr>
          <a:xfrm flipH="1" flipV="1">
            <a:off x="4946612" y="2660556"/>
            <a:ext cx="2063788" cy="46802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E3FB2929-8AC2-A14E-86B5-841645DFD574}"/>
              </a:ext>
            </a:extLst>
          </p:cNvPr>
          <p:cNvSpPr txBox="1"/>
          <p:nvPr/>
        </p:nvSpPr>
        <p:spPr>
          <a:xfrm>
            <a:off x="4616235" y="1592982"/>
            <a:ext cx="8723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32AFF"/>
                </a:solidFill>
              </a:rPr>
              <a:t>End-Wheel</a:t>
            </a:r>
            <a:endParaRPr lang="en-US" dirty="0">
              <a:solidFill>
                <a:srgbClr val="032A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9723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281" y="118514"/>
            <a:ext cx="7549129" cy="640860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Monolithic Active Pixel Sensors (MAPS)</a:t>
            </a:r>
            <a:br>
              <a:rPr lang="en-US" sz="4000" dirty="0"/>
            </a:br>
            <a:r>
              <a:rPr lang="en-US" sz="1800" dirty="0">
                <a:solidFill>
                  <a:srgbClr val="FF0000"/>
                </a:solidFill>
              </a:rPr>
              <a:t>The Next-Generation, State-of-the-Art Pixel Tracker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19281" y="948200"/>
            <a:ext cx="5471920" cy="1980371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sz="2500" dirty="0">
                <a:solidFill>
                  <a:srgbClr val="0000FF"/>
                </a:solidFill>
              </a:rPr>
              <a:t>Advantages of ALICE </a:t>
            </a:r>
            <a:r>
              <a:rPr lang="en-US" sz="2500" dirty="0" err="1">
                <a:solidFill>
                  <a:srgbClr val="0000FF"/>
                </a:solidFill>
              </a:rPr>
              <a:t>PIxel</a:t>
            </a:r>
            <a:r>
              <a:rPr lang="en-US" sz="2500" dirty="0">
                <a:solidFill>
                  <a:srgbClr val="0000FF"/>
                </a:solidFill>
              </a:rPr>
              <a:t> </a:t>
            </a:r>
            <a:r>
              <a:rPr lang="en-US" sz="2500" dirty="0" err="1">
                <a:solidFill>
                  <a:srgbClr val="0000FF"/>
                </a:solidFill>
              </a:rPr>
              <a:t>DEtector</a:t>
            </a:r>
            <a:r>
              <a:rPr lang="en-US" sz="2500" dirty="0">
                <a:solidFill>
                  <a:srgbClr val="0000FF"/>
                </a:solidFill>
              </a:rPr>
              <a:t> (ALPIDE) sensor:</a:t>
            </a:r>
          </a:p>
          <a:p>
            <a:r>
              <a:rPr lang="en-US" sz="2500" dirty="0"/>
              <a:t>Very fine pitch (27μm x 29μm), </a:t>
            </a:r>
            <a:r>
              <a:rPr lang="en-US" sz="2500" dirty="0">
                <a:solidFill>
                  <a:srgbClr val="00B050"/>
                </a:solidFill>
              </a:rPr>
              <a:t>for superb spatial resolution</a:t>
            </a:r>
          </a:p>
          <a:p>
            <a:r>
              <a:rPr lang="en-US" sz="2500" dirty="0"/>
              <a:t>High efficiency (&gt;99%) and low noise (&lt;10</a:t>
            </a:r>
            <a:r>
              <a:rPr lang="en-US" sz="2500" baseline="30000" dirty="0"/>
              <a:t>-6</a:t>
            </a:r>
            <a:r>
              <a:rPr lang="en-US" sz="2500" dirty="0"/>
              <a:t>), </a:t>
            </a:r>
            <a:r>
              <a:rPr lang="en-US" sz="2500" dirty="0">
                <a:solidFill>
                  <a:srgbClr val="00B050"/>
                </a:solidFill>
              </a:rPr>
              <a:t>for excellent tracking</a:t>
            </a:r>
          </a:p>
          <a:p>
            <a:r>
              <a:rPr lang="en-US" sz="2500" dirty="0"/>
              <a:t>Time resolution, as low as ~5 </a:t>
            </a:r>
            <a:r>
              <a:rPr lang="en-US" sz="2500" dirty="0" err="1"/>
              <a:t>μs</a:t>
            </a:r>
            <a:r>
              <a:rPr lang="en-US" sz="2500" dirty="0"/>
              <a:t>, </a:t>
            </a:r>
            <a:r>
              <a:rPr lang="en-US" sz="2500" dirty="0">
                <a:solidFill>
                  <a:srgbClr val="00B050"/>
                </a:solidFill>
              </a:rPr>
              <a:t>for less pileup </a:t>
            </a:r>
          </a:p>
          <a:p>
            <a:r>
              <a:rPr lang="en-US" sz="2500" dirty="0"/>
              <a:t>Ultra-thin/low mass, 50μm (~0.3% X</a:t>
            </a:r>
            <a:r>
              <a:rPr lang="en-US" sz="2500" baseline="-25000" dirty="0"/>
              <a:t>0</a:t>
            </a:r>
            <a:r>
              <a:rPr lang="en-US" sz="2500" dirty="0"/>
              <a:t>), </a:t>
            </a:r>
            <a:r>
              <a:rPr lang="en-US" sz="2500" dirty="0">
                <a:solidFill>
                  <a:srgbClr val="00B050"/>
                </a:solidFill>
              </a:rPr>
              <a:t>for less multiple scatterings</a:t>
            </a:r>
          </a:p>
          <a:p>
            <a:r>
              <a:rPr lang="en-US" sz="2500" dirty="0"/>
              <a:t>0.5M channels with on-pixel digitization, </a:t>
            </a:r>
            <a:r>
              <a:rPr lang="en-US" sz="2500" dirty="0">
                <a:solidFill>
                  <a:srgbClr val="00B050"/>
                </a:solidFill>
              </a:rPr>
              <a:t>for zero-suppression and fast readout</a:t>
            </a:r>
            <a:endParaRPr lang="en-US" sz="2500" dirty="0"/>
          </a:p>
          <a:p>
            <a:r>
              <a:rPr lang="en-US" sz="2500" dirty="0"/>
              <a:t>Low power dissipation, 40mW/cm</a:t>
            </a:r>
            <a:r>
              <a:rPr lang="en-US" sz="2500" baseline="30000" dirty="0"/>
              <a:t>2</a:t>
            </a:r>
            <a:r>
              <a:rPr lang="en-US" sz="2500" dirty="0"/>
              <a:t>, </a:t>
            </a:r>
            <a:r>
              <a:rPr lang="en-US" sz="2500" dirty="0">
                <a:solidFill>
                  <a:srgbClr val="00B050"/>
                </a:solidFill>
              </a:rPr>
              <a:t>for minimal service materials</a:t>
            </a:r>
          </a:p>
          <a:p>
            <a:pPr marL="0" indent="0">
              <a:buNone/>
            </a:pPr>
            <a:r>
              <a:rPr lang="en-US" sz="2500" dirty="0">
                <a:solidFill>
                  <a:srgbClr val="FF0000"/>
                </a:solidFill>
              </a:rPr>
              <a:t>     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       </a:t>
            </a:r>
            <a:r>
              <a:rPr lang="en-US" sz="2900" dirty="0">
                <a:solidFill>
                  <a:srgbClr val="FF0000"/>
                </a:solidFill>
              </a:rPr>
              <a:t>An ideal detector for QGP physics!</a:t>
            </a:r>
          </a:p>
          <a:p>
            <a:pPr lvl="1"/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4/9-11, 2019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Director's Review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DA73-A92A-DA4F-A1A7-28B6AC472496}" type="slidenum">
              <a:rPr lang="en-US" smtClean="0"/>
              <a:t>6</a:t>
            </a:fld>
            <a:endParaRPr lang="en-US"/>
          </a:p>
        </p:txBody>
      </p:sp>
      <p:pic>
        <p:nvPicPr>
          <p:cNvPr id="5" name="pasted-image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1" y="2823862"/>
            <a:ext cx="4874747" cy="1823808"/>
          </a:xfrm>
          <a:prstGeom prst="rect">
            <a:avLst/>
          </a:prstGeom>
          <a:ln w="25400" cap="flat">
            <a:noFill/>
            <a:round/>
          </a:ln>
          <a:effectLst/>
        </p:spPr>
      </p:pic>
      <p:cxnSp>
        <p:nvCxnSpPr>
          <p:cNvPr id="10" name="Straight Arrow Connector 9"/>
          <p:cNvCxnSpPr/>
          <p:nvPr/>
        </p:nvCxnSpPr>
        <p:spPr>
          <a:xfrm>
            <a:off x="695308" y="3195803"/>
            <a:ext cx="0" cy="132364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-15832" y="3697423"/>
            <a:ext cx="782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50 </a:t>
            </a:r>
            <a:r>
              <a:rPr lang="en-US" dirty="0" err="1"/>
              <a:t>μm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044228" y="4615356"/>
            <a:ext cx="898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~28 </a:t>
            </a:r>
            <a:r>
              <a:rPr lang="en-US" dirty="0" err="1"/>
              <a:t>μm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942136" y="4621958"/>
            <a:ext cx="2828853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11207" y="2788844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ALPIDE design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5443708" y="837489"/>
            <a:ext cx="2858972" cy="1671512"/>
            <a:chOff x="4410879" y="1521282"/>
            <a:chExt cx="3811963" cy="2228682"/>
          </a:xfrm>
        </p:grpSpPr>
        <p:pic>
          <p:nvPicPr>
            <p:cNvPr id="13" name="Picture 12" descr="Inner_stave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01812" y="1521282"/>
              <a:ext cx="2521030" cy="2228682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4410879" y="1566601"/>
              <a:ext cx="2940207" cy="410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Flexible Printed Circuit(FPC)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339324" y="2488675"/>
              <a:ext cx="950345" cy="410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9 Chips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786293" y="2955062"/>
              <a:ext cx="1228884" cy="410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Cold plate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5177211" y="2489641"/>
            <a:ext cx="3504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A 9-chip MAPS stave, 1.5cm x 27cm</a:t>
            </a:r>
            <a:endParaRPr lang="en-US" baseline="30000" dirty="0">
              <a:solidFill>
                <a:srgbClr val="0000FF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7BD4809-3C1D-BB47-B3F5-80F198E04C2C}"/>
              </a:ext>
            </a:extLst>
          </p:cNvPr>
          <p:cNvSpPr txBox="1"/>
          <p:nvPr/>
        </p:nvSpPr>
        <p:spPr>
          <a:xfrm>
            <a:off x="6231868" y="3001166"/>
            <a:ext cx="21532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ALPIDE sensor:</a:t>
            </a:r>
          </a:p>
          <a:p>
            <a:r>
              <a:rPr lang="en-US" sz="1400" dirty="0"/>
              <a:t>1.5cm x 3.0cm, 0.5M pixels</a:t>
            </a:r>
          </a:p>
        </p:txBody>
      </p:sp>
      <p:pic>
        <p:nvPicPr>
          <p:cNvPr id="23" name="Picture 22" descr="Single_chip.jpg">
            <a:extLst>
              <a:ext uri="{FF2B5EF4-FFF2-40B4-BE49-F238E27FC236}">
                <a16:creationId xmlns:a16="http://schemas.microsoft.com/office/drawing/2014/main" id="{0337819C-077D-2547-9F7E-EA486051E6C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697400" y="3115582"/>
            <a:ext cx="1354869" cy="2162882"/>
          </a:xfrm>
          <a:prstGeom prst="rect">
            <a:avLst/>
          </a:prstGeom>
        </p:spPr>
      </p:pic>
      <p:sp>
        <p:nvSpPr>
          <p:cNvPr id="6" name="Frame 5">
            <a:extLst>
              <a:ext uri="{FF2B5EF4-FFF2-40B4-BE49-F238E27FC236}">
                <a16:creationId xmlns:a16="http://schemas.microsoft.com/office/drawing/2014/main" id="{2525DC37-5CCD-F547-AC2A-3902C14F9107}"/>
              </a:ext>
            </a:extLst>
          </p:cNvPr>
          <p:cNvSpPr/>
          <p:nvPr/>
        </p:nvSpPr>
        <p:spPr>
          <a:xfrm>
            <a:off x="6781800" y="3867151"/>
            <a:ext cx="304800" cy="652299"/>
          </a:xfrm>
          <a:prstGeom prst="frame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1257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951" y="9366"/>
            <a:ext cx="7424779" cy="572729"/>
          </a:xfrm>
        </p:spPr>
        <p:txBody>
          <a:bodyPr>
            <a:noAutofit/>
          </a:bodyPr>
          <a:lstStyle/>
          <a:p>
            <a:r>
              <a:rPr lang="en-US" sz="3000" dirty="0"/>
              <a:t>MVTX Readout, Power and Controls</a:t>
            </a:r>
            <a:endParaRPr lang="en-US" sz="2100" dirty="0">
              <a:solidFill>
                <a:srgbClr val="1D41FF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196633" y="607507"/>
            <a:ext cx="6627224" cy="3255182"/>
            <a:chOff x="121974" y="1428455"/>
            <a:chExt cx="8836298" cy="434024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hq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18511" y="2969405"/>
              <a:ext cx="1765856" cy="432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4833131" y="2348405"/>
              <a:ext cx="1324800" cy="12420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88956" y="3795551"/>
              <a:ext cx="1281674" cy="130261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1980" y="2751917"/>
              <a:ext cx="2977721" cy="98740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4867263" y="3739317"/>
              <a:ext cx="972370" cy="1296000"/>
              <a:chOff x="5500016" y="4578180"/>
              <a:chExt cx="1296493" cy="1296000"/>
            </a:xfrm>
            <a:solidFill>
              <a:schemeClr val="bg2"/>
            </a:solidFill>
          </p:grpSpPr>
          <p:sp>
            <p:nvSpPr>
              <p:cNvPr id="55" name="Rectangle 54"/>
              <p:cNvSpPr/>
              <p:nvPr/>
            </p:nvSpPr>
            <p:spPr>
              <a:xfrm>
                <a:off x="5500016" y="4578180"/>
                <a:ext cx="1296493" cy="1296000"/>
              </a:xfrm>
              <a:prstGeom prst="rect">
                <a:avLst/>
              </a:prstGeom>
              <a:grpFill/>
              <a:ln w="19050">
                <a:solidFill>
                  <a:schemeClr val="tx2"/>
                </a:solidFill>
                <a:prstDash val="sysDot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600"/>
              </a:p>
            </p:txBody>
          </p:sp>
          <p:pic>
            <p:nvPicPr>
              <p:cNvPr id="56" name="Picture 55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1416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57" name="Picture 56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20220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58" name="Picture 57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49024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1416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20220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1" name="Picture 60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49024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2" name="Picture 61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1416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3" name="Picture 62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20220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49024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14161" y="556327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6" name="Picture 65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202201" y="556327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7" name="Picture 66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490241" y="556327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8" name="Picture 67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2612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9" name="Picture 68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2612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70" name="Picture 69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2612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71" name="Picture 70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26121" y="5563271"/>
                <a:ext cx="242059" cy="242059"/>
              </a:xfrm>
              <a:prstGeom prst="rect">
                <a:avLst/>
              </a:prstGeom>
              <a:grpFill/>
            </p:spPr>
          </p:pic>
        </p:grpSp>
        <p:sp>
          <p:nvSpPr>
            <p:cNvPr id="10" name="TextBox 123"/>
            <p:cNvSpPr txBox="1"/>
            <p:nvPr/>
          </p:nvSpPr>
          <p:spPr>
            <a:xfrm>
              <a:off x="5005583" y="4958327"/>
              <a:ext cx="834051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/>
                <a:t>Power Board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387172" y="4233371"/>
              <a:ext cx="987827" cy="559330"/>
            </a:xfrm>
            <a:prstGeom prst="rect">
              <a:avLst/>
            </a:prstGeom>
            <a:noFill/>
            <a:ln>
              <a:solidFill>
                <a:srgbClr val="2445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88" dirty="0">
                  <a:solidFill>
                    <a:schemeClr val="tx1"/>
                  </a:solidFill>
                </a:rPr>
                <a:t>Flex PCB Filtering Capacitors</a:t>
              </a:r>
            </a:p>
          </p:txBody>
        </p:sp>
        <p:sp>
          <p:nvSpPr>
            <p:cNvPr id="12" name="TextBox 126"/>
            <p:cNvSpPr txBox="1"/>
            <p:nvPr/>
          </p:nvSpPr>
          <p:spPr>
            <a:xfrm>
              <a:off x="3604682" y="3405298"/>
              <a:ext cx="1286868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 err="1"/>
                <a:t>Samtec</a:t>
              </a:r>
              <a:r>
                <a:rPr lang="en-US" sz="900" dirty="0"/>
                <a:t> </a:t>
              </a:r>
              <a:r>
                <a:rPr lang="en-US" sz="900" dirty="0" err="1"/>
                <a:t>Twinax</a:t>
              </a:r>
              <a:r>
                <a:rPr lang="en-US" sz="900" dirty="0"/>
                <a:t> “</a:t>
              </a:r>
              <a:r>
                <a:rPr lang="en-US" sz="900" dirty="0" err="1"/>
                <a:t>FireFly</a:t>
              </a:r>
              <a:r>
                <a:rPr lang="en-US" sz="900" dirty="0"/>
                <a:t>”</a:t>
              </a:r>
            </a:p>
          </p:txBody>
        </p:sp>
        <p:sp>
          <p:nvSpPr>
            <p:cNvPr id="13" name="TextBox 127"/>
            <p:cNvSpPr txBox="1"/>
            <p:nvPr/>
          </p:nvSpPr>
          <p:spPr>
            <a:xfrm>
              <a:off x="2993810" y="2586559"/>
              <a:ext cx="17961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825" dirty="0"/>
                <a:t>9 Data    (1.2Gbps)</a:t>
              </a:r>
            </a:p>
            <a:p>
              <a:r>
                <a:rPr lang="en-US" sz="825" dirty="0"/>
                <a:t>1 Clock,  1 Control/Trigger</a:t>
              </a:r>
            </a:p>
          </p:txBody>
        </p:sp>
        <p:sp>
          <p:nvSpPr>
            <p:cNvPr id="14" name="Right Arrow 13"/>
            <p:cNvSpPr/>
            <p:nvPr/>
          </p:nvSpPr>
          <p:spPr>
            <a:xfrm rot="10800000">
              <a:off x="3409480" y="4284961"/>
              <a:ext cx="1405166" cy="215908"/>
            </a:xfrm>
            <a:prstGeom prst="rightArrow">
              <a:avLst/>
            </a:prstGeom>
            <a:solidFill>
              <a:srgbClr val="2445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15" name="TextBox 129"/>
            <p:cNvSpPr txBox="1"/>
            <p:nvPr/>
          </p:nvSpPr>
          <p:spPr>
            <a:xfrm>
              <a:off x="4874531" y="1982933"/>
              <a:ext cx="11442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825" dirty="0"/>
                <a:t>Readout Unit</a:t>
              </a:r>
            </a:p>
            <a:p>
              <a:r>
                <a:rPr lang="en-US" sz="825" dirty="0"/>
                <a:t>Front End</a:t>
              </a:r>
            </a:p>
          </p:txBody>
        </p:sp>
        <p:sp>
          <p:nvSpPr>
            <p:cNvPr id="16" name="TextBox 130"/>
            <p:cNvSpPr txBox="1"/>
            <p:nvPr/>
          </p:nvSpPr>
          <p:spPr>
            <a:xfrm>
              <a:off x="3620383" y="4442160"/>
              <a:ext cx="1072823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dirty="0"/>
                <a:t>Regulated Power</a:t>
              </a:r>
            </a:p>
          </p:txBody>
        </p:sp>
        <p:sp>
          <p:nvSpPr>
            <p:cNvPr id="17" name="TextBox 131"/>
            <p:cNvSpPr txBox="1"/>
            <p:nvPr/>
          </p:nvSpPr>
          <p:spPr>
            <a:xfrm>
              <a:off x="7793949" y="3417382"/>
              <a:ext cx="1113371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dirty="0"/>
                <a:t>FELIX</a:t>
              </a:r>
            </a:p>
            <a:p>
              <a:pPr algn="ctr"/>
              <a:r>
                <a:rPr lang="en-US" sz="900" dirty="0"/>
                <a:t>Back End</a:t>
              </a:r>
            </a:p>
          </p:txBody>
        </p:sp>
        <p:sp>
          <p:nvSpPr>
            <p:cNvPr id="18" name="Right Arrow 17"/>
            <p:cNvSpPr/>
            <p:nvPr/>
          </p:nvSpPr>
          <p:spPr>
            <a:xfrm>
              <a:off x="6265217" y="2899069"/>
              <a:ext cx="1320971" cy="432000"/>
            </a:xfrm>
            <a:prstGeom prst="right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675" dirty="0">
                  <a:solidFill>
                    <a:schemeClr val="tx1"/>
                  </a:solidFill>
                  <a:latin typeface="Calibri Light" panose="020F0302020204030204" pitchFamily="34" charset="0"/>
                </a:rPr>
                <a:t>Data   (9.6 Gb/s max)</a:t>
              </a:r>
            </a:p>
          </p:txBody>
        </p:sp>
        <p:sp>
          <p:nvSpPr>
            <p:cNvPr id="19" name="Left-Right Arrow 18"/>
            <p:cNvSpPr/>
            <p:nvPr/>
          </p:nvSpPr>
          <p:spPr>
            <a:xfrm>
              <a:off x="6265217" y="2467069"/>
              <a:ext cx="1320970" cy="432000"/>
            </a:xfrm>
            <a:prstGeom prst="leftRightArrow">
              <a:avLst/>
            </a:prstGeom>
            <a:solidFill>
              <a:srgbClr val="F296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675" b="1" dirty="0">
                  <a:solidFill>
                    <a:schemeClr val="tx1"/>
                  </a:solidFill>
                  <a:latin typeface="Calibri Light" panose="020F0302020204030204" pitchFamily="34" charset="0"/>
                </a:rPr>
                <a:t>Control</a:t>
              </a:r>
            </a:p>
          </p:txBody>
        </p:sp>
        <p:sp>
          <p:nvSpPr>
            <p:cNvPr id="20" name="Left Arrow 19"/>
            <p:cNvSpPr/>
            <p:nvPr/>
          </p:nvSpPr>
          <p:spPr>
            <a:xfrm>
              <a:off x="6265218" y="3201381"/>
              <a:ext cx="1305253" cy="432000"/>
            </a:xfrm>
            <a:prstGeom prst="leftArrow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50" b="1" dirty="0">
                  <a:solidFill>
                    <a:schemeClr val="bg1"/>
                  </a:solidFill>
                  <a:latin typeface="Calibri Light" panose="020F0302020204030204" pitchFamily="34" charset="0"/>
                </a:rPr>
                <a:t>Trigger</a:t>
              </a:r>
            </a:p>
          </p:txBody>
        </p:sp>
        <p:sp>
          <p:nvSpPr>
            <p:cNvPr id="21" name="TextBox 142"/>
            <p:cNvSpPr txBox="1"/>
            <p:nvPr/>
          </p:nvSpPr>
          <p:spPr>
            <a:xfrm>
              <a:off x="121974" y="4007965"/>
              <a:ext cx="840844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 err="1"/>
                <a:t>Alpide</a:t>
              </a:r>
              <a:r>
                <a:rPr lang="en-US" sz="900" dirty="0"/>
                <a:t> Sensors</a:t>
              </a:r>
            </a:p>
          </p:txBody>
        </p:sp>
        <p:cxnSp>
          <p:nvCxnSpPr>
            <p:cNvPr id="22" name="Straight Arrow Connector 21"/>
            <p:cNvCxnSpPr>
              <a:stCxn id="21" idx="0"/>
            </p:cNvCxnSpPr>
            <p:nvPr/>
          </p:nvCxnSpPr>
          <p:spPr>
            <a:xfrm flipH="1" flipV="1">
              <a:off x="343015" y="3272500"/>
              <a:ext cx="199381" cy="735465"/>
            </a:xfrm>
            <a:prstGeom prst="straightConnector1">
              <a:avLst/>
            </a:prstGeom>
            <a:ln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21" idx="0"/>
            </p:cNvCxnSpPr>
            <p:nvPr/>
          </p:nvCxnSpPr>
          <p:spPr>
            <a:xfrm flipV="1">
              <a:off x="542397" y="3272500"/>
              <a:ext cx="16904" cy="735465"/>
            </a:xfrm>
            <a:prstGeom prst="straightConnector1">
              <a:avLst/>
            </a:prstGeom>
            <a:ln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21" idx="2"/>
            </p:cNvCxnSpPr>
            <p:nvPr/>
          </p:nvCxnSpPr>
          <p:spPr>
            <a:xfrm flipV="1">
              <a:off x="542397" y="4390395"/>
              <a:ext cx="591277" cy="110012"/>
            </a:xfrm>
            <a:prstGeom prst="straightConnector1">
              <a:avLst/>
            </a:prstGeom>
            <a:ln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149"/>
            <p:cNvSpPr txBox="1"/>
            <p:nvPr/>
          </p:nvSpPr>
          <p:spPr>
            <a:xfrm>
              <a:off x="1079982" y="3825353"/>
              <a:ext cx="631843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/>
                <a:t>FPC</a:t>
              </a:r>
            </a:p>
          </p:txBody>
        </p:sp>
        <p:sp>
          <p:nvSpPr>
            <p:cNvPr id="26" name="TextBox 152"/>
            <p:cNvSpPr txBox="1"/>
            <p:nvPr/>
          </p:nvSpPr>
          <p:spPr>
            <a:xfrm>
              <a:off x="1441622" y="4500872"/>
              <a:ext cx="723483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/>
                <a:t>Cold Plate</a:t>
              </a:r>
            </a:p>
          </p:txBody>
        </p:sp>
        <p:cxnSp>
          <p:nvCxnSpPr>
            <p:cNvPr id="27" name="Elbow Connector 26"/>
            <p:cNvCxnSpPr>
              <a:cxnSpLocks/>
              <a:stCxn id="11" idx="0"/>
            </p:cNvCxnSpPr>
            <p:nvPr/>
          </p:nvCxnSpPr>
          <p:spPr>
            <a:xfrm rot="16200000" flipV="1">
              <a:off x="2331421" y="3683706"/>
              <a:ext cx="373078" cy="726252"/>
            </a:xfrm>
            <a:prstGeom prst="bentConnector2">
              <a:avLst/>
            </a:prstGeom>
            <a:ln w="28575"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157"/>
            <p:cNvSpPr txBox="1"/>
            <p:nvPr/>
          </p:nvSpPr>
          <p:spPr>
            <a:xfrm>
              <a:off x="4867263" y="4274331"/>
              <a:ext cx="972371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/>
                <a:t>regulators</a:t>
              </a:r>
            </a:p>
          </p:txBody>
        </p:sp>
        <p:cxnSp>
          <p:nvCxnSpPr>
            <p:cNvPr id="29" name="Straight Arrow Connector 28"/>
            <p:cNvCxnSpPr>
              <a:endCxn id="55" idx="0"/>
            </p:cNvCxnSpPr>
            <p:nvPr/>
          </p:nvCxnSpPr>
          <p:spPr>
            <a:xfrm>
              <a:off x="5353449" y="3543794"/>
              <a:ext cx="1" cy="195527"/>
            </a:xfrm>
            <a:prstGeom prst="straightConnector1">
              <a:avLst/>
            </a:prstGeom>
            <a:ln>
              <a:solidFill>
                <a:schemeClr val="accent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161"/>
            <p:cNvSpPr txBox="1"/>
            <p:nvPr/>
          </p:nvSpPr>
          <p:spPr>
            <a:xfrm>
              <a:off x="2170635" y="3808711"/>
              <a:ext cx="766685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/>
                <a:t>Power</a:t>
              </a:r>
            </a:p>
          </p:txBody>
        </p:sp>
        <p:sp>
          <p:nvSpPr>
            <p:cNvPr id="33" name="TextBox 166"/>
            <p:cNvSpPr txBox="1"/>
            <p:nvPr/>
          </p:nvSpPr>
          <p:spPr>
            <a:xfrm>
              <a:off x="6371382" y="2211228"/>
              <a:ext cx="1263369" cy="284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788" dirty="0"/>
                <a:t>GBT Optical Links</a:t>
              </a:r>
            </a:p>
          </p:txBody>
        </p:sp>
        <p:sp>
          <p:nvSpPr>
            <p:cNvPr id="34" name="TextBox 167"/>
            <p:cNvSpPr txBox="1"/>
            <p:nvPr/>
          </p:nvSpPr>
          <p:spPr>
            <a:xfrm>
              <a:off x="871519" y="3537340"/>
              <a:ext cx="1357551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/>
                <a:t>9-sensor Stave</a:t>
              </a:r>
            </a:p>
          </p:txBody>
        </p:sp>
        <p:sp>
          <p:nvSpPr>
            <p:cNvPr id="36" name="Rectangle 35"/>
            <p:cNvSpPr/>
            <p:nvPr/>
          </p:nvSpPr>
          <p:spPr>
            <a:xfrm rot="16200000">
              <a:off x="7979118" y="1806666"/>
              <a:ext cx="576081" cy="4320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dirty="0">
                  <a:latin typeface="Calibri Light" panose="020F0302020204030204" pitchFamily="34" charset="0"/>
                </a:rPr>
                <a:t>DCS</a:t>
              </a:r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>
              <a:off x="5852178" y="2022668"/>
              <a:ext cx="0" cy="335595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endCxn id="36" idx="0"/>
            </p:cNvCxnSpPr>
            <p:nvPr/>
          </p:nvCxnSpPr>
          <p:spPr>
            <a:xfrm flipV="1">
              <a:off x="5852178" y="2022666"/>
              <a:ext cx="2198980" cy="5122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66"/>
            <p:cNvSpPr txBox="1"/>
            <p:nvPr/>
          </p:nvSpPr>
          <p:spPr>
            <a:xfrm>
              <a:off x="6986121" y="1811759"/>
              <a:ext cx="792109" cy="210909"/>
            </a:xfrm>
            <a:prstGeom prst="rect">
              <a:avLst/>
            </a:prstGeom>
            <a:noFill/>
          </p:spPr>
          <p:txBody>
            <a:bodyPr wrap="none" tIns="27000" bIns="27000" rtlCol="0" anchor="ctr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>
                  <a:solidFill>
                    <a:schemeClr val="tx2"/>
                  </a:solidFill>
                  <a:latin typeface="Calibri Light" panose="020F0302020204030204" pitchFamily="34" charset="0"/>
                </a:rPr>
                <a:t>CAN bus</a:t>
              </a:r>
            </a:p>
          </p:txBody>
        </p:sp>
        <p:cxnSp>
          <p:nvCxnSpPr>
            <p:cNvPr id="40" name="Straight Arrow Connector 39"/>
            <p:cNvCxnSpPr/>
            <p:nvPr/>
          </p:nvCxnSpPr>
          <p:spPr>
            <a:xfrm>
              <a:off x="8289586" y="2298349"/>
              <a:ext cx="0" cy="337711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05220" y="2620379"/>
              <a:ext cx="1353052" cy="834980"/>
            </a:xfrm>
            <a:prstGeom prst="rect">
              <a:avLst/>
            </a:prstGeom>
          </p:spPr>
        </p:pic>
        <p:sp>
          <p:nvSpPr>
            <p:cNvPr id="42" name="Rectangle 41"/>
            <p:cNvSpPr/>
            <p:nvPr/>
          </p:nvSpPr>
          <p:spPr>
            <a:xfrm rot="16200000">
              <a:off x="5647100" y="4321463"/>
              <a:ext cx="1728000" cy="241396"/>
            </a:xfrm>
            <a:prstGeom prst="rect">
              <a:avLst/>
            </a:prstGeom>
            <a:noFill/>
            <a:ln w="19050">
              <a:solidFill>
                <a:srgbClr val="C0000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dirty="0">
                  <a:latin typeface="Calibri Light" panose="020F0302020204030204" pitchFamily="34" charset="0"/>
                </a:rPr>
                <a:t>CAEN Power supplies</a:t>
              </a:r>
            </a:p>
          </p:txBody>
        </p:sp>
        <p:sp>
          <p:nvSpPr>
            <p:cNvPr id="43" name="Left Arrow 42"/>
            <p:cNvSpPr/>
            <p:nvPr/>
          </p:nvSpPr>
          <p:spPr>
            <a:xfrm>
              <a:off x="5820016" y="4159026"/>
              <a:ext cx="562063" cy="432000"/>
            </a:xfrm>
            <a:prstGeom prst="leftArrow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600" dirty="0">
                  <a:solidFill>
                    <a:schemeClr val="tx1"/>
                  </a:solidFill>
                  <a:latin typeface="Calibri Light" panose="020F0302020204030204" pitchFamily="34" charset="0"/>
                </a:rPr>
                <a:t>Power</a:t>
              </a:r>
            </a:p>
          </p:txBody>
        </p:sp>
        <p:sp>
          <p:nvSpPr>
            <p:cNvPr id="44" name="Left Arrow 43"/>
            <p:cNvSpPr/>
            <p:nvPr/>
          </p:nvSpPr>
          <p:spPr>
            <a:xfrm rot="16200000">
              <a:off x="8212104" y="1843454"/>
              <a:ext cx="1146878" cy="345457"/>
            </a:xfrm>
            <a:prstGeom prst="leftArrow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50" b="1" dirty="0">
                  <a:solidFill>
                    <a:schemeClr val="bg1"/>
                  </a:solidFill>
                  <a:latin typeface="Calibri Light" panose="020F0302020204030204" pitchFamily="34" charset="0"/>
                </a:rPr>
                <a:t>Trigger &amp; Clock</a:t>
              </a:r>
            </a:p>
          </p:txBody>
        </p:sp>
        <p:cxnSp>
          <p:nvCxnSpPr>
            <p:cNvPr id="45" name="Straight Connector 44"/>
            <p:cNvCxnSpPr/>
            <p:nvPr/>
          </p:nvCxnSpPr>
          <p:spPr bwMode="auto">
            <a:xfrm>
              <a:off x="3570744" y="1442743"/>
              <a:ext cx="16933" cy="4278309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032AFF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6" name="Straight Connector 45"/>
            <p:cNvCxnSpPr/>
            <p:nvPr/>
          </p:nvCxnSpPr>
          <p:spPr bwMode="auto">
            <a:xfrm flipH="1">
              <a:off x="6711616" y="1428455"/>
              <a:ext cx="18479" cy="4278309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032AFF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7" name="TextBox 64"/>
            <p:cNvSpPr txBox="1"/>
            <p:nvPr/>
          </p:nvSpPr>
          <p:spPr>
            <a:xfrm>
              <a:off x="1563411" y="5368520"/>
              <a:ext cx="2000377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350" b="1" dirty="0">
                  <a:solidFill>
                    <a:srgbClr val="032AFF"/>
                  </a:solidFill>
                  <a:latin typeface="+mj-lt"/>
                </a:rPr>
                <a:t>Interaction Region</a:t>
              </a:r>
            </a:p>
          </p:txBody>
        </p:sp>
        <p:sp>
          <p:nvSpPr>
            <p:cNvPr id="48" name="TextBox 65"/>
            <p:cNvSpPr txBox="1"/>
            <p:nvPr/>
          </p:nvSpPr>
          <p:spPr>
            <a:xfrm>
              <a:off x="4381858" y="5368520"/>
              <a:ext cx="1943183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350" b="1" dirty="0">
                  <a:solidFill>
                    <a:srgbClr val="032AFF"/>
                  </a:solidFill>
                  <a:latin typeface="+mj-lt"/>
                </a:rPr>
                <a:t>Experimental Hall</a:t>
              </a:r>
            </a:p>
          </p:txBody>
        </p:sp>
        <p:sp>
          <p:nvSpPr>
            <p:cNvPr id="49" name="TextBox 66"/>
            <p:cNvSpPr txBox="1"/>
            <p:nvPr/>
          </p:nvSpPr>
          <p:spPr>
            <a:xfrm>
              <a:off x="6847988" y="5368587"/>
              <a:ext cx="1759456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350" b="1" dirty="0">
                  <a:solidFill>
                    <a:srgbClr val="032AFF"/>
                  </a:solidFill>
                  <a:latin typeface="+mj-lt"/>
                </a:rPr>
                <a:t>Counting House</a:t>
              </a: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400800" y="4869657"/>
            <a:ext cx="1600200" cy="273844"/>
          </a:xfrm>
        </p:spPr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73" name="Content Placeholder 2"/>
          <p:cNvSpPr txBox="1">
            <a:spLocks/>
          </p:cNvSpPr>
          <p:nvPr/>
        </p:nvSpPr>
        <p:spPr bwMode="auto">
          <a:xfrm>
            <a:off x="1223422" y="4083100"/>
            <a:ext cx="6777578" cy="6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/>
              <a:t>MVTX Detector Electronics consists of three parts</a:t>
            </a:r>
          </a:p>
          <a:p>
            <a:pPr marL="0" indent="0">
              <a:buNone/>
            </a:pPr>
            <a:r>
              <a:rPr lang="en-US" sz="1200" b="1" dirty="0">
                <a:solidFill>
                  <a:srgbClr val="FF0000"/>
                </a:solidFill>
              </a:rPr>
              <a:t>   Sensor</a:t>
            </a:r>
            <a:r>
              <a:rPr lang="en-US" sz="1200" dirty="0"/>
              <a:t>-Stave (9 ALPIDE chips)       |    </a:t>
            </a:r>
            <a:r>
              <a:rPr lang="en-US" sz="1200" b="1" dirty="0">
                <a:solidFill>
                  <a:srgbClr val="FF0000"/>
                </a:solidFill>
              </a:rPr>
              <a:t>Front End</a:t>
            </a:r>
            <a:r>
              <a:rPr lang="en-US" sz="1200" dirty="0"/>
              <a:t>-Readout Unit         | </a:t>
            </a:r>
            <a:r>
              <a:rPr lang="en-US" sz="1200" b="1" dirty="0">
                <a:solidFill>
                  <a:srgbClr val="FF0000"/>
                </a:solidFill>
              </a:rPr>
              <a:t>Back End</a:t>
            </a:r>
            <a:r>
              <a:rPr lang="en-US" sz="1200" dirty="0"/>
              <a:t>-FELIX/DAM</a:t>
            </a:r>
            <a:endParaRPr lang="en-US" sz="1200" b="1" dirty="0"/>
          </a:p>
        </p:txBody>
      </p:sp>
      <p:sp>
        <p:nvSpPr>
          <p:cNvPr id="35" name="Date Placeholder 34">
            <a:extLst>
              <a:ext uri="{FF2B5EF4-FFF2-40B4-BE49-F238E27FC236}">
                <a16:creationId xmlns:a16="http://schemas.microsoft.com/office/drawing/2014/main" id="{06B51309-4058-B84C-80E2-204B710FB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4/9-11, 2019</a:t>
            </a:r>
          </a:p>
        </p:txBody>
      </p:sp>
      <p:sp>
        <p:nvSpPr>
          <p:cNvPr id="50" name="Footer Placeholder 49">
            <a:extLst>
              <a:ext uri="{FF2B5EF4-FFF2-40B4-BE49-F238E27FC236}">
                <a16:creationId xmlns:a16="http://schemas.microsoft.com/office/drawing/2014/main" id="{6EC466A8-50F9-8B49-A113-A9EFC40FA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Director's Review</a:t>
            </a:r>
          </a:p>
        </p:txBody>
      </p:sp>
      <p:pic>
        <p:nvPicPr>
          <p:cNvPr id="72" name="Picture 71" descr="Screen Clipping">
            <a:extLst>
              <a:ext uri="{FF2B5EF4-FFF2-40B4-BE49-F238E27FC236}">
                <a16:creationId xmlns:a16="http://schemas.microsoft.com/office/drawing/2014/main" id="{6AFD646D-1484-6E42-8C13-3E0F7BF6A07E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412" y="678661"/>
            <a:ext cx="2701345" cy="695310"/>
          </a:xfrm>
          <a:prstGeom prst="rect">
            <a:avLst/>
          </a:prstGeom>
          <a:ln>
            <a:solidFill>
              <a:srgbClr val="FF0000"/>
            </a:solidFill>
          </a:ln>
        </p:spPr>
      </p:pic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C14D06C5-1495-AD4A-9001-108FB872AD6F}"/>
              </a:ext>
            </a:extLst>
          </p:cNvPr>
          <p:cNvCxnSpPr>
            <a:cxnSpLocks/>
          </p:cNvCxnSpPr>
          <p:nvPr/>
        </p:nvCxnSpPr>
        <p:spPr>
          <a:xfrm flipH="1" flipV="1">
            <a:off x="249411" y="1381111"/>
            <a:ext cx="1098190" cy="53875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1DC861B2-161A-F644-A424-9584C4E2944F}"/>
              </a:ext>
            </a:extLst>
          </p:cNvPr>
          <p:cNvCxnSpPr>
            <a:cxnSpLocks/>
          </p:cNvCxnSpPr>
          <p:nvPr/>
        </p:nvCxnSpPr>
        <p:spPr>
          <a:xfrm flipV="1">
            <a:off x="1355852" y="1373680"/>
            <a:ext cx="1604440" cy="54213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 76">
            <a:extLst>
              <a:ext uri="{FF2B5EF4-FFF2-40B4-BE49-F238E27FC236}">
                <a16:creationId xmlns:a16="http://schemas.microsoft.com/office/drawing/2014/main" id="{3D5FED09-5939-7F45-B79F-F76E3436259B}"/>
              </a:ext>
            </a:extLst>
          </p:cNvPr>
          <p:cNvSpPr/>
          <p:nvPr/>
        </p:nvSpPr>
        <p:spPr>
          <a:xfrm>
            <a:off x="1295401" y="1885951"/>
            <a:ext cx="66428" cy="6937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9FDED8B-98FC-0845-8802-09F76B111FC3}"/>
              </a:ext>
            </a:extLst>
          </p:cNvPr>
          <p:cNvSpPr txBox="1"/>
          <p:nvPr/>
        </p:nvSpPr>
        <p:spPr>
          <a:xfrm>
            <a:off x="947987" y="1413753"/>
            <a:ext cx="65755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one pixel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8D011D0D-1860-DB48-A097-77042B6976DD}"/>
              </a:ext>
            </a:extLst>
          </p:cNvPr>
          <p:cNvSpPr txBox="1"/>
          <p:nvPr/>
        </p:nvSpPr>
        <p:spPr>
          <a:xfrm>
            <a:off x="92440" y="3039628"/>
            <a:ext cx="172842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ALPIDE pixel:</a:t>
            </a:r>
          </a:p>
          <a:p>
            <a:pPr marL="285743" indent="-285743">
              <a:buFontTx/>
              <a:buChar char="-"/>
            </a:pPr>
            <a:r>
              <a:rPr lang="en-US" sz="1400" dirty="0"/>
              <a:t>Shaping</a:t>
            </a:r>
          </a:p>
          <a:p>
            <a:pPr marL="285743" indent="-285743">
              <a:buFontTx/>
              <a:buChar char="-"/>
            </a:pPr>
            <a:r>
              <a:rPr lang="en-US" sz="1400" dirty="0"/>
              <a:t>Digitization</a:t>
            </a:r>
          </a:p>
          <a:p>
            <a:pPr marL="285743" indent="-285743">
              <a:buFontTx/>
              <a:buChar char="-"/>
            </a:pPr>
            <a:r>
              <a:rPr lang="en-US" sz="1400" dirty="0"/>
              <a:t>Zero-suppression</a:t>
            </a:r>
          </a:p>
          <a:p>
            <a:pPr marL="285743" indent="-285743">
              <a:buFontTx/>
              <a:buChar char="-"/>
            </a:pPr>
            <a:r>
              <a:rPr lang="en-US" sz="1400" dirty="0"/>
              <a:t>3x buffer </a:t>
            </a:r>
          </a:p>
          <a:p>
            <a:pPr marL="285743" indent="-285743">
              <a:buFontTx/>
              <a:buChar char="-"/>
            </a:pPr>
            <a:endParaRPr lang="en-US" dirty="0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0AC89B8E-A150-FF4A-B616-5A1C02B5814F}"/>
              </a:ext>
            </a:extLst>
          </p:cNvPr>
          <p:cNvSpPr txBox="1"/>
          <p:nvPr/>
        </p:nvSpPr>
        <p:spPr>
          <a:xfrm>
            <a:off x="7170311" y="2443163"/>
            <a:ext cx="1904995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</a:rPr>
              <a:t>ATLAS Front-End Link </a:t>
            </a:r>
            <a:r>
              <a:rPr lang="en-US" sz="1050" dirty="0" err="1">
                <a:solidFill>
                  <a:srgbClr val="FF0000"/>
                </a:solidFill>
              </a:rPr>
              <a:t>eXchange</a:t>
            </a:r>
            <a:r>
              <a:rPr lang="en-US" sz="1050" dirty="0">
                <a:solidFill>
                  <a:srgbClr val="FF0000"/>
                </a:solidFill>
              </a:rPr>
              <a:t> (FELIX): </a:t>
            </a:r>
            <a:endParaRPr lang="en-US" sz="1600" dirty="0">
              <a:solidFill>
                <a:srgbClr val="FF0000"/>
              </a:solidFill>
            </a:endParaRPr>
          </a:p>
          <a:p>
            <a:pPr marL="285743" indent="-285743">
              <a:buFontTx/>
              <a:buChar char="-"/>
            </a:pPr>
            <a:r>
              <a:rPr lang="en-US" sz="1400" dirty="0"/>
              <a:t>sPHENIX Data Aggregation Module(DAM)</a:t>
            </a:r>
            <a:endParaRPr lang="en-US" sz="16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B8530F9-3063-D54F-BFD2-44C91A92761B}"/>
              </a:ext>
            </a:extLst>
          </p:cNvPr>
          <p:cNvSpPr txBox="1"/>
          <p:nvPr/>
        </p:nvSpPr>
        <p:spPr>
          <a:xfrm>
            <a:off x="8101398" y="739591"/>
            <a:ext cx="908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Jo’s talk</a:t>
            </a:r>
          </a:p>
        </p:txBody>
      </p:sp>
    </p:spTree>
    <p:extLst>
      <p:ext uri="{BB962C8B-B14F-4D97-AF65-F5344CB8AC3E}">
        <p14:creationId xmlns:p14="http://schemas.microsoft.com/office/powerpoint/2010/main" val="13987575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408" y="2"/>
            <a:ext cx="8359920" cy="562497"/>
          </a:xfrm>
        </p:spPr>
        <p:txBody>
          <a:bodyPr>
            <a:normAutofit fontScale="90000"/>
          </a:bodyPr>
          <a:lstStyle/>
          <a:p>
            <a:r>
              <a:rPr lang="en-US" dirty="0"/>
              <a:t>MVTX detector in </a:t>
            </a:r>
            <a:r>
              <a:rPr lang="en-US" dirty="0" err="1"/>
              <a:t>sPHENIX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4/9-11, 2019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Director's Review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2" t="19089" r="2412" b="24912"/>
          <a:stretch/>
        </p:blipFill>
        <p:spPr>
          <a:xfrm>
            <a:off x="637710" y="942873"/>
            <a:ext cx="7507634" cy="327740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48574" y="4111897"/>
            <a:ext cx="1992429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20" dirty="0"/>
              <a:t>TPC volume: </a:t>
            </a:r>
          </a:p>
          <a:p>
            <a:r>
              <a:rPr lang="en-US" sz="1620" dirty="0"/>
              <a:t>Length = 216 cm</a:t>
            </a:r>
          </a:p>
          <a:p>
            <a:r>
              <a:rPr lang="en-US" sz="1620" dirty="0"/>
              <a:t>Radius = 800 cm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98865" y="4271727"/>
            <a:ext cx="1467415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20" dirty="0"/>
              <a:t>INTT detector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6124074" y="3883794"/>
            <a:ext cx="238226" cy="37538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4391527" y="2873141"/>
            <a:ext cx="678581" cy="144395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940342" y="875092"/>
            <a:ext cx="4605689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20" dirty="0">
                <a:solidFill>
                  <a:srgbClr val="FF0000"/>
                </a:solidFill>
              </a:rPr>
              <a:t>MVTX detector with service cylinder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4391527" y="1165140"/>
            <a:ext cx="339290" cy="129684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93552" y="4220275"/>
            <a:ext cx="2001403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20" dirty="0"/>
              <a:t>Support brackets for TPC and INTT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1027497" y="3948765"/>
            <a:ext cx="801303" cy="31041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1244066" y="3818823"/>
            <a:ext cx="584735" cy="44035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9E70DA-672D-9346-9879-C1D4F33C5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8</a:t>
            </a:fld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B6807A9-EC51-D84F-972D-677D0BBA4CCB}"/>
              </a:ext>
            </a:extLst>
          </p:cNvPr>
          <p:cNvSpPr txBox="1"/>
          <p:nvPr/>
        </p:nvSpPr>
        <p:spPr>
          <a:xfrm>
            <a:off x="8116373" y="620745"/>
            <a:ext cx="1058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Ross’ talk</a:t>
            </a:r>
          </a:p>
        </p:txBody>
      </p:sp>
    </p:spTree>
    <p:extLst>
      <p:ext uri="{BB962C8B-B14F-4D97-AF65-F5344CB8AC3E}">
        <p14:creationId xmlns:p14="http://schemas.microsoft.com/office/powerpoint/2010/main" val="13822690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6"/>
          <p:cNvSpPr>
            <a:spLocks noGrp="1"/>
          </p:cNvSpPr>
          <p:nvPr>
            <p:ph type="title"/>
          </p:nvPr>
        </p:nvSpPr>
        <p:spPr/>
        <p:txBody>
          <a:bodyPr lIns="38100" tIns="38100" rIns="38100" bIns="38100"/>
          <a:lstStyle/>
          <a:p>
            <a:r>
              <a:rPr lang="en-US" altLang="en-US" dirty="0"/>
              <a:t>MVTX Scope 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3BF5DF9-0C82-F143-81AD-CC8A0E6E29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6756" y="693774"/>
            <a:ext cx="4289044" cy="4280544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Mechanical structure design</a:t>
            </a:r>
          </a:p>
          <a:p>
            <a:pPr lvl="1"/>
            <a:r>
              <a:rPr lang="en-US" b="0" dirty="0"/>
              <a:t>Design &amp; FEA, LANL/MIT</a:t>
            </a:r>
          </a:p>
          <a:p>
            <a:pPr lvl="1"/>
            <a:r>
              <a:rPr lang="en-US" b="0" dirty="0"/>
              <a:t>End Wheels</a:t>
            </a:r>
          </a:p>
          <a:p>
            <a:pPr lvl="1"/>
            <a:r>
              <a:rPr lang="en-US" b="0" dirty="0"/>
              <a:t>Cylindrical structure shells</a:t>
            </a:r>
          </a:p>
          <a:p>
            <a:pPr lvl="1"/>
            <a:r>
              <a:rPr lang="en-US" b="0" dirty="0"/>
              <a:t>Detector service half barrels</a:t>
            </a:r>
          </a:p>
          <a:p>
            <a:pPr lvl="1"/>
            <a:r>
              <a:rPr lang="en-US" b="0" dirty="0"/>
              <a:t>Service patch panels</a:t>
            </a:r>
          </a:p>
          <a:p>
            <a:pPr lvl="1"/>
            <a:endParaRPr lang="en-US" b="0" dirty="0"/>
          </a:p>
          <a:p>
            <a:r>
              <a:rPr lang="en-US" dirty="0"/>
              <a:t>Mechanical structure fabrication  </a:t>
            </a:r>
          </a:p>
          <a:p>
            <a:pPr lvl="1"/>
            <a:r>
              <a:rPr lang="en-US" b="0" dirty="0"/>
              <a:t>Composite structures, LBNL</a:t>
            </a:r>
          </a:p>
          <a:p>
            <a:pPr lvl="1"/>
            <a:r>
              <a:rPr lang="en-US" b="0" dirty="0"/>
              <a:t>Non-composite structures, MIT</a:t>
            </a:r>
          </a:p>
          <a:p>
            <a:pPr lvl="1"/>
            <a:r>
              <a:rPr lang="en-US" b="0" dirty="0"/>
              <a:t>Installation tooling etc., MIT/LANL/LBNL/BNL</a:t>
            </a:r>
          </a:p>
          <a:p>
            <a:pPr lvl="1"/>
            <a:endParaRPr lang="en-US" b="0" dirty="0"/>
          </a:p>
          <a:p>
            <a:r>
              <a:rPr lang="en-US" dirty="0"/>
              <a:t>Ancillary systems – “adopt” ALICE/ITS</a:t>
            </a:r>
          </a:p>
          <a:p>
            <a:pPr lvl="1"/>
            <a:r>
              <a:rPr lang="en-US" b="0" dirty="0"/>
              <a:t>Cooling plant, MIT/BNL</a:t>
            </a:r>
          </a:p>
          <a:p>
            <a:pPr lvl="1"/>
            <a:r>
              <a:rPr lang="en-US" b="0" dirty="0"/>
              <a:t>Slow control &amp; monitoring etc., MIT/GSU</a:t>
            </a:r>
          </a:p>
          <a:p>
            <a:pPr marL="457200" lvl="1" indent="0">
              <a:buNone/>
            </a:pPr>
            <a:endParaRPr lang="en-US" b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C550D4-5A87-5640-8BC7-6A7E87507D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73454" y="726034"/>
            <a:ext cx="4038600" cy="3598315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MVTX electronics</a:t>
            </a:r>
          </a:p>
          <a:p>
            <a:pPr lvl="1"/>
            <a:r>
              <a:rPr lang="en-US" b="0" dirty="0"/>
              <a:t>Backend FELIX and cables</a:t>
            </a:r>
          </a:p>
          <a:p>
            <a:pPr lvl="1"/>
            <a:r>
              <a:rPr lang="en-US" b="0" dirty="0"/>
              <a:t>Integration into </a:t>
            </a:r>
            <a:r>
              <a:rPr lang="en-US" b="0" dirty="0" err="1"/>
              <a:t>sPHENIX</a:t>
            </a:r>
            <a:r>
              <a:rPr lang="en-US" b="0" dirty="0"/>
              <a:t> DAQ </a:t>
            </a:r>
          </a:p>
          <a:p>
            <a:pPr lvl="1"/>
            <a:r>
              <a:rPr lang="en-US" b="0" dirty="0"/>
              <a:t>Power system </a:t>
            </a:r>
          </a:p>
          <a:p>
            <a:pPr lvl="1"/>
            <a:endParaRPr lang="en-US" b="0" dirty="0"/>
          </a:p>
          <a:p>
            <a:r>
              <a:rPr lang="en-US" dirty="0"/>
              <a:t>Detector assembly &amp; test </a:t>
            </a:r>
          </a:p>
          <a:p>
            <a:pPr lvl="1"/>
            <a:r>
              <a:rPr lang="en-US" b="0" dirty="0"/>
              <a:t>Stave QA &amp; half detector assembly @LBNL </a:t>
            </a:r>
          </a:p>
          <a:p>
            <a:pPr lvl="1"/>
            <a:r>
              <a:rPr lang="en-US" b="0" dirty="0"/>
              <a:t>System test &amp; integration @LBNL/BNL</a:t>
            </a:r>
          </a:p>
          <a:p>
            <a:endParaRPr lang="en-US" dirty="0"/>
          </a:p>
          <a:p>
            <a:r>
              <a:rPr lang="en-US" dirty="0"/>
              <a:t>Installation &amp; commissioning, by all</a:t>
            </a:r>
          </a:p>
          <a:p>
            <a:pPr lvl="1"/>
            <a:r>
              <a:rPr lang="en-US" b="0" dirty="0"/>
              <a:t>Pre-installation commissioning @BNL</a:t>
            </a:r>
          </a:p>
          <a:p>
            <a:pPr lvl="1"/>
            <a:r>
              <a:rPr lang="en-US" b="0" dirty="0"/>
              <a:t>Installation @IR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4/9-11, 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10ADE29B-4D89-4838-B42B-E0BEB29A2576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9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5FB409-FAC3-344D-9B12-3C814BA35466}"/>
              </a:ext>
            </a:extLst>
          </p:cNvPr>
          <p:cNvSpPr txBox="1"/>
          <p:nvPr/>
        </p:nvSpPr>
        <p:spPr>
          <a:xfrm>
            <a:off x="4630313" y="4053962"/>
            <a:ext cx="4223512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1400" dirty="0">
                <a:solidFill>
                  <a:srgbClr val="00B050"/>
                </a:solidFill>
              </a:rPr>
              <a:t>Early generic R&amp;D accomplished through LANL LDRD</a:t>
            </a:r>
          </a:p>
          <a:p>
            <a:r>
              <a:rPr lang="en-US" sz="1400" dirty="0">
                <a:solidFill>
                  <a:srgbClr val="00B050"/>
                </a:solidFill>
              </a:rPr>
              <a:t>- Readout Integration</a:t>
            </a:r>
          </a:p>
          <a:p>
            <a:r>
              <a:rPr lang="en-US" sz="1400" dirty="0">
                <a:solidFill>
                  <a:srgbClr val="00B050"/>
                </a:solidFill>
              </a:rPr>
              <a:t>- Detector conceptual design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11911398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36013</TotalTime>
  <Words>2668</Words>
  <Application>Microsoft Macintosh PowerPoint</Application>
  <PresentationFormat>On-screen Show (16:9)</PresentationFormat>
  <Paragraphs>611</Paragraphs>
  <Slides>48</Slides>
  <Notes>15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3" baseType="lpstr">
      <vt:lpstr>Arial</vt:lpstr>
      <vt:lpstr>Calibri</vt:lpstr>
      <vt:lpstr>Calibri Light</vt:lpstr>
      <vt:lpstr>Office Theme</vt:lpstr>
      <vt:lpstr>Worksheet</vt:lpstr>
      <vt:lpstr> MVTX Overview (WBS 3.2) </vt:lpstr>
      <vt:lpstr>Outline</vt:lpstr>
      <vt:lpstr>The sPHENIX Detectors</vt:lpstr>
      <vt:lpstr>MVTX Enables the 3rd Science Pillar</vt:lpstr>
      <vt:lpstr>MVTX Technical Overview  </vt:lpstr>
      <vt:lpstr>Monolithic Active Pixel Sensors (MAPS) The Next-Generation, State-of-the-Art Pixel Tracker</vt:lpstr>
      <vt:lpstr>MVTX Readout, Power and Controls</vt:lpstr>
      <vt:lpstr>MVTX detector in sPHENIX</vt:lpstr>
      <vt:lpstr>MVTX Scope </vt:lpstr>
      <vt:lpstr>MVTX Collaborators &amp; Institution Roles</vt:lpstr>
      <vt:lpstr>Schedule Drivers</vt:lpstr>
      <vt:lpstr>MVTX Schedules and Milestones</vt:lpstr>
      <vt:lpstr>Cost Drivers </vt:lpstr>
      <vt:lpstr>Basis of Estimate</vt:lpstr>
      <vt:lpstr>Resource Distribution</vt:lpstr>
      <vt:lpstr>Status and Highlights</vt:lpstr>
      <vt:lpstr>Confirmed HIC with Extended 40(60)cm Power FPC</vt:lpstr>
      <vt:lpstr>Sensor Irradiation Test – OK at 2.7MRad </vt:lpstr>
      <vt:lpstr>MVTX + INTT 3-D Mockup</vt:lpstr>
      <vt:lpstr>MVTX Full Readout Chain Demonstrated (3/2018)</vt:lpstr>
      <vt:lpstr>Mechanical System Discussions @LBNL</vt:lpstr>
      <vt:lpstr>Carbon Structures – Work in Progress </vt:lpstr>
      <vt:lpstr>Issues and Concerns  </vt:lpstr>
      <vt:lpstr>Summary: MVTX - WBS 3.2</vt:lpstr>
      <vt:lpstr>backup</vt:lpstr>
      <vt:lpstr>Address July 2018 Review Recommendations</vt:lpstr>
      <vt:lpstr>Stave and RU Production QA Plan Documents Available</vt:lpstr>
      <vt:lpstr>MVTX Production &amp; Test Schedule 4/2/2019</vt:lpstr>
      <vt:lpstr>2019 Test Beam: 4-stave Telescope</vt:lpstr>
      <vt:lpstr>Mechanical design </vt:lpstr>
      <vt:lpstr>MVTX Readout and Power Cable Rout</vt:lpstr>
      <vt:lpstr>ALICE/ITS Signal Cable Design</vt:lpstr>
      <vt:lpstr>PowerPoint Presentation</vt:lpstr>
      <vt:lpstr>sPHENIX MVTX Cable Testing</vt:lpstr>
      <vt:lpstr>   Stave Production and Shipping etc.</vt:lpstr>
      <vt:lpstr>Basis of Estimate &amp; Resource-Loaded Schedule</vt:lpstr>
      <vt:lpstr>Guidance </vt:lpstr>
      <vt:lpstr>The Subsystem</vt:lpstr>
      <vt:lpstr>The Subsystem Technical Overview</vt:lpstr>
      <vt:lpstr>Scope </vt:lpstr>
      <vt:lpstr>Subsystem Collaborators</vt:lpstr>
      <vt:lpstr>Schedule Drivers</vt:lpstr>
      <vt:lpstr>Cost Drivers</vt:lpstr>
      <vt:lpstr>Basis of Estimate &amp; Resource-Loaded Schedule</vt:lpstr>
      <vt:lpstr>Status and Highlights</vt:lpstr>
      <vt:lpstr>Issues and Concerns  </vt:lpstr>
      <vt:lpstr>Summary</vt:lpstr>
      <vt:lpstr>Back Up</vt:lpstr>
    </vt:vector>
  </TitlesOfParts>
  <Company>BNL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sPHENIX Labor Distribution Sorted by FY and Job Category</dc:title>
  <dc:creator>EdwardOBrien</dc:creator>
  <cp:lastModifiedBy>Ming Liu</cp:lastModifiedBy>
  <cp:revision>364</cp:revision>
  <cp:lastPrinted>2019-04-01T21:35:23Z</cp:lastPrinted>
  <dcterms:created xsi:type="dcterms:W3CDTF">2015-10-24T00:32:43Z</dcterms:created>
  <dcterms:modified xsi:type="dcterms:W3CDTF">2019-04-05T22:43:48Z</dcterms:modified>
</cp:coreProperties>
</file>