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15" r:id="rId2"/>
    <p:sldId id="328" r:id="rId3"/>
    <p:sldId id="879" r:id="rId4"/>
    <p:sldId id="861" r:id="rId5"/>
    <p:sldId id="329" r:id="rId6"/>
    <p:sldId id="872" r:id="rId7"/>
    <p:sldId id="870" r:id="rId8"/>
    <p:sldId id="874" r:id="rId9"/>
    <p:sldId id="331" r:id="rId10"/>
    <p:sldId id="333" r:id="rId11"/>
    <p:sldId id="334" r:id="rId12"/>
    <p:sldId id="335" r:id="rId13"/>
    <p:sldId id="863" r:id="rId14"/>
    <p:sldId id="864" r:id="rId15"/>
    <p:sldId id="865" r:id="rId16"/>
    <p:sldId id="866" r:id="rId17"/>
    <p:sldId id="873" r:id="rId18"/>
    <p:sldId id="519" r:id="rId19"/>
    <p:sldId id="880" r:id="rId20"/>
    <p:sldId id="278" r:id="rId21"/>
    <p:sldId id="881" r:id="rId22"/>
    <p:sldId id="882" r:id="rId23"/>
    <p:sldId id="885" r:id="rId24"/>
    <p:sldId id="886" r:id="rId25"/>
    <p:sldId id="887" r:id="rId26"/>
    <p:sldId id="888" r:id="rId27"/>
    <p:sldId id="889" r:id="rId28"/>
    <p:sldId id="890" r:id="rId29"/>
    <p:sldId id="891" r:id="rId30"/>
    <p:sldId id="883" r:id="rId31"/>
    <p:sldId id="884" r:id="rId3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270"/>
    <p:restoredTop sz="91276"/>
  </p:normalViewPr>
  <p:slideViewPr>
    <p:cSldViewPr>
      <p:cViewPr varScale="1">
        <p:scale>
          <a:sx n="192" d="100"/>
          <a:sy n="192" d="100"/>
        </p:scale>
        <p:origin x="184" y="8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3281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9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6298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MVTX Cost &amp; Schedule</a:t>
            </a:r>
            <a:br>
              <a:rPr lang="en-US" altLang="en-US" b="0" dirty="0"/>
            </a:br>
            <a:r>
              <a:rPr lang="en-US" altLang="en-US" b="0" dirty="0"/>
              <a:t>(WBS 3.2) 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Dave Lee/Ming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F68F-DE7C-A447-8760-8F6DDE75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2027"/>
            <a:ext cx="8229600" cy="641747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Major Cost Items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92228-7509-E549-B552-63FD3E7E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3F800-2C5A-2142-AE97-F734B402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A7A71-09E7-B54B-965B-A85ECA43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4DEE0C-79C2-8944-A5F1-EE6C54C22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299544"/>
              </p:ext>
            </p:extLst>
          </p:nvPr>
        </p:nvGraphicFramePr>
        <p:xfrm>
          <a:off x="914400" y="819150"/>
          <a:ext cx="6477000" cy="354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25279503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4155701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251021467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Task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69383"/>
                  </a:ext>
                </a:extLst>
              </a:tr>
              <a:tr h="563535"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 Wheels (EW)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070128"/>
                  </a:ext>
                </a:extLst>
              </a:tr>
              <a:tr h="5724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Cylindrical Structure(CYSS)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69150"/>
                  </a:ext>
                </a:extLst>
              </a:tr>
              <a:tr h="40632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 Barrel (SB)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/>
                        <a:t>$428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620237"/>
                  </a:ext>
                </a:extLst>
              </a:tr>
              <a:tr h="438877">
                <a:tc>
                  <a:txBody>
                    <a:bodyPr/>
                    <a:lstStyle/>
                    <a:p>
                      <a:r>
                        <a:rPr lang="en-US" sz="2000" dirty="0"/>
                        <a:t>3.2.2.2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RU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529329"/>
                  </a:ext>
                </a:extLst>
              </a:tr>
              <a:tr h="234280">
                <a:tc>
                  <a:txBody>
                    <a:bodyPr/>
                    <a:lstStyle/>
                    <a:p>
                      <a:r>
                        <a:rPr lang="en-US" sz="2000" dirty="0"/>
                        <a:t>3.2.2.3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415041"/>
                  </a:ext>
                </a:extLst>
              </a:tr>
              <a:tr h="5617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System (PS)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620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16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17CC-22FA-004A-94F4-49A14CE5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999589"/>
          </a:xfrm>
        </p:spPr>
        <p:txBody>
          <a:bodyPr/>
          <a:lstStyle/>
          <a:p>
            <a:r>
              <a:rPr lang="en-US" sz="4000" dirty="0"/>
              <a:t>Electronics</a:t>
            </a:r>
            <a:br>
              <a:rPr lang="en-US" sz="4000" dirty="0"/>
            </a:br>
            <a:r>
              <a:rPr lang="en-US" sz="2400" dirty="0"/>
              <a:t>Examples of low contingency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68472-0A07-464A-9B24-6808C854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8F3CF-D5EB-1648-AABD-1B79510D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3AB52-C1FB-B148-AB7C-DD13E675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11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A69DB6-6D53-D44D-A792-E196DB32B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6801397"/>
              </p:ext>
            </p:extLst>
          </p:nvPr>
        </p:nvGraphicFramePr>
        <p:xfrm>
          <a:off x="304800" y="1123950"/>
          <a:ext cx="8305006" cy="267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808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339195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661001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874996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447006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53495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000" dirty="0"/>
                        <a:t>RU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38238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000" dirty="0"/>
                        <a:t>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000" dirty="0"/>
                        <a:t>Power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3.2.2.4.1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000" dirty="0"/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3.2.2.4.2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CAEN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64EB9B-042D-0444-980F-99B9CE2BC265}"/>
              </a:ext>
            </a:extLst>
          </p:cNvPr>
          <p:cNvSpPr txBox="1"/>
          <p:nvPr/>
        </p:nvSpPr>
        <p:spPr>
          <a:xfrm>
            <a:off x="2926079" y="3850381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Cost = $665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05CE2-241E-E546-858B-1D8A2A713E89}"/>
              </a:ext>
            </a:extLst>
          </p:cNvPr>
          <p:cNvSpPr txBox="1"/>
          <p:nvPr/>
        </p:nvSpPr>
        <p:spPr>
          <a:xfrm>
            <a:off x="365810" y="4424265"/>
            <a:ext cx="465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“As Built” means item is a production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3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CF09-19A5-E040-8E64-D40F445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4"/>
            <a:ext cx="8229600" cy="96669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Carbon Structures</a:t>
            </a:r>
            <a:br>
              <a:rPr lang="en-US" dirty="0"/>
            </a:br>
            <a:r>
              <a:rPr lang="en-US" sz="2800" dirty="0"/>
              <a:t>Examples of high contingency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3F2DC-0C9E-D741-BDAE-88B841CF4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674-7678-D94A-AD98-997CF6C7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DE019-60B3-7A4E-ADBA-20BC34F7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81C10F-FEA1-504A-9E49-814CBDCBF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24138"/>
              </p:ext>
            </p:extLst>
          </p:nvPr>
        </p:nvGraphicFramePr>
        <p:xfrm>
          <a:off x="304798" y="1315666"/>
          <a:ext cx="8381999" cy="2836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346279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854121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73301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End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Cylindrical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Service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B1316C-57BC-B14A-AFDA-D5879702C187}"/>
              </a:ext>
            </a:extLst>
          </p:cNvPr>
          <p:cNvSpPr txBox="1"/>
          <p:nvPr/>
        </p:nvSpPr>
        <p:spPr>
          <a:xfrm>
            <a:off x="2150533" y="4149684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Cost = $ 1,058 K</a:t>
            </a:r>
          </a:p>
        </p:txBody>
      </p:sp>
    </p:spTree>
    <p:extLst>
      <p:ext uri="{BB962C8B-B14F-4D97-AF65-F5344CB8AC3E}">
        <p14:creationId xmlns:p14="http://schemas.microsoft.com/office/powerpoint/2010/main" val="168386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47285" y="83013"/>
            <a:ext cx="8229600" cy="41314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22378"/>
            <a:ext cx="4261125" cy="405050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MVTX integrated into P6 (2/2019)</a:t>
            </a:r>
          </a:p>
          <a:p>
            <a:pPr lvl="1"/>
            <a:r>
              <a:rPr lang="en-US" dirty="0"/>
              <a:t>TPC $4.3M</a:t>
            </a:r>
          </a:p>
          <a:p>
            <a:r>
              <a:rPr lang="en-US" dirty="0">
                <a:solidFill>
                  <a:srgbClr val="0099FF"/>
                </a:solidFill>
              </a:rPr>
              <a:t>Latest Cost &amp; Schedule update - following MVTX workshop at LBNL in 3/2019</a:t>
            </a:r>
          </a:p>
          <a:p>
            <a:pPr lvl="1"/>
            <a:r>
              <a:rPr lang="en-US" b="0" dirty="0"/>
              <a:t>Carbon structures </a:t>
            </a:r>
          </a:p>
          <a:p>
            <a:pPr lvl="2"/>
            <a:r>
              <a:rPr lang="en-US" b="0" dirty="0"/>
              <a:t>Design</a:t>
            </a:r>
          </a:p>
          <a:p>
            <a:pPr lvl="2"/>
            <a:r>
              <a:rPr lang="en-US" b="0" dirty="0"/>
              <a:t>Production </a:t>
            </a:r>
          </a:p>
          <a:p>
            <a:pPr lvl="2"/>
            <a:r>
              <a:rPr lang="en-US" b="0" dirty="0"/>
              <a:t>Schedule </a:t>
            </a:r>
          </a:p>
          <a:p>
            <a:pPr lvl="1"/>
            <a:r>
              <a:rPr lang="en-US" b="0" dirty="0"/>
              <a:t>Power system</a:t>
            </a:r>
          </a:p>
          <a:p>
            <a:pPr lvl="1"/>
            <a:r>
              <a:rPr lang="en-US" b="0" dirty="0"/>
              <a:t>Contingency </a:t>
            </a:r>
          </a:p>
          <a:p>
            <a:pPr lvl="2"/>
            <a:r>
              <a:rPr lang="en-US" b="0" dirty="0"/>
              <a:t>Electronics </a:t>
            </a:r>
          </a:p>
          <a:p>
            <a:pPr lvl="2"/>
            <a:r>
              <a:rPr lang="en-US" b="0" dirty="0"/>
              <a:t>Mechanics design</a:t>
            </a:r>
          </a:p>
          <a:p>
            <a:pPr lvl="2"/>
            <a:r>
              <a:rPr lang="en-US" b="0" dirty="0"/>
              <a:t>Mechanics fabrication</a:t>
            </a:r>
          </a:p>
          <a:p>
            <a:pPr lvl="1"/>
            <a:r>
              <a:rPr lang="en-US" b="0" dirty="0"/>
              <a:t>Rebalance work load among collaborators</a:t>
            </a:r>
          </a:p>
          <a:p>
            <a:pPr lvl="2"/>
            <a:r>
              <a:rPr lang="en-US" b="0" dirty="0"/>
              <a:t>LANL, MIT, LBNL, UT-A, BNL et al </a:t>
            </a:r>
          </a:p>
          <a:p>
            <a:r>
              <a:rPr lang="en-US" dirty="0"/>
              <a:t>MVTX TPC updated, under review</a:t>
            </a:r>
            <a:endParaRPr lang="en-US" b="0" dirty="0"/>
          </a:p>
          <a:p>
            <a:pPr lvl="1"/>
            <a:r>
              <a:rPr lang="en-US" b="0" dirty="0"/>
              <a:t>Identified potential cost saving, ~$600K</a:t>
            </a:r>
          </a:p>
          <a:p>
            <a:pPr lvl="1"/>
            <a:r>
              <a:rPr lang="en-US" b="0" dirty="0"/>
              <a:t>OPC, TEC assigned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CE3F5D-F17D-DB42-820C-1E2073DEA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725" y="757337"/>
            <a:ext cx="4279349" cy="2705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84636E-7447-7741-9506-26D9381BBAFA}"/>
              </a:ext>
            </a:extLst>
          </p:cNvPr>
          <p:cNvSpPr txBox="1"/>
          <p:nvPr/>
        </p:nvSpPr>
        <p:spPr>
          <a:xfrm>
            <a:off x="4489724" y="3638551"/>
            <a:ext cx="43494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99FF"/>
                </a:solidFill>
              </a:rPr>
              <a:t>MVTX Workshop @LBNL, 2/28-3/2,2019</a:t>
            </a:r>
          </a:p>
          <a:p>
            <a:r>
              <a:rPr lang="en-US" sz="1400" b="1" dirty="0">
                <a:solidFill>
                  <a:srgbClr val="0099FF"/>
                </a:solidFill>
              </a:rPr>
              <a:t>Mechanical System Discussion Session:</a:t>
            </a:r>
          </a:p>
          <a:p>
            <a:r>
              <a:rPr lang="en-US" sz="1400" b="1" dirty="0">
                <a:solidFill>
                  <a:srgbClr val="0099FF"/>
                </a:solidFill>
              </a:rPr>
              <a:t>- Discussed and updated major carbon structures’</a:t>
            </a:r>
          </a:p>
          <a:p>
            <a:r>
              <a:rPr lang="en-US" sz="1400" b="1" dirty="0">
                <a:solidFill>
                  <a:srgbClr val="0099FF"/>
                </a:solidFill>
              </a:rPr>
              <a:t> design &amp; production cost &amp; schedule, risks etc.</a:t>
            </a:r>
          </a:p>
          <a:p>
            <a:r>
              <a:rPr lang="en-US" sz="1400" b="1" dirty="0">
                <a:solidFill>
                  <a:srgbClr val="0099FF"/>
                </a:solidFill>
              </a:rPr>
              <a:t>- LANL, MIT, BNL and LBNL engineers and physicists </a:t>
            </a:r>
          </a:p>
        </p:txBody>
      </p:sp>
    </p:spTree>
    <p:extLst>
      <p:ext uri="{BB962C8B-B14F-4D97-AF65-F5344CB8AC3E}">
        <p14:creationId xmlns:p14="http://schemas.microsoft.com/office/powerpoint/2010/main" val="342999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214BA-E7E5-BD49-9CBC-7A26AF1FB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6992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Budget availability </a:t>
            </a:r>
          </a:p>
          <a:p>
            <a:pPr lvl="1"/>
            <a:r>
              <a:rPr lang="en-US" b="0" dirty="0"/>
              <a:t>Final mechanical system design work, at MIT, LANL and LBNL</a:t>
            </a:r>
          </a:p>
          <a:p>
            <a:pPr lvl="1"/>
            <a:r>
              <a:rPr lang="en-US" b="0" dirty="0"/>
              <a:t>Early R&amp;D required to reduce the high production contingency </a:t>
            </a:r>
          </a:p>
          <a:p>
            <a:r>
              <a:rPr lang="en-US" dirty="0"/>
              <a:t>Carbon structure production cost &amp; schedule</a:t>
            </a:r>
          </a:p>
          <a:p>
            <a:pPr lvl="1"/>
            <a:r>
              <a:rPr lang="en-US" b="0" dirty="0"/>
              <a:t>LBNL, other production plan/ATLAS</a:t>
            </a:r>
          </a:p>
          <a:p>
            <a:pPr lvl="1"/>
            <a:r>
              <a:rPr lang="en-US" b="0" dirty="0"/>
              <a:t>Exploring other companies in Italy, France, Korea … </a:t>
            </a:r>
          </a:p>
          <a:p>
            <a:pPr lvl="1"/>
            <a:r>
              <a:rPr lang="en-US" b="0" dirty="0"/>
              <a:t>High contingency in design and production cost  ~45%</a:t>
            </a:r>
          </a:p>
          <a:p>
            <a:r>
              <a:rPr lang="en-US" dirty="0"/>
              <a:t>Global mechanical system integration</a:t>
            </a:r>
          </a:p>
          <a:p>
            <a:pPr lvl="1"/>
            <a:r>
              <a:rPr lang="en-US" b="0" dirty="0"/>
              <a:t>Inner volume design is good progress, in </a:t>
            </a:r>
            <a:r>
              <a:rPr lang="en-US" b="0" dirty="0" err="1"/>
              <a:t>ceonuputal</a:t>
            </a:r>
            <a:endParaRPr lang="en-US" b="0" dirty="0"/>
          </a:p>
          <a:p>
            <a:pPr lvl="1"/>
            <a:r>
              <a:rPr lang="en-US" b="0" dirty="0"/>
              <a:t>High contingency in design and production, ~ 50%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26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32AC-4B45-8047-9ABE-2DE6FCA9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Summary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6C0D-1962-2E43-9FCB-6754F64F4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514"/>
            <a:ext cx="8229600" cy="3394472"/>
          </a:xfrm>
        </p:spPr>
        <p:txBody>
          <a:bodyPr/>
          <a:lstStyle/>
          <a:p>
            <a:r>
              <a:rPr lang="en-US" dirty="0"/>
              <a:t>TPC in P6, $4.3M, w/ burden and escalation </a:t>
            </a:r>
          </a:p>
          <a:p>
            <a:r>
              <a:rPr lang="en-US" dirty="0"/>
              <a:t>About 6 months contingency in schedule</a:t>
            </a:r>
          </a:p>
          <a:p>
            <a:r>
              <a:rPr lang="en-US" dirty="0"/>
              <a:t>Implemented Risk Based Contingency</a:t>
            </a:r>
          </a:p>
          <a:p>
            <a:r>
              <a:rPr lang="en-US" dirty="0"/>
              <a:t>Recent scrubbing exercise, possible cost saving ~$600K</a:t>
            </a:r>
          </a:p>
          <a:p>
            <a:r>
              <a:rPr lang="en-US" dirty="0"/>
              <a:t>Plan to update P6 after this review </a:t>
            </a:r>
          </a:p>
          <a:p>
            <a:r>
              <a:rPr lang="en-US" dirty="0"/>
              <a:t>Mechanical engineering design in progress</a:t>
            </a:r>
          </a:p>
          <a:p>
            <a:pPr lvl="1"/>
            <a:r>
              <a:rPr lang="en-US" dirty="0"/>
              <a:t>Need budget now for the final engineering design work  </a:t>
            </a:r>
          </a:p>
          <a:p>
            <a:r>
              <a:rPr lang="en-US" dirty="0"/>
              <a:t>Collaboration institutions ready to receive the project fund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A8EE-A62C-6A4A-82EA-75B10D7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A16F3-D1F9-AE45-9002-2D6EFFB7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5CFA3-AD24-C84B-8883-A484B744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05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8B8-9308-814E-B5D3-5EC2B0FB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C382F-740B-E946-8F7C-C92F9640A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F2421-C37D-CE48-B361-8AA5A0CC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13498-DCE2-3348-ACEB-F06BCA9D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E8A01-1703-3549-9961-4F89F4E5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562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MVTX Scope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BF5DF9-0C82-F143-81AD-CC8A0E6E29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6756" y="693774"/>
            <a:ext cx="4289044" cy="428054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Mechanical structure design</a:t>
            </a:r>
          </a:p>
          <a:p>
            <a:pPr lvl="1"/>
            <a:r>
              <a:rPr lang="en-US" b="0" dirty="0"/>
              <a:t>Design &amp; FEA, LANL/MIT</a:t>
            </a:r>
          </a:p>
          <a:p>
            <a:pPr lvl="1"/>
            <a:r>
              <a:rPr lang="en-US" b="0" dirty="0"/>
              <a:t>End Wheels</a:t>
            </a:r>
          </a:p>
          <a:p>
            <a:pPr lvl="1"/>
            <a:r>
              <a:rPr lang="en-US" b="0" dirty="0"/>
              <a:t>Cylindrical structure shells</a:t>
            </a:r>
          </a:p>
          <a:p>
            <a:pPr lvl="1"/>
            <a:r>
              <a:rPr lang="en-US" b="0" dirty="0"/>
              <a:t>Detector service half barrels</a:t>
            </a:r>
          </a:p>
          <a:p>
            <a:pPr lvl="1"/>
            <a:r>
              <a:rPr lang="en-US" b="0" dirty="0"/>
              <a:t>Service patch panels</a:t>
            </a:r>
          </a:p>
          <a:p>
            <a:pPr lvl="1"/>
            <a:r>
              <a:rPr lang="en-US" b="0" dirty="0"/>
              <a:t>Global interface </a:t>
            </a:r>
          </a:p>
          <a:p>
            <a:pPr lvl="1"/>
            <a:endParaRPr lang="en-US" b="0" dirty="0"/>
          </a:p>
          <a:p>
            <a:r>
              <a:rPr lang="en-US" dirty="0"/>
              <a:t>Mechanical structure fabrication  </a:t>
            </a:r>
          </a:p>
          <a:p>
            <a:pPr lvl="1"/>
            <a:r>
              <a:rPr lang="en-US" b="0" dirty="0"/>
              <a:t>Composite structures, LBNL</a:t>
            </a:r>
          </a:p>
          <a:p>
            <a:pPr lvl="1"/>
            <a:r>
              <a:rPr lang="en-US" b="0" dirty="0"/>
              <a:t>Non-composite structures, MIT</a:t>
            </a:r>
          </a:p>
          <a:p>
            <a:pPr lvl="1"/>
            <a:r>
              <a:rPr lang="en-US" b="0" dirty="0"/>
              <a:t>Installation tooling etc., MIT/LANL/LBNL/BNL</a:t>
            </a:r>
          </a:p>
          <a:p>
            <a:pPr lvl="1"/>
            <a:endParaRPr lang="en-US" b="0" dirty="0"/>
          </a:p>
          <a:p>
            <a:r>
              <a:rPr lang="en-US" dirty="0"/>
              <a:t>Ancillary systems – “adopt” ALICE/ITS</a:t>
            </a:r>
          </a:p>
          <a:p>
            <a:pPr lvl="1"/>
            <a:r>
              <a:rPr lang="en-US" b="0" dirty="0"/>
              <a:t>Cooling plant, MIT/BNL</a:t>
            </a:r>
          </a:p>
          <a:p>
            <a:pPr lvl="1"/>
            <a:r>
              <a:rPr lang="en-US" b="0" dirty="0"/>
              <a:t>Slow control &amp; monitoring etc., MIT/GSU</a:t>
            </a:r>
          </a:p>
          <a:p>
            <a:pPr marL="457200" lvl="1" indent="0">
              <a:buNone/>
            </a:pP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550D4-5A87-5640-8BC7-6A7E87507D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2556" y="726034"/>
            <a:ext cx="4309498" cy="359831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MVTX electronics</a:t>
            </a:r>
          </a:p>
          <a:p>
            <a:pPr lvl="1"/>
            <a:r>
              <a:rPr lang="en-US" b="0" dirty="0"/>
              <a:t>Backend FELIX and cables</a:t>
            </a:r>
          </a:p>
          <a:p>
            <a:pPr lvl="1"/>
            <a:r>
              <a:rPr lang="en-US" b="0" dirty="0"/>
              <a:t>Integration into </a:t>
            </a:r>
            <a:r>
              <a:rPr lang="en-US" b="0" dirty="0" err="1"/>
              <a:t>sPHENIX</a:t>
            </a:r>
            <a:r>
              <a:rPr lang="en-US" b="0" dirty="0"/>
              <a:t> DAQ </a:t>
            </a:r>
          </a:p>
          <a:p>
            <a:pPr lvl="1"/>
            <a:r>
              <a:rPr lang="en-US" b="0" dirty="0"/>
              <a:t>Power system </a:t>
            </a:r>
          </a:p>
          <a:p>
            <a:pPr lvl="1"/>
            <a:endParaRPr lang="en-US" b="0" dirty="0"/>
          </a:p>
          <a:p>
            <a:r>
              <a:rPr lang="en-US" dirty="0"/>
              <a:t>Detector assembly &amp; test </a:t>
            </a:r>
          </a:p>
          <a:p>
            <a:pPr lvl="1"/>
            <a:r>
              <a:rPr lang="en-US" b="0" dirty="0"/>
              <a:t>Stave QA &amp; half detector assembly @LBNL </a:t>
            </a:r>
          </a:p>
          <a:p>
            <a:pPr lvl="1"/>
            <a:r>
              <a:rPr lang="en-US" b="0" dirty="0"/>
              <a:t>System test &amp; integration @LBNL/BNL</a:t>
            </a:r>
          </a:p>
          <a:p>
            <a:endParaRPr lang="en-US" dirty="0"/>
          </a:p>
          <a:p>
            <a:r>
              <a:rPr lang="en-US" dirty="0"/>
              <a:t>Installation &amp; commissioning, by all</a:t>
            </a:r>
          </a:p>
          <a:p>
            <a:pPr lvl="1"/>
            <a:r>
              <a:rPr lang="en-US" b="0" dirty="0"/>
              <a:t>Pre-installation commissioning @BNL</a:t>
            </a:r>
          </a:p>
          <a:p>
            <a:pPr lvl="1"/>
            <a:r>
              <a:rPr lang="en-US" b="0" dirty="0"/>
              <a:t>Installation @IR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5FB409-FAC3-344D-9B12-3C814BA35466}"/>
              </a:ext>
            </a:extLst>
          </p:cNvPr>
          <p:cNvSpPr txBox="1"/>
          <p:nvPr/>
        </p:nvSpPr>
        <p:spPr>
          <a:xfrm>
            <a:off x="4639342" y="3955017"/>
            <a:ext cx="422351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B050"/>
                </a:solidFill>
              </a:rPr>
              <a:t>Early generic R&amp;D accomplished through LANL LDRD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Readout integration</a:t>
            </a:r>
          </a:p>
          <a:p>
            <a:r>
              <a:rPr lang="en-US" sz="1400" dirty="0">
                <a:solidFill>
                  <a:srgbClr val="00B050"/>
                </a:solidFill>
              </a:rPr>
              <a:t>- Detector conceptual design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5461468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40214-0F3D-5F4F-B1AA-299C1EB5F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13692"/>
            <a:ext cx="8210551" cy="501266"/>
          </a:xfrm>
        </p:spPr>
        <p:txBody>
          <a:bodyPr>
            <a:noAutofit/>
          </a:bodyPr>
          <a:lstStyle/>
          <a:p>
            <a:r>
              <a:rPr lang="en-US" sz="3600" dirty="0"/>
              <a:t>Carbon Structures – Work in Progress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E3E75-9207-E34F-B8AF-0D5F0155C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670" y="742950"/>
            <a:ext cx="8286750" cy="81663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Conical sectors are expensive!</a:t>
            </a:r>
          </a:p>
          <a:p>
            <a:r>
              <a:rPr lang="en-US" dirty="0"/>
              <a:t>A new design under development to avoid the conical structures, MIT/LANL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251DF-B7CF-074A-B7CF-38590E27A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3BD6C-E258-F14F-99DE-E0F69A56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FD868-F766-3E4D-8FF0-EE2A1DD4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F384D-19CC-DD4B-B6F9-E3FEB23D95C9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BCD4-DAE8-B148-B5B3-753F3F84B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21" y="1390650"/>
            <a:ext cx="7058025" cy="3752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17909A-9734-AF4C-8E18-64CA5FAEC29D}"/>
              </a:ext>
            </a:extLst>
          </p:cNvPr>
          <p:cNvSpPr txBox="1"/>
          <p:nvPr/>
        </p:nvSpPr>
        <p:spPr>
          <a:xfrm>
            <a:off x="7975948" y="59185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187004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58EC-471F-BB45-AB61-29A478C6D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 Barrel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8536E-9657-1544-B364-02F7382AB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90DA5-91ED-BE48-8D98-BD53D032E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11488-88DD-CA42-A1EA-45BEF20B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A7EA2-415C-914D-AB81-D0AA4E54C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49477"/>
            <a:ext cx="6084092" cy="422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48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6EF9-3D73-0041-AB10-E32BDCED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65547"/>
          </a:xfrm>
        </p:spPr>
        <p:txBody>
          <a:bodyPr/>
          <a:lstStyle/>
          <a:p>
            <a:r>
              <a:rPr lang="en-US" dirty="0"/>
              <a:t>MVTX C &amp; S - Assumptions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212C5-5CA6-1B4B-B9D1-D9F850C9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45DAE-3DB8-DA44-A96F-7385E98D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32D85-07E9-6C49-AEE6-3EC79237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29C38-8916-0045-ABA2-19421821076F}"/>
              </a:ext>
            </a:extLst>
          </p:cNvPr>
          <p:cNvSpPr txBox="1">
            <a:spLocks/>
          </p:cNvSpPr>
          <p:nvPr/>
        </p:nvSpPr>
        <p:spPr>
          <a:xfrm>
            <a:off x="3016956" y="6356350"/>
            <a:ext cx="3002844" cy="691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/>
              <a:t>LANL 04/10/19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2C11F-8ACD-D14E-844E-8A6554B95E3C}"/>
              </a:ext>
            </a:extLst>
          </p:cNvPr>
          <p:cNvSpPr txBox="1">
            <a:spLocks/>
          </p:cNvSpPr>
          <p:nvPr/>
        </p:nvSpPr>
        <p:spPr>
          <a:xfrm>
            <a:off x="6474178" y="6356350"/>
            <a:ext cx="2212622" cy="69101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BAE33DE9-077B-5D48-8924-7ED29547E8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F626E-872D-9249-A10F-B96026AC3E21}"/>
              </a:ext>
            </a:extLst>
          </p:cNvPr>
          <p:cNvSpPr txBox="1"/>
          <p:nvPr/>
        </p:nvSpPr>
        <p:spPr>
          <a:xfrm>
            <a:off x="685800" y="666750"/>
            <a:ext cx="743694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Integrated into the </a:t>
            </a:r>
            <a:r>
              <a:rPr lang="en-US" sz="2000" dirty="0" err="1"/>
              <a:t>sPHENIX</a:t>
            </a:r>
            <a:r>
              <a:rPr lang="en-US" sz="2000" dirty="0"/>
              <a:t> schedule (P6)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Self contained project, funding from BNL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Technically driven schedule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Built-in resource hourly rates, fully burdened with escalation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Will implement Risk Based Contingency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Schedule not smoothed, ~6 months contingency in P6 prior to </a:t>
            </a:r>
            <a:r>
              <a:rPr lang="en-US" sz="2000" dirty="0" err="1"/>
              <a:t>sPHENIX</a:t>
            </a:r>
            <a:r>
              <a:rPr lang="en-US" sz="2000" dirty="0"/>
              <a:t> installation 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highlight>
                <a:srgbClr val="FFFF00"/>
              </a:highlight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Electronics ready for production on day-1 due to the successful LDRD effort, cost based on as built experience, FELIX and RU service boards, power system etc.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Staves and Readout Units (RU) not in P6, separate cost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325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"/>
            <a:ext cx="8277728" cy="56249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Detector in </a:t>
            </a:r>
            <a:r>
              <a:rPr lang="en-US" dirty="0" err="1"/>
              <a:t>sPHENIX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637710" y="942873"/>
            <a:ext cx="7507634" cy="3277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8574" y="4111897"/>
            <a:ext cx="199242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TPC volume: </a:t>
            </a:r>
          </a:p>
          <a:p>
            <a:r>
              <a:rPr lang="en-US" sz="1620" dirty="0"/>
              <a:t>Length = 216 cm</a:t>
            </a:r>
          </a:p>
          <a:p>
            <a:r>
              <a:rPr lang="en-US" sz="1620" dirty="0"/>
              <a:t>Radius = 800 cm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8865" y="4271727"/>
            <a:ext cx="146741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INTT detector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24074" y="3883794"/>
            <a:ext cx="238226" cy="3753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391527" y="2873141"/>
            <a:ext cx="678581" cy="14439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940342" y="875092"/>
            <a:ext cx="460568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>
                <a:solidFill>
                  <a:srgbClr val="FF0000"/>
                </a:solidFill>
              </a:rPr>
              <a:t>MVTX detector with service cylinder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391527" y="1165140"/>
            <a:ext cx="339290" cy="12968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552" y="4220275"/>
            <a:ext cx="200140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20" dirty="0"/>
              <a:t>Support brackets for TPC and INTT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027497" y="3948765"/>
            <a:ext cx="801303" cy="3104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244066" y="3818823"/>
            <a:ext cx="584735" cy="4403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E70DA-672D-9346-9879-C1D4F33C5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20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6807A9-EC51-D84F-972D-677D0BBA4CCB}"/>
              </a:ext>
            </a:extLst>
          </p:cNvPr>
          <p:cNvSpPr txBox="1"/>
          <p:nvPr/>
        </p:nvSpPr>
        <p:spPr>
          <a:xfrm>
            <a:off x="8116373" y="620745"/>
            <a:ext cx="1058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Ross’ talk</a:t>
            </a:r>
          </a:p>
        </p:txBody>
      </p:sp>
    </p:spTree>
    <p:extLst>
      <p:ext uri="{BB962C8B-B14F-4D97-AF65-F5344CB8AC3E}">
        <p14:creationId xmlns:p14="http://schemas.microsoft.com/office/powerpoint/2010/main" val="385116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1/11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E18FB-267A-A34F-AFFF-5014672B6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47" y="631643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77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2/11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489686-F20B-5547-B612-6D7A6A80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47" y="638390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95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3/11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08BC61-7617-4247-B628-BF748582C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07024"/>
            <a:ext cx="7483371" cy="453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92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4/11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861EF-46CD-CC4F-98D9-9D6BB6B04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99" y="585450"/>
            <a:ext cx="7518959" cy="45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65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5/11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7E5F48-C0B0-FC49-A30A-D13CCCD3B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041" y="631643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2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6/11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87ADB-6CA6-0943-B3B5-356E990DF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37104"/>
            <a:ext cx="7366559" cy="44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28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7/11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4DC807-8F28-0848-A57C-29F1F0E96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53661"/>
            <a:ext cx="7366559" cy="44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14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8/11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9FA18-60A4-354E-A6E6-E7FBC2AD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47" y="631643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87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9/11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3A8-64DF-E14F-9B57-FE1FE66A1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66750"/>
            <a:ext cx="7384847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40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AC55A-8714-5849-BF67-4CB6CAC3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MVTX in </a:t>
            </a:r>
            <a:r>
              <a:rPr lang="en-US" sz="3600" dirty="0" err="1"/>
              <a:t>sPHENIX</a:t>
            </a:r>
            <a:r>
              <a:rPr lang="en-US" sz="3600" dirty="0"/>
              <a:t> P6 (fully </a:t>
            </a:r>
            <a:r>
              <a:rPr lang="en-US" sz="3600" dirty="0" err="1"/>
              <a:t>Burd</a:t>
            </a:r>
            <a:r>
              <a:rPr lang="en-US" sz="3600" dirty="0"/>
              <a:t>. &amp; Esca.)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80322C-0A9D-2549-A78D-914D9E36F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79443-BBB0-5040-9CC1-46ECBDBB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0E858-F5C8-9542-898F-3735513B1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AE019-E177-7247-A6E4-322B047E1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741" y="626720"/>
            <a:ext cx="7442759" cy="451185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DC38C7F-6C35-8F42-AF51-FA87EA106A6E}"/>
              </a:ext>
            </a:extLst>
          </p:cNvPr>
          <p:cNvSpPr/>
          <p:nvPr/>
        </p:nvSpPr>
        <p:spPr>
          <a:xfrm>
            <a:off x="5257800" y="2266950"/>
            <a:ext cx="609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18D3FC-C4E9-6D43-B430-A44C9C297ECA}"/>
              </a:ext>
            </a:extLst>
          </p:cNvPr>
          <p:cNvSpPr txBox="1"/>
          <p:nvPr/>
        </p:nvSpPr>
        <p:spPr>
          <a:xfrm>
            <a:off x="5867400" y="221777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TPC: $4.3M</a:t>
            </a:r>
          </a:p>
        </p:txBody>
      </p:sp>
    </p:spTree>
    <p:extLst>
      <p:ext uri="{BB962C8B-B14F-4D97-AF65-F5344CB8AC3E}">
        <p14:creationId xmlns:p14="http://schemas.microsoft.com/office/powerpoint/2010/main" val="1509403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10/11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30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32143-E9C9-B546-805A-A5015B09F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47" y="631643"/>
            <a:ext cx="7442759" cy="451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9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4D12ACE-06CA-B34F-9C94-2B44703E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in P6: 11/11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D804F-E8AB-ED46-BD05-D2263500F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EFEDB-61AE-D94E-BC55-0126C2319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A3948-01D2-334F-BE7E-2E35ABF2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F2718A-6AAD-A24F-AF9C-FD2FC1FC8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247" y="652833"/>
            <a:ext cx="7366559" cy="44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8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April 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971800" y="1579937"/>
            <a:ext cx="1068992" cy="341632"/>
            <a:chOff x="2000925" y="2079909"/>
            <a:chExt cx="1583687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583687" cy="50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>
                  <a:solidFill>
                    <a:srgbClr val="92D050"/>
                  </a:solidFill>
                </a:rPr>
                <a:t>Stave &amp; RU production @CERN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40620" y="3867150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9968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424733" y="2730291"/>
            <a:ext cx="994867" cy="279435"/>
            <a:chOff x="3543175" y="2667479"/>
            <a:chExt cx="7822091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774961" y="2711027"/>
              <a:ext cx="3571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3543175" y="2667479"/>
              <a:ext cx="7822091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&amp; </a:t>
              </a:r>
            </a:p>
            <a:p>
              <a:r>
                <a:rPr lang="en-US" sz="608" dirty="0"/>
                <a:t>global system design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525114" y="2386719"/>
            <a:ext cx="637326" cy="349353"/>
            <a:chOff x="3379402" y="2245341"/>
            <a:chExt cx="559769" cy="3493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79402" y="2245341"/>
              <a:ext cx="559769" cy="185885"/>
              <a:chOff x="3739858" y="2680828"/>
              <a:chExt cx="1055708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9545" y="2694875"/>
                <a:ext cx="7509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739858" y="2680828"/>
                <a:ext cx="1055708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82461" y="2408809"/>
              <a:ext cx="365584" cy="185885"/>
              <a:chOff x="3759417" y="2679115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7772" y="2703054"/>
                <a:ext cx="102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59417" y="2679115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419601" y="3259341"/>
            <a:ext cx="1005906" cy="158774"/>
            <a:chOff x="3297251" y="2653964"/>
            <a:chExt cx="910031" cy="27538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97251" y="2653964"/>
              <a:ext cx="910031" cy="275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504682" y="3449984"/>
            <a:ext cx="1041074" cy="185885"/>
            <a:chOff x="3307466" y="2672819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307466" y="2672819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977449" y="3270271"/>
            <a:ext cx="881498" cy="310854"/>
            <a:chOff x="4135029" y="4197743"/>
            <a:chExt cx="1305927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92639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6/15 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634647" y="4171950"/>
            <a:ext cx="1720434" cy="279436"/>
            <a:chOff x="3127761" y="2793251"/>
            <a:chExt cx="1860212" cy="413976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823903"/>
              <a:ext cx="13136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27761" y="2793251"/>
              <a:ext cx="1860212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b="1" dirty="0"/>
                <a:t>Pre-installation commissioning @BNL </a:t>
              </a:r>
            </a:p>
            <a:p>
              <a:r>
                <a:rPr lang="en-US" sz="608" b="1" dirty="0"/>
                <a:t> 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19" y="3518500"/>
            <a:ext cx="1189274" cy="310854"/>
            <a:chOff x="4135029" y="4197743"/>
            <a:chExt cx="1761894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648606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8/25 Installed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Ready for commissioning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24600" y="4110272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52819" y="3452408"/>
            <a:ext cx="721672" cy="185885"/>
            <a:chOff x="1360242" y="2030293"/>
            <a:chExt cx="1230206" cy="275384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360242" y="2030293"/>
              <a:ext cx="1230206" cy="27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01784" y="3028950"/>
            <a:ext cx="2066874" cy="216981"/>
            <a:chOff x="1921726" y="2690395"/>
            <a:chExt cx="8823056" cy="13239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2552271" y="2711027"/>
              <a:ext cx="7185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1921726" y="2690395"/>
              <a:ext cx="8823056" cy="1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906258" y="1971504"/>
            <a:ext cx="85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235893" y="2244301"/>
            <a:ext cx="1453868" cy="201594"/>
            <a:chOff x="2511914" y="2599337"/>
            <a:chExt cx="1188764" cy="20159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10780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511914" y="2599337"/>
              <a:ext cx="1188764" cy="20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/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3276599" y="3658561"/>
            <a:ext cx="1505627" cy="201594"/>
            <a:chOff x="4113586" y="5163990"/>
            <a:chExt cx="1187799" cy="29865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113586" y="5163990"/>
              <a:ext cx="998149" cy="2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 err="1"/>
                <a:t>sPHENIX</a:t>
              </a:r>
              <a:r>
                <a:rPr lang="en-US" sz="710" dirty="0"/>
                <a:t> interface &amp; global support design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4373488" y="2723115"/>
            <a:ext cx="849913" cy="310854"/>
            <a:chOff x="3863513" y="5155973"/>
            <a:chExt cx="2683273" cy="46052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6" y="5204332"/>
              <a:ext cx="14777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863513" y="5155973"/>
              <a:ext cx="2683273" cy="460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SB &amp; global mech </a:t>
              </a:r>
            </a:p>
            <a:p>
              <a:r>
                <a:rPr lang="en-US" sz="710" dirty="0"/>
                <a:t>sys production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5441025" y="3892521"/>
            <a:ext cx="883575" cy="279435"/>
            <a:chOff x="3241137" y="270400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41137" y="270400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Full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137713" y="3587715"/>
            <a:ext cx="729687" cy="279435"/>
            <a:chOff x="3267643" y="2659113"/>
            <a:chExt cx="736933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267643" y="2659113"/>
              <a:ext cx="736933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cooling  &amp; safety </a:t>
              </a:r>
            </a:p>
            <a:p>
              <a:r>
                <a:rPr lang="en-US" sz="608" dirty="0"/>
                <a:t>system @BNL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4450256" y="2190749"/>
            <a:ext cx="644793" cy="310854"/>
            <a:chOff x="4135029" y="4168475"/>
            <a:chExt cx="955235" cy="676845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89745" y="4168475"/>
              <a:ext cx="900519" cy="676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final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review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34C866-4D1E-914A-9CB4-36CF25836B19}"/>
              </a:ext>
            </a:extLst>
          </p:cNvPr>
          <p:cNvSpPr txBox="1"/>
          <p:nvPr/>
        </p:nvSpPr>
        <p:spPr>
          <a:xfrm>
            <a:off x="808012" y="1498823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92D050"/>
                </a:solidFill>
              </a:rPr>
              <a:t>Generic R&amp;D </a:t>
            </a:r>
          </a:p>
          <a:p>
            <a:r>
              <a:rPr lang="en-US" sz="1000" b="1" dirty="0">
                <a:solidFill>
                  <a:srgbClr val="92D050"/>
                </a:solidFill>
              </a:rPr>
              <a:t>Sensors for RHIC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D368F10-AEEF-6B4D-BC8B-50E0083B71DB}"/>
              </a:ext>
            </a:extLst>
          </p:cNvPr>
          <p:cNvGrpSpPr/>
          <p:nvPr/>
        </p:nvGrpSpPr>
        <p:grpSpPr>
          <a:xfrm>
            <a:off x="5715000" y="3450804"/>
            <a:ext cx="614271" cy="187746"/>
            <a:chOff x="2896945" y="2432884"/>
            <a:chExt cx="1407417" cy="278143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CB5A936-0431-2A41-87DC-E2F1454D378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AB2C665-19FE-B149-BEDA-B8981C138EFB}"/>
                </a:ext>
              </a:extLst>
            </p:cNvPr>
            <p:cNvSpPr txBox="1"/>
            <p:nvPr/>
          </p:nvSpPr>
          <p:spPr>
            <a:xfrm>
              <a:off x="2896945" y="2432884"/>
              <a:ext cx="140741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IR installation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E91C1DA-FBC4-7B4D-95FD-AA32680A0C65}"/>
              </a:ext>
            </a:extLst>
          </p:cNvPr>
          <p:cNvSpPr txBox="1"/>
          <p:nvPr/>
        </p:nvSpPr>
        <p:spPr>
          <a:xfrm>
            <a:off x="114375" y="2351852"/>
            <a:ext cx="172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2019, in P6</a:t>
            </a:r>
          </a:p>
        </p:txBody>
      </p:sp>
    </p:spTree>
    <p:extLst>
      <p:ext uri="{BB962C8B-B14F-4D97-AF65-F5344CB8AC3E}">
        <p14:creationId xmlns:p14="http://schemas.microsoft.com/office/powerpoint/2010/main" val="1260545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BEEC-DFF4-8E41-B250-E180BE00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77B5D-0290-D442-9285-DF4BA4CB3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C48B5-72BD-B84F-A856-C8FC9314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FCF2A-1E90-2742-8AD1-41119CD5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0DAB84-55AC-534E-90BC-62085A210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304859"/>
              </p:ext>
            </p:extLst>
          </p:nvPr>
        </p:nvGraphicFramePr>
        <p:xfrm>
          <a:off x="685800" y="1420357"/>
          <a:ext cx="7467600" cy="270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3511575388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884060772"/>
                    </a:ext>
                  </a:extLst>
                </a:gridCol>
              </a:tblGrid>
              <a:tr h="485087">
                <a:tc>
                  <a:txBody>
                    <a:bodyPr/>
                    <a:lstStyle/>
                    <a:p>
                      <a:r>
                        <a:rPr lang="en-US" sz="2800" dirty="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10936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Start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  <a:r>
                        <a:rPr lang="en-US" sz="2000" baseline="30000" dirty="0"/>
                        <a:t>rd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6378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MVTX Final Design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525059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Half Barrels Assembled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  <a:r>
                        <a:rPr lang="en-US" sz="2000" baseline="30000" dirty="0"/>
                        <a:t>rd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0176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Installation Finished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4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395752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Ready for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12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105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610600" cy="571500"/>
          </a:xfrm>
        </p:spPr>
        <p:txBody>
          <a:bodyPr>
            <a:normAutofit fontScale="90000"/>
          </a:bodyPr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35647"/>
            <a:ext cx="8229600" cy="42792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Budget availability</a:t>
            </a:r>
          </a:p>
          <a:p>
            <a:pPr lvl="1"/>
            <a:r>
              <a:rPr lang="en-US" b="0" dirty="0"/>
              <a:t>Final engineering design of the mechanical system</a:t>
            </a:r>
          </a:p>
          <a:p>
            <a:pPr lvl="1"/>
            <a:r>
              <a:rPr lang="en-US" b="0" dirty="0"/>
              <a:t>Production of support structures </a:t>
            </a:r>
          </a:p>
          <a:p>
            <a:r>
              <a:rPr lang="en-US" dirty="0"/>
              <a:t>Mechanical structures</a:t>
            </a:r>
          </a:p>
          <a:p>
            <a:pPr lvl="1"/>
            <a:r>
              <a:rPr lang="en-US" b="0" dirty="0"/>
              <a:t>Detector and interface system design </a:t>
            </a:r>
          </a:p>
          <a:p>
            <a:pPr lvl="1"/>
            <a:r>
              <a:rPr lang="en-US" b="0" dirty="0"/>
              <a:t>Carbon structure fabrication </a:t>
            </a:r>
          </a:p>
          <a:p>
            <a:r>
              <a:rPr lang="en-US" dirty="0"/>
              <a:t>Detector assembly and test</a:t>
            </a:r>
          </a:p>
          <a:p>
            <a:pPr lvl="1"/>
            <a:r>
              <a:rPr lang="en-US" b="0" dirty="0"/>
              <a:t>Assembly jigs design and fabrication </a:t>
            </a:r>
          </a:p>
          <a:p>
            <a:pPr lvl="1"/>
            <a:r>
              <a:rPr lang="en-US" b="0" dirty="0"/>
              <a:t>Detector assembly &amp; QA</a:t>
            </a:r>
          </a:p>
          <a:p>
            <a:pPr lvl="1"/>
            <a:r>
              <a:rPr lang="en-US" b="0" dirty="0"/>
              <a:t>Metrology  </a:t>
            </a:r>
          </a:p>
          <a:p>
            <a:r>
              <a:rPr lang="en-US" dirty="0"/>
              <a:t>Final installation in IR</a:t>
            </a:r>
          </a:p>
          <a:p>
            <a:pPr lvl="1"/>
            <a:r>
              <a:rPr lang="en-US" b="0" dirty="0"/>
              <a:t>Last detector to be installed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B3DC81-D992-EC49-9BAF-F843F4732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2847">
            <a:off x="5925315" y="2043815"/>
            <a:ext cx="2500227" cy="13536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96F959-E2AF-594F-8B55-363E4DA4FE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9089" r="2412" b="24912"/>
          <a:stretch/>
        </p:blipFill>
        <p:spPr>
          <a:xfrm>
            <a:off x="5485368" y="3309384"/>
            <a:ext cx="3427216" cy="1496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87D35-3776-4F44-8364-889EC91A5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558" y="602792"/>
            <a:ext cx="2279650" cy="121048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496FF6-77A2-F443-9BA8-ECBD168AF5A1}"/>
              </a:ext>
            </a:extLst>
          </p:cNvPr>
          <p:cNvCxnSpPr>
            <a:cxnSpLocks/>
          </p:cNvCxnSpPr>
          <p:nvPr/>
        </p:nvCxnSpPr>
        <p:spPr>
          <a:xfrm flipH="1" flipV="1">
            <a:off x="6629401" y="819151"/>
            <a:ext cx="304799" cy="1809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952DDA-E4DC-FD44-A768-DD2A3E60B12D}"/>
              </a:ext>
            </a:extLst>
          </p:cNvPr>
          <p:cNvCxnSpPr>
            <a:cxnSpLocks/>
          </p:cNvCxnSpPr>
          <p:nvPr/>
        </p:nvCxnSpPr>
        <p:spPr>
          <a:xfrm flipV="1">
            <a:off x="8382000" y="1633816"/>
            <a:ext cx="227708" cy="929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EC5F0CE-2ED7-E647-9DF2-78CB025CC588}"/>
              </a:ext>
            </a:extLst>
          </p:cNvPr>
          <p:cNvCxnSpPr/>
          <p:nvPr/>
        </p:nvCxnSpPr>
        <p:spPr>
          <a:xfrm flipV="1">
            <a:off x="7543800" y="2876550"/>
            <a:ext cx="838200" cy="1146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DE9482-4C0F-B84E-88EB-A481425F0407}"/>
              </a:ext>
            </a:extLst>
          </p:cNvPr>
          <p:cNvCxnSpPr/>
          <p:nvPr/>
        </p:nvCxnSpPr>
        <p:spPr>
          <a:xfrm flipH="1" flipV="1">
            <a:off x="6248400" y="2952750"/>
            <a:ext cx="838200" cy="1070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53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E9B1-A61A-C947-A68C-46B4F2E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Drivers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3DB5E-52DF-6C48-AF83-B3D2356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0442-37CF-B546-AF51-7D5BCBB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2A35-A18A-7346-8AB5-96E34D3C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5BEA5B-3B06-3648-B2D4-965D65A16C9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4820" y="859192"/>
          <a:ext cx="80899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3" name="Worksheet" r:id="rId3" imgW="6108700" imgH="1879600" progId="Excel.Sheet.12">
                  <p:embed/>
                </p:oleObj>
              </mc:Choice>
              <mc:Fallback>
                <p:oleObj name="Worksheet" r:id="rId3" imgW="6108700" imgH="18796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45BEA5B-3B06-3648-B2D4-965D65A16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820" y="859192"/>
                        <a:ext cx="80899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99D393-9B03-D546-BEF1-500F8332F626}"/>
              </a:ext>
            </a:extLst>
          </p:cNvPr>
          <p:cNvSpPr txBox="1"/>
          <p:nvPr/>
        </p:nvSpPr>
        <p:spPr>
          <a:xfrm>
            <a:off x="2209800" y="3411261"/>
            <a:ext cx="3394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design and fabrication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CYSS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barrel   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interface</a:t>
            </a:r>
          </a:p>
        </p:txBody>
      </p:sp>
    </p:spTree>
    <p:extLst>
      <p:ext uri="{BB962C8B-B14F-4D97-AF65-F5344CB8AC3E}">
        <p14:creationId xmlns:p14="http://schemas.microsoft.com/office/powerpoint/2010/main" val="261770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586" y="0"/>
            <a:ext cx="8227410" cy="546497"/>
          </a:xfrm>
        </p:spPr>
        <p:txBody>
          <a:bodyPr/>
          <a:lstStyle/>
          <a:p>
            <a:r>
              <a:rPr lang="en-US" altLang="en-US" sz="3200" dirty="0"/>
              <a:t>Basis of Estimate &amp; Resource-Loaded Schedules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152399" y="703882"/>
            <a:ext cx="53814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99FF"/>
                </a:solidFill>
              </a:rPr>
              <a:t>Electronics: production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FELIX: ATLAS/</a:t>
            </a:r>
            <a:r>
              <a:rPr lang="en-US" sz="1200" dirty="0" err="1"/>
              <a:t>sPHENIX</a:t>
            </a:r>
            <a:r>
              <a:rPr lang="en-US" sz="1200" dirty="0"/>
              <a:t> production, LANL/LDRD 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RU services, cables:  ALICE/ITS production, LANL/LDRD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Power boards: ALICE/ITS production , LANL/LDRD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CAEN bulk PS:  Quotes from CAEN, ALICE/ITS production, LANL/LDRD </a:t>
            </a:r>
          </a:p>
          <a:p>
            <a:pPr marL="742950" lvl="1" indent="-285750">
              <a:buFontTx/>
              <a:buChar char="-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99FF"/>
                </a:solidFill>
              </a:rPr>
              <a:t>Mechanics &amp; Integration: design and production 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CYSS, End wheels, Service barrel: ALICE/ITS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Integrations: Recent experience at RHIC, HFT/STAR, FVTX/PHENIX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C429DF-9CA9-874F-B08A-BCAE09271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0" y="3238221"/>
            <a:ext cx="6200879" cy="15935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D07F5-D4EC-3A46-8B5C-0D5DD06CB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692" y="684131"/>
            <a:ext cx="3006114" cy="2000548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E425A-5AF5-F54C-BE56-6449579C87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198"/>
          <a:stretch/>
        </p:blipFill>
        <p:spPr>
          <a:xfrm>
            <a:off x="4117291" y="2704430"/>
            <a:ext cx="5029200" cy="14466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1B4468-7A21-5A4C-A2A6-A4520EB7CF50}"/>
              </a:ext>
            </a:extLst>
          </p:cNvPr>
          <p:cNvSpPr txBox="1"/>
          <p:nvPr/>
        </p:nvSpPr>
        <p:spPr>
          <a:xfrm>
            <a:off x="5181600" y="2626406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FELIX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BFEFE2-FCE0-1943-876D-36D35531E2F1}"/>
              </a:ext>
            </a:extLst>
          </p:cNvPr>
          <p:cNvSpPr txBox="1"/>
          <p:nvPr/>
        </p:nvSpPr>
        <p:spPr>
          <a:xfrm>
            <a:off x="99960" y="3966433"/>
            <a:ext cx="1880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Carbon Structures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806CF0-7EC5-7B4F-9C35-AB647A1E48CB}"/>
              </a:ext>
            </a:extLst>
          </p:cNvPr>
          <p:cNvSpPr txBox="1"/>
          <p:nvPr/>
        </p:nvSpPr>
        <p:spPr>
          <a:xfrm>
            <a:off x="7106749" y="725857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MVTX BoE Doc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BB1E74-783F-4948-92C7-D339C86CE47C}"/>
              </a:ext>
            </a:extLst>
          </p:cNvPr>
          <p:cNvSpPr/>
          <p:nvPr/>
        </p:nvSpPr>
        <p:spPr>
          <a:xfrm>
            <a:off x="8382000" y="2736253"/>
            <a:ext cx="381000" cy="17212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7B63CAD-8A54-AF4C-80F5-2E3760CCCF2F}"/>
              </a:ext>
            </a:extLst>
          </p:cNvPr>
          <p:cNvSpPr/>
          <p:nvPr/>
        </p:nvSpPr>
        <p:spPr>
          <a:xfrm>
            <a:off x="8040496" y="2739013"/>
            <a:ext cx="381000" cy="17212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DFD5989-B8D9-5E4D-B303-2D4B82B91408}"/>
              </a:ext>
            </a:extLst>
          </p:cNvPr>
          <p:cNvSpPr/>
          <p:nvPr/>
        </p:nvSpPr>
        <p:spPr>
          <a:xfrm>
            <a:off x="3505200" y="3486149"/>
            <a:ext cx="381000" cy="84961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504D374-21E9-8445-A93E-F8BE0654352F}"/>
              </a:ext>
            </a:extLst>
          </p:cNvPr>
          <p:cNvSpPr/>
          <p:nvPr/>
        </p:nvSpPr>
        <p:spPr>
          <a:xfrm>
            <a:off x="3196554" y="3486150"/>
            <a:ext cx="381000" cy="849615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B7254-A053-134B-AD94-EB1F75D943B3}"/>
              </a:ext>
            </a:extLst>
          </p:cNvPr>
          <p:cNvSpPr txBox="1"/>
          <p:nvPr/>
        </p:nvSpPr>
        <p:spPr>
          <a:xfrm>
            <a:off x="3069081" y="4299951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Labor, M&amp;S</a:t>
            </a:r>
            <a:endParaRPr lang="en-US" sz="1600" dirty="0">
              <a:solidFill>
                <a:srgbClr val="0432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BDA0B-F8DC-DF47-B25A-002C1C3E19E7}"/>
              </a:ext>
            </a:extLst>
          </p:cNvPr>
          <p:cNvSpPr txBox="1"/>
          <p:nvPr/>
        </p:nvSpPr>
        <p:spPr>
          <a:xfrm>
            <a:off x="7983508" y="2856316"/>
            <a:ext cx="8563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</a:rPr>
              <a:t>Labor, M&amp;S</a:t>
            </a:r>
            <a:endParaRPr lang="en-US" sz="16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86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3AF6A8-B785-6F4C-8C8A-016E1C21AC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70170"/>
              </p:ext>
            </p:extLst>
          </p:nvPr>
        </p:nvGraphicFramePr>
        <p:xfrm>
          <a:off x="4572000" y="1581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BE63F08-D161-EB4C-8C51-C788A993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0580"/>
            <a:ext cx="8001000" cy="4239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191065-A34A-404A-AA58-17F53A5C498E}"/>
              </a:ext>
            </a:extLst>
          </p:cNvPr>
          <p:cNvSpPr txBox="1"/>
          <p:nvPr/>
        </p:nvSpPr>
        <p:spPr>
          <a:xfrm>
            <a:off x="3698557" y="3757940"/>
            <a:ext cx="2691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FY19              FY20              FY21             FY22</a:t>
            </a:r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91134-6BC3-8F46-B8B7-CD7225C2B099}"/>
              </a:ext>
            </a:extLst>
          </p:cNvPr>
          <p:cNvSpPr txBox="1"/>
          <p:nvPr/>
        </p:nvSpPr>
        <p:spPr>
          <a:xfrm>
            <a:off x="586079" y="1657350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TPC: $4.3M</a:t>
            </a:r>
          </a:p>
        </p:txBody>
      </p:sp>
    </p:spTree>
    <p:extLst>
      <p:ext uri="{BB962C8B-B14F-4D97-AF65-F5344CB8AC3E}">
        <p14:creationId xmlns:p14="http://schemas.microsoft.com/office/powerpoint/2010/main" val="2022561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40097</TotalTime>
  <Words>1388</Words>
  <Application>Microsoft Macintosh PowerPoint</Application>
  <PresentationFormat>On-screen Show (16:9)</PresentationFormat>
  <Paragraphs>379</Paragraphs>
  <Slides>31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Office Theme</vt:lpstr>
      <vt:lpstr>Worksheet</vt:lpstr>
      <vt:lpstr> MVTX Cost &amp; Schedule (WBS 3.2)  </vt:lpstr>
      <vt:lpstr>MVTX C &amp; S - Assumptions</vt:lpstr>
      <vt:lpstr>MVTX in sPHENIX P6 (fully Burd. &amp; Esca.)</vt:lpstr>
      <vt:lpstr>MVTX Schedules and Milestones</vt:lpstr>
      <vt:lpstr>Milestones</vt:lpstr>
      <vt:lpstr>Schedule Drivers</vt:lpstr>
      <vt:lpstr>Cost Drivers </vt:lpstr>
      <vt:lpstr>Basis of Estimate &amp; Resource-Loaded Schedules</vt:lpstr>
      <vt:lpstr>Resource Distribution</vt:lpstr>
      <vt:lpstr>Major Cost Items</vt:lpstr>
      <vt:lpstr>Electronics Examples of low contingency</vt:lpstr>
      <vt:lpstr>Carbon Structures Examples of high contingency</vt:lpstr>
      <vt:lpstr>Status and Highlights</vt:lpstr>
      <vt:lpstr>Issues and Concerns  </vt:lpstr>
      <vt:lpstr>Summary </vt:lpstr>
      <vt:lpstr>backup</vt:lpstr>
      <vt:lpstr>MVTX Scope </vt:lpstr>
      <vt:lpstr>Carbon Structures – Work in Progress </vt:lpstr>
      <vt:lpstr>Half Barrel</vt:lpstr>
      <vt:lpstr>MVTX Detector in sPHENIX</vt:lpstr>
      <vt:lpstr>MVTX in P6: 1/11</vt:lpstr>
      <vt:lpstr>MVTX in P6: 2/11</vt:lpstr>
      <vt:lpstr>MVTX in P6: 3/11</vt:lpstr>
      <vt:lpstr>MVTX in P6: 4/11</vt:lpstr>
      <vt:lpstr>MVTX in P6: 5/11</vt:lpstr>
      <vt:lpstr>MVTX in P6: 6/11</vt:lpstr>
      <vt:lpstr>MVTX in P6: 7/11</vt:lpstr>
      <vt:lpstr>MVTX in P6: 8/11</vt:lpstr>
      <vt:lpstr>MVTX in P6: 9/11</vt:lpstr>
      <vt:lpstr>MVTX in P6: 10/11</vt:lpstr>
      <vt:lpstr>MVTX in P6: 11/11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266</cp:revision>
  <cp:lastPrinted>2019-04-06T04:18:10Z</cp:lastPrinted>
  <dcterms:created xsi:type="dcterms:W3CDTF">2015-10-24T00:32:43Z</dcterms:created>
  <dcterms:modified xsi:type="dcterms:W3CDTF">2019-04-06T04:42:36Z</dcterms:modified>
</cp:coreProperties>
</file>