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15" r:id="rId2"/>
    <p:sldId id="328" r:id="rId3"/>
    <p:sldId id="861" r:id="rId4"/>
    <p:sldId id="329" r:id="rId5"/>
    <p:sldId id="870" r:id="rId6"/>
    <p:sldId id="874" r:id="rId7"/>
    <p:sldId id="331" r:id="rId8"/>
    <p:sldId id="333" r:id="rId9"/>
    <p:sldId id="334" r:id="rId10"/>
    <p:sldId id="335" r:id="rId11"/>
    <p:sldId id="863" r:id="rId12"/>
    <p:sldId id="864" r:id="rId13"/>
    <p:sldId id="865" r:id="rId14"/>
    <p:sldId id="866" r:id="rId15"/>
    <p:sldId id="867" r:id="rId16"/>
    <p:sldId id="332" r:id="rId17"/>
    <p:sldId id="279" r:id="rId18"/>
    <p:sldId id="872" r:id="rId19"/>
    <p:sldId id="273" r:id="rId20"/>
    <p:sldId id="274" r:id="rId21"/>
    <p:sldId id="275" r:id="rId22"/>
    <p:sldId id="276" r:id="rId23"/>
    <p:sldId id="862" r:id="rId24"/>
    <p:sldId id="317" r:id="rId25"/>
    <p:sldId id="318" r:id="rId26"/>
    <p:sldId id="319" r:id="rId27"/>
    <p:sldId id="320" r:id="rId28"/>
    <p:sldId id="321" r:id="rId29"/>
    <p:sldId id="324" r:id="rId30"/>
    <p:sldId id="325" r:id="rId31"/>
    <p:sldId id="326" r:id="rId3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23"/>
    <p:restoredTop sz="91276"/>
  </p:normalViewPr>
  <p:slideViewPr>
    <p:cSldViewPr>
      <p:cViewPr varScale="1">
        <p:scale>
          <a:sx n="145" d="100"/>
          <a:sy n="145" d="100"/>
        </p:scale>
        <p:origin x="176" y="16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Resource by 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0180314960629921"/>
          <c:y val="0.17634259259259263"/>
          <c:w val="0.86486351706036746"/>
          <c:h val="0.6149843248760571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Sheet1!$A$27</c:f>
              <c:strCache>
                <c:ptCount val="1"/>
                <c:pt idx="0">
                  <c:v>PHYS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Sheet1!$B$27:$F$27</c:f>
              <c:numCache>
                <c:formatCode>General</c:formatCode>
                <c:ptCount val="5"/>
                <c:pt idx="0">
                  <c:v>1787</c:v>
                </c:pt>
                <c:pt idx="1">
                  <c:v>5076</c:v>
                </c:pt>
                <c:pt idx="2">
                  <c:v>825</c:v>
                </c:pt>
                <c:pt idx="3">
                  <c:v>656</c:v>
                </c:pt>
                <c:pt idx="4">
                  <c:v>120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FC-BE40-983E-9781DBB297F1}"/>
            </c:ext>
          </c:extLst>
        </c:ser>
        <c:ser>
          <c:idx val="1"/>
          <c:order val="1"/>
          <c:tx>
            <c:strRef>
              <c:f>Sheet1!$A$28</c:f>
              <c:strCache>
                <c:ptCount val="1"/>
                <c:pt idx="0">
                  <c:v>ENG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Sheet1!$B$28:$F$28</c:f>
              <c:numCache>
                <c:formatCode>General</c:formatCode>
                <c:ptCount val="5"/>
                <c:pt idx="0">
                  <c:v>1997</c:v>
                </c:pt>
                <c:pt idx="1">
                  <c:v>4178</c:v>
                </c:pt>
                <c:pt idx="2">
                  <c:v>460</c:v>
                </c:pt>
                <c:pt idx="3">
                  <c:v>440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AFC-BE40-983E-9781DBB297F1}"/>
            </c:ext>
          </c:extLst>
        </c:ser>
        <c:ser>
          <c:idx val="2"/>
          <c:order val="2"/>
          <c:tx>
            <c:strRef>
              <c:f>Sheet1!$A$29</c:f>
              <c:strCache>
                <c:ptCount val="1"/>
                <c:pt idx="0">
                  <c:v>Tech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Sheet1!$B$29:$F$29</c:f>
              <c:numCache>
                <c:formatCode>General</c:formatCode>
                <c:ptCount val="5"/>
                <c:pt idx="0">
                  <c:v>999</c:v>
                </c:pt>
                <c:pt idx="1">
                  <c:v>1698</c:v>
                </c:pt>
                <c:pt idx="2">
                  <c:v>277</c:v>
                </c:pt>
                <c:pt idx="3">
                  <c:v>472</c:v>
                </c:pt>
                <c:pt idx="4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AFC-BE40-983E-9781DBB297F1}"/>
            </c:ext>
          </c:extLst>
        </c:ser>
        <c:ser>
          <c:idx val="3"/>
          <c:order val="3"/>
          <c:tx>
            <c:strRef>
              <c:f>Sheet1!$A$30</c:f>
              <c:strCache>
                <c:ptCount val="1"/>
                <c:pt idx="0">
                  <c:v>GRDSTD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Sheet1!$B$26:$F$26</c:f>
              <c:strCache>
                <c:ptCount val="5"/>
                <c:pt idx="0">
                  <c:v>FY2019</c:v>
                </c:pt>
                <c:pt idx="1">
                  <c:v>FY2020</c:v>
                </c:pt>
                <c:pt idx="2">
                  <c:v>FY2021</c:v>
                </c:pt>
                <c:pt idx="3">
                  <c:v>FY2022</c:v>
                </c:pt>
                <c:pt idx="4">
                  <c:v>FY2023</c:v>
                </c:pt>
              </c:strCache>
            </c:strRef>
          </c:cat>
          <c:val>
            <c:numRef>
              <c:f>Sheet1!$B$30:$F$30</c:f>
              <c:numCache>
                <c:formatCode>General</c:formatCode>
                <c:ptCount val="5"/>
                <c:pt idx="0">
                  <c:v>96</c:v>
                </c:pt>
                <c:pt idx="1">
                  <c:v>1036</c:v>
                </c:pt>
                <c:pt idx="2">
                  <c:v>864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AFC-BE40-983E-9781DBB297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3097880"/>
        <c:axId val="153099448"/>
      </c:barChart>
      <c:catAx>
        <c:axId val="15309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9448"/>
        <c:crosses val="autoZero"/>
        <c:auto val="1"/>
        <c:lblAlgn val="ctr"/>
        <c:lblOffset val="100"/>
        <c:noMultiLvlLbl val="0"/>
      </c:catAx>
      <c:valAx>
        <c:axId val="153099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3097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Hours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hours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26-284B-A8D6-1274E441533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26-284B-A8D6-1274E441533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26-284B-A8D6-1274E441533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26-284B-A8D6-1274E441533C}"/>
              </c:ext>
            </c:extLst>
          </c:dPt>
          <c:cat>
            <c:strRef>
              <c:f>Sheet1!$A$3:$A$6</c:f>
              <c:strCache>
                <c:ptCount val="4"/>
                <c:pt idx="0">
                  <c:v>PHYS</c:v>
                </c:pt>
                <c:pt idx="1">
                  <c:v>ENG</c:v>
                </c:pt>
                <c:pt idx="2">
                  <c:v>Tech</c:v>
                </c:pt>
                <c:pt idx="3">
                  <c:v>GRDSTD</c:v>
                </c:pt>
              </c:strCache>
            </c:strRef>
          </c:cat>
          <c:val>
            <c:numRef>
              <c:f>Sheet1!$B$3:$B$6</c:f>
              <c:numCache>
                <c:formatCode>General</c:formatCode>
                <c:ptCount val="4"/>
                <c:pt idx="0">
                  <c:v>10726</c:v>
                </c:pt>
                <c:pt idx="1">
                  <c:v>7039</c:v>
                </c:pt>
                <c:pt idx="2">
                  <c:v>3116</c:v>
                </c:pt>
                <c:pt idx="3">
                  <c:v>2460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26-284B-A8D6-1274E44153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4/4/19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8AAFBC1-729B-4E4A-A6C4-DC8DEDA0C435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779862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1897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86298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0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/>
              <a:t>MVTX Cost &amp; Schedule</a:t>
            </a:r>
            <a:br>
              <a:rPr lang="en-US" altLang="en-US" b="0" dirty="0"/>
            </a:br>
            <a:r>
              <a:rPr lang="en-US" altLang="en-US" b="0" dirty="0"/>
              <a:t>(WBS 3.2) 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Dave Lee/Ming Liu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3CF09-19A5-E040-8E64-D40F4453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4"/>
            <a:ext cx="8229600" cy="966696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Carbon Structures</a:t>
            </a:r>
            <a:br>
              <a:rPr lang="en-US" dirty="0"/>
            </a:br>
            <a:r>
              <a:rPr lang="en-US" sz="2800" dirty="0"/>
              <a:t>Examples of high contingency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A3F2DC-0C9E-D741-BDAE-88B841CF4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990674-7678-D94A-AD98-997CF6C7A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3DE019-60B3-7A4E-ADBA-20BC34F71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10</a:t>
            </a:fld>
            <a:endParaRPr lang="en-US" alt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581C10F-FEA1-504A-9E49-814CBDCBFB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3324138"/>
              </p:ext>
            </p:extLst>
          </p:nvPr>
        </p:nvGraphicFramePr>
        <p:xfrm>
          <a:off x="304798" y="1315666"/>
          <a:ext cx="8381999" cy="2836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295400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346279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54121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828799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733015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End Wheels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$165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Cylindrical Structure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Service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3.2.3.2.3.3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$428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45%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Previous experience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9B1316C-57BC-B14A-AFDA-D5879702C187}"/>
              </a:ext>
            </a:extLst>
          </p:cNvPr>
          <p:cNvSpPr txBox="1"/>
          <p:nvPr/>
        </p:nvSpPr>
        <p:spPr>
          <a:xfrm>
            <a:off x="2514600" y="4214157"/>
            <a:ext cx="3949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Cost = $ 1,058 K</a:t>
            </a:r>
          </a:p>
        </p:txBody>
      </p:sp>
    </p:spTree>
    <p:extLst>
      <p:ext uri="{BB962C8B-B14F-4D97-AF65-F5344CB8AC3E}">
        <p14:creationId xmlns:p14="http://schemas.microsoft.com/office/powerpoint/2010/main" val="1683861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13147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819150"/>
            <a:ext cx="8229600" cy="3733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Updated Cost &amp; Schedule following MVTX workshop at LBNL, 3/2019 </a:t>
            </a:r>
          </a:p>
          <a:p>
            <a:pPr lvl="1"/>
            <a:r>
              <a:rPr lang="en-US" b="0" dirty="0"/>
              <a:t>Carbon structures </a:t>
            </a:r>
          </a:p>
          <a:p>
            <a:pPr lvl="2"/>
            <a:r>
              <a:rPr lang="en-US" b="0" dirty="0"/>
              <a:t>Design</a:t>
            </a:r>
          </a:p>
          <a:p>
            <a:pPr lvl="2"/>
            <a:r>
              <a:rPr lang="en-US" b="0" dirty="0"/>
              <a:t>Production </a:t>
            </a:r>
          </a:p>
          <a:p>
            <a:pPr lvl="2"/>
            <a:r>
              <a:rPr lang="en-US" b="0" dirty="0"/>
              <a:t>Schedule </a:t>
            </a:r>
          </a:p>
          <a:p>
            <a:pPr lvl="1"/>
            <a:r>
              <a:rPr lang="en-US" b="0" dirty="0"/>
              <a:t>Power system</a:t>
            </a:r>
          </a:p>
          <a:p>
            <a:pPr lvl="1"/>
            <a:r>
              <a:rPr lang="en-US" b="0" dirty="0"/>
              <a:t>Contingency </a:t>
            </a:r>
          </a:p>
          <a:p>
            <a:pPr lvl="2"/>
            <a:r>
              <a:rPr lang="en-US" b="0" dirty="0"/>
              <a:t>Electronics </a:t>
            </a:r>
          </a:p>
          <a:p>
            <a:pPr lvl="2"/>
            <a:r>
              <a:rPr lang="en-US" b="0" dirty="0"/>
              <a:t>Mechanics </a:t>
            </a:r>
          </a:p>
          <a:p>
            <a:pPr lvl="1"/>
            <a:r>
              <a:rPr lang="en-US" b="0" dirty="0"/>
              <a:t>Rebalance work load</a:t>
            </a:r>
          </a:p>
          <a:p>
            <a:pPr lvl="2"/>
            <a:r>
              <a:rPr lang="en-US" b="0" dirty="0"/>
              <a:t>LANL, MIT, UT-A </a:t>
            </a:r>
          </a:p>
          <a:p>
            <a:r>
              <a:rPr lang="en-US" dirty="0"/>
              <a:t>TPC updated</a:t>
            </a:r>
          </a:p>
          <a:p>
            <a:pPr lvl="1"/>
            <a:r>
              <a:rPr lang="en-US" b="0" dirty="0"/>
              <a:t>$4.3M (P6) </a:t>
            </a:r>
          </a:p>
          <a:p>
            <a:pPr lvl="1"/>
            <a:r>
              <a:rPr lang="en-US" b="0" dirty="0"/>
              <a:t>Identified potential $600K cost saving</a:t>
            </a:r>
          </a:p>
          <a:p>
            <a:pPr lvl="1"/>
            <a:r>
              <a:rPr lang="en-US" b="0" dirty="0"/>
              <a:t>OPC, TEC assigned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CE3F5D-F17D-DB42-820C-1E2073DEA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163136"/>
            <a:ext cx="4418152" cy="33136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4636E-7447-7741-9506-26D9381BBAFA}"/>
              </a:ext>
            </a:extLst>
          </p:cNvPr>
          <p:cNvSpPr txBox="1"/>
          <p:nvPr/>
        </p:nvSpPr>
        <p:spPr>
          <a:xfrm>
            <a:off x="4267200" y="1047750"/>
            <a:ext cx="4964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MVTX Workshop @LBNL, 2/28-3/2,2019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updated major carbon structures’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 design &amp; production cost, line by line </a:t>
            </a:r>
          </a:p>
          <a:p>
            <a:r>
              <a:rPr lang="en-US" sz="2400" b="1" dirty="0">
                <a:solidFill>
                  <a:srgbClr val="FFFF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99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214BA-E7E5-BD49-9CBC-7A26AF1FB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6992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Budget availability </a:t>
            </a:r>
          </a:p>
          <a:p>
            <a:pPr lvl="1"/>
            <a:r>
              <a:rPr lang="en-US" b="0" dirty="0"/>
              <a:t>Final mechanical system design work, at MIT, LANL and LBNL</a:t>
            </a:r>
          </a:p>
          <a:p>
            <a:pPr lvl="1"/>
            <a:r>
              <a:rPr lang="en-US" b="0" dirty="0"/>
              <a:t>Early R&amp;D required to reduce the high production contingency </a:t>
            </a:r>
          </a:p>
          <a:p>
            <a:r>
              <a:rPr lang="en-US" dirty="0"/>
              <a:t>Carbon structure production cost &amp; schedule</a:t>
            </a:r>
          </a:p>
          <a:p>
            <a:pPr lvl="1"/>
            <a:r>
              <a:rPr lang="en-US" b="0" dirty="0"/>
              <a:t>LBNL, other production plan/ATLAS</a:t>
            </a:r>
          </a:p>
          <a:p>
            <a:pPr lvl="1"/>
            <a:r>
              <a:rPr lang="en-US" b="0" dirty="0" err="1"/>
              <a:t>Investiagin</a:t>
            </a:r>
            <a:r>
              <a:rPr lang="en-US" b="0" dirty="0"/>
              <a:t> Other companies</a:t>
            </a:r>
          </a:p>
          <a:p>
            <a:pPr lvl="1"/>
            <a:r>
              <a:rPr lang="en-US" b="0" dirty="0"/>
              <a:t>Expect high contingency for this  ~50%</a:t>
            </a:r>
          </a:p>
          <a:p>
            <a:r>
              <a:rPr lang="en-US" dirty="0"/>
              <a:t>Global mechanical integration</a:t>
            </a:r>
          </a:p>
          <a:p>
            <a:pPr lvl="1"/>
            <a:r>
              <a:rPr lang="en-US" b="0" dirty="0"/>
              <a:t>Inner volume design is good progress, in </a:t>
            </a:r>
            <a:r>
              <a:rPr lang="en-US" b="0" dirty="0" err="1"/>
              <a:t>ceonuputal</a:t>
            </a:r>
            <a:endParaRPr lang="en-US" b="0" dirty="0"/>
          </a:p>
          <a:p>
            <a:pPr lvl="1"/>
            <a:r>
              <a:rPr lang="en-US" b="0" dirty="0"/>
              <a:t>High contingency, ~ 50%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626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432AC-4B45-8047-9ABE-2DE6FCA99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C6C0D-1962-2E43-9FCB-6754F64F4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TPC, $4.3M, w/ burden and escalation </a:t>
            </a:r>
          </a:p>
          <a:p>
            <a:r>
              <a:rPr lang="en-US" dirty="0"/>
              <a:t>Recent scrubbing exercise, possible cost saving ~$600K</a:t>
            </a:r>
          </a:p>
          <a:p>
            <a:r>
              <a:rPr lang="en-US" dirty="0"/>
              <a:t>Plan to update P6 after the review </a:t>
            </a:r>
          </a:p>
          <a:p>
            <a:r>
              <a:rPr lang="en-US" dirty="0"/>
              <a:t>Design engineering in progress </a:t>
            </a:r>
          </a:p>
          <a:p>
            <a:r>
              <a:rPr lang="en-US" dirty="0"/>
              <a:t>Collaboration institutions ready to receive the project fund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EBA8EE-A62C-6A4A-82EA-75B10D770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A16F3-D1F9-AE45-9002-2D6EFFB7B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5CFA3-AD24-C84B-8883-A484B7443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305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8B8-9308-814E-B5D3-5EC2B0FB3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C382F-740B-E946-8F7C-C92F9640A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F2421-C37D-CE48-B361-8AA5A0CC2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E13498-DCE2-3348-ACEB-F06BCA9D5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E8A01-1703-3549-9961-4F89F4E5C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7562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15</a:t>
            </a:fld>
            <a:endParaRPr lang="en-US" altLang="en-US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1033E94-7F43-4642-9523-C4A12282A27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" y="143192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A4552F59-DDD2-424E-AE15-8C52FFEA64ED}"/>
              </a:ext>
            </a:extLst>
          </p:cNvPr>
          <p:cNvSpPr txBox="1"/>
          <p:nvPr/>
        </p:nvSpPr>
        <p:spPr>
          <a:xfrm>
            <a:off x="1219200" y="871418"/>
            <a:ext cx="3199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be updated with Jan. version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5E3C96-3190-F94C-A4DD-A414AD8FFBF5}"/>
              </a:ext>
            </a:extLst>
          </p:cNvPr>
          <p:cNvSpPr txBox="1"/>
          <p:nvPr/>
        </p:nvSpPr>
        <p:spPr>
          <a:xfrm>
            <a:off x="5334000" y="779085"/>
            <a:ext cx="2165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Skip --- not tied to P6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Get on e from P6</a:t>
            </a:r>
          </a:p>
        </p:txBody>
      </p:sp>
    </p:spTree>
    <p:extLst>
      <p:ext uri="{BB962C8B-B14F-4D97-AF65-F5344CB8AC3E}">
        <p14:creationId xmlns:p14="http://schemas.microsoft.com/office/powerpoint/2010/main" val="1178854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BA66E-1A46-FA4A-AD4B-FDB5E53C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Profile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E2644A-9AF7-AE4B-BAB3-5B927FF3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3CDFBD-3A18-9D40-B4F0-ED7E2625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CCC313-C05E-3F4D-ADB6-CCCE9F9B7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A2B7F7-B473-E740-AACB-CF82BBE73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87821"/>
            <a:ext cx="5963385" cy="35859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0DC069-564A-B049-BE54-93576614A5E4}"/>
              </a:ext>
            </a:extLst>
          </p:cNvPr>
          <p:cNvSpPr txBox="1"/>
          <p:nvPr/>
        </p:nvSpPr>
        <p:spPr>
          <a:xfrm>
            <a:off x="6781800" y="754651"/>
            <a:ext cx="2263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2/2019, pre-LBNL C&amp;S</a:t>
            </a:r>
          </a:p>
        </p:txBody>
      </p:sp>
    </p:spTree>
    <p:extLst>
      <p:ext uri="{BB962C8B-B14F-4D97-AF65-F5344CB8AC3E}">
        <p14:creationId xmlns:p14="http://schemas.microsoft.com/office/powerpoint/2010/main" val="547040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D527A-912C-4386-9419-FAF3C0B47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2EBC7D-4A4C-4A9A-B8BF-6E7410C16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17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6375-2F48-4312-86B5-08B1F8AB5603}"/>
              </a:ext>
            </a:extLst>
          </p:cNvPr>
          <p:cNvSpPr txBox="1"/>
          <p:nvPr/>
        </p:nvSpPr>
        <p:spPr>
          <a:xfrm>
            <a:off x="3119718" y="1879900"/>
            <a:ext cx="34209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Cost and Schedule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8A50CC-B476-8A4A-96DA-CBB5C9DE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</p:spTree>
    <p:extLst>
      <p:ext uri="{BB962C8B-B14F-4D97-AF65-F5344CB8AC3E}">
        <p14:creationId xmlns:p14="http://schemas.microsoft.com/office/powerpoint/2010/main" val="8756974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6801" cy="341632"/>
            <a:chOff x="2000925" y="2079909"/>
            <a:chExt cx="1580441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028769" cy="5061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10" b="1" dirty="0"/>
                <a:t>Stave &amp; RU </a:t>
              </a:r>
            </a:p>
            <a:p>
              <a:r>
                <a:rPr lang="en-US" sz="810" b="1" dirty="0"/>
                <a:t>production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2966666" y="3562351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4523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352800" y="2749515"/>
            <a:ext cx="699269" cy="279435"/>
            <a:chOff x="2977605" y="2695958"/>
            <a:chExt cx="5497967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94391" y="2711027"/>
              <a:ext cx="173743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2977605" y="2695958"/>
              <a:ext cx="5497967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</a:t>
              </a:r>
            </a:p>
            <a:p>
              <a:r>
                <a:rPr lang="en-US" sz="608" dirty="0"/>
                <a:t>design &amp; production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352800" y="2388018"/>
            <a:ext cx="459883" cy="336132"/>
            <a:chOff x="3352800" y="2246640"/>
            <a:chExt cx="459883" cy="33613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52800" y="2246640"/>
              <a:ext cx="459883" cy="185885"/>
              <a:chOff x="3689688" y="2682754"/>
              <a:chExt cx="867326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95165" y="2703054"/>
                <a:ext cx="761849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689688" y="2682754"/>
                <a:ext cx="829287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68211" y="2396887"/>
              <a:ext cx="365585" cy="185885"/>
              <a:chOff x="3702149" y="2661453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5974" y="2703054"/>
                <a:ext cx="1023623" cy="0"/>
              </a:xfrm>
              <a:prstGeom prst="straightConnector1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02149" y="2661453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110129" y="3452665"/>
            <a:ext cx="614271" cy="185885"/>
            <a:chOff x="3174643" y="2681608"/>
            <a:chExt cx="910031" cy="275386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174643" y="2681608"/>
              <a:ext cx="910031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267200" y="3605065"/>
            <a:ext cx="812443" cy="185885"/>
            <a:chOff x="3288584" y="2686395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288584" y="2686395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678942" y="3356577"/>
            <a:ext cx="746845" cy="310854"/>
            <a:chOff x="4135029" y="4197743"/>
            <a:chExt cx="1106440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993152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721463" y="4171950"/>
            <a:ext cx="1215910" cy="283393"/>
            <a:chOff x="3190658" y="2711027"/>
            <a:chExt cx="1385764" cy="41984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90658" y="2716891"/>
              <a:ext cx="93816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pre- installation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22" y="3518500"/>
            <a:ext cx="1107520" cy="310854"/>
            <a:chOff x="4135029" y="4197743"/>
            <a:chExt cx="1640775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527487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Installed 2 half-barrels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@</a:t>
              </a:r>
              <a:r>
                <a:rPr lang="en-US" sz="710" dirty="0" err="1">
                  <a:solidFill>
                    <a:srgbClr val="FF0000"/>
                  </a:solidFill>
                </a:rPr>
                <a:t>sPHENIX</a:t>
              </a:r>
              <a:r>
                <a:rPr lang="en-US" sz="710" dirty="0">
                  <a:solidFill>
                    <a:srgbClr val="FF0000"/>
                  </a:solidFill>
                </a:rPr>
                <a:t> IR;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86200" y="1663584"/>
            <a:ext cx="468371" cy="279435"/>
            <a:chOff x="1563564" y="2070534"/>
            <a:chExt cx="798414" cy="413976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563564" y="2070534"/>
              <a:ext cx="798414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352800" y="3152986"/>
            <a:ext cx="1339349" cy="341632"/>
            <a:chOff x="2552271" y="2690395"/>
            <a:chExt cx="5542190" cy="20845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2552271" y="2690395"/>
              <a:ext cx="5281644" cy="208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838200" y="1518365"/>
            <a:ext cx="855073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/>
              <a:t>MVTX</a:t>
            </a:r>
            <a:endParaRPr lang="en-US" sz="1620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307708" y="2260896"/>
            <a:ext cx="1299143" cy="310854"/>
            <a:chOff x="2569294" y="2615932"/>
            <a:chExt cx="1037557" cy="31085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82857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667000" y="2615932"/>
              <a:ext cx="939851" cy="310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2307708" y="3867151"/>
            <a:ext cx="1653273" cy="310854"/>
            <a:chOff x="4309347" y="5186757"/>
            <a:chExt cx="992038" cy="460525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409171" y="5186757"/>
              <a:ext cx="674281" cy="4605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Design &amp; procure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support structure 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3733800" y="3964905"/>
            <a:ext cx="901209" cy="335091"/>
            <a:chOff x="3508095" y="5204332"/>
            <a:chExt cx="2845222" cy="496428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790601" cy="0"/>
            </a:xfrm>
            <a:prstGeom prst="straightConnector1">
              <a:avLst/>
            </a:prstGeom>
            <a:ln>
              <a:solidFill>
                <a:srgbClr val="0432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508095" y="5240238"/>
              <a:ext cx="2845222" cy="4605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0432FF"/>
                  </a:solidFill>
                </a:rPr>
                <a:t>Procure insertion </a:t>
              </a:r>
            </a:p>
            <a:p>
              <a:r>
                <a:rPr lang="en-US" sz="710" dirty="0">
                  <a:solidFill>
                    <a:srgbClr val="0432FF"/>
                  </a:solidFill>
                </a:rPr>
                <a:t>sys to </a:t>
              </a:r>
              <a:r>
                <a:rPr lang="en-US" sz="710" dirty="0" err="1">
                  <a:solidFill>
                    <a:srgbClr val="0432FF"/>
                  </a:solidFill>
                </a:rPr>
                <a:t>sPHENIX</a:t>
              </a:r>
              <a:r>
                <a:rPr lang="en-US" sz="710" dirty="0">
                  <a:solidFill>
                    <a:srgbClr val="0432FF"/>
                  </a:solidFill>
                </a:rPr>
                <a:t> rails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18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4648200" y="3822976"/>
            <a:ext cx="883575" cy="279435"/>
            <a:chOff x="3224864" y="268639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24864" y="268639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Complete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257786" y="3587715"/>
            <a:ext cx="837089" cy="279435"/>
            <a:chOff x="3323332" y="2659114"/>
            <a:chExt cx="618724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323332" y="2659114"/>
              <a:ext cx="618724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Procure &amp; assemble </a:t>
              </a:r>
            </a:p>
            <a:p>
              <a:r>
                <a:rPr lang="en-US" sz="608" dirty="0"/>
                <a:t>cooling system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3467542" y="2194257"/>
            <a:ext cx="722417" cy="201594"/>
            <a:chOff x="4135029" y="4238906"/>
            <a:chExt cx="1070236" cy="298657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76504" y="4238906"/>
              <a:ext cx="1028761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6B76F01-8002-2F49-B14D-3DC628A49B4F}"/>
              </a:ext>
            </a:extLst>
          </p:cNvPr>
          <p:cNvSpPr txBox="1"/>
          <p:nvPr/>
        </p:nvSpPr>
        <p:spPr>
          <a:xfrm>
            <a:off x="2879828" y="561155"/>
            <a:ext cx="4462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Post-LBNL workshop version, 4/2019; NOT in P6 yet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EEBFDF8-32AA-FA4B-A599-85E9733BECB5}"/>
              </a:ext>
            </a:extLst>
          </p:cNvPr>
          <p:cNvGrpSpPr/>
          <p:nvPr/>
        </p:nvGrpSpPr>
        <p:grpSpPr>
          <a:xfrm>
            <a:off x="5486920" y="4533257"/>
            <a:ext cx="1215910" cy="283393"/>
            <a:chOff x="3190658" y="2711027"/>
            <a:chExt cx="1385764" cy="419840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F022CFF7-FCBE-F548-99D3-5ECD16066174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31363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6F17E07-40F7-C24F-B161-6FA09ED82FDE}"/>
                </a:ext>
              </a:extLst>
            </p:cNvPr>
            <p:cNvSpPr txBox="1"/>
            <p:nvPr/>
          </p:nvSpPr>
          <p:spPr>
            <a:xfrm>
              <a:off x="3190658" y="2716891"/>
              <a:ext cx="938160" cy="41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b="1" dirty="0"/>
                <a:t>MVTX pre- installation @BNL</a:t>
              </a:r>
            </a:p>
            <a:p>
              <a:r>
                <a:rPr lang="en-US" sz="608" b="1" dirty="0"/>
                <a:t>RU, FELIX, PS, cables etc.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1376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E2EE4A8-DEC7-427B-AE1D-8586CAD83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4B0D70-E1DE-4BF4-A927-B2ABF1387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19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F7E31-3670-0C4C-8F92-9008ED9F6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0D9E8B-1505-D241-BB73-503E9A4A4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B6EF9-3D73-0041-AB10-E32BDCEDC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565547"/>
          </a:xfrm>
        </p:spPr>
        <p:txBody>
          <a:bodyPr/>
          <a:lstStyle/>
          <a:p>
            <a:r>
              <a:rPr lang="en-US" dirty="0"/>
              <a:t>MVTX C &amp; S - Assumptions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C212C5-5CA6-1B4B-B9D1-D9F850C96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A45DAE-3DB8-DA44-A96F-7385E98D0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B32D85-07E9-6C49-AEE6-3EC79237D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129C38-8916-0045-ABA2-19421821076F}"/>
              </a:ext>
            </a:extLst>
          </p:cNvPr>
          <p:cNvSpPr txBox="1">
            <a:spLocks/>
          </p:cNvSpPr>
          <p:nvPr/>
        </p:nvSpPr>
        <p:spPr>
          <a:xfrm>
            <a:off x="3016956" y="6356350"/>
            <a:ext cx="3002844" cy="6910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/>
              <a:t>LANL 04/10/19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2C11F-8ACD-D14E-844E-8A6554B95E3C}"/>
              </a:ext>
            </a:extLst>
          </p:cNvPr>
          <p:cNvSpPr txBox="1">
            <a:spLocks/>
          </p:cNvSpPr>
          <p:nvPr/>
        </p:nvSpPr>
        <p:spPr>
          <a:xfrm>
            <a:off x="6474178" y="6356350"/>
            <a:ext cx="2212622" cy="69101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fld id="{BAE33DE9-077B-5D48-8924-7ED29547E831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FF626E-872D-9249-A10F-B96026AC3E21}"/>
              </a:ext>
            </a:extLst>
          </p:cNvPr>
          <p:cNvSpPr txBox="1"/>
          <p:nvPr/>
        </p:nvSpPr>
        <p:spPr>
          <a:xfrm>
            <a:off x="685800" y="666750"/>
            <a:ext cx="7436948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Integrated into the </a:t>
            </a:r>
            <a:r>
              <a:rPr lang="en-US" sz="2000" dirty="0" err="1"/>
              <a:t>sPHENIX</a:t>
            </a:r>
            <a:r>
              <a:rPr lang="en-US" sz="2000" dirty="0"/>
              <a:t> schedule (P6)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Self contained project, funding from BNL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Technically driven schedule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Built in resource hourly rates fully burdened with escalation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Electronics ready for production on day one due to LDRD effort, cost based on as built experience, FELIX and RU support boards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Schedule not smoothed, ~5 month contingency in P6 prior to </a:t>
            </a:r>
            <a:r>
              <a:rPr lang="en-US" sz="2000" dirty="0" err="1"/>
              <a:t>sPHENIX</a:t>
            </a:r>
            <a:r>
              <a:rPr lang="en-US" sz="2000" dirty="0"/>
              <a:t> installation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Will implement Risk Based Contingency</a:t>
            </a:r>
            <a:endParaRPr lang="en-US" sz="2000" dirty="0">
              <a:highlight>
                <a:srgbClr val="FFFF00"/>
              </a:highlight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/>
              <a:t>Staves and Readout Units (RU) not in P6, separate cost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332579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4A4063-E0D3-4D74-B0DA-64E6D507F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0CDBBE4-4A22-4A9E-AD19-E7FA0713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20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F0FCB-35DB-DE46-91FB-C58004B10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1A6FF-4E88-8945-9783-71B56111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00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880F0B-2D0F-48AB-9F3A-8A407405B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E528AD9-B1FA-4872-9781-E3A90D54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21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D9BA0A-D939-3D48-96D9-AC66C5F5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BDD262-2B19-C14C-94C3-23EF0A10C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561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824AE3-320E-4D01-B850-F48085F8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 Director's Review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F957FF-3396-4E28-AB64-4664D87CB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33DE9-077B-5D48-8924-7ED29547E831}" type="slidenum">
              <a:rPr lang="en-US" smtClean="0"/>
              <a:t>22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CDFFD-D0EB-F44B-AC83-494660B42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35C1E-B99F-AA41-8EAD-FA1EBA54D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83" y="0"/>
            <a:ext cx="795863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68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25E26A-79C6-3747-B10E-1A9918BC0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Guidance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7EE7E0-A6BA-0E4E-9709-F7108D53C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0A31FD-D600-D440-9086-7E2363FFC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A3F295-0E6A-014D-9BDE-A724DFB0C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986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819150"/>
            <a:ext cx="8153400" cy="377547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Emphasize any technical issues that still need to be resolved. If all has been decided put it on the slide.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24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you building?</a:t>
            </a:r>
          </a:p>
          <a:p>
            <a:r>
              <a:rPr lang="en-US" dirty="0"/>
              <a:t>Where you fit in the L2</a:t>
            </a: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1" y="1200151"/>
            <a:ext cx="7819231" cy="311824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Recent technical accomplishments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81998AF-B634-B34F-BE85-0503D8766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47" y="78385"/>
            <a:ext cx="8229600" cy="42694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MVTX Schedules and Milestones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F7A34-107C-E843-B107-F55AB7056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4/9-11,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E5597-13DB-AF46-BB83-509280B98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sPHENIX Director's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E2A5AEC-B53D-8D4F-AA72-1E4D50EE80B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46338" y="1273232"/>
          <a:ext cx="5451330" cy="259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8555">
                  <a:extLst>
                    <a:ext uri="{9D8B030D-6E8A-4147-A177-3AD203B41FA5}">
                      <a16:colId xmlns:a16="http://schemas.microsoft.com/office/drawing/2014/main" val="18023781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78906178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360062225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400328400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3937574876"/>
                    </a:ext>
                  </a:extLst>
                </a:gridCol>
                <a:gridCol w="908555">
                  <a:extLst>
                    <a:ext uri="{9D8B030D-6E8A-4147-A177-3AD203B41FA5}">
                      <a16:colId xmlns:a16="http://schemas.microsoft.com/office/drawing/2014/main" val="981024134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CY-2018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2019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2020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2021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2022</a:t>
                      </a:r>
                    </a:p>
                  </a:txBody>
                  <a:tcPr marL="61722" marR="61722" marT="30861" marB="3086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2023</a:t>
                      </a:r>
                    </a:p>
                  </a:txBody>
                  <a:tcPr marL="61722" marR="61722" marT="30861" marB="30861"/>
                </a:tc>
                <a:extLst>
                  <a:ext uri="{0D108BD9-81ED-4DB2-BD59-A6C34878D82A}">
                    <a16:rowId xmlns:a16="http://schemas.microsoft.com/office/drawing/2014/main" val="1974851673"/>
                  </a:ext>
                </a:extLst>
              </a:tr>
            </a:tbl>
          </a:graphicData>
        </a:graphic>
      </p:graphicFrame>
      <p:grpSp>
        <p:nvGrpSpPr>
          <p:cNvPr id="71" name="Group 70">
            <a:extLst>
              <a:ext uri="{FF2B5EF4-FFF2-40B4-BE49-F238E27FC236}">
                <a16:creationId xmlns:a16="http://schemas.microsoft.com/office/drawing/2014/main" id="{F5171710-2990-534C-AC5B-83A948AC0F6B}"/>
              </a:ext>
            </a:extLst>
          </p:cNvPr>
          <p:cNvGrpSpPr/>
          <p:nvPr/>
        </p:nvGrpSpPr>
        <p:grpSpPr>
          <a:xfrm>
            <a:off x="3048000" y="1579937"/>
            <a:ext cx="1068992" cy="341632"/>
            <a:chOff x="2000925" y="2079909"/>
            <a:chExt cx="1583687" cy="50612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DEBFECA-AE31-DA42-A8BC-4449C03686F7}"/>
                </a:ext>
              </a:extLst>
            </p:cNvPr>
            <p:cNvCxnSpPr>
              <a:cxnSpLocks/>
            </p:cNvCxnSpPr>
            <p:nvPr/>
          </p:nvCxnSpPr>
          <p:spPr>
            <a:xfrm>
              <a:off x="2153883" y="2083578"/>
              <a:ext cx="1427483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F7E40C-2877-994F-B07F-0FAC32312763}"/>
                </a:ext>
              </a:extLst>
            </p:cNvPr>
            <p:cNvSpPr txBox="1"/>
            <p:nvPr/>
          </p:nvSpPr>
          <p:spPr>
            <a:xfrm>
              <a:off x="2000925" y="2079909"/>
              <a:ext cx="1583687" cy="506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>
                  <a:solidFill>
                    <a:srgbClr val="92D050"/>
                  </a:solidFill>
                </a:rPr>
                <a:t>Stave &amp; RU production @CERN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914154-C4A5-D846-8AE9-AAA717C5F4A3}"/>
              </a:ext>
            </a:extLst>
          </p:cNvPr>
          <p:cNvGrpSpPr/>
          <p:nvPr/>
        </p:nvGrpSpPr>
        <p:grpSpPr>
          <a:xfrm>
            <a:off x="4040620" y="3867150"/>
            <a:ext cx="759980" cy="279435"/>
            <a:chOff x="3123803" y="2638232"/>
            <a:chExt cx="1237804" cy="413975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C9903D0-3416-CA40-BF0E-5DE8AD2CFC48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711027"/>
              <a:ext cx="1098822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D727B8-1D13-984A-8A4C-A36B28960882}"/>
                </a:ext>
              </a:extLst>
            </p:cNvPr>
            <p:cNvSpPr txBox="1"/>
            <p:nvPr/>
          </p:nvSpPr>
          <p:spPr>
            <a:xfrm>
              <a:off x="3123803" y="2638232"/>
              <a:ext cx="957528" cy="413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Power system </a:t>
              </a:r>
            </a:p>
            <a:p>
              <a:r>
                <a:rPr lang="en-US" sz="608" dirty="0"/>
                <a:t>production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80323B-73E3-7D40-A991-45D497DA806F}"/>
              </a:ext>
            </a:extLst>
          </p:cNvPr>
          <p:cNvGrpSpPr/>
          <p:nvPr/>
        </p:nvGrpSpPr>
        <p:grpSpPr>
          <a:xfrm>
            <a:off x="2307708" y="2049968"/>
            <a:ext cx="4079366" cy="216982"/>
            <a:chOff x="3028117" y="2690395"/>
            <a:chExt cx="5066344" cy="321454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F4242E0-7F81-4B4F-B74F-A001465249AD}"/>
                </a:ext>
              </a:extLst>
            </p:cNvPr>
            <p:cNvCxnSpPr>
              <a:cxnSpLocks/>
            </p:cNvCxnSpPr>
            <p:nvPr/>
          </p:nvCxnSpPr>
          <p:spPr>
            <a:xfrm>
              <a:off x="3028117" y="2711027"/>
              <a:ext cx="506634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FFA2944-1D11-344C-8E9C-1D0EA82D3DFD}"/>
                </a:ext>
              </a:extLst>
            </p:cNvPr>
            <p:cNvSpPr txBox="1"/>
            <p:nvPr/>
          </p:nvSpPr>
          <p:spPr>
            <a:xfrm>
              <a:off x="3239264" y="2690395"/>
              <a:ext cx="4855197" cy="321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Detector mechanics design &amp; production,  global interface to sPHENIX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1327029-2F9D-124B-97D5-477ABE3C7FB7}"/>
              </a:ext>
            </a:extLst>
          </p:cNvPr>
          <p:cNvGrpSpPr/>
          <p:nvPr/>
        </p:nvGrpSpPr>
        <p:grpSpPr>
          <a:xfrm>
            <a:off x="3424733" y="2730291"/>
            <a:ext cx="994867" cy="279435"/>
            <a:chOff x="3543175" y="2667479"/>
            <a:chExt cx="7822091" cy="41397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FFE5DA4-AE34-2B43-A3F1-95D31C7112E0}"/>
                </a:ext>
              </a:extLst>
            </p:cNvPr>
            <p:cNvCxnSpPr>
              <a:cxnSpLocks/>
            </p:cNvCxnSpPr>
            <p:nvPr/>
          </p:nvCxnSpPr>
          <p:spPr>
            <a:xfrm>
              <a:off x="4774961" y="2711027"/>
              <a:ext cx="3571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DEB90A7-2B19-654E-9231-95D23B296796}"/>
                </a:ext>
              </a:extLst>
            </p:cNvPr>
            <p:cNvSpPr txBox="1"/>
            <p:nvPr/>
          </p:nvSpPr>
          <p:spPr>
            <a:xfrm>
              <a:off x="3543175" y="2667479"/>
              <a:ext cx="7822091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dirty="0"/>
                <a:t>Service barrel &amp; </a:t>
              </a:r>
            </a:p>
            <a:p>
              <a:r>
                <a:rPr lang="en-US" sz="608" dirty="0"/>
                <a:t>global system design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EABECA6-7D28-0343-B8B1-AC9B1F0C5005}"/>
              </a:ext>
            </a:extLst>
          </p:cNvPr>
          <p:cNvGrpSpPr/>
          <p:nvPr/>
        </p:nvGrpSpPr>
        <p:grpSpPr>
          <a:xfrm>
            <a:off x="3525114" y="2386719"/>
            <a:ext cx="637326" cy="349353"/>
            <a:chOff x="3379402" y="2245341"/>
            <a:chExt cx="559769" cy="349353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8CA1D4B-C503-AE4E-BD8B-54AB3BF531C7}"/>
                </a:ext>
              </a:extLst>
            </p:cNvPr>
            <p:cNvGrpSpPr/>
            <p:nvPr/>
          </p:nvGrpSpPr>
          <p:grpSpPr>
            <a:xfrm>
              <a:off x="3379402" y="2245341"/>
              <a:ext cx="559769" cy="185885"/>
              <a:chOff x="3739858" y="2680828"/>
              <a:chExt cx="1055708" cy="27538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AAF9D36F-93E9-E846-AFEE-796B88F54F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99545" y="2694875"/>
                <a:ext cx="7509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21EE598-D94F-D846-AAC0-2A53BD93AA2A}"/>
                  </a:ext>
                </a:extLst>
              </p:cNvPr>
              <p:cNvSpPr txBox="1"/>
              <p:nvPr/>
            </p:nvSpPr>
            <p:spPr>
              <a:xfrm>
                <a:off x="3739858" y="2680828"/>
                <a:ext cx="1055708" cy="2753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608" dirty="0"/>
                  <a:t>End Wheels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3346488B-1DBB-234F-81F3-41B9C66DF77E}"/>
                </a:ext>
              </a:extLst>
            </p:cNvPr>
            <p:cNvGrpSpPr/>
            <p:nvPr/>
          </p:nvGrpSpPr>
          <p:grpSpPr>
            <a:xfrm>
              <a:off x="3382461" y="2408809"/>
              <a:ext cx="365584" cy="185885"/>
              <a:chOff x="3759417" y="2679115"/>
              <a:chExt cx="1468889" cy="275386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6433B74A-C47F-5948-A5B6-681930CC1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997772" y="2703054"/>
                <a:ext cx="102362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C7BF6FD-6120-1C4D-A168-1240E1AA35B2}"/>
                  </a:ext>
                </a:extLst>
              </p:cNvPr>
              <p:cNvSpPr txBox="1"/>
              <p:nvPr/>
            </p:nvSpPr>
            <p:spPr>
              <a:xfrm>
                <a:off x="3759417" y="2679115"/>
                <a:ext cx="1468889" cy="275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608" dirty="0"/>
                  <a:t>CYSS</a:t>
                </a:r>
                <a:endParaRPr lang="en-US" sz="810" dirty="0"/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A7F3F48-66B7-774B-BF8E-1B0D5AE75086}"/>
              </a:ext>
            </a:extLst>
          </p:cNvPr>
          <p:cNvGrpSpPr/>
          <p:nvPr/>
        </p:nvGrpSpPr>
        <p:grpSpPr>
          <a:xfrm>
            <a:off x="4419601" y="3259341"/>
            <a:ext cx="1005906" cy="158774"/>
            <a:chOff x="3297251" y="2653964"/>
            <a:chExt cx="910031" cy="275387"/>
          </a:xfrm>
        </p:grpSpPr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4860B1B-616D-D248-AA43-A188DDBA19E7}"/>
                </a:ext>
              </a:extLst>
            </p:cNvPr>
            <p:cNvCxnSpPr>
              <a:cxnSpLocks/>
            </p:cNvCxnSpPr>
            <p:nvPr/>
          </p:nvCxnSpPr>
          <p:spPr>
            <a:xfrm>
              <a:off x="3395643" y="2711027"/>
              <a:ext cx="4668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54DBA20-842B-8E42-B51B-FF0D8C13C178}"/>
                </a:ext>
              </a:extLst>
            </p:cNvPr>
            <p:cNvSpPr txBox="1"/>
            <p:nvPr/>
          </p:nvSpPr>
          <p:spPr>
            <a:xfrm>
              <a:off x="3297251" y="2653964"/>
              <a:ext cx="910031" cy="275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#1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AE77A88-BF07-A04D-BACE-4E97645708EB}"/>
              </a:ext>
            </a:extLst>
          </p:cNvPr>
          <p:cNvGrpSpPr/>
          <p:nvPr/>
        </p:nvGrpSpPr>
        <p:grpSpPr>
          <a:xfrm>
            <a:off x="4504682" y="3449984"/>
            <a:ext cx="1041074" cy="185885"/>
            <a:chOff x="3307466" y="2672819"/>
            <a:chExt cx="910032" cy="27538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5EA490A9-D80D-244B-9AEF-02E345B39297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5F325B0-1CA9-1A40-9D4F-D20ED44A2382}"/>
                </a:ext>
              </a:extLst>
            </p:cNvPr>
            <p:cNvSpPr txBox="1"/>
            <p:nvPr/>
          </p:nvSpPr>
          <p:spPr>
            <a:xfrm>
              <a:off x="3307466" y="2672819"/>
              <a:ext cx="910032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Half barrel #2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C6ECEE6-252F-AF4D-B5BA-1E695B44E938}"/>
              </a:ext>
            </a:extLst>
          </p:cNvPr>
          <p:cNvGrpSpPr/>
          <p:nvPr/>
        </p:nvGrpSpPr>
        <p:grpSpPr>
          <a:xfrm>
            <a:off x="4977449" y="3270271"/>
            <a:ext cx="881498" cy="310854"/>
            <a:chOff x="4135029" y="4197743"/>
            <a:chExt cx="1305927" cy="460523"/>
          </a:xfrm>
        </p:grpSpPr>
        <p:sp>
          <p:nvSpPr>
            <p:cNvPr id="49" name="5-Point Star 48">
              <a:extLst>
                <a:ext uri="{FF2B5EF4-FFF2-40B4-BE49-F238E27FC236}">
                  <a16:creationId xmlns:a16="http://schemas.microsoft.com/office/drawing/2014/main" id="{9E4B7818-B2D9-8744-BAE5-E5D7790B6BE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DE5FFDD7-3062-094B-B0F3-43B6EA1A68C9}"/>
                </a:ext>
              </a:extLst>
            </p:cNvPr>
            <p:cNvSpPr txBox="1"/>
            <p:nvPr/>
          </p:nvSpPr>
          <p:spPr>
            <a:xfrm>
              <a:off x="4248317" y="4197743"/>
              <a:ext cx="1192639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6/15 Half barrels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arrive @BNL 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120006E-458E-7D43-B6F5-C9499ABB6133}"/>
              </a:ext>
            </a:extLst>
          </p:cNvPr>
          <p:cNvGrpSpPr/>
          <p:nvPr/>
        </p:nvGrpSpPr>
        <p:grpSpPr>
          <a:xfrm>
            <a:off x="4634647" y="4121114"/>
            <a:ext cx="1720434" cy="279436"/>
            <a:chOff x="3127761" y="2793251"/>
            <a:chExt cx="1860212" cy="413976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C9DF5983-253A-5C42-ACF3-88594453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262785" y="2823903"/>
              <a:ext cx="131363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CD4C43-6D60-AF48-940B-0D46D84F3F06}"/>
                </a:ext>
              </a:extLst>
            </p:cNvPr>
            <p:cNvSpPr txBox="1"/>
            <p:nvPr/>
          </p:nvSpPr>
          <p:spPr>
            <a:xfrm>
              <a:off x="3127761" y="2793251"/>
              <a:ext cx="1860212" cy="41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8" b="1" dirty="0"/>
                <a:t>Pre-installation commissioning @BNL </a:t>
              </a:r>
            </a:p>
            <a:p>
              <a:r>
                <a:rPr lang="en-US" sz="608" b="1" dirty="0"/>
                <a:t> RU, FELIX, PS, cables etc.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2DBB80C-0B30-6947-94F6-D1D10E8EAA8D}"/>
              </a:ext>
            </a:extLst>
          </p:cNvPr>
          <p:cNvGrpSpPr/>
          <p:nvPr/>
        </p:nvGrpSpPr>
        <p:grpSpPr>
          <a:xfrm>
            <a:off x="6096419" y="3518500"/>
            <a:ext cx="1189274" cy="310854"/>
            <a:chOff x="4135029" y="4197743"/>
            <a:chExt cx="1761894" cy="460523"/>
          </a:xfrm>
        </p:grpSpPr>
        <p:sp>
          <p:nvSpPr>
            <p:cNvPr id="56" name="5-Point Star 55">
              <a:extLst>
                <a:ext uri="{FF2B5EF4-FFF2-40B4-BE49-F238E27FC236}">
                  <a16:creationId xmlns:a16="http://schemas.microsoft.com/office/drawing/2014/main" id="{52A0F4F9-74AD-E646-BE55-212C0CCCD0B2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A3F282F9-C6DF-9349-B7EA-A3C8B93A265D}"/>
                </a:ext>
              </a:extLst>
            </p:cNvPr>
            <p:cNvSpPr txBox="1"/>
            <p:nvPr/>
          </p:nvSpPr>
          <p:spPr>
            <a:xfrm>
              <a:off x="4248317" y="4197743"/>
              <a:ext cx="1648606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8/25 Installed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Ready for commissioning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0F31F4F-A901-AB4A-9F3F-A64AF29E01D0}"/>
              </a:ext>
            </a:extLst>
          </p:cNvPr>
          <p:cNvGrpSpPr/>
          <p:nvPr/>
        </p:nvGrpSpPr>
        <p:grpSpPr>
          <a:xfrm>
            <a:off x="6346645" y="2624156"/>
            <a:ext cx="948824" cy="310854"/>
            <a:chOff x="4135029" y="4238203"/>
            <a:chExt cx="1405665" cy="460523"/>
          </a:xfrm>
        </p:grpSpPr>
        <p:sp>
          <p:nvSpPr>
            <p:cNvPr id="59" name="5-Point Star 58">
              <a:extLst>
                <a:ext uri="{FF2B5EF4-FFF2-40B4-BE49-F238E27FC236}">
                  <a16:creationId xmlns:a16="http://schemas.microsoft.com/office/drawing/2014/main" id="{B7BC034F-3F0A-A242-9318-4198A3013569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4CEE293-60FB-1F48-94F7-C697F8555E47}"/>
                </a:ext>
              </a:extLst>
            </p:cNvPr>
            <p:cNvSpPr txBox="1"/>
            <p:nvPr/>
          </p:nvSpPr>
          <p:spPr>
            <a:xfrm>
              <a:off x="4248316" y="4238203"/>
              <a:ext cx="1292378" cy="4605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Ready for beam;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sPHENIX day-1 run</a:t>
              </a:r>
            </a:p>
          </p:txBody>
        </p:sp>
      </p:grp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AB2078D-703E-AA48-BD24-64DE36D134DC}"/>
              </a:ext>
            </a:extLst>
          </p:cNvPr>
          <p:cNvCxnSpPr>
            <a:cxnSpLocks/>
          </p:cNvCxnSpPr>
          <p:nvPr/>
        </p:nvCxnSpPr>
        <p:spPr>
          <a:xfrm>
            <a:off x="7297663" y="1545650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C9651088-8625-DA4B-B8BD-20E60D109332}"/>
              </a:ext>
            </a:extLst>
          </p:cNvPr>
          <p:cNvCxnSpPr>
            <a:cxnSpLocks/>
          </p:cNvCxnSpPr>
          <p:nvPr/>
        </p:nvCxnSpPr>
        <p:spPr>
          <a:xfrm>
            <a:off x="6373086" y="1537494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F79874EB-8F67-B748-8117-798A1E553BC5}"/>
              </a:ext>
            </a:extLst>
          </p:cNvPr>
          <p:cNvCxnSpPr>
            <a:cxnSpLocks/>
          </p:cNvCxnSpPr>
          <p:nvPr/>
        </p:nvCxnSpPr>
        <p:spPr>
          <a:xfrm>
            <a:off x="5486390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D6C1AA2-7653-014C-8BC3-C76B49B48550}"/>
              </a:ext>
            </a:extLst>
          </p:cNvPr>
          <p:cNvCxnSpPr>
            <a:cxnSpLocks/>
          </p:cNvCxnSpPr>
          <p:nvPr/>
        </p:nvCxnSpPr>
        <p:spPr>
          <a:xfrm>
            <a:off x="4569944" y="153549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101F036-DEF6-1643-B10D-0B12AC52181A}"/>
              </a:ext>
            </a:extLst>
          </p:cNvPr>
          <p:cNvCxnSpPr>
            <a:cxnSpLocks/>
          </p:cNvCxnSpPr>
          <p:nvPr/>
        </p:nvCxnSpPr>
        <p:spPr>
          <a:xfrm>
            <a:off x="3657600" y="1526978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0810E94-46B4-6A41-9074-7A5BBF2E5276}"/>
              </a:ext>
            </a:extLst>
          </p:cNvPr>
          <p:cNvCxnSpPr>
            <a:cxnSpLocks/>
          </p:cNvCxnSpPr>
          <p:nvPr/>
        </p:nvCxnSpPr>
        <p:spPr>
          <a:xfrm>
            <a:off x="2751292" y="1523549"/>
            <a:ext cx="0" cy="2876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ED748D1B-CFF2-5747-ACB9-633191BD5840}"/>
              </a:ext>
            </a:extLst>
          </p:cNvPr>
          <p:cNvCxnSpPr>
            <a:cxnSpLocks/>
          </p:cNvCxnSpPr>
          <p:nvPr/>
        </p:nvCxnSpPr>
        <p:spPr>
          <a:xfrm>
            <a:off x="1846338" y="1518366"/>
            <a:ext cx="6227" cy="28940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E27E0C89-DFC7-A749-82BA-5124EDFBFA20}"/>
              </a:ext>
            </a:extLst>
          </p:cNvPr>
          <p:cNvCxnSpPr>
            <a:cxnSpLocks/>
          </p:cNvCxnSpPr>
          <p:nvPr/>
        </p:nvCxnSpPr>
        <p:spPr>
          <a:xfrm>
            <a:off x="1846339" y="4412402"/>
            <a:ext cx="546006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4ADBF2C-86D2-494A-A4D2-64A7CEE03F1F}"/>
              </a:ext>
            </a:extLst>
          </p:cNvPr>
          <p:cNvGrpSpPr/>
          <p:nvPr/>
        </p:nvGrpSpPr>
        <p:grpSpPr>
          <a:xfrm>
            <a:off x="3852819" y="3452408"/>
            <a:ext cx="721672" cy="185885"/>
            <a:chOff x="1360242" y="2030293"/>
            <a:chExt cx="1230206" cy="275384"/>
          </a:xfrm>
        </p:grpSpPr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1418171A-2272-4F40-9F59-A9119985ADCC}"/>
                </a:ext>
              </a:extLst>
            </p:cNvPr>
            <p:cNvCxnSpPr>
              <a:cxnSpLocks/>
            </p:cNvCxnSpPr>
            <p:nvPr/>
          </p:nvCxnSpPr>
          <p:spPr>
            <a:xfrm>
              <a:off x="1657350" y="2073105"/>
              <a:ext cx="43572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B10A2169-5227-8D42-AF68-04CC634D9D36}"/>
                </a:ext>
              </a:extLst>
            </p:cNvPr>
            <p:cNvSpPr txBox="1"/>
            <p:nvPr/>
          </p:nvSpPr>
          <p:spPr>
            <a:xfrm>
              <a:off x="1360242" y="2030293"/>
              <a:ext cx="1230206" cy="2753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FELIX production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AE025F-D1E4-AE44-B3CB-7CCF6FFBEFAD}"/>
              </a:ext>
            </a:extLst>
          </p:cNvPr>
          <p:cNvGrpSpPr/>
          <p:nvPr/>
        </p:nvGrpSpPr>
        <p:grpSpPr>
          <a:xfrm>
            <a:off x="3201784" y="3028950"/>
            <a:ext cx="2066874" cy="216981"/>
            <a:chOff x="1921726" y="2690395"/>
            <a:chExt cx="8823056" cy="132399"/>
          </a:xfrm>
        </p:grpSpPr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0A1591CA-1FA2-8242-AE45-B74D6F15E247}"/>
                </a:ext>
              </a:extLst>
            </p:cNvPr>
            <p:cNvCxnSpPr>
              <a:cxnSpLocks/>
            </p:cNvCxnSpPr>
            <p:nvPr/>
          </p:nvCxnSpPr>
          <p:spPr>
            <a:xfrm>
              <a:off x="2552271" y="2711027"/>
              <a:ext cx="718532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C7B6980B-D5A1-EE46-8772-4F8F455E0783}"/>
                </a:ext>
              </a:extLst>
            </p:cNvPr>
            <p:cNvSpPr txBox="1"/>
            <p:nvPr/>
          </p:nvSpPr>
          <p:spPr>
            <a:xfrm>
              <a:off x="1921726" y="2690395"/>
              <a:ext cx="8823056" cy="1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10" b="1" dirty="0"/>
                <a:t>Stave testing, half-barrel assembly @LBNL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116AA45-5EC7-1044-8C35-A9447BB454CE}"/>
              </a:ext>
            </a:extLst>
          </p:cNvPr>
          <p:cNvSpPr txBox="1"/>
          <p:nvPr/>
        </p:nvSpPr>
        <p:spPr>
          <a:xfrm>
            <a:off x="798079" y="972447"/>
            <a:ext cx="32375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>
                <a:solidFill>
                  <a:srgbClr val="032AFF"/>
                </a:solidFill>
              </a:rPr>
              <a:t>sPHENIX:</a:t>
            </a:r>
            <a:r>
              <a:rPr lang="en-US" sz="1260" dirty="0">
                <a:solidFill>
                  <a:srgbClr val="032AFF"/>
                </a:solidFill>
              </a:rPr>
              <a:t>                          CD1/3a        PD2/3</a:t>
            </a:r>
          </a:p>
        </p:txBody>
      </p:sp>
      <p:sp>
        <p:nvSpPr>
          <p:cNvPr id="76" name="5-Point Star 75">
            <a:extLst>
              <a:ext uri="{FF2B5EF4-FFF2-40B4-BE49-F238E27FC236}">
                <a16:creationId xmlns:a16="http://schemas.microsoft.com/office/drawing/2014/main" id="{ADD71849-089C-2043-86FF-B7BA12C32E75}"/>
              </a:ext>
            </a:extLst>
          </p:cNvPr>
          <p:cNvSpPr/>
          <p:nvPr/>
        </p:nvSpPr>
        <p:spPr>
          <a:xfrm>
            <a:off x="2315678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FCB28-24AC-A242-9AF6-B5C6CB1408E3}"/>
              </a:ext>
            </a:extLst>
          </p:cNvPr>
          <p:cNvSpPr txBox="1"/>
          <p:nvPr/>
        </p:nvSpPr>
        <p:spPr>
          <a:xfrm>
            <a:off x="906258" y="1971504"/>
            <a:ext cx="8550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MVTX</a:t>
            </a:r>
            <a:endParaRPr lang="en-US" b="1" dirty="0"/>
          </a:p>
        </p:txBody>
      </p:sp>
      <p:sp>
        <p:nvSpPr>
          <p:cNvPr id="77" name="5-Point Star 76">
            <a:extLst>
              <a:ext uri="{FF2B5EF4-FFF2-40B4-BE49-F238E27FC236}">
                <a16:creationId xmlns:a16="http://schemas.microsoft.com/office/drawing/2014/main" id="{F857433C-4304-5A48-9C55-1BF241178F0B}"/>
              </a:ext>
            </a:extLst>
          </p:cNvPr>
          <p:cNvSpPr/>
          <p:nvPr/>
        </p:nvSpPr>
        <p:spPr>
          <a:xfrm>
            <a:off x="6355081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8" name="5-Point Star 77">
            <a:extLst>
              <a:ext uri="{FF2B5EF4-FFF2-40B4-BE49-F238E27FC236}">
                <a16:creationId xmlns:a16="http://schemas.microsoft.com/office/drawing/2014/main" id="{0605263A-36B4-4141-8C59-727056DD55CB}"/>
              </a:ext>
            </a:extLst>
          </p:cNvPr>
          <p:cNvSpPr/>
          <p:nvPr/>
        </p:nvSpPr>
        <p:spPr>
          <a:xfrm>
            <a:off x="3123931" y="1073840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79" name="5-Point Star 78">
            <a:extLst>
              <a:ext uri="{FF2B5EF4-FFF2-40B4-BE49-F238E27FC236}">
                <a16:creationId xmlns:a16="http://schemas.microsoft.com/office/drawing/2014/main" id="{9CF2E3D5-0002-A749-9106-94A2E7263C6F}"/>
              </a:ext>
            </a:extLst>
          </p:cNvPr>
          <p:cNvSpPr/>
          <p:nvPr/>
        </p:nvSpPr>
        <p:spPr>
          <a:xfrm>
            <a:off x="4800600" y="1062992"/>
            <a:ext cx="76469" cy="928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661B5-20DE-794D-B508-7009CB79FD6C}"/>
              </a:ext>
            </a:extLst>
          </p:cNvPr>
          <p:cNvSpPr txBox="1"/>
          <p:nvPr/>
        </p:nvSpPr>
        <p:spPr>
          <a:xfrm>
            <a:off x="6423109" y="986590"/>
            <a:ext cx="1120685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1</a:t>
            </a:r>
            <a:r>
              <a:rPr lang="en-US" sz="1260" baseline="30000" dirty="0">
                <a:solidFill>
                  <a:srgbClr val="032AFF"/>
                </a:solidFill>
              </a:rPr>
              <a:t>st</a:t>
            </a:r>
            <a:r>
              <a:rPr lang="en-US" sz="1260" dirty="0">
                <a:solidFill>
                  <a:srgbClr val="032AFF"/>
                </a:solidFill>
              </a:rPr>
              <a:t> collisions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A872256-B576-2F4E-B128-A5B4757B8CDC}"/>
              </a:ext>
            </a:extLst>
          </p:cNvPr>
          <p:cNvSpPr txBox="1"/>
          <p:nvPr/>
        </p:nvSpPr>
        <p:spPr>
          <a:xfrm>
            <a:off x="4825344" y="971277"/>
            <a:ext cx="1042056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dirty="0">
                <a:solidFill>
                  <a:srgbClr val="032AFF"/>
                </a:solidFill>
              </a:rPr>
              <a:t>Installation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C62641A-35F3-C240-8B37-4B25E8BCADF3}"/>
              </a:ext>
            </a:extLst>
          </p:cNvPr>
          <p:cNvGrpSpPr/>
          <p:nvPr/>
        </p:nvGrpSpPr>
        <p:grpSpPr>
          <a:xfrm>
            <a:off x="2235893" y="2244301"/>
            <a:ext cx="1453868" cy="201594"/>
            <a:chOff x="2511914" y="2599337"/>
            <a:chExt cx="1188764" cy="201594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5E2144F-4370-9947-A8E0-4C6D7EAFD7C7}"/>
                </a:ext>
              </a:extLst>
            </p:cNvPr>
            <p:cNvCxnSpPr>
              <a:cxnSpLocks/>
            </p:cNvCxnSpPr>
            <p:nvPr/>
          </p:nvCxnSpPr>
          <p:spPr>
            <a:xfrm>
              <a:off x="2569294" y="2628040"/>
              <a:ext cx="10780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6BC9044-44BB-754F-97DA-3A8905E6BD97}"/>
                </a:ext>
              </a:extLst>
            </p:cNvPr>
            <p:cNvSpPr txBox="1"/>
            <p:nvPr/>
          </p:nvSpPr>
          <p:spPr>
            <a:xfrm>
              <a:off x="2511914" y="2599337"/>
              <a:ext cx="1188764" cy="201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10" dirty="0"/>
                <a:t>Detector  &amp; interface design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CFBF68-4ACD-C547-BB0C-CF715EA79153}"/>
              </a:ext>
            </a:extLst>
          </p:cNvPr>
          <p:cNvGrpSpPr/>
          <p:nvPr/>
        </p:nvGrpSpPr>
        <p:grpSpPr>
          <a:xfrm>
            <a:off x="3276599" y="3658561"/>
            <a:ext cx="1505627" cy="201594"/>
            <a:chOff x="4113586" y="5163990"/>
            <a:chExt cx="1187799" cy="298658"/>
          </a:xfrm>
        </p:grpSpPr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038E9FF-47E0-1043-98D2-A77ED376FF54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7" y="5204332"/>
              <a:ext cx="99203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7C5867C2-3A3A-024F-B544-D0807DE1D053}"/>
                </a:ext>
              </a:extLst>
            </p:cNvPr>
            <p:cNvSpPr txBox="1"/>
            <p:nvPr/>
          </p:nvSpPr>
          <p:spPr>
            <a:xfrm>
              <a:off x="4113586" y="5163990"/>
              <a:ext cx="998149" cy="298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 err="1"/>
                <a:t>sPHENIX</a:t>
              </a:r>
              <a:r>
                <a:rPr lang="en-US" sz="710" dirty="0"/>
                <a:t> interface &amp; global support design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49F1E9D8-A62B-B14C-B081-F92EA7CF95D7}"/>
              </a:ext>
            </a:extLst>
          </p:cNvPr>
          <p:cNvGrpSpPr/>
          <p:nvPr/>
        </p:nvGrpSpPr>
        <p:grpSpPr>
          <a:xfrm>
            <a:off x="4373488" y="2723115"/>
            <a:ext cx="849913" cy="310854"/>
            <a:chOff x="3863513" y="5155973"/>
            <a:chExt cx="2683273" cy="460521"/>
          </a:xfrm>
        </p:grpSpPr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CA4982CB-27E7-514C-9FF5-424E4B13ED07}"/>
                </a:ext>
              </a:extLst>
            </p:cNvPr>
            <p:cNvCxnSpPr>
              <a:cxnSpLocks/>
            </p:cNvCxnSpPr>
            <p:nvPr/>
          </p:nvCxnSpPr>
          <p:spPr>
            <a:xfrm>
              <a:off x="4309346" y="5204332"/>
              <a:ext cx="14777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31FDC4E-D8F3-DD43-B3F9-3A044BE6495D}"/>
                </a:ext>
              </a:extLst>
            </p:cNvPr>
            <p:cNvSpPr txBox="1"/>
            <p:nvPr/>
          </p:nvSpPr>
          <p:spPr>
            <a:xfrm>
              <a:off x="3863513" y="5155973"/>
              <a:ext cx="2683273" cy="4605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710" dirty="0"/>
                <a:t>SB &amp; global mech </a:t>
              </a:r>
            </a:p>
            <a:p>
              <a:r>
                <a:rPr lang="en-US" sz="710" dirty="0"/>
                <a:t>sys production 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C91FF7-3FF1-4648-9382-CD4364B74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3</a:t>
            </a:fld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2A7B411-4EAE-8E4B-89DE-89AAAD40CF70}"/>
              </a:ext>
            </a:extLst>
          </p:cNvPr>
          <p:cNvCxnSpPr/>
          <p:nvPr/>
        </p:nvCxnSpPr>
        <p:spPr>
          <a:xfrm>
            <a:off x="3001075" y="1518365"/>
            <a:ext cx="0" cy="2882088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186CA1C-6C58-F144-A103-2B83C11C2683}"/>
              </a:ext>
            </a:extLst>
          </p:cNvPr>
          <p:cNvSpPr txBox="1"/>
          <p:nvPr/>
        </p:nvSpPr>
        <p:spPr>
          <a:xfrm>
            <a:off x="2667351" y="4435466"/>
            <a:ext cx="73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Today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2704604-D9FE-A14C-8514-58F7A9995750}"/>
              </a:ext>
            </a:extLst>
          </p:cNvPr>
          <p:cNvGrpSpPr/>
          <p:nvPr/>
        </p:nvGrpSpPr>
        <p:grpSpPr>
          <a:xfrm>
            <a:off x="5441025" y="3892521"/>
            <a:ext cx="883575" cy="279435"/>
            <a:chOff x="3241137" y="2704005"/>
            <a:chExt cx="927632" cy="413979"/>
          </a:xfrm>
        </p:grpSpPr>
        <p:cxnSp>
          <p:nvCxnSpPr>
            <p:cNvPr id="90" name="Straight Arrow Connector 89">
              <a:extLst>
                <a:ext uri="{FF2B5EF4-FFF2-40B4-BE49-F238E27FC236}">
                  <a16:creationId xmlns:a16="http://schemas.microsoft.com/office/drawing/2014/main" id="{3DFB1350-ADCA-CA4A-9C33-115E3F239842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10C0010-2690-BE43-BAA8-6EC20CD96CD5}"/>
                </a:ext>
              </a:extLst>
            </p:cNvPr>
            <p:cNvSpPr txBox="1"/>
            <p:nvPr/>
          </p:nvSpPr>
          <p:spPr>
            <a:xfrm>
              <a:off x="3241137" y="2704005"/>
              <a:ext cx="927632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Full detector </a:t>
              </a:r>
            </a:p>
            <a:p>
              <a:r>
                <a:rPr lang="en-US" sz="608" dirty="0"/>
                <a:t>system test @BNL Lab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F592ECE-B18A-2C4E-993E-39A588FED9AD}"/>
              </a:ext>
            </a:extLst>
          </p:cNvPr>
          <p:cNvGrpSpPr/>
          <p:nvPr/>
        </p:nvGrpSpPr>
        <p:grpSpPr>
          <a:xfrm>
            <a:off x="5137713" y="3587715"/>
            <a:ext cx="729687" cy="279435"/>
            <a:chOff x="3267643" y="2659113"/>
            <a:chExt cx="736933" cy="413979"/>
          </a:xfrm>
        </p:grpSpPr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A418CB05-EEC7-E947-A7FD-600EF4CD7075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B3AAFEB-6E10-9743-9B98-29ACEB762F9A}"/>
                </a:ext>
              </a:extLst>
            </p:cNvPr>
            <p:cNvSpPr txBox="1"/>
            <p:nvPr/>
          </p:nvSpPr>
          <p:spPr>
            <a:xfrm>
              <a:off x="3267643" y="2659113"/>
              <a:ext cx="736933" cy="41397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cooling  &amp; safety </a:t>
              </a:r>
            </a:p>
            <a:p>
              <a:r>
                <a:rPr lang="en-US" sz="608" dirty="0"/>
                <a:t>System @BNL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305AA292-1712-454E-8275-59A8D45DF2BF}"/>
              </a:ext>
            </a:extLst>
          </p:cNvPr>
          <p:cNvGrpSpPr/>
          <p:nvPr/>
        </p:nvGrpSpPr>
        <p:grpSpPr>
          <a:xfrm>
            <a:off x="3121246" y="1885950"/>
            <a:ext cx="688754" cy="201594"/>
            <a:chOff x="4135029" y="4238906"/>
            <a:chExt cx="1020372" cy="298657"/>
          </a:xfrm>
        </p:grpSpPr>
        <p:sp>
          <p:nvSpPr>
            <p:cNvPr id="96" name="5-Point Star 95">
              <a:extLst>
                <a:ext uri="{FF2B5EF4-FFF2-40B4-BE49-F238E27FC236}">
                  <a16:creationId xmlns:a16="http://schemas.microsoft.com/office/drawing/2014/main" id="{6D71393B-ADE9-1F41-B3CE-C36A253CA97A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CEF686-D58D-724D-A595-3FF3A7CC7899}"/>
                </a:ext>
              </a:extLst>
            </p:cNvPr>
            <p:cNvSpPr txBox="1"/>
            <p:nvPr/>
          </p:nvSpPr>
          <p:spPr>
            <a:xfrm>
              <a:off x="4176504" y="4238906"/>
              <a:ext cx="978897" cy="298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Construction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C6A7D4C3-835A-CC46-B157-19FBA4459C42}"/>
              </a:ext>
            </a:extLst>
          </p:cNvPr>
          <p:cNvGrpSpPr/>
          <p:nvPr/>
        </p:nvGrpSpPr>
        <p:grpSpPr>
          <a:xfrm>
            <a:off x="4450256" y="2190749"/>
            <a:ext cx="644793" cy="310854"/>
            <a:chOff x="4135029" y="4168475"/>
            <a:chExt cx="955235" cy="676845"/>
          </a:xfrm>
        </p:grpSpPr>
        <p:sp>
          <p:nvSpPr>
            <p:cNvPr id="100" name="5-Point Star 99">
              <a:extLst>
                <a:ext uri="{FF2B5EF4-FFF2-40B4-BE49-F238E27FC236}">
                  <a16:creationId xmlns:a16="http://schemas.microsoft.com/office/drawing/2014/main" id="{5CCF7751-49D4-754B-89C3-A437A3BEB8D8}"/>
                </a:ext>
              </a:extLst>
            </p:cNvPr>
            <p:cNvSpPr/>
            <p:nvPr/>
          </p:nvSpPr>
          <p:spPr>
            <a:xfrm>
              <a:off x="4135029" y="4296871"/>
              <a:ext cx="113288" cy="137564"/>
            </a:xfrm>
            <a:prstGeom prst="star5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20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D55A7CEE-DADC-4447-86BD-0643BC0FCCEC}"/>
                </a:ext>
              </a:extLst>
            </p:cNvPr>
            <p:cNvSpPr txBox="1"/>
            <p:nvPr/>
          </p:nvSpPr>
          <p:spPr>
            <a:xfrm>
              <a:off x="4189745" y="4168475"/>
              <a:ext cx="900519" cy="6768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10" dirty="0">
                  <a:solidFill>
                    <a:srgbClr val="FF0000"/>
                  </a:solidFill>
                </a:rPr>
                <a:t>MVTX final </a:t>
              </a:r>
            </a:p>
            <a:p>
              <a:r>
                <a:rPr lang="en-US" sz="710" dirty="0">
                  <a:solidFill>
                    <a:srgbClr val="FF0000"/>
                  </a:solidFill>
                </a:rPr>
                <a:t>review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C34C866-4D1E-914A-9CB4-36CF25836B19}"/>
              </a:ext>
            </a:extLst>
          </p:cNvPr>
          <p:cNvSpPr txBox="1"/>
          <p:nvPr/>
        </p:nvSpPr>
        <p:spPr>
          <a:xfrm>
            <a:off x="808012" y="1498823"/>
            <a:ext cx="1059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rgbClr val="92D050"/>
                </a:solidFill>
              </a:rPr>
              <a:t>Generic R&amp;D </a:t>
            </a:r>
          </a:p>
          <a:p>
            <a:r>
              <a:rPr lang="en-US" sz="1000" b="1" dirty="0">
                <a:solidFill>
                  <a:srgbClr val="92D050"/>
                </a:solidFill>
              </a:rPr>
              <a:t>Sensors for RHIC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5D368F10-AEEF-6B4D-BC8B-50E0083B71DB}"/>
              </a:ext>
            </a:extLst>
          </p:cNvPr>
          <p:cNvGrpSpPr/>
          <p:nvPr/>
        </p:nvGrpSpPr>
        <p:grpSpPr>
          <a:xfrm>
            <a:off x="5715000" y="3450804"/>
            <a:ext cx="614271" cy="187746"/>
            <a:chOff x="2896945" y="2432884"/>
            <a:chExt cx="1407417" cy="278143"/>
          </a:xfrm>
        </p:grpSpPr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5CB5A936-0431-2A41-87DC-E2F1454D378E}"/>
                </a:ext>
              </a:extLst>
            </p:cNvPr>
            <p:cNvCxnSpPr>
              <a:cxnSpLocks/>
            </p:cNvCxnSpPr>
            <p:nvPr/>
          </p:nvCxnSpPr>
          <p:spPr>
            <a:xfrm>
              <a:off x="3387897" y="2711027"/>
              <a:ext cx="3896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AB2C665-19FE-B149-BEDA-B8981C138EFB}"/>
                </a:ext>
              </a:extLst>
            </p:cNvPr>
            <p:cNvSpPr txBox="1"/>
            <p:nvPr/>
          </p:nvSpPr>
          <p:spPr>
            <a:xfrm>
              <a:off x="2896945" y="2432884"/>
              <a:ext cx="1407417" cy="275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8" dirty="0"/>
                <a:t>IR installation</a:t>
              </a: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E91C1DA-FBC4-7B4D-95FD-AA32680A0C65}"/>
              </a:ext>
            </a:extLst>
          </p:cNvPr>
          <p:cNvSpPr txBox="1"/>
          <p:nvPr/>
        </p:nvSpPr>
        <p:spPr>
          <a:xfrm>
            <a:off x="114375" y="2351852"/>
            <a:ext cx="172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Feb. 2019, in P6</a:t>
            </a:r>
          </a:p>
        </p:txBody>
      </p:sp>
    </p:spTree>
    <p:extLst>
      <p:ext uri="{BB962C8B-B14F-4D97-AF65-F5344CB8AC3E}">
        <p14:creationId xmlns:p14="http://schemas.microsoft.com/office/powerpoint/2010/main" val="4264637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0" y="57150"/>
            <a:ext cx="8686800" cy="422672"/>
          </a:xfrm>
        </p:spPr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1746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BEEC-DFF4-8E41-B250-E180BE00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A77B5D-0290-D442-9285-DF4BA4CB3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CC48B5-72BD-B84F-A856-C8FC9314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3FCF2A-1E90-2742-8AD1-41119CD57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4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80DAB84-55AC-534E-90BC-62085A210E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2623819"/>
              </p:ext>
            </p:extLst>
          </p:nvPr>
        </p:nvGraphicFramePr>
        <p:xfrm>
          <a:off x="685800" y="1123950"/>
          <a:ext cx="7467600" cy="27028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33800">
                  <a:extLst>
                    <a:ext uri="{9D8B030D-6E8A-4147-A177-3AD203B41FA5}">
                      <a16:colId xmlns:a16="http://schemas.microsoft.com/office/drawing/2014/main" val="3511575388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884060772"/>
                    </a:ext>
                  </a:extLst>
                </a:gridCol>
              </a:tblGrid>
              <a:tr h="485087">
                <a:tc>
                  <a:txBody>
                    <a:bodyPr/>
                    <a:lstStyle/>
                    <a:p>
                      <a:r>
                        <a:rPr lang="en-US" sz="2800" dirty="0"/>
                        <a:t>Milestone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dirty="0"/>
                        <a:t>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910936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Start Construction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306378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MVTX Final Design Review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7525059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Half Barrels Assembled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3</a:t>
                      </a:r>
                      <a:r>
                        <a:rPr lang="en-US" sz="2000" baseline="30000" dirty="0"/>
                        <a:t>rd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501763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Installation Finished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aseline="0" dirty="0"/>
                        <a:t>4</a:t>
                      </a:r>
                      <a:r>
                        <a:rPr lang="en-US" sz="2000" baseline="30000" dirty="0"/>
                        <a:t>th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395752"/>
                  </a:ext>
                </a:extLst>
              </a:tr>
              <a:tr h="436935">
                <a:tc>
                  <a:txBody>
                    <a:bodyPr/>
                    <a:lstStyle/>
                    <a:p>
                      <a:r>
                        <a:rPr lang="en-US" sz="2000" dirty="0"/>
                        <a:t>Ready for 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/>
                        <a:t>1</a:t>
                      </a:r>
                      <a:r>
                        <a:rPr lang="en-US" sz="2000" baseline="30000" dirty="0"/>
                        <a:t>st</a:t>
                      </a:r>
                      <a:r>
                        <a:rPr lang="en-US" sz="2000" dirty="0"/>
                        <a:t> </a:t>
                      </a:r>
                      <a:r>
                        <a:rPr lang="en-US" sz="2000" dirty="0" err="1"/>
                        <a:t>Qtr</a:t>
                      </a:r>
                      <a:r>
                        <a:rPr lang="en-US" sz="2000" dirty="0"/>
                        <a:t> FY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10121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8105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3E9B1-A61A-C947-A68C-46B4F2E4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r>
              <a:rPr lang="en-US" dirty="0"/>
              <a:t>Cost Drivers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23DB5E-52DF-6C48-AF83-B3D2356CB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4/9-11,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D10442-37CF-B546-AF51-7D5BCBB97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AD2A35-A18A-7346-8AB5-96E34D3CE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5</a:t>
            </a:fld>
            <a:endParaRPr lang="en-US" alt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45BEA5B-3B06-3648-B2D4-965D65A16C9C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464820" y="859192"/>
          <a:ext cx="8089900" cy="248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Worksheet" r:id="rId3" imgW="6108700" imgH="1879600" progId="Excel.Sheet.12">
                  <p:embed/>
                </p:oleObj>
              </mc:Choice>
              <mc:Fallback>
                <p:oleObj name="Worksheet" r:id="rId3" imgW="6108700" imgH="1879600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45BEA5B-3B06-3648-B2D4-965D65A16C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4820" y="859192"/>
                        <a:ext cx="8089900" cy="248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F99D393-9B03-D546-BEF1-500F8332F626}"/>
              </a:ext>
            </a:extLst>
          </p:cNvPr>
          <p:cNvSpPr txBox="1"/>
          <p:nvPr/>
        </p:nvSpPr>
        <p:spPr>
          <a:xfrm>
            <a:off x="2209800" y="3411261"/>
            <a:ext cx="339464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Mechanical design and fabrication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CYSS</a:t>
            </a:r>
          </a:p>
          <a:p>
            <a:pPr marL="285750" indent="-285750">
              <a:buFontTx/>
              <a:buChar char="-"/>
            </a:pPr>
            <a:r>
              <a:rPr lang="en-US" dirty="0"/>
              <a:t>End wheels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barrel   </a:t>
            </a:r>
          </a:p>
          <a:p>
            <a:pPr marL="285750" indent="-285750">
              <a:buFontTx/>
              <a:buChar char="-"/>
            </a:pPr>
            <a:r>
              <a:rPr lang="en-US" dirty="0"/>
              <a:t>Global interface</a:t>
            </a:r>
          </a:p>
        </p:txBody>
      </p:sp>
    </p:spTree>
    <p:extLst>
      <p:ext uri="{BB962C8B-B14F-4D97-AF65-F5344CB8AC3E}">
        <p14:creationId xmlns:p14="http://schemas.microsoft.com/office/powerpoint/2010/main" val="26177076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>
          <a:xfrm>
            <a:off x="306990" y="0"/>
            <a:ext cx="7948010" cy="666750"/>
          </a:xfrm>
        </p:spPr>
        <p:txBody>
          <a:bodyPr>
            <a:normAutofit/>
          </a:bodyPr>
          <a:lstStyle/>
          <a:p>
            <a:r>
              <a:rPr lang="en-US" altLang="en-US" sz="3200" dirty="0"/>
              <a:t>Basis of Estimate</a:t>
            </a:r>
          </a:p>
        </p:txBody>
      </p:sp>
      <p:sp>
        <p:nvSpPr>
          <p:cNvPr id="25602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4/9-11,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Director's Review</a:t>
            </a:r>
            <a:endParaRPr lang="en-US" dirty="0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0B90B3-3CD6-41A9-8EAF-9B5CBA6B7522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E9DA38-1F7F-2E42-B5FD-323D465795A8}"/>
              </a:ext>
            </a:extLst>
          </p:cNvPr>
          <p:cNvSpPr txBox="1"/>
          <p:nvPr/>
        </p:nvSpPr>
        <p:spPr>
          <a:xfrm>
            <a:off x="533797" y="925145"/>
            <a:ext cx="807640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Electronics: production &amp; LDRD experience 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FELIX: ATLAS/</a:t>
            </a:r>
            <a:r>
              <a:rPr lang="en-US" sz="2000" dirty="0" err="1"/>
              <a:t>sPHENIX</a:t>
            </a:r>
            <a:r>
              <a:rPr lang="en-US" sz="2000" dirty="0"/>
              <a:t> production, LANL/LDRD  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RU services, cables:  ALICE/ITS production, LANL/LDRD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Power boards: ALICE/ITS production , LANL/LDRD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CAEN bulk PS:  Quote from CAEN, ALICE/ITS production, LANL/LDRD </a:t>
            </a:r>
          </a:p>
          <a:p>
            <a:pPr marL="742950" lvl="1" indent="-285750">
              <a:buFontTx/>
              <a:buChar char="-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Mechanics &amp; Integration: </a:t>
            </a:r>
            <a:r>
              <a:rPr lang="en-US" sz="2000" dirty="0"/>
              <a:t>design and production 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CYSS, End wheels, Service barrel: ALICE/ITS</a:t>
            </a:r>
          </a:p>
          <a:p>
            <a:pPr marL="742950" lvl="1" indent="-285750">
              <a:buFontTx/>
              <a:buChar char="-"/>
            </a:pPr>
            <a:r>
              <a:rPr lang="en-US" sz="2000" dirty="0"/>
              <a:t>Integrations: Recent experience at RHIC upgrades, HFT/STAR, FVTX/PHENIX</a:t>
            </a:r>
          </a:p>
        </p:txBody>
      </p:sp>
    </p:spTree>
    <p:extLst>
      <p:ext uri="{BB962C8B-B14F-4D97-AF65-F5344CB8AC3E}">
        <p14:creationId xmlns:p14="http://schemas.microsoft.com/office/powerpoint/2010/main" val="164367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61ACA-7D01-AB4B-A41D-FA7764A7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 Distribution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B8903C-EB45-EB43-B612-5C5322B7E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A16F8B-BDB9-3A4D-BD8C-CE71E5F8F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82F962-768F-534C-8E11-10297406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7</a:t>
            </a:fld>
            <a:endParaRPr lang="en-US" altLang="en-US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13AF6A8-B785-6F4C-8C8A-016E1C21AC0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370170"/>
              </p:ext>
            </p:extLst>
          </p:nvPr>
        </p:nvGraphicFramePr>
        <p:xfrm>
          <a:off x="4572000" y="158115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5BE63F08-D161-EB4C-8C51-C788A9931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40580"/>
            <a:ext cx="8001000" cy="4239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191065-A34A-404A-AA58-17F53A5C498E}"/>
              </a:ext>
            </a:extLst>
          </p:cNvPr>
          <p:cNvSpPr txBox="1"/>
          <p:nvPr/>
        </p:nvSpPr>
        <p:spPr>
          <a:xfrm>
            <a:off x="3698557" y="3757940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FY19              FY20              FY21             FY22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0225612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2F68F-DE7C-A447-8760-8F6DDE75B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Major Cost Items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92228-7509-E549-B552-63FD3E7E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3F800-2C5A-2142-AE97-F734B402B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DA7A71-09E7-B54B-965B-A85ECA438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8</a:t>
            </a:fld>
            <a:endParaRPr lang="en-US" alt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34DEE0C-79C2-8944-A5F1-EE6C54C221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468890"/>
              </p:ext>
            </p:extLst>
          </p:nvPr>
        </p:nvGraphicFramePr>
        <p:xfrm>
          <a:off x="914400" y="1192459"/>
          <a:ext cx="6477000" cy="29848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7800">
                  <a:extLst>
                    <a:ext uri="{9D8B030D-6E8A-4147-A177-3AD203B41FA5}">
                      <a16:colId xmlns:a16="http://schemas.microsoft.com/office/drawing/2014/main" val="3252795036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val="2041557013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3251021467"/>
                    </a:ext>
                  </a:extLst>
                </a:gridCol>
              </a:tblGrid>
              <a:tr h="586014"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Task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0769383"/>
                  </a:ext>
                </a:extLst>
              </a:tr>
              <a:tr h="563535"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 Wheels (EW)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8070128"/>
                  </a:ext>
                </a:extLst>
              </a:tr>
              <a:tr h="572461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Cylindrical Structure(CYSS)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$465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6269150"/>
                  </a:ext>
                </a:extLst>
              </a:tr>
              <a:tr h="68808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3.2.3.2.3.3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 Barrel (SB)</a:t>
                      </a:r>
                    </a:p>
                    <a:p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0" dirty="0"/>
                        <a:t>$428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8620237"/>
                  </a:ext>
                </a:extLst>
              </a:tr>
              <a:tr h="56175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3.2.2.4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System (PS)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$357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45037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481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A17CC-22FA-004A-94F4-49A14CE56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999589"/>
          </a:xfrm>
        </p:spPr>
        <p:txBody>
          <a:bodyPr/>
          <a:lstStyle/>
          <a:p>
            <a:r>
              <a:rPr lang="en-US" sz="4000" dirty="0"/>
              <a:t>Electronics</a:t>
            </a:r>
            <a:br>
              <a:rPr lang="en-US" sz="4000" dirty="0"/>
            </a:br>
            <a:r>
              <a:rPr lang="en-US" sz="2400" dirty="0"/>
              <a:t>Examples of low contingency</a:t>
            </a:r>
            <a:endParaRPr lang="en-US" sz="28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68472-0A07-464A-9B24-6808C8549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8F3CF-D5EB-1648-AABD-1B79510D5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AB52-C1FB-B148-AB7C-DD13E675C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9</a:t>
            </a:fld>
            <a:endParaRPr lang="en-US" alt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7A69DB6-6D53-D44D-A792-E196DB32B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0538341"/>
              </p:ext>
            </p:extLst>
          </p:nvPr>
        </p:nvGraphicFramePr>
        <p:xfrm>
          <a:off x="304800" y="1123950"/>
          <a:ext cx="8305006" cy="2674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2808">
                  <a:extLst>
                    <a:ext uri="{9D8B030D-6E8A-4147-A177-3AD203B41FA5}">
                      <a16:colId xmlns:a16="http://schemas.microsoft.com/office/drawing/2014/main" val="883652622"/>
                    </a:ext>
                  </a:extLst>
                </a:gridCol>
                <a:gridCol w="1339195">
                  <a:extLst>
                    <a:ext uri="{9D8B030D-6E8A-4147-A177-3AD203B41FA5}">
                      <a16:colId xmlns:a16="http://schemas.microsoft.com/office/drawing/2014/main" val="2828962317"/>
                    </a:ext>
                  </a:extLst>
                </a:gridCol>
                <a:gridCol w="1661001">
                  <a:extLst>
                    <a:ext uri="{9D8B030D-6E8A-4147-A177-3AD203B41FA5}">
                      <a16:colId xmlns:a16="http://schemas.microsoft.com/office/drawing/2014/main" val="4225008080"/>
                    </a:ext>
                  </a:extLst>
                </a:gridCol>
                <a:gridCol w="1874996">
                  <a:extLst>
                    <a:ext uri="{9D8B030D-6E8A-4147-A177-3AD203B41FA5}">
                      <a16:colId xmlns:a16="http://schemas.microsoft.com/office/drawing/2014/main" val="2739283278"/>
                    </a:ext>
                  </a:extLst>
                </a:gridCol>
                <a:gridCol w="1447006">
                  <a:extLst>
                    <a:ext uri="{9D8B030D-6E8A-4147-A177-3AD203B41FA5}">
                      <a16:colId xmlns:a16="http://schemas.microsoft.com/office/drawing/2014/main" val="2150872421"/>
                    </a:ext>
                  </a:extLst>
                </a:gridCol>
              </a:tblGrid>
              <a:tr h="534951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WBS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Cost (K)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Contingency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Basis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14918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RU Services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38238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FELIX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2651239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As Built*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549481"/>
                  </a:ext>
                </a:extLst>
              </a:tr>
              <a:tr h="534951">
                <a:tc>
                  <a:txBody>
                    <a:bodyPr/>
                    <a:lstStyle/>
                    <a:p>
                      <a:r>
                        <a:rPr lang="en-US" sz="2400" dirty="0"/>
                        <a:t>Power Supply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3.2.2.4.2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$138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25%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CAEN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972530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64EB9B-042D-0444-980F-99B9CE2BC265}"/>
              </a:ext>
            </a:extLst>
          </p:cNvPr>
          <p:cNvSpPr txBox="1"/>
          <p:nvPr/>
        </p:nvSpPr>
        <p:spPr>
          <a:xfrm>
            <a:off x="5257800" y="4217647"/>
            <a:ext cx="32918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Total Cost = $665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905CE2-241E-E546-858B-1D8A2A713E89}"/>
              </a:ext>
            </a:extLst>
          </p:cNvPr>
          <p:cNvSpPr txBox="1"/>
          <p:nvPr/>
        </p:nvSpPr>
        <p:spPr>
          <a:xfrm>
            <a:off x="718969" y="4149543"/>
            <a:ext cx="465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Built means item is a production unit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3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39779</TotalTime>
  <Words>1196</Words>
  <Application>Microsoft Macintosh PowerPoint</Application>
  <PresentationFormat>On-screen Show (16:9)</PresentationFormat>
  <Paragraphs>363</Paragraphs>
  <Slides>31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Office Theme</vt:lpstr>
      <vt:lpstr>Worksheet</vt:lpstr>
      <vt:lpstr> MVTX Cost &amp; Schedule (WBS 3.2)  </vt:lpstr>
      <vt:lpstr>MVTX C &amp; S - Assumptions</vt:lpstr>
      <vt:lpstr>MVTX Schedules and Milestones</vt:lpstr>
      <vt:lpstr>Milestones</vt:lpstr>
      <vt:lpstr>Cost Drivers </vt:lpstr>
      <vt:lpstr>Basis of Estimate</vt:lpstr>
      <vt:lpstr>Resource Distribution</vt:lpstr>
      <vt:lpstr>Major Cost Items</vt:lpstr>
      <vt:lpstr>Electronics Examples of low contingency</vt:lpstr>
      <vt:lpstr>Carbon Structures Examples of high contingency</vt:lpstr>
      <vt:lpstr>Status and Highlights</vt:lpstr>
      <vt:lpstr>Issues and Concerns  </vt:lpstr>
      <vt:lpstr>Summary </vt:lpstr>
      <vt:lpstr>backup</vt:lpstr>
      <vt:lpstr>Resource Distribution</vt:lpstr>
      <vt:lpstr>Funding Profile</vt:lpstr>
      <vt:lpstr>PowerPoint Presentation</vt:lpstr>
      <vt:lpstr>MVTX Schedules and Milestones</vt:lpstr>
      <vt:lpstr>PowerPoint Presentation</vt:lpstr>
      <vt:lpstr>PowerPoint Presentation</vt:lpstr>
      <vt:lpstr>PowerPoint Presentation</vt:lpstr>
      <vt:lpstr>PowerPoint Presentation</vt:lpstr>
      <vt:lpstr>Guidance</vt:lpstr>
      <vt:lpstr>L3 Technical Overview</vt:lpstr>
      <vt:lpstr>L3 Scope </vt:lpstr>
      <vt:lpstr>L3 Collaborators</vt:lpstr>
      <vt:lpstr>Schedule Drivers</vt:lpstr>
      <vt:lpstr>Cost Drivers</vt:lpstr>
      <vt:lpstr>Status and Highlights</vt:lpstr>
      <vt:lpstr>Issues and Concerns  </vt:lpstr>
      <vt:lpstr>Back Up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217</cp:revision>
  <cp:lastPrinted>2019-04-01T22:37:20Z</cp:lastPrinted>
  <dcterms:created xsi:type="dcterms:W3CDTF">2015-10-24T00:32:43Z</dcterms:created>
  <dcterms:modified xsi:type="dcterms:W3CDTF">2019-04-05T23:24:34Z</dcterms:modified>
</cp:coreProperties>
</file>