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594" r:id="rId2"/>
    <p:sldId id="567" r:id="rId3"/>
    <p:sldId id="265" r:id="rId4"/>
    <p:sldId id="576" r:id="rId5"/>
    <p:sldId id="593" r:id="rId6"/>
    <p:sldId id="583" r:id="rId7"/>
    <p:sldId id="427" r:id="rId8"/>
    <p:sldId id="589" r:id="rId9"/>
    <p:sldId id="590" r:id="rId10"/>
    <p:sldId id="596" r:id="rId11"/>
    <p:sldId id="568" r:id="rId12"/>
    <p:sldId id="569" r:id="rId13"/>
    <p:sldId id="5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26"/>
    <p:restoredTop sz="94643"/>
  </p:normalViewPr>
  <p:slideViewPr>
    <p:cSldViewPr snapToGrid="0" snapToObjects="1">
      <p:cViewPr varScale="1">
        <p:scale>
          <a:sx n="157" d="100"/>
          <a:sy n="157" d="100"/>
        </p:scale>
        <p:origin x="184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4" d="100"/>
        <a:sy n="1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AE8D7-ACA3-F64D-984C-6E82B1651C01}" type="datetimeFigureOut">
              <a:rPr lang="en-US" smtClean="0"/>
              <a:t>7/13/18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CD48F-309A-BB41-BC01-AF22586D5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0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45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FF988-C4F2-D441-9BAF-A2BD7C90B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9898C-E497-004B-A2CB-0E099B84C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13CCE-480E-A348-BBAC-0CA8BE1F5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C442-C22B-A042-9B81-2E0CE9BC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88074-25DC-0A43-9E89-321EA086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2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DEAAF-9B2E-F84F-9898-F4D91D6D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82272-F1B2-AC4B-86CD-FAE3D6CF3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8E503-BBFE-F046-8D0F-69C60B99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D9898-C8B2-8C48-94C2-6D0953E4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4FD2-B86B-B946-9A5F-27E935D6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D709BA-E349-D844-9DD8-4E2631A20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6A2B6-5D68-4247-BC3D-81D7B4710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5B3BB-D284-3643-9837-2BDB4858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2C406-7DAC-E148-A112-23204F66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C86C3-AE7B-8441-981D-514803AF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B263-5FBB-0544-9226-3EDF0AB3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51C6-2247-714B-A876-8C2E7FCC3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8026F-B55C-0642-84F8-86067824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1EE6B-F81D-9346-A423-3ABB1013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82C3C-71A9-FB44-82C4-6773FA16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5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D8DD4-B320-0A48-9F5B-F2EA1DD6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4732E-B9D4-6845-9507-A2605734A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1EA97-D269-1041-B841-6DD87747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971E5-983A-8C4C-B435-DC5AAABF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79DBD-E614-7B48-95E3-287550A9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0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79602-903A-494E-8E51-B5B4CB41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A9BA9-4225-574A-BE33-5847C61D8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E60C9-0EF6-6D41-B472-82424BF75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C2B59-568F-0F4E-8C6A-C2801DAB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6118D-2718-694F-9837-C0891F950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62A1A-B3F7-D245-93E0-B31E0CE6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4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EB79-B070-2642-B922-979B7D52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140A9-2048-5B4B-852F-955C60A2D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3DB10-9F7E-634D-94D8-86FFAE822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77F65-B08F-8744-8EC9-6B4656700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84E51-81F4-0346-8172-CF13E787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E1576-6F77-A74C-9D56-879408A9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07E90-FD97-2C4D-BBCD-0C4DA831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B571F-8457-4948-A30D-4CDE9A25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1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E158-1EB0-B247-9F9D-872B53F6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29344-BACC-8F4B-820A-B31A8555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1FC20-A271-E941-A2B9-738E9A60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4D038-E9B8-0A49-B2DB-2BBA82AF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89438C-DCEE-8741-B95A-D61369E5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72B85-5A1A-8F41-8C93-B9EF0CD9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E1D7A-4641-EE48-AF4F-6A217207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9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72BE-6FB2-C744-B149-59C44AE4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179F0-60BB-FE4F-893C-6F9EBB18F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16DE4-8321-F843-BDDD-E310BFCA4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1FDB4-4A34-3243-8C6E-F42EB089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71801-BE25-8C49-8D80-4BC6A0322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E0834-3F3E-9341-822F-08FECB55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9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914D-4343-AB48-A103-3A579729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8D73A-676C-2046-8FC7-292225F00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BDEF4-C16D-2F4B-BD70-3F472DB02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763AF-CFF9-FC46-9257-BCB003790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881A-E17A-BD4B-914F-C6C9E725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9E8B2-E766-F546-BDB5-28316610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2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7407DE-643F-FA49-982F-B53CF0CF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D0805-A79E-FC4B-92AF-0BB7BFCEE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0531C-9659-244F-9CDC-58DB25552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503F7-F7B4-104F-9A63-6D85BE2C1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3C438-61F6-3447-BC2D-0BFACBBBB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2F84-1510-324E-9EAC-B01187B66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4729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bnl.gov/event/4806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EFF3-06D2-D348-BAFE-1DBAC1558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17347"/>
          </a:xfrm>
        </p:spPr>
        <p:txBody>
          <a:bodyPr/>
          <a:lstStyle/>
          <a:p>
            <a:r>
              <a:rPr lang="en-US" dirty="0"/>
              <a:t>MVTX Status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FE994-4547-3744-BD50-C2E1031F35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For the MVTX Group</a:t>
            </a:r>
          </a:p>
          <a:p>
            <a:r>
              <a:rPr lang="en-US" dirty="0"/>
              <a:t>7/13/2019</a:t>
            </a:r>
          </a:p>
        </p:txBody>
      </p:sp>
    </p:spTree>
    <p:extLst>
      <p:ext uri="{BB962C8B-B14F-4D97-AF65-F5344CB8AC3E}">
        <p14:creationId xmlns:p14="http://schemas.microsoft.com/office/powerpoint/2010/main" val="90392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728B-08EB-994B-8D8D-B79EA7F2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251" y="-106685"/>
            <a:ext cx="8708572" cy="89408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#5, Has a QA plan and acceptance tests for the Staves and Readout Units been defined?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E562-1A43-2348-A957-38C74347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251" y="1076534"/>
            <a:ext cx="7886700" cy="705108"/>
          </a:xfrm>
        </p:spPr>
        <p:txBody>
          <a:bodyPr>
            <a:normAutofit fontScale="70000" lnSpcReduction="20000"/>
          </a:bodyPr>
          <a:lstStyle/>
          <a:p>
            <a:r>
              <a:rPr lang="en-US" sz="3867" dirty="0">
                <a:solidFill>
                  <a:srgbClr val="231FFF"/>
                </a:solidFill>
              </a:rPr>
              <a:t>Yes! </a:t>
            </a:r>
          </a:p>
          <a:p>
            <a:pPr lvl="1"/>
            <a:r>
              <a:rPr lang="en-US" sz="3333" dirty="0"/>
              <a:t>Both stave and RU QAP documents are available.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94572-4678-B84E-8660-D26D9169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C15D5-EAE1-934F-9EC4-B09D1C94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962D3-D52B-6547-AB21-39251083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1F867-F82E-C54D-81E6-B9AB29F2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805542"/>
            <a:ext cx="3385109" cy="4715575"/>
          </a:xfrm>
          <a:prstGeom prst="rect">
            <a:avLst/>
          </a:prstGeom>
          <a:ln>
            <a:solidFill>
              <a:srgbClr val="192D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7FBF2-9C5C-1047-8E65-BA4F98E3E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77988"/>
            <a:ext cx="3352800" cy="4627417"/>
          </a:xfrm>
          <a:prstGeom prst="rect">
            <a:avLst/>
          </a:prstGeom>
          <a:ln>
            <a:solidFill>
              <a:srgbClr val="192D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90493-C621-DA44-8992-95C03DA7E364}"/>
              </a:ext>
            </a:extLst>
          </p:cNvPr>
          <p:cNvSpPr txBox="1"/>
          <p:nvPr/>
        </p:nvSpPr>
        <p:spPr>
          <a:xfrm>
            <a:off x="10555889" y="936645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Leo &amp; Jo</a:t>
            </a:r>
          </a:p>
        </p:txBody>
      </p:sp>
    </p:spTree>
    <p:extLst>
      <p:ext uri="{BB962C8B-B14F-4D97-AF65-F5344CB8AC3E}">
        <p14:creationId xmlns:p14="http://schemas.microsoft.com/office/powerpoint/2010/main" val="942466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2" y="2530993"/>
            <a:ext cx="6472021" cy="3771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18931"/>
            <a:ext cx="7886700" cy="685799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65" y="986788"/>
            <a:ext cx="7886700" cy="4351339"/>
          </a:xfrm>
        </p:spPr>
        <p:txBody>
          <a:bodyPr/>
          <a:lstStyle/>
          <a:p>
            <a:r>
              <a:rPr lang="en-US" dirty="0"/>
              <a:t>MVTX, INTT and TPC</a:t>
            </a:r>
          </a:p>
          <a:p>
            <a:pPr lvl="1"/>
            <a:r>
              <a:rPr lang="en-US" dirty="0"/>
              <a:t>MVTX detector design modified</a:t>
            </a:r>
          </a:p>
          <a:p>
            <a:pPr lvl="1"/>
            <a:r>
              <a:rPr lang="en-US" dirty="0"/>
              <a:t>Global interface being developed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11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5004499" y="3308445"/>
            <a:ext cx="3806499" cy="627936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5002903" y="4928434"/>
            <a:ext cx="3808095" cy="628007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E79A6-D506-2D4D-9572-724A2021EF45}"/>
              </a:ext>
            </a:extLst>
          </p:cNvPr>
          <p:cNvSpPr txBox="1"/>
          <p:nvPr/>
        </p:nvSpPr>
        <p:spPr>
          <a:xfrm>
            <a:off x="10566401" y="1020086"/>
            <a:ext cx="130009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Walt &amp; Dan</a:t>
            </a:r>
          </a:p>
          <a:p>
            <a:r>
              <a:rPr lang="en-US" sz="1867" dirty="0"/>
              <a:t>#10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043539" y="4058423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773457" y="4928434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1816532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6279-4456-914B-BC29-23BDC5CF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71981"/>
            <a:ext cx="9632951" cy="674424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Simulations for 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C743-25F0-AA4A-97D7-7BA2EEBD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72" y="1578002"/>
            <a:ext cx="5823568" cy="4165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Task force formed</a:t>
            </a:r>
          </a:p>
          <a:p>
            <a:pPr lvl="1"/>
            <a:r>
              <a:rPr lang="en-US" dirty="0"/>
              <a:t>Goals and deadline defined </a:t>
            </a:r>
          </a:p>
          <a:p>
            <a:pPr lvl="1"/>
            <a:r>
              <a:rPr lang="en-US" dirty="0"/>
              <a:t>Evaluate tracking with different INTT layers &amp; geometry</a:t>
            </a:r>
          </a:p>
          <a:p>
            <a:r>
              <a:rPr lang="en-US" dirty="0"/>
              <a:t>Complementary roles in global tracking:</a:t>
            </a:r>
          </a:p>
          <a:p>
            <a:pPr lvl="1"/>
            <a:r>
              <a:rPr lang="en-US" dirty="0"/>
              <a:t>MVTX: </a:t>
            </a:r>
          </a:p>
          <a:p>
            <a:pPr lvl="2"/>
            <a:r>
              <a:rPr lang="en-US" dirty="0"/>
              <a:t>Precision DCA and vertexing</a:t>
            </a:r>
          </a:p>
          <a:p>
            <a:pPr lvl="1"/>
            <a:r>
              <a:rPr lang="en-US" dirty="0"/>
              <a:t>INTT: </a:t>
            </a:r>
          </a:p>
          <a:p>
            <a:pPr lvl="2"/>
            <a:r>
              <a:rPr lang="en-US" dirty="0"/>
              <a:t>Matching in-time hits of MVTX and TPC</a:t>
            </a:r>
          </a:p>
          <a:p>
            <a:pPr lvl="2"/>
            <a:r>
              <a:rPr lang="en-US" dirty="0"/>
              <a:t>Important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</a:t>
            </a:r>
            <a:r>
              <a:rPr lang="en-US" dirty="0"/>
              <a:t>, pileups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610C-E67E-D94B-9B3A-29557898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B90D-BAE6-A64C-ABC7-1E357DAF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D7BB-C7F2-834C-9AA7-8C3BDA2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43F92-06D7-4847-B254-70A30FC6AD94}"/>
              </a:ext>
            </a:extLst>
          </p:cNvPr>
          <p:cNvSpPr txBox="1"/>
          <p:nvPr/>
        </p:nvSpPr>
        <p:spPr>
          <a:xfrm>
            <a:off x="10252485" y="834170"/>
            <a:ext cx="155997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Tony &amp; Rachid</a:t>
            </a:r>
          </a:p>
          <a:p>
            <a:r>
              <a:rPr lang="en-US" sz="1867" dirty="0"/>
              <a:t>#9, 10</a:t>
            </a:r>
          </a:p>
        </p:txBody>
      </p:sp>
      <p:pic>
        <p:nvPicPr>
          <p:cNvPr id="8" name="Picture 2" descr="https://writelatex.s3.amazonaws.com/cvzwrwtdqjrg/uploads/96/12999568/1.png">
            <a:extLst>
              <a:ext uri="{FF2B5EF4-FFF2-40B4-BE49-F238E27FC236}">
                <a16:creationId xmlns:a16="http://schemas.microsoft.com/office/drawing/2014/main" id="{5DE6DC59-B0B6-6F4A-8BEB-18FAA14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6705600" y="1578002"/>
            <a:ext cx="4064000" cy="405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369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1BC0-89FF-D145-8F44-4BDF48F1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01E06-91BD-9243-AC80-42F1A0B1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C33E8-AD8E-A640-A8F6-41730141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2F84-1510-324E-9EAC-B01187B666BE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1BFA0-F717-FE44-94E8-0910BE1EA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12" y="0"/>
            <a:ext cx="531942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14792-2D86-8149-9AA2-51ACC8F9C714}"/>
              </a:ext>
            </a:extLst>
          </p:cNvPr>
          <p:cNvSpPr txBox="1"/>
          <p:nvPr/>
        </p:nvSpPr>
        <p:spPr>
          <a:xfrm>
            <a:off x="501706" y="776835"/>
            <a:ext cx="41351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Review Agenda Page:</a:t>
            </a:r>
          </a:p>
          <a:p>
            <a:r>
              <a:rPr lang="en-US" dirty="0">
                <a:hlinkClick r:id="rId3"/>
              </a:rPr>
              <a:t>https://indico.bnl.gov/event/4729/</a:t>
            </a:r>
            <a:endParaRPr lang="en-US" dirty="0"/>
          </a:p>
          <a:p>
            <a:endParaRPr lang="en-US" dirty="0"/>
          </a:p>
          <a:p>
            <a:r>
              <a:rPr lang="en-US" dirty="0"/>
              <a:t>- Presentation slides</a:t>
            </a:r>
          </a:p>
          <a:p>
            <a:r>
              <a:rPr lang="en-US" dirty="0"/>
              <a:t>- RU QA plan document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QA plan document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All practice review slides &amp; QA documents</a:t>
            </a:r>
          </a:p>
          <a:p>
            <a:r>
              <a:rPr lang="en-US" dirty="0">
                <a:hlinkClick r:id="rId4"/>
              </a:rPr>
              <a:t>https://indico.bnl.gov/event/4806/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Send your comments/suggestions</a:t>
            </a:r>
          </a:p>
        </p:txBody>
      </p:sp>
    </p:spTree>
    <p:extLst>
      <p:ext uri="{BB962C8B-B14F-4D97-AF65-F5344CB8AC3E}">
        <p14:creationId xmlns:p14="http://schemas.microsoft.com/office/powerpoint/2010/main" val="30005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9015EB-0DC3-B643-8415-8F3F6437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995" y="794784"/>
            <a:ext cx="4615776" cy="5973357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4064000" y="2514600"/>
            <a:ext cx="2743200" cy="972264"/>
            <a:chOff x="3048000" y="1885950"/>
            <a:chExt cx="2057400" cy="729198"/>
          </a:xfrm>
        </p:grpSpPr>
        <p:cxnSp>
          <p:nvCxnSpPr>
            <p:cNvPr id="91" name="Straight Arrow Connector 90"/>
            <p:cNvCxnSpPr/>
            <p:nvPr/>
          </p:nvCxnSpPr>
          <p:spPr>
            <a:xfrm>
              <a:off x="4724400" y="2300545"/>
              <a:ext cx="381000" cy="1588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4724400" y="2426069"/>
              <a:ext cx="381000" cy="1588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4724400" y="2603757"/>
              <a:ext cx="381000" cy="1588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4360198" y="2250152"/>
              <a:ext cx="728405" cy="15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048000" y="1885950"/>
              <a:ext cx="1676400" cy="15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45DDE0-5881-114C-9FD8-FFD2C1B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00" y="-29104"/>
            <a:ext cx="10430799" cy="1325563"/>
          </a:xfrm>
        </p:spPr>
        <p:txBody>
          <a:bodyPr>
            <a:normAutofit/>
          </a:bodyPr>
          <a:lstStyle/>
          <a:p>
            <a:r>
              <a:rPr lang="en-US" sz="4267" b="1" dirty="0"/>
              <a:t>MVTX Director’s Review: 7/19-20, 2018 @BNL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D5C86-F6E2-1E4E-98AE-B1517E75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6E025-7D9E-B74D-B74B-4C54500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215B-348C-C548-B08A-24238908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E311AA8A-94B4-624B-8CE8-970547F9D4F2}"/>
              </a:ext>
            </a:extLst>
          </p:cNvPr>
          <p:cNvSpPr txBox="1">
            <a:spLocks/>
          </p:cNvSpPr>
          <p:nvPr/>
        </p:nvSpPr>
        <p:spPr>
          <a:xfrm>
            <a:off x="812801" y="1092200"/>
            <a:ext cx="3962400" cy="5461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92DFF"/>
                </a:solidFill>
              </a:rPr>
              <a:t>sPHENIX overview – Dave/Gunther</a:t>
            </a:r>
          </a:p>
          <a:p>
            <a:pPr lvl="1"/>
            <a:r>
              <a:rPr lang="en-US" dirty="0"/>
              <a:t>Compelling science</a:t>
            </a:r>
          </a:p>
          <a:p>
            <a:r>
              <a:rPr lang="en-US" dirty="0">
                <a:solidFill>
                  <a:srgbClr val="192DFF"/>
                </a:solidFill>
              </a:rPr>
              <a:t>MVTX overview –Ming</a:t>
            </a:r>
          </a:p>
          <a:p>
            <a:pPr lvl="1"/>
            <a:r>
              <a:rPr lang="en-US" dirty="0"/>
              <a:t>Status and highlights</a:t>
            </a:r>
          </a:p>
          <a:p>
            <a:r>
              <a:rPr lang="en-US" dirty="0">
                <a:solidFill>
                  <a:srgbClr val="192DFF"/>
                </a:solidFill>
              </a:rPr>
              <a:t>Readout integration – Alex/</a:t>
            </a:r>
            <a:r>
              <a:rPr lang="en-US" dirty="0" err="1">
                <a:solidFill>
                  <a:srgbClr val="192DFF"/>
                </a:solidFill>
              </a:rPr>
              <a:t>Sho</a:t>
            </a:r>
            <a:endParaRPr lang="en-US" dirty="0">
              <a:solidFill>
                <a:srgbClr val="192DFF"/>
              </a:solidFill>
            </a:endParaRPr>
          </a:p>
          <a:p>
            <a:pPr lvl="1"/>
            <a:r>
              <a:rPr lang="en-US" dirty="0"/>
              <a:t>#1, 2, 3</a:t>
            </a:r>
          </a:p>
          <a:p>
            <a:r>
              <a:rPr lang="en-US" dirty="0">
                <a:solidFill>
                  <a:srgbClr val="192DFF"/>
                </a:solidFill>
              </a:rPr>
              <a:t>Staves – Leo/Grazyna</a:t>
            </a:r>
          </a:p>
          <a:p>
            <a:pPr lvl="1"/>
            <a:r>
              <a:rPr lang="en-US" dirty="0"/>
              <a:t>#1, 3, 4, 5, 6, 7, 8</a:t>
            </a:r>
          </a:p>
          <a:p>
            <a:r>
              <a:rPr lang="en-US" dirty="0">
                <a:solidFill>
                  <a:srgbClr val="192DFF"/>
                </a:solidFill>
              </a:rPr>
              <a:t>Readout Units – Jo</a:t>
            </a:r>
          </a:p>
          <a:p>
            <a:pPr lvl="1"/>
            <a:r>
              <a:rPr lang="en-US" dirty="0"/>
              <a:t>#1, 3, 4, 5, 6, 7, 8</a:t>
            </a:r>
          </a:p>
          <a:p>
            <a:r>
              <a:rPr lang="en-US" dirty="0">
                <a:solidFill>
                  <a:srgbClr val="192DFF"/>
                </a:solidFill>
              </a:rPr>
              <a:t>INTT overview – Rachid</a:t>
            </a:r>
          </a:p>
          <a:p>
            <a:pPr lvl="1"/>
            <a:r>
              <a:rPr lang="en-US" dirty="0"/>
              <a:t>Important for tracking</a:t>
            </a:r>
          </a:p>
          <a:p>
            <a:r>
              <a:rPr lang="en-US" dirty="0">
                <a:solidFill>
                  <a:srgbClr val="192DFF"/>
                </a:solidFill>
              </a:rPr>
              <a:t>Mechanical integration – Walt/Dan</a:t>
            </a:r>
          </a:p>
          <a:p>
            <a:pPr lvl="1"/>
            <a:r>
              <a:rPr lang="en-US" dirty="0"/>
              <a:t>#10</a:t>
            </a:r>
          </a:p>
          <a:p>
            <a:r>
              <a:rPr lang="en-US" dirty="0">
                <a:solidFill>
                  <a:srgbClr val="192DFF"/>
                </a:solidFill>
              </a:rPr>
              <a:t>Tracking simulation – Tony</a:t>
            </a:r>
          </a:p>
          <a:p>
            <a:pPr lvl="1"/>
            <a:r>
              <a:rPr lang="en-US" dirty="0"/>
              <a:t>#9</a:t>
            </a:r>
          </a:p>
          <a:p>
            <a:r>
              <a:rPr lang="en-US" dirty="0">
                <a:solidFill>
                  <a:srgbClr val="192DFF"/>
                </a:solidFill>
              </a:rPr>
              <a:t>Summary – Ming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YES, we are ready, #1, 8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4368800" y="4953000"/>
            <a:ext cx="2438400" cy="103717"/>
            <a:chOff x="3276600" y="3714750"/>
            <a:chExt cx="1828800" cy="77788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4419600" y="3790950"/>
              <a:ext cx="6858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276600" y="3714750"/>
              <a:ext cx="11430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4382294" y="3752056"/>
              <a:ext cx="76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657600" y="4851400"/>
            <a:ext cx="3149600" cy="713317"/>
            <a:chOff x="2743200" y="3638550"/>
            <a:chExt cx="2362200" cy="534988"/>
          </a:xfrm>
        </p:grpSpPr>
        <p:cxnSp>
          <p:nvCxnSpPr>
            <p:cNvPr id="76" name="Straight Connector 75"/>
            <p:cNvCxnSpPr/>
            <p:nvPr/>
          </p:nvCxnSpPr>
          <p:spPr>
            <a:xfrm rot="5400000">
              <a:off x="4306094" y="3904456"/>
              <a:ext cx="533400" cy="15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4572000" y="3638550"/>
              <a:ext cx="533400" cy="1588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743200" y="4171950"/>
              <a:ext cx="1828800" cy="15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2946400" y="3022600"/>
            <a:ext cx="3860800" cy="1321859"/>
            <a:chOff x="2209800" y="2266950"/>
            <a:chExt cx="2895600" cy="991394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4648200" y="2266950"/>
              <a:ext cx="4572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648200" y="2570162"/>
              <a:ext cx="4572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4152900" y="2762250"/>
              <a:ext cx="990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4648200" y="2722562"/>
              <a:ext cx="4572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648200" y="2874962"/>
              <a:ext cx="4572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648200" y="3027362"/>
              <a:ext cx="4572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4648200" y="3179762"/>
              <a:ext cx="4572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4648200" y="3255962"/>
              <a:ext cx="457200" cy="1588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3200400" y="2571750"/>
              <a:ext cx="457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429000" y="2495550"/>
              <a:ext cx="1219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438400" y="2343150"/>
              <a:ext cx="990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209800" y="2800350"/>
              <a:ext cx="1219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652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-59822"/>
            <a:ext cx="8229600" cy="858553"/>
          </a:xfrm>
        </p:spPr>
        <p:txBody>
          <a:bodyPr>
            <a:normAutofit/>
          </a:bodyPr>
          <a:lstStyle/>
          <a:p>
            <a:r>
              <a:rPr lang="en-US" sz="48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71833" y="1056208"/>
            <a:ext cx="5588000" cy="450639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MAPS Staves &amp; Electronics</a:t>
            </a:r>
          </a:p>
          <a:p>
            <a:pPr lvl="1"/>
            <a:r>
              <a:rPr lang="en-US" dirty="0"/>
              <a:t>Readout Integration R&amp;D (</a:t>
            </a:r>
            <a:r>
              <a:rPr lang="en-US" dirty="0">
                <a:solidFill>
                  <a:srgbClr val="FF0000"/>
                </a:solidFill>
              </a:rPr>
              <a:t>LANL LDRD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for sPHENIX </a:t>
            </a:r>
          </a:p>
          <a:p>
            <a:pPr marL="914377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</a:t>
            </a:r>
          </a:p>
          <a:p>
            <a:pPr marL="1828754" lvl="3" indent="0">
              <a:buNone/>
            </a:pPr>
            <a:r>
              <a:rPr lang="en-US" dirty="0"/>
              <a:t>      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58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2"/>
            <a:r>
              <a:rPr lang="en-US" dirty="0"/>
              <a:t>Reproduce 8 ATLAS/FELIX</a:t>
            </a:r>
          </a:p>
          <a:p>
            <a:pPr lvl="3"/>
            <a:r>
              <a:rPr lang="en-US" dirty="0"/>
              <a:t>Acceptance @LANL</a:t>
            </a:r>
          </a:p>
          <a:p>
            <a:pPr lvl="2"/>
            <a:r>
              <a:rPr lang="en-US" dirty="0"/>
              <a:t>Final assembly and test in US</a:t>
            </a:r>
          </a:p>
          <a:p>
            <a:pPr lvl="3"/>
            <a:r>
              <a:rPr lang="en-US" dirty="0"/>
              <a:t>LBNL and BNL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09445" y="1056208"/>
            <a:ext cx="5761220" cy="440479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Some 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Carbon frames etc.,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Minor modification to fit sPHENIX</a:t>
            </a:r>
          </a:p>
          <a:p>
            <a:pPr lvl="2"/>
            <a:r>
              <a:rPr lang="en-US" dirty="0"/>
              <a:t>Smaller heat load than ALICE ITS</a:t>
            </a:r>
          </a:p>
          <a:p>
            <a:pPr marL="121917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45A0CF1-49EE-944C-BE0C-DA76C0CAB364}"/>
              </a:ext>
            </a:extLst>
          </p:cNvPr>
          <p:cNvSpPr/>
          <p:nvPr/>
        </p:nvSpPr>
        <p:spPr>
          <a:xfrm>
            <a:off x="159733" y="3126740"/>
            <a:ext cx="914400" cy="508000"/>
          </a:xfrm>
          <a:prstGeom prst="wedgeRoundRectCallout">
            <a:avLst>
              <a:gd name="adj1" fmla="val 129395"/>
              <a:gd name="adj2" fmla="val -4928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Leo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17BC6C8-9071-BE4F-8956-AA97DBF2CBF5}"/>
              </a:ext>
            </a:extLst>
          </p:cNvPr>
          <p:cNvSpPr/>
          <p:nvPr/>
        </p:nvSpPr>
        <p:spPr>
          <a:xfrm>
            <a:off x="159733" y="3895348"/>
            <a:ext cx="914400" cy="508000"/>
          </a:xfrm>
          <a:prstGeom prst="wedgeRoundRectCallout">
            <a:avLst>
              <a:gd name="adj1" fmla="val 133962"/>
              <a:gd name="adj2" fmla="val -11010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7AEF990-E4F3-DA41-98B1-2F44F6956597}"/>
              </a:ext>
            </a:extLst>
          </p:cNvPr>
          <p:cNvSpPr/>
          <p:nvPr/>
        </p:nvSpPr>
        <p:spPr>
          <a:xfrm>
            <a:off x="159733" y="1829255"/>
            <a:ext cx="914400" cy="782877"/>
          </a:xfrm>
          <a:prstGeom prst="wedgeRoundRectCallout">
            <a:avLst>
              <a:gd name="adj1" fmla="val 109304"/>
              <a:gd name="adj2" fmla="val -5468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Alex &amp; </a:t>
            </a:r>
            <a:r>
              <a:rPr lang="en-US" sz="1600" dirty="0" err="1"/>
              <a:t>Sho</a:t>
            </a:r>
            <a:endParaRPr lang="en-US" sz="1600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A6FF28-5DB3-164B-B1C7-3D55B9842006}"/>
              </a:ext>
            </a:extLst>
          </p:cNvPr>
          <p:cNvSpPr/>
          <p:nvPr/>
        </p:nvSpPr>
        <p:spPr>
          <a:xfrm>
            <a:off x="11050267" y="3205847"/>
            <a:ext cx="914400" cy="508000"/>
          </a:xfrm>
          <a:prstGeom prst="wedgeRoundRectCallout">
            <a:avLst>
              <a:gd name="adj1" fmla="val -108960"/>
              <a:gd name="adj2" fmla="val -4763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Walt &amp; Dan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FC6E493-3D66-B846-9313-6DC98760747B}"/>
              </a:ext>
            </a:extLst>
          </p:cNvPr>
          <p:cNvSpPr/>
          <p:nvPr/>
        </p:nvSpPr>
        <p:spPr>
          <a:xfrm>
            <a:off x="11050267" y="1966693"/>
            <a:ext cx="914400" cy="508000"/>
          </a:xfrm>
          <a:prstGeom prst="wedgeRoundRectCallout">
            <a:avLst>
              <a:gd name="adj1" fmla="val -108961"/>
              <a:gd name="adj2" fmla="val -6407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Walt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71DFB-D28D-2D4C-ABE8-C0DD16919902}"/>
              </a:ext>
            </a:extLst>
          </p:cNvPr>
          <p:cNvSpPr txBox="1"/>
          <p:nvPr/>
        </p:nvSpPr>
        <p:spPr>
          <a:xfrm>
            <a:off x="812800" y="5666841"/>
            <a:ext cx="9245600" cy="7487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- Early R&amp;D by LANL LDRD, $5M, FY17-19, readout, mechanical design and physics </a:t>
            </a:r>
          </a:p>
          <a:p>
            <a:r>
              <a:rPr lang="en-US" sz="2133" dirty="0">
                <a:solidFill>
                  <a:srgbClr val="FF0000"/>
                </a:solidFill>
              </a:rPr>
              <a:t>- Established LANL-ALICE MoU in 12/2016 for joint R&amp;D for MVTX</a:t>
            </a:r>
          </a:p>
        </p:txBody>
      </p:sp>
    </p:spTree>
    <p:extLst>
      <p:ext uri="{BB962C8B-B14F-4D97-AF65-F5344CB8AC3E}">
        <p14:creationId xmlns:p14="http://schemas.microsoft.com/office/powerpoint/2010/main" val="394976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31332"/>
            <a:ext cx="9632951" cy="69653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7983" y="1505269"/>
          <a:ext cx="8076042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7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103201" y="2031456"/>
            <a:ext cx="1028700" cy="461665"/>
            <a:chOff x="1657350" y="2031459"/>
            <a:chExt cx="1028700" cy="46166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10287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430258" y="5589808"/>
            <a:ext cx="1098823" cy="378989"/>
            <a:chOff x="3262785" y="2711027"/>
            <a:chExt cx="1098822" cy="37898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129028" y="2647920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4901057" y="3563743"/>
            <a:ext cx="1737439" cy="369333"/>
            <a:chOff x="4094391" y="2680223"/>
            <a:chExt cx="1737438" cy="369331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</a:t>
              </a:r>
            </a:p>
            <a:p>
              <a:r>
                <a:rPr lang="en-US" sz="900" dirty="0"/>
                <a:t>design &amp; production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5E1B6B-8D21-AD4D-9E10-60DF0B7ABE9B}"/>
              </a:ext>
            </a:extLst>
          </p:cNvPr>
          <p:cNvGrpSpPr/>
          <p:nvPr/>
        </p:nvGrpSpPr>
        <p:grpSpPr>
          <a:xfrm>
            <a:off x="5979669" y="3971165"/>
            <a:ext cx="1052969" cy="415755"/>
            <a:chOff x="4135029" y="4197743"/>
            <a:chExt cx="1052969" cy="415755"/>
          </a:xfrm>
        </p:grpSpPr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E49ACC7A-FDBD-1D4C-A90F-85DB7BF1F885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B084F-63CB-B841-B831-8198DB0E5C5C}"/>
                </a:ext>
              </a:extLst>
            </p:cNvPr>
            <p:cNvSpPr txBox="1"/>
            <p:nvPr/>
          </p:nvSpPr>
          <p:spPr>
            <a:xfrm>
              <a:off x="4248317" y="4197743"/>
              <a:ext cx="939681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MVTX final </a:t>
              </a:r>
            </a:p>
            <a:p>
              <a:r>
                <a:rPr lang="en-US" sz="1051" dirty="0"/>
                <a:t>design review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3493478" y="3024531"/>
            <a:ext cx="828263" cy="230832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358842" y="3169952"/>
            <a:ext cx="1023623" cy="230832"/>
            <a:chOff x="3895974" y="2661453"/>
            <a:chExt cx="1023623" cy="2308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074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725530" y="4632788"/>
            <a:ext cx="821059" cy="230832"/>
            <a:chOff x="3262785" y="2681608"/>
            <a:chExt cx="821059" cy="2308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62785" y="2681608"/>
              <a:ext cx="821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692028" y="4927489"/>
            <a:ext cx="821059" cy="230832"/>
            <a:chOff x="3031258" y="2686395"/>
            <a:chExt cx="821060" cy="2308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21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7355392" y="5095401"/>
            <a:ext cx="1174797" cy="415755"/>
            <a:chOff x="4135029" y="4197743"/>
            <a:chExt cx="1174798" cy="415755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06151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Test half barrels</a:t>
              </a:r>
            </a:p>
            <a:p>
              <a:r>
                <a:rPr lang="en-US" sz="1051" dirty="0"/>
                <a:t> #1, 2@BNL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7378499" y="5589806"/>
            <a:ext cx="2218877" cy="375195"/>
            <a:chOff x="3190658" y="2711027"/>
            <a:chExt cx="2218877" cy="37519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1887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MVTX installation &amp; commissioning @BNL</a:t>
              </a:r>
            </a:p>
            <a:p>
              <a:r>
                <a:rPr lang="en-US" sz="90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387088" y="4360403"/>
            <a:ext cx="1352730" cy="415755"/>
            <a:chOff x="4135029" y="4197743"/>
            <a:chExt cx="1352730" cy="415755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39442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Install half barrel</a:t>
              </a:r>
            </a:p>
            <a:p>
              <a:r>
                <a:rPr lang="en-US" sz="1051" dirty="0"/>
                <a:t> #1, 2@sPHENIX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725096" y="3506629"/>
            <a:ext cx="1314258" cy="415755"/>
            <a:chOff x="4135029" y="4238203"/>
            <a:chExt cx="1314258" cy="415755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0097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1051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10134019" y="190885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8764276" y="189676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7450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6092955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775200" y="188118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3398655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057983" y="1868429"/>
            <a:ext cx="9224" cy="428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2057983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4949366" y="2083575"/>
            <a:ext cx="704039" cy="369333"/>
            <a:chOff x="1563564" y="2070534"/>
            <a:chExt cx="704039" cy="369331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309347" y="4481907"/>
            <a:ext cx="3161532" cy="277000"/>
            <a:chOff x="3028117" y="2690395"/>
            <a:chExt cx="5066344" cy="190117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4034337" y="2690395"/>
              <a:ext cx="3606100" cy="19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Barrel Assembly &amp; Testing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2042185" y="2013230"/>
            <a:ext cx="1322798" cy="794053"/>
            <a:chOff x="3208616" y="4296871"/>
            <a:chExt cx="1322797" cy="794052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322797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sPHENIX production;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Window of opportunity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923731" y="1046800"/>
            <a:ext cx="40142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32AFF"/>
                </a:solidFill>
              </a:rPr>
              <a:t>sPHENIX:</a:t>
            </a:r>
            <a:r>
              <a:rPr lang="en-US" sz="1867" dirty="0">
                <a:solidFill>
                  <a:srgbClr val="032AFF"/>
                </a:solidFill>
              </a:rPr>
              <a:t>            CD1      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4384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025797" y="1868428"/>
            <a:ext cx="7857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MVTX</a:t>
            </a:r>
            <a:endParaRPr lang="en-US" sz="240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7376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2672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4008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838383" y="1080613"/>
            <a:ext cx="13558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1</a:t>
            </a:r>
            <a:r>
              <a:rPr lang="en-US" sz="1867" baseline="30000" dirty="0">
                <a:solidFill>
                  <a:srgbClr val="032AFF"/>
                </a:solidFill>
              </a:rPr>
              <a:t>st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57444" y="1057928"/>
            <a:ext cx="12620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273897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56" y="126247"/>
            <a:ext cx="8229600" cy="62641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8341477" y="1905412"/>
            <a:ext cx="1904723" cy="2573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423" y="1731281"/>
            <a:ext cx="2426751" cy="2685339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0510" y="3845583"/>
            <a:ext cx="245959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3582" y="4007241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8530" y="4174897"/>
            <a:ext cx="245959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8850" y="2251905"/>
            <a:ext cx="323319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4280772" y="1961198"/>
            <a:ext cx="584893" cy="422111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6030" y="2918471"/>
            <a:ext cx="323319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819" y="2145255"/>
            <a:ext cx="432215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819" y="2794136"/>
            <a:ext cx="432215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158" y="2335116"/>
            <a:ext cx="487223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2486813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158" y="2634257"/>
            <a:ext cx="487223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2812376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3137940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3467245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2325153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2650717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2974036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3299599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3625163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2541821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2866263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3190704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3516268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2379040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2704603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3029045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3353485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3586" y="3677927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2108484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2419455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2730424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041395"/>
            <a:ext cx="753664" cy="308340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353487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8850" y="2633600"/>
            <a:ext cx="323319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5667" y="2145253"/>
            <a:ext cx="29188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2922" y="2443873"/>
            <a:ext cx="29188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5667" y="2828937"/>
            <a:ext cx="29188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668" y="4494093"/>
            <a:ext cx="1120669" cy="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4278678" y="2314781"/>
            <a:ext cx="584893" cy="422111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4278678" y="2700966"/>
            <a:ext cx="584893" cy="422111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3469259" y="1883690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3469259" y="2198026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3469259" y="2512365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11" y="1731281"/>
            <a:ext cx="926172" cy="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100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679" y="2949357"/>
            <a:ext cx="487223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819" y="2469695"/>
            <a:ext cx="432215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3638" y="3440863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3593" y="3439276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4632303" y="3310827"/>
            <a:ext cx="790335" cy="269432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3638" y="3755200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3593" y="3753613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4632303" y="3625163"/>
            <a:ext cx="790335" cy="269432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3638" y="4075524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3593" y="4073939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4632303" y="3945488"/>
            <a:ext cx="790335" cy="269432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37" y="2054599"/>
            <a:ext cx="703891" cy="2188013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endParaRPr lang="en-GB" sz="12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6898897" y="2365946"/>
            <a:ext cx="431091" cy="1886087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711" y="3784585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712" y="3972440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0682" y="4137849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6659397" y="2216261"/>
            <a:ext cx="431091" cy="1886087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664838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976190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3481230" y="3189234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3481230" y="3518547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3481230" y="3847862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8341477" y="2262059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8341477" y="2587036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8341477" y="2912013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8341477" y="3236991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8341477" y="3561967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8341477" y="3886944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8341477" y="4211921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8701382" y="2820917"/>
            <a:ext cx="1573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2400" dirty="0"/>
              <a:t>To the </a:t>
            </a:r>
          </a:p>
          <a:p>
            <a:pPr algn="ctr"/>
            <a:r>
              <a:rPr lang="en-US" sz="2400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945801" y="3319527"/>
            <a:ext cx="813481" cy="52384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57" y="1807480"/>
            <a:ext cx="842475" cy="10902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114" y="3829617"/>
            <a:ext cx="874631" cy="48864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673" y="2092101"/>
            <a:ext cx="405948" cy="379673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991039" y="2787845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100" dirty="0"/>
              <a:t>Calorimeters,</a:t>
            </a:r>
          </a:p>
          <a:p>
            <a:pPr algn="ctr"/>
            <a:r>
              <a:rPr lang="en-US" sz="1100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2898399" y="3394414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TPC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610" y="4983163"/>
            <a:ext cx="8749406" cy="13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8" tIns="65015" rIns="130028" bIns="65015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SEB	  	Sub-Event Buffer</a:t>
            </a:r>
          </a:p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8200" y="6416676"/>
            <a:ext cx="2133600" cy="365125"/>
          </a:xfrm>
        </p:spPr>
        <p:txBody>
          <a:bodyPr/>
          <a:lstStyle/>
          <a:p>
            <a:fld id="{CBDFA25B-0707-4DA6-9D51-09FCF638348C}" type="slidenum">
              <a:rPr lang="en-US" smtClean="0"/>
              <a:t>5</a:t>
            </a:fld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106CC8E-E8A7-FD48-9F53-880213337276}"/>
              </a:ext>
            </a:extLst>
          </p:cNvPr>
          <p:cNvSpPr/>
          <p:nvPr/>
        </p:nvSpPr>
        <p:spPr>
          <a:xfrm>
            <a:off x="1930400" y="3838498"/>
            <a:ext cx="3678211" cy="50490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2" name="Date Placeholder 141">
            <a:extLst>
              <a:ext uri="{FF2B5EF4-FFF2-40B4-BE49-F238E27FC236}">
                <a16:creationId xmlns:a16="http://schemas.microsoft.com/office/drawing/2014/main" id="{57F6FAF8-BB9E-9642-800B-E5FE9A86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7/13/18</a:t>
            </a:r>
          </a:p>
        </p:txBody>
      </p:sp>
      <p:sp>
        <p:nvSpPr>
          <p:cNvPr id="143" name="Footer Placeholder 142">
            <a:extLst>
              <a:ext uri="{FF2B5EF4-FFF2-40B4-BE49-F238E27FC236}">
                <a16:creationId xmlns:a16="http://schemas.microsoft.com/office/drawing/2014/main" id="{2EFD9FC8-95E2-CF44-B564-6B4D16AE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Update @sPHENIX General Mtg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3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03" y="-96636"/>
            <a:ext cx="9732196" cy="990600"/>
          </a:xfrm>
        </p:spPr>
        <p:txBody>
          <a:bodyPr>
            <a:noAutofit/>
          </a:bodyPr>
          <a:lstStyle/>
          <a:p>
            <a:r>
              <a:rPr lang="en-US" dirty="0"/>
              <a:t>MVTX Readout,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31230" y="817152"/>
            <a:ext cx="8836299" cy="4295177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3933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ED5717-B0E0-EB46-89A7-C57649578978}"/>
              </a:ext>
            </a:extLst>
          </p:cNvPr>
          <p:cNvSpPr txBox="1"/>
          <p:nvPr/>
        </p:nvSpPr>
        <p:spPr>
          <a:xfrm>
            <a:off x="10772566" y="901704"/>
            <a:ext cx="1387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Alex,Sho</a:t>
            </a:r>
            <a:r>
              <a:rPr lang="en-US" sz="1400" dirty="0"/>
              <a:t>, Jo, Leo</a:t>
            </a:r>
          </a:p>
          <a:p>
            <a:r>
              <a:rPr lang="en-US" sz="1400" dirty="0"/>
              <a:t>#1,2,3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 (DAM)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261460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6401" y="-13960"/>
            <a:ext cx="9771020" cy="731759"/>
          </a:xfrm>
        </p:spPr>
        <p:txBody>
          <a:bodyPr>
            <a:noAutofit/>
          </a:bodyPr>
          <a:lstStyle/>
          <a:p>
            <a:r>
              <a:rPr lang="en-US" sz="4267" dirty="0"/>
              <a:t>MVTX Full Readout Chain Demonstrated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B9DD5-E102-5640-8703-9A7436904EE5}"/>
              </a:ext>
            </a:extLst>
          </p:cNvPr>
          <p:cNvSpPr txBox="1"/>
          <p:nvPr/>
        </p:nvSpPr>
        <p:spPr>
          <a:xfrm>
            <a:off x="10661648" y="1031559"/>
            <a:ext cx="123097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Alex &amp; </a:t>
            </a:r>
            <a:r>
              <a:rPr lang="en-US" sz="1867" dirty="0" err="1"/>
              <a:t>Sho</a:t>
            </a:r>
            <a:endParaRPr lang="en-US" sz="1867" dirty="0"/>
          </a:p>
          <a:p>
            <a:r>
              <a:rPr lang="en-US" sz="1867" dirty="0"/>
              <a:t>#1,2,3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8F45B3-9ACC-BC41-8965-4FB87ED668D2}"/>
              </a:ext>
            </a:extLst>
          </p:cNvPr>
          <p:cNvSpPr txBox="1"/>
          <p:nvPr/>
        </p:nvSpPr>
        <p:spPr>
          <a:xfrm>
            <a:off x="3131473" y="3487588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835616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</p:spTree>
    <p:extLst>
      <p:ext uri="{BB962C8B-B14F-4D97-AF65-F5344CB8AC3E}">
        <p14:creationId xmlns:p14="http://schemas.microsoft.com/office/powerpoint/2010/main" val="383791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400" y="16719"/>
            <a:ext cx="8229600" cy="712245"/>
          </a:xfrm>
        </p:spPr>
        <p:txBody>
          <a:bodyPr>
            <a:normAutofit/>
          </a:bodyPr>
          <a:lstStyle/>
          <a:p>
            <a:r>
              <a:rPr lang="en-US" sz="36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7/13/18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Update @sPHENIX General Mtg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82" y="963862"/>
            <a:ext cx="5996820" cy="23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1295370"/>
            <a:ext cx="7554907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8553803" y="908378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7989765" y="1367694"/>
            <a:ext cx="1654419" cy="1649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347" y="3191813"/>
            <a:ext cx="7886700" cy="10047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524000" y="4277672"/>
            <a:ext cx="934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Projected sPHENIX MVTX L0 fluence:</a:t>
            </a:r>
            <a:endParaRPr lang="en-US" sz="2400" b="1" baseline="30000" dirty="0"/>
          </a:p>
          <a:p>
            <a:endParaRPr lang="en-US" sz="2400" dirty="0"/>
          </a:p>
          <a:p>
            <a:r>
              <a:rPr lang="en-US" sz="2400" dirty="0"/>
              <a:t>Outer layers:</a:t>
            </a:r>
          </a:p>
          <a:p>
            <a:r>
              <a:rPr lang="en-US" sz="1600" dirty="0"/>
              <a:t> L1 = 0.6 x L0; L2 = 0.4 x L0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1FA-B685-6F41-8D97-E7307E9286C8}"/>
              </a:ext>
            </a:extLst>
          </p:cNvPr>
          <p:cNvSpPr txBox="1"/>
          <p:nvPr/>
        </p:nvSpPr>
        <p:spPr>
          <a:xfrm>
            <a:off x="11133278" y="963862"/>
            <a:ext cx="53091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Leo</a:t>
            </a:r>
          </a:p>
          <a:p>
            <a:r>
              <a:rPr lang="en-US" sz="1867" dirty="0"/>
              <a:t>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6216452" y="4294426"/>
            <a:ext cx="3017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TID = 1060 </a:t>
            </a:r>
            <a:r>
              <a:rPr lang="en-US" sz="2400" b="1" dirty="0" err="1"/>
              <a:t>krad</a:t>
            </a:r>
            <a:endParaRPr lang="en-US" sz="2400" b="1" dirty="0"/>
          </a:p>
          <a:p>
            <a:r>
              <a:rPr lang="en-US" sz="2400" b="1" dirty="0"/>
              <a:t>NIEL = 6x10</a:t>
            </a:r>
            <a:r>
              <a:rPr lang="en-US" sz="2400" b="1" baseline="30000" dirty="0"/>
              <a:t>12</a:t>
            </a:r>
            <a:r>
              <a:rPr lang="en-US" sz="2400" b="1" dirty="0"/>
              <a:t>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eq</a:t>
            </a:r>
            <a:r>
              <a:rPr lang="en-US" sz="2400" b="1" dirty="0"/>
              <a:t>/cm</a:t>
            </a:r>
            <a:r>
              <a:rPr lang="en-US" sz="2400" b="1" baseline="30000" dirty="0"/>
              <a:t>2</a:t>
            </a:r>
            <a:r>
              <a:rPr lang="en-US" sz="24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9412641" y="3420835"/>
            <a:ext cx="235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 study</a:t>
            </a:r>
          </a:p>
          <a:p>
            <a:r>
              <a:rPr lang="en-US" sz="1600" dirty="0" err="1"/>
              <a:t>arXiv</a:t>
            </a:r>
            <a:r>
              <a:rPr lang="en-US" sz="1600" dirty="0"/>
              <a:t>: 0710.2676 [</a:t>
            </a:r>
            <a:r>
              <a:rPr lang="en-US" sz="1600" dirty="0" err="1"/>
              <a:t>nucl</a:t>
            </a:r>
            <a:r>
              <a:rPr lang="en-US" sz="16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2616726" y="5803037"/>
            <a:ext cx="703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Sensors tested to full MVTX NIEL and ~1/2 TID @ALICE </a:t>
            </a:r>
          </a:p>
        </p:txBody>
      </p:sp>
    </p:spTree>
    <p:extLst>
      <p:ext uri="{BB962C8B-B14F-4D97-AF65-F5344CB8AC3E}">
        <p14:creationId xmlns:p14="http://schemas.microsoft.com/office/powerpoint/2010/main" val="131639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24" y="34401"/>
            <a:ext cx="11379200" cy="754060"/>
          </a:xfrm>
        </p:spPr>
        <p:txBody>
          <a:bodyPr/>
          <a:lstStyle/>
          <a:p>
            <a:r>
              <a:rPr lang="en-US" sz="4800" dirty="0"/>
              <a:t>Stave and RU Production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088" y="1138078"/>
            <a:ext cx="5486400" cy="5034121"/>
          </a:xfrm>
          <a:ln>
            <a:solidFill>
              <a:srgbClr val="032AFF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 production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~ALICE IB standard)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8344" y="1156221"/>
            <a:ext cx="4566056" cy="5015979"/>
          </a:xfrm>
          <a:ln>
            <a:solidFill>
              <a:srgbClr val="032AFF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58 RUs from ALICE</a:t>
            </a:r>
          </a:p>
          <a:p>
            <a:pPr lvl="1"/>
            <a:r>
              <a:rPr lang="en-US" dirty="0"/>
              <a:t>48 + 10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7/13/18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Update @sPHENIX General Mtg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D7B26-2495-4C48-9220-7079CAD3BA43}"/>
              </a:ext>
            </a:extLst>
          </p:cNvPr>
          <p:cNvSpPr txBox="1"/>
          <p:nvPr/>
        </p:nvSpPr>
        <p:spPr>
          <a:xfrm>
            <a:off x="10700368" y="474635"/>
            <a:ext cx="1149674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Leo &amp; Jo</a:t>
            </a:r>
          </a:p>
          <a:p>
            <a:r>
              <a:rPr lang="en-US" sz="1867" dirty="0"/>
              <a:t>#4,5,6,7,8</a:t>
            </a:r>
          </a:p>
        </p:txBody>
      </p:sp>
    </p:spTree>
    <p:extLst>
      <p:ext uri="{BB962C8B-B14F-4D97-AF65-F5344CB8AC3E}">
        <p14:creationId xmlns:p14="http://schemas.microsoft.com/office/powerpoint/2010/main" val="2216011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1195</Words>
  <Application>Microsoft Macintosh PowerPoint</Application>
  <PresentationFormat>Widescreen</PresentationFormat>
  <Paragraphs>362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Wingdings</vt:lpstr>
      <vt:lpstr>Office Theme</vt:lpstr>
      <vt:lpstr>MVTX Status </vt:lpstr>
      <vt:lpstr>MVTX Director’s Review: 7/19-20, 2018 @BNL </vt:lpstr>
      <vt:lpstr>Scope of the MVTX Project</vt:lpstr>
      <vt:lpstr>Schedules and Milestones</vt:lpstr>
      <vt:lpstr>sPHENIX DAQ Architecture</vt:lpstr>
      <vt:lpstr>MVTX Readout, Power and Controls</vt:lpstr>
      <vt:lpstr>MVTX Full Readout Chain Demonstrated</vt:lpstr>
      <vt:lpstr>Projected Radiation Level after 5-year Runs</vt:lpstr>
      <vt:lpstr>Stave and RU Production QA Plan</vt:lpstr>
      <vt:lpstr>#5, Has a QA plan and acceptance tests for the Staves and Readout Units been defined?</vt:lpstr>
      <vt:lpstr>Mechanical Integration </vt:lpstr>
      <vt:lpstr>Simulations for Optimization 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Directors Review: 7/19-20 </dc:title>
  <dc:creator>Ming Liu</dc:creator>
  <cp:lastModifiedBy>Ming Liu</cp:lastModifiedBy>
  <cp:revision>21</cp:revision>
  <dcterms:created xsi:type="dcterms:W3CDTF">2018-07-13T05:52:54Z</dcterms:created>
  <dcterms:modified xsi:type="dcterms:W3CDTF">2018-07-13T16:23:03Z</dcterms:modified>
</cp:coreProperties>
</file>