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5"/>
  </p:notesMasterIdLst>
  <p:sldIdLst>
    <p:sldId id="256" r:id="rId2"/>
    <p:sldId id="261" r:id="rId3"/>
    <p:sldId id="262" r:id="rId4"/>
    <p:sldId id="263" r:id="rId5"/>
    <p:sldId id="257" r:id="rId6"/>
    <p:sldId id="258" r:id="rId7"/>
    <p:sldId id="264" r:id="rId8"/>
    <p:sldId id="265" r:id="rId9"/>
    <p:sldId id="266" r:id="rId10"/>
    <p:sldId id="267" r:id="rId11"/>
    <p:sldId id="268" r:id="rId12"/>
    <p:sldId id="269" r:id="rId13"/>
    <p:sldId id="270"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91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9301"/>
    <p:restoredTop sz="94643"/>
  </p:normalViewPr>
  <p:slideViewPr>
    <p:cSldViewPr snapToGrid="0" snapToObjects="1">
      <p:cViewPr varScale="1">
        <p:scale>
          <a:sx n="237" d="100"/>
          <a:sy n="237" d="100"/>
        </p:scale>
        <p:origin x="200" y="520"/>
      </p:cViewPr>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E3446E-B019-CC48-9467-1302FC0201E2}" type="datetimeFigureOut">
              <a:rPr lang="en-US" smtClean="0"/>
              <a:t>1/26/18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E6A1E1-7AAC-CC4E-8B5B-D0FD7684CEE3}" type="slidenum">
              <a:rPr lang="en-US" smtClean="0"/>
              <a:t>‹#›</a:t>
            </a:fld>
            <a:endParaRPr lang="en-US"/>
          </a:p>
        </p:txBody>
      </p:sp>
    </p:spTree>
    <p:extLst>
      <p:ext uri="{BB962C8B-B14F-4D97-AF65-F5344CB8AC3E}">
        <p14:creationId xmlns:p14="http://schemas.microsoft.com/office/powerpoint/2010/main" val="481343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5E6A1E1-7AAC-CC4E-8B5B-D0FD7684CEE3}" type="slidenum">
              <a:rPr lang="en-US" smtClean="0"/>
              <a:t>1</a:t>
            </a:fld>
            <a:endParaRPr lang="en-US"/>
          </a:p>
        </p:txBody>
      </p:sp>
    </p:spTree>
    <p:extLst>
      <p:ext uri="{BB962C8B-B14F-4D97-AF65-F5344CB8AC3E}">
        <p14:creationId xmlns:p14="http://schemas.microsoft.com/office/powerpoint/2010/main" val="35778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287CD96-42B2-3E49-85B1-A8EFFA64894A}" type="slidenum">
              <a:rPr lang="en-US" smtClean="0"/>
              <a:t>5</a:t>
            </a:fld>
            <a:endParaRPr lang="en-US"/>
          </a:p>
        </p:txBody>
      </p:sp>
    </p:spTree>
    <p:extLst>
      <p:ext uri="{BB962C8B-B14F-4D97-AF65-F5344CB8AC3E}">
        <p14:creationId xmlns:p14="http://schemas.microsoft.com/office/powerpoint/2010/main" val="363776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6681B6F-BC2B-ED42-A4A1-7A839BAC1FD3}" type="datetime1">
              <a:rPr lang="en-US" smtClean="0"/>
              <a:t>1/26/18</a:t>
            </a:fld>
            <a:endParaRPr lang="en-US"/>
          </a:p>
        </p:txBody>
      </p:sp>
      <p:sp>
        <p:nvSpPr>
          <p:cNvPr id="5" name="Footer Placeholder 4"/>
          <p:cNvSpPr>
            <a:spLocks noGrp="1"/>
          </p:cNvSpPr>
          <p:nvPr>
            <p:ph type="ftr" sz="quarter" idx="11"/>
          </p:nvPr>
        </p:nvSpPr>
        <p:spPr/>
        <p:txBody>
          <a:bodyPr/>
          <a:lstStyle/>
          <a:p>
            <a:r>
              <a:rPr lang="en-US" smtClean="0"/>
              <a:t>Ming Liu, sPHENIX Gen. Mtg</a:t>
            </a:r>
            <a:endParaRPr lang="en-US"/>
          </a:p>
        </p:txBody>
      </p:sp>
      <p:sp>
        <p:nvSpPr>
          <p:cNvPr id="6" name="Slide Number Placeholder 5"/>
          <p:cNvSpPr>
            <a:spLocks noGrp="1"/>
          </p:cNvSpPr>
          <p:nvPr>
            <p:ph type="sldNum" sz="quarter" idx="12"/>
          </p:nvPr>
        </p:nvSpPr>
        <p:spPr/>
        <p:txBody>
          <a:bodyPr/>
          <a:lstStyle/>
          <a:p>
            <a:fld id="{B7717991-F6E4-114A-8960-86FF3468BEB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87C26DF-7E9B-BE4C-A675-BB6E3FD85D42}" type="datetime1">
              <a:rPr lang="en-US" smtClean="0"/>
              <a:t>1/26/18</a:t>
            </a:fld>
            <a:endParaRPr lang="en-US"/>
          </a:p>
        </p:txBody>
      </p:sp>
      <p:sp>
        <p:nvSpPr>
          <p:cNvPr id="5" name="Footer Placeholder 4"/>
          <p:cNvSpPr>
            <a:spLocks noGrp="1"/>
          </p:cNvSpPr>
          <p:nvPr>
            <p:ph type="ftr" sz="quarter" idx="11"/>
          </p:nvPr>
        </p:nvSpPr>
        <p:spPr/>
        <p:txBody>
          <a:bodyPr/>
          <a:lstStyle/>
          <a:p>
            <a:r>
              <a:rPr lang="en-US" smtClean="0"/>
              <a:t>Ming Liu, sPHENIX Gen. Mtg</a:t>
            </a:r>
            <a:endParaRPr lang="en-US"/>
          </a:p>
        </p:txBody>
      </p:sp>
      <p:sp>
        <p:nvSpPr>
          <p:cNvPr id="6" name="Slide Number Placeholder 5"/>
          <p:cNvSpPr>
            <a:spLocks noGrp="1"/>
          </p:cNvSpPr>
          <p:nvPr>
            <p:ph type="sldNum" sz="quarter" idx="12"/>
          </p:nvPr>
        </p:nvSpPr>
        <p:spPr/>
        <p:txBody>
          <a:bodyPr/>
          <a:lstStyle/>
          <a:p>
            <a:fld id="{B7717991-F6E4-114A-8960-86FF3468BEB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D2477B-DD30-7F49-9DA7-25E62578CE59}" type="datetime1">
              <a:rPr lang="en-US" smtClean="0"/>
              <a:t>1/26/18</a:t>
            </a:fld>
            <a:endParaRPr lang="en-US"/>
          </a:p>
        </p:txBody>
      </p:sp>
      <p:sp>
        <p:nvSpPr>
          <p:cNvPr id="5" name="Footer Placeholder 4"/>
          <p:cNvSpPr>
            <a:spLocks noGrp="1"/>
          </p:cNvSpPr>
          <p:nvPr>
            <p:ph type="ftr" sz="quarter" idx="11"/>
          </p:nvPr>
        </p:nvSpPr>
        <p:spPr/>
        <p:txBody>
          <a:bodyPr/>
          <a:lstStyle/>
          <a:p>
            <a:r>
              <a:rPr lang="en-US" smtClean="0"/>
              <a:t>Ming Liu, sPHENIX Gen. Mtg</a:t>
            </a:r>
            <a:endParaRPr lang="en-US"/>
          </a:p>
        </p:txBody>
      </p:sp>
      <p:sp>
        <p:nvSpPr>
          <p:cNvPr id="6" name="Slide Number Placeholder 5"/>
          <p:cNvSpPr>
            <a:spLocks noGrp="1"/>
          </p:cNvSpPr>
          <p:nvPr>
            <p:ph type="sldNum" sz="quarter" idx="12"/>
          </p:nvPr>
        </p:nvSpPr>
        <p:spPr/>
        <p:txBody>
          <a:bodyPr/>
          <a:lstStyle/>
          <a:p>
            <a:fld id="{B7717991-F6E4-114A-8960-86FF3468BEB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752016B-3632-2D44-913E-B021EF8EA6A1}" type="datetime1">
              <a:rPr lang="en-US" smtClean="0"/>
              <a:t>1/26/18</a:t>
            </a:fld>
            <a:endParaRPr lang="en-US"/>
          </a:p>
        </p:txBody>
      </p:sp>
      <p:sp>
        <p:nvSpPr>
          <p:cNvPr id="5" name="Footer Placeholder 4"/>
          <p:cNvSpPr>
            <a:spLocks noGrp="1"/>
          </p:cNvSpPr>
          <p:nvPr>
            <p:ph type="ftr" sz="quarter" idx="11"/>
          </p:nvPr>
        </p:nvSpPr>
        <p:spPr/>
        <p:txBody>
          <a:bodyPr/>
          <a:lstStyle/>
          <a:p>
            <a:r>
              <a:rPr lang="en-US" smtClean="0"/>
              <a:t>Ming Liu, sPHENIX Gen. Mtg</a:t>
            </a:r>
            <a:endParaRPr lang="en-US"/>
          </a:p>
        </p:txBody>
      </p:sp>
      <p:sp>
        <p:nvSpPr>
          <p:cNvPr id="6" name="Slide Number Placeholder 5"/>
          <p:cNvSpPr>
            <a:spLocks noGrp="1"/>
          </p:cNvSpPr>
          <p:nvPr>
            <p:ph type="sldNum" sz="quarter" idx="12"/>
          </p:nvPr>
        </p:nvSpPr>
        <p:spPr/>
        <p:txBody>
          <a:bodyPr/>
          <a:lstStyle/>
          <a:p>
            <a:fld id="{B7717991-F6E4-114A-8960-86FF3468BEB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5288DE-AB2C-BC4C-8E36-3171CD7AC803}" type="datetime1">
              <a:rPr lang="en-US" smtClean="0"/>
              <a:t>1/26/18</a:t>
            </a:fld>
            <a:endParaRPr lang="en-US"/>
          </a:p>
        </p:txBody>
      </p:sp>
      <p:sp>
        <p:nvSpPr>
          <p:cNvPr id="5" name="Footer Placeholder 4"/>
          <p:cNvSpPr>
            <a:spLocks noGrp="1"/>
          </p:cNvSpPr>
          <p:nvPr>
            <p:ph type="ftr" sz="quarter" idx="11"/>
          </p:nvPr>
        </p:nvSpPr>
        <p:spPr/>
        <p:txBody>
          <a:bodyPr/>
          <a:lstStyle/>
          <a:p>
            <a:r>
              <a:rPr lang="en-US" smtClean="0"/>
              <a:t>Ming Liu, sPHENIX Gen. Mtg</a:t>
            </a:r>
            <a:endParaRPr lang="en-US"/>
          </a:p>
        </p:txBody>
      </p:sp>
      <p:sp>
        <p:nvSpPr>
          <p:cNvPr id="6" name="Slide Number Placeholder 5"/>
          <p:cNvSpPr>
            <a:spLocks noGrp="1"/>
          </p:cNvSpPr>
          <p:nvPr>
            <p:ph type="sldNum" sz="quarter" idx="12"/>
          </p:nvPr>
        </p:nvSpPr>
        <p:spPr/>
        <p:txBody>
          <a:bodyPr/>
          <a:lstStyle/>
          <a:p>
            <a:fld id="{B7717991-F6E4-114A-8960-86FF3468BEB5}"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528F419-67B8-054C-9FEB-6036B53FA885}" type="datetime1">
              <a:rPr lang="en-US" smtClean="0"/>
              <a:t>1/26/18</a:t>
            </a:fld>
            <a:endParaRPr lang="en-US"/>
          </a:p>
        </p:txBody>
      </p:sp>
      <p:sp>
        <p:nvSpPr>
          <p:cNvPr id="6" name="Footer Placeholder 5"/>
          <p:cNvSpPr>
            <a:spLocks noGrp="1"/>
          </p:cNvSpPr>
          <p:nvPr>
            <p:ph type="ftr" sz="quarter" idx="11"/>
          </p:nvPr>
        </p:nvSpPr>
        <p:spPr/>
        <p:txBody>
          <a:bodyPr/>
          <a:lstStyle/>
          <a:p>
            <a:r>
              <a:rPr lang="en-US" smtClean="0"/>
              <a:t>Ming Liu, sPHENIX Gen. Mtg</a:t>
            </a:r>
            <a:endParaRPr lang="en-US"/>
          </a:p>
        </p:txBody>
      </p:sp>
      <p:sp>
        <p:nvSpPr>
          <p:cNvPr id="7" name="Slide Number Placeholder 6"/>
          <p:cNvSpPr>
            <a:spLocks noGrp="1"/>
          </p:cNvSpPr>
          <p:nvPr>
            <p:ph type="sldNum" sz="quarter" idx="12"/>
          </p:nvPr>
        </p:nvSpPr>
        <p:spPr/>
        <p:txBody>
          <a:bodyPr/>
          <a:lstStyle/>
          <a:p>
            <a:fld id="{B7717991-F6E4-114A-8960-86FF3468BEB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E7AA573-00BA-0249-9CCA-03D68240C3A1}" type="datetime1">
              <a:rPr lang="en-US" smtClean="0"/>
              <a:t>1/26/18</a:t>
            </a:fld>
            <a:endParaRPr lang="en-US"/>
          </a:p>
        </p:txBody>
      </p:sp>
      <p:sp>
        <p:nvSpPr>
          <p:cNvPr id="8" name="Footer Placeholder 7"/>
          <p:cNvSpPr>
            <a:spLocks noGrp="1"/>
          </p:cNvSpPr>
          <p:nvPr>
            <p:ph type="ftr" sz="quarter" idx="11"/>
          </p:nvPr>
        </p:nvSpPr>
        <p:spPr/>
        <p:txBody>
          <a:bodyPr/>
          <a:lstStyle/>
          <a:p>
            <a:r>
              <a:rPr lang="en-US" smtClean="0"/>
              <a:t>Ming Liu, sPHENIX Gen. Mtg</a:t>
            </a:r>
            <a:endParaRPr lang="en-US"/>
          </a:p>
        </p:txBody>
      </p:sp>
      <p:sp>
        <p:nvSpPr>
          <p:cNvPr id="9" name="Slide Number Placeholder 8"/>
          <p:cNvSpPr>
            <a:spLocks noGrp="1"/>
          </p:cNvSpPr>
          <p:nvPr>
            <p:ph type="sldNum" sz="quarter" idx="12"/>
          </p:nvPr>
        </p:nvSpPr>
        <p:spPr/>
        <p:txBody>
          <a:bodyPr/>
          <a:lstStyle/>
          <a:p>
            <a:fld id="{B7717991-F6E4-114A-8960-86FF3468BEB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4DA54EE-7736-C545-8BDD-F4885B62796D}" type="datetime1">
              <a:rPr lang="en-US" smtClean="0"/>
              <a:t>1/26/18</a:t>
            </a:fld>
            <a:endParaRPr lang="en-US"/>
          </a:p>
        </p:txBody>
      </p:sp>
      <p:sp>
        <p:nvSpPr>
          <p:cNvPr id="4" name="Footer Placeholder 3"/>
          <p:cNvSpPr>
            <a:spLocks noGrp="1"/>
          </p:cNvSpPr>
          <p:nvPr>
            <p:ph type="ftr" sz="quarter" idx="11"/>
          </p:nvPr>
        </p:nvSpPr>
        <p:spPr/>
        <p:txBody>
          <a:bodyPr/>
          <a:lstStyle/>
          <a:p>
            <a:r>
              <a:rPr lang="en-US" smtClean="0"/>
              <a:t>Ming Liu, sPHENIX Gen. Mtg</a:t>
            </a:r>
            <a:endParaRPr lang="en-US"/>
          </a:p>
        </p:txBody>
      </p:sp>
      <p:sp>
        <p:nvSpPr>
          <p:cNvPr id="5" name="Slide Number Placeholder 4"/>
          <p:cNvSpPr>
            <a:spLocks noGrp="1"/>
          </p:cNvSpPr>
          <p:nvPr>
            <p:ph type="sldNum" sz="quarter" idx="12"/>
          </p:nvPr>
        </p:nvSpPr>
        <p:spPr/>
        <p:txBody>
          <a:bodyPr/>
          <a:lstStyle/>
          <a:p>
            <a:fld id="{B7717991-F6E4-114A-8960-86FF3468BEB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2DF8D4-BACF-F244-BAA6-DCD00A618498}" type="datetime1">
              <a:rPr lang="en-US" smtClean="0"/>
              <a:t>1/26/18</a:t>
            </a:fld>
            <a:endParaRPr lang="en-US"/>
          </a:p>
        </p:txBody>
      </p:sp>
      <p:sp>
        <p:nvSpPr>
          <p:cNvPr id="3" name="Footer Placeholder 2"/>
          <p:cNvSpPr>
            <a:spLocks noGrp="1"/>
          </p:cNvSpPr>
          <p:nvPr>
            <p:ph type="ftr" sz="quarter" idx="11"/>
          </p:nvPr>
        </p:nvSpPr>
        <p:spPr/>
        <p:txBody>
          <a:bodyPr/>
          <a:lstStyle/>
          <a:p>
            <a:r>
              <a:rPr lang="en-US" smtClean="0"/>
              <a:t>Ming Liu, sPHENIX Gen. Mtg</a:t>
            </a:r>
            <a:endParaRPr lang="en-US"/>
          </a:p>
        </p:txBody>
      </p:sp>
      <p:sp>
        <p:nvSpPr>
          <p:cNvPr id="4" name="Slide Number Placeholder 3"/>
          <p:cNvSpPr>
            <a:spLocks noGrp="1"/>
          </p:cNvSpPr>
          <p:nvPr>
            <p:ph type="sldNum" sz="quarter" idx="12"/>
          </p:nvPr>
        </p:nvSpPr>
        <p:spPr/>
        <p:txBody>
          <a:bodyPr/>
          <a:lstStyle/>
          <a:p>
            <a:fld id="{B7717991-F6E4-114A-8960-86FF3468BEB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82794C-C7DD-1346-AF6B-0FA4D4E2CFDC}" type="datetime1">
              <a:rPr lang="en-US" smtClean="0"/>
              <a:t>1/26/18</a:t>
            </a:fld>
            <a:endParaRPr lang="en-US"/>
          </a:p>
        </p:txBody>
      </p:sp>
      <p:sp>
        <p:nvSpPr>
          <p:cNvPr id="6" name="Footer Placeholder 5"/>
          <p:cNvSpPr>
            <a:spLocks noGrp="1"/>
          </p:cNvSpPr>
          <p:nvPr>
            <p:ph type="ftr" sz="quarter" idx="11"/>
          </p:nvPr>
        </p:nvSpPr>
        <p:spPr/>
        <p:txBody>
          <a:bodyPr/>
          <a:lstStyle/>
          <a:p>
            <a:r>
              <a:rPr lang="en-US" smtClean="0"/>
              <a:t>Ming Liu, sPHENIX Gen. Mtg</a:t>
            </a:r>
            <a:endParaRPr lang="en-US"/>
          </a:p>
        </p:txBody>
      </p:sp>
      <p:sp>
        <p:nvSpPr>
          <p:cNvPr id="7" name="Slide Number Placeholder 6"/>
          <p:cNvSpPr>
            <a:spLocks noGrp="1"/>
          </p:cNvSpPr>
          <p:nvPr>
            <p:ph type="sldNum" sz="quarter" idx="12"/>
          </p:nvPr>
        </p:nvSpPr>
        <p:spPr/>
        <p:txBody>
          <a:bodyPr/>
          <a:lstStyle/>
          <a:p>
            <a:fld id="{B7717991-F6E4-114A-8960-86FF3468BEB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6949EC-A3B8-3C40-8BE2-14C48F36F574}" type="datetime1">
              <a:rPr lang="en-US" smtClean="0"/>
              <a:t>1/26/18</a:t>
            </a:fld>
            <a:endParaRPr lang="en-US"/>
          </a:p>
        </p:txBody>
      </p:sp>
      <p:sp>
        <p:nvSpPr>
          <p:cNvPr id="6" name="Footer Placeholder 5"/>
          <p:cNvSpPr>
            <a:spLocks noGrp="1"/>
          </p:cNvSpPr>
          <p:nvPr>
            <p:ph type="ftr" sz="quarter" idx="11"/>
          </p:nvPr>
        </p:nvSpPr>
        <p:spPr/>
        <p:txBody>
          <a:bodyPr/>
          <a:lstStyle/>
          <a:p>
            <a:r>
              <a:rPr lang="en-US" smtClean="0"/>
              <a:t>Ming Liu, sPHENIX Gen. Mtg</a:t>
            </a:r>
            <a:endParaRPr lang="en-US"/>
          </a:p>
        </p:txBody>
      </p:sp>
      <p:sp>
        <p:nvSpPr>
          <p:cNvPr id="7" name="Slide Number Placeholder 6"/>
          <p:cNvSpPr>
            <a:spLocks noGrp="1"/>
          </p:cNvSpPr>
          <p:nvPr>
            <p:ph type="sldNum" sz="quarter" idx="12"/>
          </p:nvPr>
        </p:nvSpPr>
        <p:spPr/>
        <p:txBody>
          <a:bodyPr/>
          <a:lstStyle/>
          <a:p>
            <a:fld id="{B7717991-F6E4-114A-8960-86FF3468BEB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A9A883-8345-E94A-950F-C9D99B8FB910}" type="datetime1">
              <a:rPr lang="en-US" smtClean="0"/>
              <a:t>1/26/18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Ming Liu, sPHENIX Gen. Mtg</a:t>
            </a: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717991-F6E4-114A-8960-86FF3468BEB5}" type="slidenum">
              <a:rPr lang="en-US" smtClean="0"/>
              <a:t>‹#›</a:t>
            </a:fld>
            <a:endParaRPr lang="en-US"/>
          </a:p>
        </p:txBody>
      </p:sp>
    </p:spTree>
    <p:extLst>
      <p:ext uri="{BB962C8B-B14F-4D97-AF65-F5344CB8AC3E}">
        <p14:creationId xmlns:p14="http://schemas.microsoft.com/office/powerpoint/2010/main" val="6832236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 Id="rId3" Type="http://schemas.openxmlformats.org/officeDocument/2006/relationships/image" Target="../media/image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docs.google.com/document/d/1CruOsS4g4U2VWMVbF8F2IkDP2H2WSqjR818_OIhVynI/edit#heading=h.s87340nqkunh" TargetMode="External"/><Relationship Id="rId3" Type="http://schemas.openxmlformats.org/officeDocument/2006/relationships/hyperlink" Target="https://www.overleaf.com/10919417bwssgrhhgryc#/4108860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indico.bnl.gov/conferenceDisplay.py?confId=411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1545088"/>
          </a:xfrm>
        </p:spPr>
        <p:txBody>
          <a:bodyPr>
            <a:normAutofit/>
          </a:bodyPr>
          <a:lstStyle/>
          <a:p>
            <a:r>
              <a:rPr lang="en-US" sz="4400" dirty="0" smtClean="0"/>
              <a:t>MVTX Proposal </a:t>
            </a:r>
            <a:r>
              <a:rPr lang="en-US" sz="4400" dirty="0" smtClean="0"/>
              <a:t>Status </a:t>
            </a:r>
            <a:r>
              <a:rPr lang="en-US" sz="4400" dirty="0" smtClean="0"/>
              <a:t>and Plan</a:t>
            </a:r>
            <a:endParaRPr lang="en-US" sz="4400" dirty="0"/>
          </a:p>
        </p:txBody>
      </p:sp>
      <p:sp>
        <p:nvSpPr>
          <p:cNvPr id="3" name="Subtitle 2"/>
          <p:cNvSpPr>
            <a:spLocks noGrp="1"/>
          </p:cNvSpPr>
          <p:nvPr>
            <p:ph type="subTitle" idx="1"/>
          </p:nvPr>
        </p:nvSpPr>
        <p:spPr>
          <a:xfrm>
            <a:off x="1143000" y="3165231"/>
            <a:ext cx="6858000" cy="2975858"/>
          </a:xfrm>
        </p:spPr>
        <p:txBody>
          <a:bodyPr>
            <a:normAutofit fontScale="92500" lnSpcReduction="20000"/>
          </a:bodyPr>
          <a:lstStyle/>
          <a:p>
            <a:r>
              <a:rPr lang="en-US" dirty="0" smtClean="0"/>
              <a:t>Ming Liu</a:t>
            </a:r>
          </a:p>
          <a:p>
            <a:r>
              <a:rPr lang="en-US" dirty="0" smtClean="0"/>
              <a:t>LANL</a:t>
            </a:r>
          </a:p>
          <a:p>
            <a:endParaRPr lang="en-US" dirty="0" smtClean="0"/>
          </a:p>
          <a:p>
            <a:r>
              <a:rPr lang="en-US" dirty="0" smtClean="0"/>
              <a:t>1/26/2018</a:t>
            </a:r>
          </a:p>
          <a:p>
            <a:r>
              <a:rPr lang="en-US" dirty="0" smtClean="0"/>
              <a:t>sPHENIX General Meeting</a:t>
            </a:r>
          </a:p>
          <a:p>
            <a:endParaRPr lang="en-US" dirty="0"/>
          </a:p>
          <a:p>
            <a:pPr marL="342900" indent="-342900" algn="l">
              <a:buFont typeface="Arial" charset="0"/>
              <a:buChar char="•"/>
            </a:pPr>
            <a:r>
              <a:rPr lang="en-US" dirty="0" smtClean="0"/>
              <a:t>Proposal submission plan</a:t>
            </a:r>
          </a:p>
          <a:p>
            <a:pPr marL="342900" indent="-342900" algn="l">
              <a:buFont typeface="Arial" charset="0"/>
              <a:buChar char="•"/>
            </a:pPr>
            <a:r>
              <a:rPr lang="en-US" dirty="0" smtClean="0"/>
              <a:t>Funding path </a:t>
            </a:r>
            <a:endParaRPr lang="en-US" dirty="0"/>
          </a:p>
        </p:txBody>
      </p:sp>
    </p:spTree>
    <p:extLst>
      <p:ext uri="{BB962C8B-B14F-4D97-AF65-F5344CB8AC3E}">
        <p14:creationId xmlns:p14="http://schemas.microsoft.com/office/powerpoint/2010/main" val="20313330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0B6DC9-6D2F-B240-A9BF-6137FFF426A1}" type="datetime1">
              <a:rPr lang="en-US" smtClean="0"/>
              <a:t>1/26/18</a:t>
            </a:fld>
            <a:endParaRPr lang="en-US"/>
          </a:p>
        </p:txBody>
      </p:sp>
      <p:sp>
        <p:nvSpPr>
          <p:cNvPr id="3" name="Footer Placeholder 2"/>
          <p:cNvSpPr>
            <a:spLocks noGrp="1"/>
          </p:cNvSpPr>
          <p:nvPr>
            <p:ph type="ftr" sz="quarter" idx="11"/>
          </p:nvPr>
        </p:nvSpPr>
        <p:spPr/>
        <p:txBody>
          <a:bodyPr/>
          <a:lstStyle/>
          <a:p>
            <a:r>
              <a:rPr lang="en-US" smtClean="0"/>
              <a:t>Ming Liu, sPHENIX Gen. Mtg</a:t>
            </a:r>
            <a:endParaRPr lang="en-US"/>
          </a:p>
        </p:txBody>
      </p:sp>
      <p:sp>
        <p:nvSpPr>
          <p:cNvPr id="4" name="Slide Number Placeholder 3"/>
          <p:cNvSpPr>
            <a:spLocks noGrp="1"/>
          </p:cNvSpPr>
          <p:nvPr>
            <p:ph type="sldNum" sz="quarter" idx="12"/>
          </p:nvPr>
        </p:nvSpPr>
        <p:spPr/>
        <p:txBody>
          <a:bodyPr/>
          <a:lstStyle/>
          <a:p>
            <a:fld id="{B7717991-F6E4-114A-8960-86FF3468BEB5}" type="slidenum">
              <a:rPr lang="en-US" smtClean="0"/>
              <a:t>10</a:t>
            </a:fld>
            <a:endParaRPr lang="en-US"/>
          </a:p>
        </p:txBody>
      </p:sp>
      <p:pic>
        <p:nvPicPr>
          <p:cNvPr id="5" name="Picture 4"/>
          <p:cNvPicPr>
            <a:picLocks noChangeAspect="1"/>
          </p:cNvPicPr>
          <p:nvPr/>
        </p:nvPicPr>
        <p:blipFill>
          <a:blip r:embed="rId2"/>
          <a:stretch>
            <a:fillRect/>
          </a:stretch>
        </p:blipFill>
        <p:spPr>
          <a:xfrm>
            <a:off x="1096400" y="0"/>
            <a:ext cx="6951200" cy="6858000"/>
          </a:xfrm>
          <a:prstGeom prst="rect">
            <a:avLst/>
          </a:prstGeom>
        </p:spPr>
      </p:pic>
      <p:sp>
        <p:nvSpPr>
          <p:cNvPr id="6" name="Rectangle 5"/>
          <p:cNvSpPr/>
          <p:nvPr/>
        </p:nvSpPr>
        <p:spPr>
          <a:xfrm>
            <a:off x="1096400" y="2765086"/>
            <a:ext cx="6948069" cy="164279"/>
          </a:xfrm>
          <a:prstGeom prst="rect">
            <a:avLst/>
          </a:prstGeom>
          <a:solidFill>
            <a:srgbClr val="FFFF00">
              <a:alpha val="18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629392" y="2751380"/>
            <a:ext cx="485658" cy="19168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157735" y="97984"/>
            <a:ext cx="606256" cy="338554"/>
          </a:xfrm>
          <a:prstGeom prst="rect">
            <a:avLst/>
          </a:prstGeom>
          <a:noFill/>
        </p:spPr>
        <p:txBody>
          <a:bodyPr wrap="none" rtlCol="0">
            <a:spAutoFit/>
          </a:bodyPr>
          <a:lstStyle/>
          <a:p>
            <a:r>
              <a:rPr lang="en-US" sz="1600" b="1" dirty="0" smtClean="0">
                <a:solidFill>
                  <a:srgbClr val="0915FF"/>
                </a:solidFill>
              </a:rPr>
              <a:t>M&amp;S</a:t>
            </a:r>
            <a:endParaRPr lang="en-US" sz="1600" b="1" dirty="0">
              <a:solidFill>
                <a:srgbClr val="0915FF"/>
              </a:solidFill>
            </a:endParaRPr>
          </a:p>
        </p:txBody>
      </p:sp>
      <p:sp>
        <p:nvSpPr>
          <p:cNvPr id="9" name="TextBox 8"/>
          <p:cNvSpPr txBox="1"/>
          <p:nvPr/>
        </p:nvSpPr>
        <p:spPr>
          <a:xfrm>
            <a:off x="5544822" y="312683"/>
            <a:ext cx="724878" cy="369332"/>
          </a:xfrm>
          <a:prstGeom prst="rect">
            <a:avLst/>
          </a:prstGeom>
          <a:noFill/>
        </p:spPr>
        <p:txBody>
          <a:bodyPr wrap="none" rtlCol="0">
            <a:spAutoFit/>
          </a:bodyPr>
          <a:lstStyle/>
          <a:p>
            <a:r>
              <a:rPr lang="en-US" b="1" dirty="0" smtClean="0">
                <a:solidFill>
                  <a:srgbClr val="FF0000"/>
                </a:solidFill>
              </a:rPr>
              <a:t>Labor</a:t>
            </a:r>
            <a:endParaRPr lang="en-US" b="1" dirty="0">
              <a:solidFill>
                <a:srgbClr val="FF0000"/>
              </a:solidFill>
            </a:endParaRPr>
          </a:p>
        </p:txBody>
      </p:sp>
    </p:spTree>
    <p:extLst>
      <p:ext uri="{BB962C8B-B14F-4D97-AF65-F5344CB8AC3E}">
        <p14:creationId xmlns:p14="http://schemas.microsoft.com/office/powerpoint/2010/main" val="6531583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2BED5C-7E0F-2443-BA0B-F664070272EC}" type="datetime1">
              <a:rPr lang="en-US" smtClean="0"/>
              <a:t>1/26/18</a:t>
            </a:fld>
            <a:endParaRPr lang="en-US"/>
          </a:p>
        </p:txBody>
      </p:sp>
      <p:sp>
        <p:nvSpPr>
          <p:cNvPr id="3" name="Footer Placeholder 2"/>
          <p:cNvSpPr>
            <a:spLocks noGrp="1"/>
          </p:cNvSpPr>
          <p:nvPr>
            <p:ph type="ftr" sz="quarter" idx="11"/>
          </p:nvPr>
        </p:nvSpPr>
        <p:spPr/>
        <p:txBody>
          <a:bodyPr/>
          <a:lstStyle/>
          <a:p>
            <a:r>
              <a:rPr lang="en-US" smtClean="0"/>
              <a:t>Ming Liu, sPHENIX Gen. Mtg</a:t>
            </a:r>
            <a:endParaRPr lang="en-US"/>
          </a:p>
        </p:txBody>
      </p:sp>
      <p:sp>
        <p:nvSpPr>
          <p:cNvPr id="4" name="Slide Number Placeholder 3"/>
          <p:cNvSpPr>
            <a:spLocks noGrp="1"/>
          </p:cNvSpPr>
          <p:nvPr>
            <p:ph type="sldNum" sz="quarter" idx="12"/>
          </p:nvPr>
        </p:nvSpPr>
        <p:spPr/>
        <p:txBody>
          <a:bodyPr/>
          <a:lstStyle/>
          <a:p>
            <a:fld id="{B7717991-F6E4-114A-8960-86FF3468BEB5}" type="slidenum">
              <a:rPr lang="en-US" smtClean="0"/>
              <a:t>11</a:t>
            </a:fld>
            <a:endParaRPr lang="en-US"/>
          </a:p>
        </p:txBody>
      </p:sp>
      <p:pic>
        <p:nvPicPr>
          <p:cNvPr id="5" name="Picture 4"/>
          <p:cNvPicPr>
            <a:picLocks noChangeAspect="1"/>
          </p:cNvPicPr>
          <p:nvPr/>
        </p:nvPicPr>
        <p:blipFill>
          <a:blip r:embed="rId2"/>
          <a:stretch>
            <a:fillRect/>
          </a:stretch>
        </p:blipFill>
        <p:spPr>
          <a:xfrm>
            <a:off x="1100331" y="0"/>
            <a:ext cx="6943337" cy="6858000"/>
          </a:xfrm>
          <a:prstGeom prst="rect">
            <a:avLst/>
          </a:prstGeom>
        </p:spPr>
      </p:pic>
      <p:sp>
        <p:nvSpPr>
          <p:cNvPr id="6" name="Rectangle 5"/>
          <p:cNvSpPr/>
          <p:nvPr/>
        </p:nvSpPr>
        <p:spPr>
          <a:xfrm>
            <a:off x="1023909" y="1144353"/>
            <a:ext cx="6948069" cy="164279"/>
          </a:xfrm>
          <a:prstGeom prst="rect">
            <a:avLst/>
          </a:prstGeom>
          <a:solidFill>
            <a:srgbClr val="FFFF00">
              <a:alpha val="18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379813" y="3493336"/>
            <a:ext cx="6592165" cy="202591"/>
          </a:xfrm>
          <a:prstGeom prst="rect">
            <a:avLst/>
          </a:prstGeom>
          <a:solidFill>
            <a:srgbClr val="FFFF00">
              <a:alpha val="18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340573" y="5523814"/>
            <a:ext cx="6592165" cy="202591"/>
          </a:xfrm>
          <a:prstGeom prst="rect">
            <a:avLst/>
          </a:prstGeom>
          <a:solidFill>
            <a:srgbClr val="FFFF00">
              <a:alpha val="18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157735" y="103461"/>
            <a:ext cx="606256" cy="338554"/>
          </a:xfrm>
          <a:prstGeom prst="rect">
            <a:avLst/>
          </a:prstGeom>
          <a:noFill/>
        </p:spPr>
        <p:txBody>
          <a:bodyPr wrap="none" rtlCol="0">
            <a:spAutoFit/>
          </a:bodyPr>
          <a:lstStyle/>
          <a:p>
            <a:r>
              <a:rPr lang="en-US" sz="1600" b="1" dirty="0" smtClean="0">
                <a:solidFill>
                  <a:srgbClr val="0915FF"/>
                </a:solidFill>
              </a:rPr>
              <a:t>M&amp;S</a:t>
            </a:r>
            <a:endParaRPr lang="en-US" sz="1600" b="1" dirty="0">
              <a:solidFill>
                <a:srgbClr val="0915FF"/>
              </a:solidFill>
            </a:endParaRPr>
          </a:p>
        </p:txBody>
      </p:sp>
      <p:sp>
        <p:nvSpPr>
          <p:cNvPr id="10" name="TextBox 9"/>
          <p:cNvSpPr txBox="1"/>
          <p:nvPr/>
        </p:nvSpPr>
        <p:spPr>
          <a:xfrm>
            <a:off x="5544822" y="318160"/>
            <a:ext cx="724878" cy="369332"/>
          </a:xfrm>
          <a:prstGeom prst="rect">
            <a:avLst/>
          </a:prstGeom>
          <a:noFill/>
        </p:spPr>
        <p:txBody>
          <a:bodyPr wrap="none" rtlCol="0">
            <a:spAutoFit/>
          </a:bodyPr>
          <a:lstStyle/>
          <a:p>
            <a:r>
              <a:rPr lang="en-US" b="1" dirty="0" smtClean="0">
                <a:solidFill>
                  <a:srgbClr val="FF0000"/>
                </a:solidFill>
              </a:rPr>
              <a:t>Labor</a:t>
            </a:r>
            <a:endParaRPr lang="en-US" b="1" dirty="0">
              <a:solidFill>
                <a:srgbClr val="FF0000"/>
              </a:solidFill>
            </a:endParaRPr>
          </a:p>
        </p:txBody>
      </p:sp>
      <p:sp>
        <p:nvSpPr>
          <p:cNvPr id="11" name="Rectangle 10"/>
          <p:cNvSpPr/>
          <p:nvPr/>
        </p:nvSpPr>
        <p:spPr>
          <a:xfrm>
            <a:off x="5648007" y="1130647"/>
            <a:ext cx="485658" cy="19168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664432" y="3498786"/>
            <a:ext cx="485658" cy="19168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166017" y="3493336"/>
            <a:ext cx="485658" cy="191689"/>
          </a:xfrm>
          <a:prstGeom prst="rect">
            <a:avLst/>
          </a:prstGeom>
          <a:noFill/>
          <a:ln w="31750">
            <a:solidFill>
              <a:srgbClr val="091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178774" y="1119745"/>
            <a:ext cx="485658" cy="191689"/>
          </a:xfrm>
          <a:prstGeom prst="rect">
            <a:avLst/>
          </a:prstGeom>
          <a:noFill/>
          <a:ln w="31750">
            <a:solidFill>
              <a:srgbClr val="091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32501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287" y="198633"/>
            <a:ext cx="7886700" cy="994172"/>
          </a:xfrm>
        </p:spPr>
        <p:txBody>
          <a:bodyPr>
            <a:normAutofit fontScale="90000"/>
          </a:bodyPr>
          <a:lstStyle/>
          <a:p>
            <a:r>
              <a:rPr lang="en-US" dirty="0" smtClean="0"/>
              <a:t>Detector Assembly @LBNL/CCNU?</a:t>
            </a:r>
            <a:endParaRPr lang="en-US" dirty="0"/>
          </a:p>
        </p:txBody>
      </p:sp>
      <p:sp>
        <p:nvSpPr>
          <p:cNvPr id="4" name="Date Placeholder 3"/>
          <p:cNvSpPr>
            <a:spLocks noGrp="1"/>
          </p:cNvSpPr>
          <p:nvPr>
            <p:ph type="dt" sz="half" idx="10"/>
          </p:nvPr>
        </p:nvSpPr>
        <p:spPr/>
        <p:txBody>
          <a:bodyPr/>
          <a:lstStyle/>
          <a:p>
            <a:fld id="{66EF1E99-630D-6345-A469-9E9D2F91C41D}" type="datetime1">
              <a:rPr lang="en-US" smtClean="0"/>
              <a:t>1/26/18</a:t>
            </a:fld>
            <a:endParaRPr lang="en-US"/>
          </a:p>
        </p:txBody>
      </p:sp>
      <p:sp>
        <p:nvSpPr>
          <p:cNvPr id="5" name="Footer Placeholder 4"/>
          <p:cNvSpPr>
            <a:spLocks noGrp="1"/>
          </p:cNvSpPr>
          <p:nvPr>
            <p:ph type="ftr" sz="quarter" idx="11"/>
          </p:nvPr>
        </p:nvSpPr>
        <p:spPr/>
        <p:txBody>
          <a:bodyPr/>
          <a:lstStyle/>
          <a:p>
            <a:r>
              <a:rPr lang="en-US" smtClean="0"/>
              <a:t>Ming Liu, sPHENIX Gen. Mtg</a:t>
            </a:r>
            <a:endParaRPr lang="en-US"/>
          </a:p>
        </p:txBody>
      </p:sp>
      <p:sp>
        <p:nvSpPr>
          <p:cNvPr id="6" name="Slide Number Placeholder 5"/>
          <p:cNvSpPr>
            <a:spLocks noGrp="1"/>
          </p:cNvSpPr>
          <p:nvPr>
            <p:ph type="sldNum" sz="quarter" idx="12"/>
          </p:nvPr>
        </p:nvSpPr>
        <p:spPr/>
        <p:txBody>
          <a:bodyPr/>
          <a:lstStyle/>
          <a:p>
            <a:fld id="{C8B63D49-09AE-EC4F-8773-351406376ACB}" type="slidenum">
              <a:rPr lang="en-US" smtClean="0"/>
              <a:t>12</a:t>
            </a:fld>
            <a:endParaRPr lang="en-US"/>
          </a:p>
        </p:txBody>
      </p:sp>
      <p:grpSp>
        <p:nvGrpSpPr>
          <p:cNvPr id="7" name="Group 6"/>
          <p:cNvGrpSpPr>
            <a:grpSpLocks noChangeAspect="1"/>
          </p:cNvGrpSpPr>
          <p:nvPr/>
        </p:nvGrpSpPr>
        <p:grpSpPr>
          <a:xfrm>
            <a:off x="6115647" y="1192805"/>
            <a:ext cx="3109795" cy="1959549"/>
            <a:chOff x="0" y="513807"/>
            <a:chExt cx="8046824" cy="5070481"/>
          </a:xfrm>
        </p:grpSpPr>
        <p:pic>
          <p:nvPicPr>
            <p:cNvPr id="8" name="Picture 7"/>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513807"/>
              <a:ext cx="7968564" cy="4496673"/>
            </a:xfrm>
            <a:prstGeom prst="rect">
              <a:avLst/>
            </a:prstGeom>
          </p:spPr>
        </p:pic>
        <p:sp>
          <p:nvSpPr>
            <p:cNvPr id="9" name="TextBox 8"/>
            <p:cNvSpPr txBox="1"/>
            <p:nvPr/>
          </p:nvSpPr>
          <p:spPr>
            <a:xfrm>
              <a:off x="3613813" y="4031318"/>
              <a:ext cx="740939" cy="1552970"/>
            </a:xfrm>
            <a:prstGeom prst="rect">
              <a:avLst/>
            </a:prstGeom>
            <a:noFill/>
          </p:spPr>
          <p:txBody>
            <a:bodyPr wrap="square" rtlCol="0">
              <a:spAutoFit/>
            </a:bodyPr>
            <a:lstStyle/>
            <a:p>
              <a:r>
                <a:rPr lang="en-GB" sz="825" dirty="0"/>
                <a:t>IB CYSS</a:t>
              </a:r>
            </a:p>
          </p:txBody>
        </p:sp>
        <p:sp>
          <p:nvSpPr>
            <p:cNvPr id="10" name="TextBox 9"/>
            <p:cNvSpPr txBox="1"/>
            <p:nvPr/>
          </p:nvSpPr>
          <p:spPr>
            <a:xfrm>
              <a:off x="7305885" y="1509315"/>
              <a:ext cx="740939" cy="1552970"/>
            </a:xfrm>
            <a:prstGeom prst="rect">
              <a:avLst/>
            </a:prstGeom>
            <a:noFill/>
          </p:spPr>
          <p:txBody>
            <a:bodyPr wrap="square" rtlCol="0">
              <a:spAutoFit/>
            </a:bodyPr>
            <a:lstStyle/>
            <a:p>
              <a:r>
                <a:rPr lang="en-GB" sz="825" dirty="0"/>
                <a:t>Layer 0</a:t>
              </a:r>
            </a:p>
          </p:txBody>
        </p:sp>
        <p:sp>
          <p:nvSpPr>
            <p:cNvPr id="11" name="TextBox 10"/>
            <p:cNvSpPr txBox="1"/>
            <p:nvPr/>
          </p:nvSpPr>
          <p:spPr>
            <a:xfrm>
              <a:off x="6794107" y="2010567"/>
              <a:ext cx="740939" cy="1552970"/>
            </a:xfrm>
            <a:prstGeom prst="rect">
              <a:avLst/>
            </a:prstGeom>
            <a:noFill/>
          </p:spPr>
          <p:txBody>
            <a:bodyPr wrap="square" rtlCol="0">
              <a:spAutoFit/>
            </a:bodyPr>
            <a:lstStyle/>
            <a:p>
              <a:r>
                <a:rPr lang="en-GB" sz="825" dirty="0"/>
                <a:t>Layer 1</a:t>
              </a:r>
            </a:p>
          </p:txBody>
        </p:sp>
        <p:sp>
          <p:nvSpPr>
            <p:cNvPr id="12" name="TextBox 11"/>
            <p:cNvSpPr txBox="1"/>
            <p:nvPr/>
          </p:nvSpPr>
          <p:spPr>
            <a:xfrm>
              <a:off x="5876618" y="2930341"/>
              <a:ext cx="740939" cy="1552970"/>
            </a:xfrm>
            <a:prstGeom prst="rect">
              <a:avLst/>
            </a:prstGeom>
            <a:noFill/>
          </p:spPr>
          <p:txBody>
            <a:bodyPr wrap="square" rtlCol="0">
              <a:spAutoFit/>
            </a:bodyPr>
            <a:lstStyle/>
            <a:p>
              <a:r>
                <a:rPr lang="en-GB" sz="825" dirty="0"/>
                <a:t>Layer 2</a:t>
              </a:r>
            </a:p>
          </p:txBody>
        </p:sp>
      </p:grpSp>
      <p:pic>
        <p:nvPicPr>
          <p:cNvPr id="13" name="Picture 12"/>
          <p:cNvPicPr>
            <a:picLocks noChangeAspect="1"/>
          </p:cNvPicPr>
          <p:nvPr/>
        </p:nvPicPr>
        <p:blipFill>
          <a:blip r:embed="rId3"/>
          <a:stretch>
            <a:fillRect/>
          </a:stretch>
        </p:blipFill>
        <p:spPr>
          <a:xfrm>
            <a:off x="118287" y="2065396"/>
            <a:ext cx="6339663" cy="3559117"/>
          </a:xfrm>
          <a:prstGeom prst="rect">
            <a:avLst/>
          </a:prstGeom>
        </p:spPr>
      </p:pic>
    </p:spTree>
    <p:extLst>
      <p:ext uri="{BB962C8B-B14F-4D97-AF65-F5344CB8AC3E}">
        <p14:creationId xmlns:p14="http://schemas.microsoft.com/office/powerpoint/2010/main" val="12508358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1083"/>
            <a:ext cx="7886700" cy="1325563"/>
          </a:xfrm>
        </p:spPr>
        <p:txBody>
          <a:bodyPr>
            <a:normAutofit fontScale="90000"/>
          </a:bodyPr>
          <a:lstStyle/>
          <a:p>
            <a:r>
              <a:rPr lang="en-US" dirty="0" smtClean="0"/>
              <a:t>Possible Path Forward </a:t>
            </a:r>
            <a:br>
              <a:rPr lang="en-US" dirty="0" smtClean="0"/>
            </a:br>
            <a:r>
              <a:rPr lang="mr-IN" sz="3100" dirty="0" smtClean="0"/>
              <a:t>–</a:t>
            </a:r>
            <a:r>
              <a:rPr lang="en-US" sz="3100" dirty="0" smtClean="0"/>
              <a:t> follow up on the discussions from today’s meeting </a:t>
            </a:r>
            <a:endParaRPr lang="en-US" sz="3100" dirty="0"/>
          </a:p>
        </p:txBody>
      </p:sp>
      <p:sp>
        <p:nvSpPr>
          <p:cNvPr id="6" name="Content Placeholder 5"/>
          <p:cNvSpPr>
            <a:spLocks noGrp="1"/>
          </p:cNvSpPr>
          <p:nvPr>
            <p:ph idx="1"/>
          </p:nvPr>
        </p:nvSpPr>
        <p:spPr>
          <a:xfrm>
            <a:off x="628650" y="1618797"/>
            <a:ext cx="7886700" cy="4351338"/>
          </a:xfrm>
        </p:spPr>
        <p:txBody>
          <a:bodyPr>
            <a:normAutofit fontScale="85000" lnSpcReduction="20000"/>
          </a:bodyPr>
          <a:lstStyle/>
          <a:p>
            <a:r>
              <a:rPr lang="en-US" dirty="0" smtClean="0">
                <a:solidFill>
                  <a:srgbClr val="FF0000"/>
                </a:solidFill>
              </a:rPr>
              <a:t>Plan-B1</a:t>
            </a:r>
          </a:p>
          <a:p>
            <a:pPr lvl="1"/>
            <a:r>
              <a:rPr lang="en-US" dirty="0" smtClean="0"/>
              <a:t>sPHENIX savings from contingency </a:t>
            </a:r>
          </a:p>
          <a:p>
            <a:pPr lvl="1"/>
            <a:r>
              <a:rPr lang="en-US" dirty="0" smtClean="0"/>
              <a:t>Foreign contributions</a:t>
            </a:r>
          </a:p>
          <a:p>
            <a:pPr lvl="2"/>
            <a:r>
              <a:rPr lang="en-US" dirty="0" smtClean="0"/>
              <a:t>direct (such as CCNU on stave production/assembly)</a:t>
            </a:r>
          </a:p>
          <a:p>
            <a:pPr lvl="2"/>
            <a:r>
              <a:rPr lang="en-US" dirty="0" smtClean="0"/>
              <a:t>indirect (such as </a:t>
            </a:r>
            <a:r>
              <a:rPr lang="en-US" dirty="0" err="1" smtClean="0"/>
              <a:t>EMCal</a:t>
            </a:r>
            <a:r>
              <a:rPr lang="en-US" dirty="0" smtClean="0"/>
              <a:t>) to generate cash saving from sPHENIX baseline</a:t>
            </a:r>
          </a:p>
          <a:p>
            <a:pPr lvl="1"/>
            <a:endParaRPr lang="en-US" dirty="0" smtClean="0"/>
          </a:p>
          <a:p>
            <a:r>
              <a:rPr lang="en-US" dirty="0" smtClean="0">
                <a:solidFill>
                  <a:srgbClr val="FF0000"/>
                </a:solidFill>
              </a:rPr>
              <a:t>Plan-B2</a:t>
            </a:r>
          </a:p>
          <a:p>
            <a:pPr lvl="1"/>
            <a:r>
              <a:rPr lang="en-US" dirty="0" smtClean="0"/>
              <a:t>NSF funding through Universities .. $4M cap</a:t>
            </a:r>
          </a:p>
          <a:p>
            <a:pPr lvl="1"/>
            <a:r>
              <a:rPr lang="en-US" dirty="0"/>
              <a:t>sPHENIX savings from contingency </a:t>
            </a:r>
            <a:endParaRPr lang="en-US" dirty="0" smtClean="0"/>
          </a:p>
          <a:p>
            <a:pPr lvl="1"/>
            <a:endParaRPr lang="en-US" dirty="0" smtClean="0"/>
          </a:p>
          <a:p>
            <a:r>
              <a:rPr lang="en-US" dirty="0" smtClean="0">
                <a:solidFill>
                  <a:srgbClr val="0915FF"/>
                </a:solidFill>
              </a:rPr>
              <a:t>Reduce the total cost of MVTX  is critical </a:t>
            </a:r>
          </a:p>
          <a:p>
            <a:pPr lvl="1"/>
            <a:r>
              <a:rPr lang="en-US" dirty="0" smtClean="0"/>
              <a:t>Carbon structures</a:t>
            </a:r>
          </a:p>
          <a:p>
            <a:pPr lvl="1"/>
            <a:r>
              <a:rPr lang="en-US" dirty="0" smtClean="0"/>
              <a:t>Readout electronics</a:t>
            </a:r>
          </a:p>
          <a:p>
            <a:pPr lvl="1"/>
            <a:r>
              <a:rPr lang="en-US" dirty="0" smtClean="0"/>
              <a:t>Labor cost </a:t>
            </a:r>
            <a:r>
              <a:rPr lang="mr-IN" dirty="0" smtClean="0"/>
              <a:t>–</a:t>
            </a:r>
            <a:r>
              <a:rPr lang="en-US" dirty="0" smtClean="0"/>
              <a:t> more “in kind” contributions</a:t>
            </a:r>
            <a:endParaRPr lang="en-US" dirty="0"/>
          </a:p>
          <a:p>
            <a:endParaRPr lang="en-US" dirty="0"/>
          </a:p>
        </p:txBody>
      </p:sp>
      <p:sp>
        <p:nvSpPr>
          <p:cNvPr id="3" name="Date Placeholder 2"/>
          <p:cNvSpPr>
            <a:spLocks noGrp="1"/>
          </p:cNvSpPr>
          <p:nvPr>
            <p:ph type="dt" sz="half" idx="10"/>
          </p:nvPr>
        </p:nvSpPr>
        <p:spPr/>
        <p:txBody>
          <a:bodyPr/>
          <a:lstStyle/>
          <a:p>
            <a:fld id="{64DA54EE-7736-C545-8BDD-F4885B62796D}" type="datetime1">
              <a:rPr lang="en-US" smtClean="0"/>
              <a:t>1/26/18</a:t>
            </a:fld>
            <a:endParaRPr lang="en-US"/>
          </a:p>
        </p:txBody>
      </p:sp>
      <p:sp>
        <p:nvSpPr>
          <p:cNvPr id="4" name="Footer Placeholder 3"/>
          <p:cNvSpPr>
            <a:spLocks noGrp="1"/>
          </p:cNvSpPr>
          <p:nvPr>
            <p:ph type="ftr" sz="quarter" idx="11"/>
          </p:nvPr>
        </p:nvSpPr>
        <p:spPr/>
        <p:txBody>
          <a:bodyPr/>
          <a:lstStyle/>
          <a:p>
            <a:r>
              <a:rPr lang="en-US" smtClean="0"/>
              <a:t>Ming Liu, sPHENIX Gen. Mtg</a:t>
            </a:r>
            <a:endParaRPr lang="en-US"/>
          </a:p>
        </p:txBody>
      </p:sp>
      <p:sp>
        <p:nvSpPr>
          <p:cNvPr id="5" name="Slide Number Placeholder 4"/>
          <p:cNvSpPr>
            <a:spLocks noGrp="1"/>
          </p:cNvSpPr>
          <p:nvPr>
            <p:ph type="sldNum" sz="quarter" idx="12"/>
          </p:nvPr>
        </p:nvSpPr>
        <p:spPr/>
        <p:txBody>
          <a:bodyPr/>
          <a:lstStyle/>
          <a:p>
            <a:fld id="{B7717991-F6E4-114A-8960-86FF3468BEB5}" type="slidenum">
              <a:rPr lang="en-US" smtClean="0"/>
              <a:t>13</a:t>
            </a:fld>
            <a:endParaRPr lang="en-US"/>
          </a:p>
        </p:txBody>
      </p:sp>
    </p:spTree>
    <p:extLst>
      <p:ext uri="{BB962C8B-B14F-4D97-AF65-F5344CB8AC3E}">
        <p14:creationId xmlns:p14="http://schemas.microsoft.com/office/powerpoint/2010/main" val="364393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08759" y="1"/>
            <a:ext cx="7886700" cy="977462"/>
          </a:xfrm>
        </p:spPr>
        <p:txBody>
          <a:bodyPr/>
          <a:lstStyle/>
          <a:p>
            <a:r>
              <a:rPr lang="en-US" dirty="0" smtClean="0"/>
              <a:t>MVTX Proposal Status &amp; Plan</a:t>
            </a:r>
            <a:endParaRPr lang="en-US" dirty="0"/>
          </a:p>
        </p:txBody>
      </p:sp>
      <p:sp>
        <p:nvSpPr>
          <p:cNvPr id="5" name="Content Placeholder 4"/>
          <p:cNvSpPr>
            <a:spLocks noGrp="1"/>
          </p:cNvSpPr>
          <p:nvPr>
            <p:ph idx="1"/>
          </p:nvPr>
        </p:nvSpPr>
        <p:spPr>
          <a:xfrm>
            <a:off x="207818" y="1135117"/>
            <a:ext cx="8742218" cy="5221234"/>
          </a:xfrm>
        </p:spPr>
        <p:txBody>
          <a:bodyPr>
            <a:normAutofit fontScale="70000" lnSpcReduction="20000"/>
          </a:bodyPr>
          <a:lstStyle/>
          <a:p>
            <a:r>
              <a:rPr lang="en-US" dirty="0" smtClean="0">
                <a:solidFill>
                  <a:srgbClr val="00B050"/>
                </a:solidFill>
              </a:rPr>
              <a:t>Received extensive and very good comments and suggestions from the collaboration, thanks!</a:t>
            </a:r>
          </a:p>
          <a:p>
            <a:pPr lvl="1"/>
            <a:r>
              <a:rPr lang="en-US" dirty="0" smtClean="0"/>
              <a:t>MVTX group has been updating the proposal since 1/16/2018. </a:t>
            </a:r>
          </a:p>
          <a:p>
            <a:pPr lvl="1"/>
            <a:r>
              <a:rPr lang="en-US" dirty="0" smtClean="0"/>
              <a:t>Plan is to complete the full proposal by </a:t>
            </a:r>
            <a:r>
              <a:rPr lang="en-US" dirty="0" smtClean="0"/>
              <a:t>early next week.</a:t>
            </a:r>
            <a:endParaRPr lang="en-US" dirty="0" smtClean="0"/>
          </a:p>
          <a:p>
            <a:pPr lvl="2"/>
            <a:r>
              <a:rPr lang="en-US" dirty="0" smtClean="0"/>
              <a:t>Address the comments received from the collaboration</a:t>
            </a:r>
          </a:p>
          <a:p>
            <a:pPr lvl="2"/>
            <a:r>
              <a:rPr lang="en-US" dirty="0" smtClean="0"/>
              <a:t>Final edit,  Jan 26 </a:t>
            </a:r>
            <a:r>
              <a:rPr lang="en-US" dirty="0"/>
              <a:t>~</a:t>
            </a:r>
            <a:r>
              <a:rPr lang="en-US" dirty="0" smtClean="0"/>
              <a:t> Jan 30  </a:t>
            </a:r>
          </a:p>
          <a:p>
            <a:pPr lvl="2"/>
            <a:r>
              <a:rPr lang="en-US" dirty="0" smtClean="0">
                <a:solidFill>
                  <a:srgbClr val="FF0000"/>
                </a:solidFill>
              </a:rPr>
              <a:t>Send </a:t>
            </a:r>
            <a:r>
              <a:rPr lang="en-US" dirty="0">
                <a:solidFill>
                  <a:srgbClr val="FF0000"/>
                </a:solidFill>
              </a:rPr>
              <a:t>it to ALD  </a:t>
            </a:r>
            <a:r>
              <a:rPr lang="en-US" dirty="0" smtClean="0">
                <a:solidFill>
                  <a:srgbClr val="FF0000"/>
                </a:solidFill>
              </a:rPr>
              <a:t>~Jan 31, 2018</a:t>
            </a:r>
          </a:p>
          <a:p>
            <a:r>
              <a:rPr lang="en-US" dirty="0">
                <a:solidFill>
                  <a:srgbClr val="00B050"/>
                </a:solidFill>
              </a:rPr>
              <a:t>P</a:t>
            </a:r>
            <a:r>
              <a:rPr lang="en-US" dirty="0" smtClean="0">
                <a:solidFill>
                  <a:srgbClr val="00B050"/>
                </a:solidFill>
              </a:rPr>
              <a:t>ropose to submit a modified version of this proposal (remove most of the cost &amp; schedule discussions) to </a:t>
            </a:r>
            <a:r>
              <a:rPr lang="en-US" dirty="0" err="1">
                <a:solidFill>
                  <a:srgbClr val="00B050"/>
                </a:solidFill>
              </a:rPr>
              <a:t>a</a:t>
            </a:r>
            <a:r>
              <a:rPr lang="en-US" dirty="0" err="1" smtClean="0">
                <a:solidFill>
                  <a:srgbClr val="00B050"/>
                </a:solidFill>
              </a:rPr>
              <a:t>rXiv</a:t>
            </a:r>
            <a:r>
              <a:rPr lang="en-US" dirty="0" smtClean="0">
                <a:solidFill>
                  <a:srgbClr val="00B050"/>
                </a:solidFill>
              </a:rPr>
              <a:t> for record and future reference</a:t>
            </a:r>
          </a:p>
          <a:p>
            <a:pPr lvl="1"/>
            <a:r>
              <a:rPr lang="en-US" dirty="0"/>
              <a:t>C</a:t>
            </a:r>
            <a:r>
              <a:rPr lang="en-US" dirty="0" smtClean="0"/>
              <a:t>ollaboration review of modified proposal, ~March?  </a:t>
            </a:r>
          </a:p>
          <a:p>
            <a:pPr lvl="1"/>
            <a:r>
              <a:rPr lang="en-US" dirty="0" smtClean="0"/>
              <a:t>Submission: ~March/April 2018? </a:t>
            </a:r>
          </a:p>
          <a:p>
            <a:pPr lvl="1"/>
            <a:endParaRPr lang="en-US" dirty="0" smtClean="0"/>
          </a:p>
          <a:p>
            <a:r>
              <a:rPr lang="en-US" dirty="0" smtClean="0">
                <a:solidFill>
                  <a:srgbClr val="FF0000"/>
                </a:solidFill>
              </a:rPr>
              <a:t>Comments &amp; responses summary doc:</a:t>
            </a:r>
          </a:p>
          <a:p>
            <a:pPr marL="0" indent="0">
              <a:buNone/>
            </a:pPr>
            <a:r>
              <a:rPr lang="en-US" dirty="0" smtClean="0">
                <a:hlinkClick r:id="rId2"/>
              </a:rPr>
              <a:t>https</a:t>
            </a:r>
            <a:r>
              <a:rPr lang="en-US" dirty="0">
                <a:hlinkClick r:id="rId2"/>
              </a:rPr>
              <a:t>://</a:t>
            </a:r>
            <a:r>
              <a:rPr lang="en-US" dirty="0" smtClean="0">
                <a:hlinkClick r:id="rId2"/>
              </a:rPr>
              <a:t>docs.google.com/document/d/1CruOsS4g4U2VWMVbF8F2IkDP2H2WSqjR818_OIhVynI/edit#heading=h.s87340nqkunh</a:t>
            </a:r>
            <a:endParaRPr lang="en-US" dirty="0" smtClean="0"/>
          </a:p>
          <a:p>
            <a:pPr marL="0" indent="0">
              <a:buNone/>
            </a:pPr>
            <a:endParaRPr lang="en-US" dirty="0" smtClean="0"/>
          </a:p>
          <a:p>
            <a:r>
              <a:rPr lang="en-US" dirty="0" smtClean="0">
                <a:solidFill>
                  <a:srgbClr val="FF0000"/>
                </a:solidFill>
              </a:rPr>
              <a:t>MVTX full </a:t>
            </a:r>
            <a:r>
              <a:rPr lang="en-US" dirty="0">
                <a:solidFill>
                  <a:srgbClr val="FF0000"/>
                </a:solidFill>
              </a:rPr>
              <a:t>proposal link:</a:t>
            </a:r>
          </a:p>
          <a:p>
            <a:pPr marL="0" indent="0">
              <a:buNone/>
            </a:pPr>
            <a:r>
              <a:rPr lang="en-US" dirty="0">
                <a:hlinkClick r:id="rId3"/>
              </a:rPr>
              <a:t>https://www.overleaf.com/10919417bwssgrhhgryc#/41088600/</a:t>
            </a:r>
            <a:endParaRPr lang="en-US" dirty="0"/>
          </a:p>
          <a:p>
            <a:pPr marL="0" indent="0">
              <a:buNone/>
            </a:pPr>
            <a:endParaRPr lang="en-US" dirty="0"/>
          </a:p>
        </p:txBody>
      </p:sp>
      <p:sp>
        <p:nvSpPr>
          <p:cNvPr id="6" name="Date Placeholder 5"/>
          <p:cNvSpPr>
            <a:spLocks noGrp="1"/>
          </p:cNvSpPr>
          <p:nvPr>
            <p:ph type="dt" sz="half" idx="10"/>
          </p:nvPr>
        </p:nvSpPr>
        <p:spPr/>
        <p:txBody>
          <a:bodyPr/>
          <a:lstStyle/>
          <a:p>
            <a:fld id="{7F5E7442-882F-8942-AA51-C26D59313689}" type="datetime1">
              <a:rPr lang="en-US" smtClean="0"/>
              <a:t>1/26/18</a:t>
            </a:fld>
            <a:endParaRPr lang="en-US"/>
          </a:p>
        </p:txBody>
      </p:sp>
      <p:sp>
        <p:nvSpPr>
          <p:cNvPr id="7" name="Footer Placeholder 6"/>
          <p:cNvSpPr>
            <a:spLocks noGrp="1"/>
          </p:cNvSpPr>
          <p:nvPr>
            <p:ph type="ftr" sz="quarter" idx="11"/>
          </p:nvPr>
        </p:nvSpPr>
        <p:spPr/>
        <p:txBody>
          <a:bodyPr/>
          <a:lstStyle/>
          <a:p>
            <a:r>
              <a:rPr lang="en-US" smtClean="0"/>
              <a:t>Ming Liu, sPHENIX Gen. Mtg</a:t>
            </a:r>
            <a:endParaRPr lang="en-US"/>
          </a:p>
        </p:txBody>
      </p:sp>
      <p:sp>
        <p:nvSpPr>
          <p:cNvPr id="8" name="Slide Number Placeholder 7"/>
          <p:cNvSpPr>
            <a:spLocks noGrp="1"/>
          </p:cNvSpPr>
          <p:nvPr>
            <p:ph type="sldNum" sz="quarter" idx="12"/>
          </p:nvPr>
        </p:nvSpPr>
        <p:spPr/>
        <p:txBody>
          <a:bodyPr/>
          <a:lstStyle/>
          <a:p>
            <a:fld id="{0A3E911D-414E-234B-8ACF-B34A4103665D}" type="slidenum">
              <a:rPr lang="en-US" smtClean="0"/>
              <a:t>2</a:t>
            </a:fld>
            <a:endParaRPr lang="en-US"/>
          </a:p>
        </p:txBody>
      </p:sp>
    </p:spTree>
    <p:extLst>
      <p:ext uri="{BB962C8B-B14F-4D97-AF65-F5344CB8AC3E}">
        <p14:creationId xmlns:p14="http://schemas.microsoft.com/office/powerpoint/2010/main" val="16428285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755374"/>
          </a:xfrm>
        </p:spPr>
        <p:txBody>
          <a:bodyPr/>
          <a:lstStyle/>
          <a:p>
            <a:r>
              <a:rPr lang="en-US" dirty="0" smtClean="0"/>
              <a:t>MVTX Funding News</a:t>
            </a:r>
            <a:endParaRPr lang="en-US" dirty="0"/>
          </a:p>
        </p:txBody>
      </p:sp>
      <p:sp>
        <p:nvSpPr>
          <p:cNvPr id="3" name="Content Placeholder 2"/>
          <p:cNvSpPr>
            <a:spLocks noGrp="1"/>
          </p:cNvSpPr>
          <p:nvPr>
            <p:ph idx="1"/>
          </p:nvPr>
        </p:nvSpPr>
        <p:spPr>
          <a:xfrm>
            <a:off x="628650" y="1038080"/>
            <a:ext cx="7354460" cy="5243450"/>
          </a:xfrm>
        </p:spPr>
        <p:txBody>
          <a:bodyPr>
            <a:normAutofit lnSpcReduction="10000"/>
          </a:bodyPr>
          <a:lstStyle/>
          <a:p>
            <a:pPr marL="0" indent="0">
              <a:buNone/>
            </a:pPr>
            <a:r>
              <a:rPr lang="en-US" sz="1400" b="1" i="1" dirty="0" smtClean="0"/>
              <a:t>Email from Gunther and Dave to collaboration on 1/21/2018, </a:t>
            </a:r>
          </a:p>
          <a:p>
            <a:pPr marL="0" indent="0">
              <a:buNone/>
            </a:pPr>
            <a:r>
              <a:rPr lang="en-US" sz="1400" dirty="0"/>
              <a:t>Dear Colleagues</a:t>
            </a:r>
            <a:r>
              <a:rPr lang="en-US" sz="1400" dirty="0" smtClean="0"/>
              <a:t>,</a:t>
            </a:r>
            <a:endParaRPr lang="en-US" sz="1400" dirty="0"/>
          </a:p>
          <a:p>
            <a:pPr marL="0" indent="0">
              <a:buNone/>
            </a:pPr>
            <a:r>
              <a:rPr lang="en-US" sz="1400" dirty="0"/>
              <a:t>Last weekend the project and co-spokespeople were notified by the ALD Berndt Mueller about a recent communication from the DOE office of nuclear science in response to the MVTX pre-proposal submitted last year. We met with the ALD last Wednesday, and discussed what we learned with the MVTX management team on Thursday and Friday. A summary can be found in a presentation prepared for Friday's biweekly MVTX meeting:</a:t>
            </a:r>
          </a:p>
          <a:p>
            <a:pPr marL="0" indent="0">
              <a:buNone/>
            </a:pPr>
            <a:r>
              <a:rPr lang="en-US" sz="1400" dirty="0">
                <a:hlinkClick r:id="rId2"/>
              </a:rPr>
              <a:t>https://</a:t>
            </a:r>
            <a:r>
              <a:rPr lang="en-US" sz="1400" dirty="0" smtClean="0">
                <a:hlinkClick r:id="rId2"/>
              </a:rPr>
              <a:t>indico.bnl.gov/conferenceDisplay.py?confId=4114</a:t>
            </a:r>
            <a:endParaRPr lang="en-US" sz="1400" dirty="0"/>
          </a:p>
          <a:p>
            <a:pPr marL="0" indent="0">
              <a:buNone/>
            </a:pPr>
            <a:r>
              <a:rPr lang="en-US" sz="1400" dirty="0">
                <a:solidFill>
                  <a:srgbClr val="FF0000"/>
                </a:solidFill>
              </a:rPr>
              <a:t>The message from DOE is that while they "appreciate the compelling science this instrument could enable and why it is considered very important to the sPHENIX experiment by the collaboration" </a:t>
            </a:r>
            <a:r>
              <a:rPr lang="en-US" sz="1400" dirty="0"/>
              <a:t>they unfortunately </a:t>
            </a:r>
            <a:r>
              <a:rPr lang="en-US" sz="1400" dirty="0">
                <a:solidFill>
                  <a:srgbClr val="00B050"/>
                </a:solidFill>
              </a:rPr>
              <a:t>"do not foresee at this time that we would be able to identify new DOE funding for the purpose of implementing the MVTX".</a:t>
            </a:r>
            <a:r>
              <a:rPr lang="en-US" sz="1400" dirty="0"/>
              <a:t> DOE "very much appreciate and encourage efforts to secure" international contributions to sPHENIX to implement elements of the detector that can not be funded with the RHIC budget constraints. </a:t>
            </a:r>
          </a:p>
          <a:p>
            <a:pPr marL="0" indent="0">
              <a:buNone/>
            </a:pPr>
            <a:r>
              <a:rPr lang="en-US" sz="1400" dirty="0"/>
              <a:t>Please see the presentation for further details and first thoughts on how to proceed. </a:t>
            </a:r>
          </a:p>
          <a:p>
            <a:pPr marL="0" indent="0">
              <a:buNone/>
            </a:pPr>
            <a:r>
              <a:rPr lang="en-US" sz="1400" dirty="0">
                <a:solidFill>
                  <a:srgbClr val="FF0000"/>
                </a:solidFill>
              </a:rPr>
              <a:t>As before, we remain fully committed to building a detector that delivers the full sPHENIX physics program. While the DOE budget developments narrow our path to achieving this goal, there are other options available, in particular in regards to non-US sPHENIX institutions able and willing to contribute to the MVTX project. </a:t>
            </a:r>
            <a:r>
              <a:rPr lang="en-US" sz="1400" dirty="0"/>
              <a:t>We will have further discussions involving project and BNL management in the near future. We will also have a brainstorming session at next week's general meeting, and are planning to call an EC meeting for further discussion</a:t>
            </a:r>
            <a:r>
              <a:rPr lang="en-US" sz="1400" dirty="0" smtClean="0"/>
              <a:t>.</a:t>
            </a:r>
            <a:endParaRPr lang="en-US" sz="1400" dirty="0"/>
          </a:p>
          <a:p>
            <a:pPr marL="0" indent="0">
              <a:buNone/>
            </a:pPr>
            <a:r>
              <a:rPr lang="en-US" sz="1400" dirty="0"/>
              <a:t>Best</a:t>
            </a:r>
            <a:r>
              <a:rPr lang="en-US" sz="1400" dirty="0" smtClean="0"/>
              <a:t>,</a:t>
            </a:r>
            <a:endParaRPr lang="en-US" sz="1400" dirty="0"/>
          </a:p>
          <a:p>
            <a:pPr marL="0" indent="0">
              <a:buNone/>
            </a:pPr>
            <a:r>
              <a:rPr lang="en-US" sz="1400" dirty="0"/>
              <a:t>Gunther and </a:t>
            </a:r>
            <a:r>
              <a:rPr lang="en-US" sz="1400" dirty="0" smtClean="0"/>
              <a:t>Dave</a:t>
            </a:r>
            <a:endParaRPr lang="en-US" sz="1400" dirty="0"/>
          </a:p>
        </p:txBody>
      </p:sp>
      <p:sp>
        <p:nvSpPr>
          <p:cNvPr id="4" name="Date Placeholder 3"/>
          <p:cNvSpPr>
            <a:spLocks noGrp="1"/>
          </p:cNvSpPr>
          <p:nvPr>
            <p:ph type="dt" sz="half" idx="10"/>
          </p:nvPr>
        </p:nvSpPr>
        <p:spPr/>
        <p:txBody>
          <a:bodyPr/>
          <a:lstStyle/>
          <a:p>
            <a:fld id="{D3CA3E28-D943-164B-9292-2D3379137CFD}" type="datetime1">
              <a:rPr lang="en-US" smtClean="0"/>
              <a:t>1/26/18</a:t>
            </a:fld>
            <a:endParaRPr lang="en-US"/>
          </a:p>
        </p:txBody>
      </p:sp>
      <p:sp>
        <p:nvSpPr>
          <p:cNvPr id="5" name="Footer Placeholder 4"/>
          <p:cNvSpPr>
            <a:spLocks noGrp="1"/>
          </p:cNvSpPr>
          <p:nvPr>
            <p:ph type="ftr" sz="quarter" idx="11"/>
          </p:nvPr>
        </p:nvSpPr>
        <p:spPr/>
        <p:txBody>
          <a:bodyPr/>
          <a:lstStyle/>
          <a:p>
            <a:r>
              <a:rPr lang="en-US" smtClean="0"/>
              <a:t>Ming Liu, sPHENIX Gen. Mtg</a:t>
            </a:r>
            <a:endParaRPr lang="en-US"/>
          </a:p>
        </p:txBody>
      </p:sp>
      <p:sp>
        <p:nvSpPr>
          <p:cNvPr id="6" name="Slide Number Placeholder 5"/>
          <p:cNvSpPr>
            <a:spLocks noGrp="1"/>
          </p:cNvSpPr>
          <p:nvPr>
            <p:ph type="sldNum" sz="quarter" idx="12"/>
          </p:nvPr>
        </p:nvSpPr>
        <p:spPr/>
        <p:txBody>
          <a:bodyPr/>
          <a:lstStyle/>
          <a:p>
            <a:fld id="{B7717991-F6E4-114A-8960-86FF3468BEB5}" type="slidenum">
              <a:rPr lang="en-US" smtClean="0"/>
              <a:t>3</a:t>
            </a:fld>
            <a:endParaRPr lang="en-US"/>
          </a:p>
        </p:txBody>
      </p:sp>
    </p:spTree>
    <p:extLst>
      <p:ext uri="{BB962C8B-B14F-4D97-AF65-F5344CB8AC3E}">
        <p14:creationId xmlns:p14="http://schemas.microsoft.com/office/powerpoint/2010/main" val="12227187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137" y="135266"/>
            <a:ext cx="7912489" cy="755281"/>
          </a:xfrm>
        </p:spPr>
        <p:txBody>
          <a:bodyPr>
            <a:normAutofit fontScale="90000"/>
          </a:bodyPr>
          <a:lstStyle/>
          <a:p>
            <a:r>
              <a:rPr lang="en-US" sz="2800" b="1" dirty="0" smtClean="0"/>
              <a:t>Active </a:t>
            </a:r>
            <a:r>
              <a:rPr lang="en-US" sz="2800" b="1" dirty="0"/>
              <a:t>f</a:t>
            </a:r>
            <a:r>
              <a:rPr lang="en-US" sz="2800" b="1" dirty="0" smtClean="0"/>
              <a:t>ollow up discussions on alternative funding path and project planning </a:t>
            </a:r>
            <a:endParaRPr lang="en-US" sz="2800" b="1" dirty="0"/>
          </a:p>
        </p:txBody>
      </p:sp>
      <p:sp>
        <p:nvSpPr>
          <p:cNvPr id="3" name="Content Placeholder 2"/>
          <p:cNvSpPr>
            <a:spLocks noGrp="1"/>
          </p:cNvSpPr>
          <p:nvPr>
            <p:ph idx="1"/>
          </p:nvPr>
        </p:nvSpPr>
        <p:spPr>
          <a:xfrm>
            <a:off x="232658" y="1075932"/>
            <a:ext cx="8657041" cy="5280419"/>
          </a:xfrm>
        </p:spPr>
        <p:txBody>
          <a:bodyPr>
            <a:normAutofit fontScale="70000" lnSpcReduction="20000"/>
          </a:bodyPr>
          <a:lstStyle/>
          <a:p>
            <a:r>
              <a:rPr lang="en-US" dirty="0" smtClean="0">
                <a:solidFill>
                  <a:srgbClr val="0915FF"/>
                </a:solidFill>
              </a:rPr>
              <a:t>MVTX project weekly meeting 1/23/2018, Maria, Bob, Grazyna and Ming</a:t>
            </a:r>
          </a:p>
          <a:p>
            <a:pPr lvl="1"/>
            <a:r>
              <a:rPr lang="en-US" dirty="0"/>
              <a:t>D</a:t>
            </a:r>
            <a:r>
              <a:rPr lang="en-US" dirty="0" smtClean="0"/>
              <a:t>iscussed inputs from </a:t>
            </a:r>
            <a:r>
              <a:rPr lang="en-US" dirty="0" smtClean="0"/>
              <a:t>Berndt:</a:t>
            </a:r>
            <a:endParaRPr lang="en-US" dirty="0" smtClean="0"/>
          </a:p>
          <a:p>
            <a:pPr lvl="2"/>
            <a:r>
              <a:rPr lang="en-US" dirty="0" smtClean="0">
                <a:solidFill>
                  <a:srgbClr val="00B050"/>
                </a:solidFill>
              </a:rPr>
              <a:t>Berndt has requested to have the proposal by the end of January; </a:t>
            </a:r>
          </a:p>
          <a:p>
            <a:pPr lvl="2"/>
            <a:r>
              <a:rPr lang="en-US" dirty="0" smtClean="0">
                <a:solidFill>
                  <a:srgbClr val="FF0000"/>
                </a:solidFill>
              </a:rPr>
              <a:t>Even if no additional funds expected from DOE at this time, DOE would allow us to proceed with the construction of the MVTX if financially feasible as the scientific case is compelling </a:t>
            </a:r>
          </a:p>
          <a:p>
            <a:pPr lvl="2"/>
            <a:r>
              <a:rPr lang="en-US" dirty="0" smtClean="0"/>
              <a:t>Actively seek non-DOE contributions </a:t>
            </a:r>
          </a:p>
          <a:p>
            <a:pPr lvl="1"/>
            <a:r>
              <a:rPr lang="en-US" dirty="0" smtClean="0"/>
              <a:t>Agreed to complete MVTX full proposal as planned, and send it to ALD by 1/31.</a:t>
            </a:r>
          </a:p>
          <a:p>
            <a:pPr lvl="2"/>
            <a:r>
              <a:rPr lang="en-US" dirty="0" smtClean="0"/>
              <a:t>Try to have all comments/updates implemented by Monday   </a:t>
            </a:r>
          </a:p>
          <a:p>
            <a:pPr lvl="1"/>
            <a:r>
              <a:rPr lang="en-US" dirty="0" smtClean="0">
                <a:solidFill>
                  <a:srgbClr val="FF0000"/>
                </a:solidFill>
              </a:rPr>
              <a:t>MVTX </a:t>
            </a:r>
            <a:r>
              <a:rPr lang="en-US" dirty="0" smtClean="0">
                <a:solidFill>
                  <a:srgbClr val="FF0000"/>
                </a:solidFill>
              </a:rPr>
              <a:t>group actively </a:t>
            </a:r>
            <a:r>
              <a:rPr lang="en-US" dirty="0" smtClean="0">
                <a:solidFill>
                  <a:srgbClr val="FF0000"/>
                </a:solidFill>
              </a:rPr>
              <a:t>working with sPHENIX and BNL management to develop “Plan-B</a:t>
            </a:r>
            <a:r>
              <a:rPr lang="en-US" dirty="0" smtClean="0">
                <a:solidFill>
                  <a:srgbClr val="FF0000"/>
                </a:solidFill>
              </a:rPr>
              <a:t>”</a:t>
            </a:r>
            <a:endParaRPr lang="en-US" dirty="0" smtClean="0">
              <a:solidFill>
                <a:srgbClr val="FF0000"/>
              </a:solidFill>
            </a:endParaRPr>
          </a:p>
          <a:p>
            <a:endParaRPr lang="en-US" dirty="0" smtClean="0"/>
          </a:p>
          <a:p>
            <a:r>
              <a:rPr lang="en-US" dirty="0" smtClean="0">
                <a:solidFill>
                  <a:srgbClr val="0915FF"/>
                </a:solidFill>
              </a:rPr>
              <a:t>A </a:t>
            </a:r>
            <a:r>
              <a:rPr lang="en-US" dirty="0" smtClean="0">
                <a:solidFill>
                  <a:srgbClr val="0915FF"/>
                </a:solidFill>
              </a:rPr>
              <a:t>meeting to discuss possible foreign contributions and “Plan-B”, 1/25/2018, Gunther, Dave, Nu and Ming</a:t>
            </a:r>
          </a:p>
          <a:p>
            <a:pPr lvl="1"/>
            <a:r>
              <a:rPr lang="en-US" dirty="0" smtClean="0"/>
              <a:t>Foreign contributions, direct and indirect ones to generate cash for MVTX</a:t>
            </a:r>
          </a:p>
          <a:p>
            <a:pPr lvl="2"/>
            <a:r>
              <a:rPr lang="en-US" dirty="0" smtClean="0"/>
              <a:t>Chinese consortium on </a:t>
            </a:r>
            <a:r>
              <a:rPr lang="en-US" dirty="0" err="1" smtClean="0"/>
              <a:t>EMcal</a:t>
            </a:r>
            <a:r>
              <a:rPr lang="en-US" dirty="0" smtClean="0"/>
              <a:t> contribution, CCNU to work on stave production and assembly etc</a:t>
            </a:r>
            <a:r>
              <a:rPr lang="en-US" dirty="0" smtClean="0"/>
              <a:t>.  </a:t>
            </a:r>
          </a:p>
          <a:p>
            <a:pPr lvl="2"/>
            <a:r>
              <a:rPr lang="en-US" dirty="0" smtClean="0"/>
              <a:t>CCNU can provide “free” student/technician/engineer labors and lab space, and cover travels but hard to pay for materials</a:t>
            </a:r>
            <a:endParaRPr lang="en-US" dirty="0" smtClean="0"/>
          </a:p>
          <a:p>
            <a:pPr lvl="1"/>
            <a:r>
              <a:rPr lang="en-US" dirty="0" smtClean="0"/>
              <a:t>Possible savings from sPHENIX baseline </a:t>
            </a:r>
            <a:r>
              <a:rPr lang="en-US" dirty="0" smtClean="0"/>
              <a:t>contingency, </a:t>
            </a:r>
            <a:r>
              <a:rPr lang="en-US" dirty="0" err="1" smtClean="0"/>
              <a:t>HCal</a:t>
            </a:r>
            <a:r>
              <a:rPr lang="en-US" dirty="0" smtClean="0"/>
              <a:t> steel procurement etc. </a:t>
            </a:r>
            <a:endParaRPr lang="en-US" dirty="0" smtClean="0"/>
          </a:p>
          <a:p>
            <a:pPr lvl="1"/>
            <a:r>
              <a:rPr lang="en-US" dirty="0" smtClean="0"/>
              <a:t>Further </a:t>
            </a:r>
            <a:r>
              <a:rPr lang="en-US" dirty="0" smtClean="0"/>
              <a:t>exploring </a:t>
            </a:r>
            <a:r>
              <a:rPr lang="en-US" dirty="0" smtClean="0"/>
              <a:t>cost reduction options for MVTX  </a:t>
            </a:r>
          </a:p>
          <a:p>
            <a:pPr lvl="1"/>
            <a:r>
              <a:rPr lang="en-US" dirty="0" smtClean="0"/>
              <a:t>Physics priority </a:t>
            </a:r>
            <a:r>
              <a:rPr lang="mr-IN" dirty="0" smtClean="0"/>
              <a:t>–</a:t>
            </a:r>
            <a:r>
              <a:rPr lang="en-US" dirty="0" smtClean="0"/>
              <a:t> in 2016 de-scoping exercise, the collaboration determined keeping MVTX physics in the program is more important than to recover other de-scoped subsystems.</a:t>
            </a:r>
          </a:p>
          <a:p>
            <a:pPr lvl="1"/>
            <a:endParaRPr lang="en-US" dirty="0" smtClean="0"/>
          </a:p>
          <a:p>
            <a:pPr lvl="1"/>
            <a:endParaRPr lang="en-US" dirty="0"/>
          </a:p>
        </p:txBody>
      </p:sp>
      <p:sp>
        <p:nvSpPr>
          <p:cNvPr id="4" name="Date Placeholder 3"/>
          <p:cNvSpPr>
            <a:spLocks noGrp="1"/>
          </p:cNvSpPr>
          <p:nvPr>
            <p:ph type="dt" sz="half" idx="10"/>
          </p:nvPr>
        </p:nvSpPr>
        <p:spPr/>
        <p:txBody>
          <a:bodyPr/>
          <a:lstStyle/>
          <a:p>
            <a:fld id="{E5BCD1F9-45B4-934E-A53A-0F698A37D56F}" type="datetime1">
              <a:rPr lang="en-US" smtClean="0"/>
              <a:t>1/26/18</a:t>
            </a:fld>
            <a:endParaRPr lang="en-US"/>
          </a:p>
        </p:txBody>
      </p:sp>
      <p:sp>
        <p:nvSpPr>
          <p:cNvPr id="5" name="Footer Placeholder 4"/>
          <p:cNvSpPr>
            <a:spLocks noGrp="1"/>
          </p:cNvSpPr>
          <p:nvPr>
            <p:ph type="ftr" sz="quarter" idx="11"/>
          </p:nvPr>
        </p:nvSpPr>
        <p:spPr/>
        <p:txBody>
          <a:bodyPr/>
          <a:lstStyle/>
          <a:p>
            <a:r>
              <a:rPr lang="en-US" smtClean="0"/>
              <a:t>Ming Liu, sPHENIX Gen. Mtg</a:t>
            </a:r>
            <a:endParaRPr lang="en-US"/>
          </a:p>
        </p:txBody>
      </p:sp>
      <p:sp>
        <p:nvSpPr>
          <p:cNvPr id="6" name="Slide Number Placeholder 5"/>
          <p:cNvSpPr>
            <a:spLocks noGrp="1"/>
          </p:cNvSpPr>
          <p:nvPr>
            <p:ph type="sldNum" sz="quarter" idx="12"/>
          </p:nvPr>
        </p:nvSpPr>
        <p:spPr/>
        <p:txBody>
          <a:bodyPr/>
          <a:lstStyle/>
          <a:p>
            <a:fld id="{B7717991-F6E4-114A-8960-86FF3468BEB5}" type="slidenum">
              <a:rPr lang="en-US" smtClean="0"/>
              <a:t>4</a:t>
            </a:fld>
            <a:endParaRPr lang="en-US"/>
          </a:p>
        </p:txBody>
      </p:sp>
    </p:spTree>
    <p:extLst>
      <p:ext uri="{BB962C8B-B14F-4D97-AF65-F5344CB8AC3E}">
        <p14:creationId xmlns:p14="http://schemas.microsoft.com/office/powerpoint/2010/main" val="5776701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624" y="277059"/>
            <a:ext cx="5208434" cy="745629"/>
          </a:xfrm>
        </p:spPr>
        <p:txBody>
          <a:bodyPr>
            <a:normAutofit fontScale="90000"/>
          </a:bodyPr>
          <a:lstStyle/>
          <a:p>
            <a:r>
              <a:rPr lang="en-US" dirty="0" smtClean="0"/>
              <a:t>MVTX Major Cost Items</a:t>
            </a:r>
            <a:endParaRPr lang="en-US" dirty="0"/>
          </a:p>
        </p:txBody>
      </p:sp>
      <p:pic>
        <p:nvPicPr>
          <p:cNvPr id="5" name="Picture 4"/>
          <p:cNvPicPr>
            <a:picLocks noChangeAspect="1"/>
          </p:cNvPicPr>
          <p:nvPr/>
        </p:nvPicPr>
        <p:blipFill>
          <a:blip r:embed="rId3"/>
          <a:stretch>
            <a:fillRect/>
          </a:stretch>
        </p:blipFill>
        <p:spPr>
          <a:xfrm>
            <a:off x="92265" y="1221025"/>
            <a:ext cx="8924035" cy="2470045"/>
          </a:xfrm>
          <a:prstGeom prst="rect">
            <a:avLst/>
          </a:prstGeom>
        </p:spPr>
      </p:pic>
      <p:sp>
        <p:nvSpPr>
          <p:cNvPr id="6" name="Date Placeholder 5"/>
          <p:cNvSpPr>
            <a:spLocks noGrp="1"/>
          </p:cNvSpPr>
          <p:nvPr>
            <p:ph type="dt" sz="half" idx="10"/>
          </p:nvPr>
        </p:nvSpPr>
        <p:spPr/>
        <p:txBody>
          <a:bodyPr/>
          <a:lstStyle/>
          <a:p>
            <a:fld id="{5A835988-26B6-7E44-8F55-F113F9BBEDF3}" type="datetime1">
              <a:rPr lang="en-US" smtClean="0"/>
              <a:t>1/26/18</a:t>
            </a:fld>
            <a:endParaRPr lang="en-US"/>
          </a:p>
        </p:txBody>
      </p:sp>
      <p:sp>
        <p:nvSpPr>
          <p:cNvPr id="7" name="Footer Placeholder 6"/>
          <p:cNvSpPr>
            <a:spLocks noGrp="1"/>
          </p:cNvSpPr>
          <p:nvPr>
            <p:ph type="ftr" sz="quarter" idx="11"/>
          </p:nvPr>
        </p:nvSpPr>
        <p:spPr/>
        <p:txBody>
          <a:bodyPr/>
          <a:lstStyle/>
          <a:p>
            <a:r>
              <a:rPr lang="en-US" smtClean="0"/>
              <a:t>Ming Liu, sPHENIX Gen. Mtg</a:t>
            </a:r>
            <a:endParaRPr lang="en-US"/>
          </a:p>
        </p:txBody>
      </p:sp>
      <p:sp>
        <p:nvSpPr>
          <p:cNvPr id="8" name="Slide Number Placeholder 7"/>
          <p:cNvSpPr>
            <a:spLocks noGrp="1"/>
          </p:cNvSpPr>
          <p:nvPr>
            <p:ph type="sldNum" sz="quarter" idx="12"/>
          </p:nvPr>
        </p:nvSpPr>
        <p:spPr/>
        <p:txBody>
          <a:bodyPr/>
          <a:lstStyle/>
          <a:p>
            <a:fld id="{0EEA366B-302F-B845-87AD-E0CDECDAFC08}" type="slidenum">
              <a:rPr lang="en-US" smtClean="0"/>
              <a:t>5</a:t>
            </a:fld>
            <a:endParaRPr lang="en-US"/>
          </a:p>
        </p:txBody>
      </p:sp>
      <p:graphicFrame>
        <p:nvGraphicFramePr>
          <p:cNvPr id="9" name="Table 8"/>
          <p:cNvGraphicFramePr>
            <a:graphicFrameLocks noGrp="1"/>
          </p:cNvGraphicFramePr>
          <p:nvPr>
            <p:extLst>
              <p:ext uri="{D42A27DB-BD31-4B8C-83A1-F6EECF244321}">
                <p14:modId xmlns:p14="http://schemas.microsoft.com/office/powerpoint/2010/main" val="384428085"/>
              </p:ext>
            </p:extLst>
          </p:nvPr>
        </p:nvGraphicFramePr>
        <p:xfrm>
          <a:off x="526312" y="3849847"/>
          <a:ext cx="7775059" cy="1831218"/>
        </p:xfrm>
        <a:graphic>
          <a:graphicData uri="http://schemas.openxmlformats.org/drawingml/2006/table">
            <a:tbl>
              <a:tblPr firstRow="1" bandRow="1">
                <a:tableStyleId>{5C22544A-7EE6-4342-B048-85BDC9FD1C3A}</a:tableStyleId>
              </a:tblPr>
              <a:tblGrid>
                <a:gridCol w="3497426"/>
                <a:gridCol w="1685946"/>
                <a:gridCol w="2591687"/>
              </a:tblGrid>
              <a:tr h="305203">
                <a:tc>
                  <a:txBody>
                    <a:bodyPr/>
                    <a:lstStyle/>
                    <a:p>
                      <a:r>
                        <a:rPr lang="en-US" sz="1100" dirty="0" smtClean="0"/>
                        <a:t>Major Items</a:t>
                      </a:r>
                      <a:endParaRPr lang="en-US" sz="1100" dirty="0"/>
                    </a:p>
                  </a:txBody>
                  <a:tcPr marL="51435" marR="51435" marT="25718" marB="25718"/>
                </a:tc>
                <a:tc>
                  <a:txBody>
                    <a:bodyPr/>
                    <a:lstStyle/>
                    <a:p>
                      <a:pPr algn="r"/>
                      <a:r>
                        <a:rPr lang="en-US" sz="1100" dirty="0" smtClean="0"/>
                        <a:t>Cost w/ 35%Cont. ($M)</a:t>
                      </a:r>
                      <a:endParaRPr lang="en-US" sz="1100" dirty="0"/>
                    </a:p>
                  </a:txBody>
                  <a:tcPr marL="51435" marR="51435" marT="25718" marB="25718"/>
                </a:tc>
                <a:tc>
                  <a:txBody>
                    <a:bodyPr/>
                    <a:lstStyle/>
                    <a:p>
                      <a:pPr algn="r"/>
                      <a:r>
                        <a:rPr lang="en-US" sz="1100" dirty="0" smtClean="0"/>
                        <a:t>Schedule</a:t>
                      </a:r>
                      <a:endParaRPr lang="en-US" sz="1100" dirty="0"/>
                    </a:p>
                  </a:txBody>
                  <a:tcPr marL="51435" marR="51435" marT="25718" marB="25718"/>
                </a:tc>
              </a:tr>
              <a:tr h="305203">
                <a:tc>
                  <a:txBody>
                    <a:bodyPr/>
                    <a:lstStyle/>
                    <a:p>
                      <a:r>
                        <a:rPr lang="en-US" sz="1100" dirty="0" smtClean="0">
                          <a:solidFill>
                            <a:srgbClr val="FF0000"/>
                          </a:solidFill>
                        </a:rPr>
                        <a:t>Staves </a:t>
                      </a:r>
                      <a:r>
                        <a:rPr lang="en-US" sz="1100" dirty="0" smtClean="0"/>
                        <a:t>(WBS 1.5.3.1)</a:t>
                      </a:r>
                      <a:endParaRPr lang="en-US" sz="1100" dirty="0"/>
                    </a:p>
                  </a:txBody>
                  <a:tcPr marL="51435" marR="51435" marT="25718" marB="25718"/>
                </a:tc>
                <a:tc>
                  <a:txBody>
                    <a:bodyPr/>
                    <a:lstStyle/>
                    <a:p>
                      <a:pPr algn="r"/>
                      <a:r>
                        <a:rPr lang="en-US" sz="1100" dirty="0" smtClean="0"/>
                        <a:t>1.3</a:t>
                      </a:r>
                      <a:endParaRPr lang="en-US" sz="1100" dirty="0"/>
                    </a:p>
                  </a:txBody>
                  <a:tcPr marL="51435" marR="51435" marT="25718" marB="25718"/>
                </a:tc>
                <a:tc>
                  <a:txBody>
                    <a:bodyPr/>
                    <a:lstStyle/>
                    <a:p>
                      <a:pPr algn="r"/>
                      <a:r>
                        <a:rPr lang="en-US" sz="1100" dirty="0" smtClean="0">
                          <a:solidFill>
                            <a:srgbClr val="FF0000"/>
                          </a:solidFill>
                        </a:rPr>
                        <a:t>8/2018-5/2019</a:t>
                      </a:r>
                      <a:endParaRPr lang="en-US" sz="1100" dirty="0">
                        <a:solidFill>
                          <a:srgbClr val="FF0000"/>
                        </a:solidFill>
                      </a:endParaRPr>
                    </a:p>
                  </a:txBody>
                  <a:tcPr marL="51435" marR="51435" marT="25718" marB="25718"/>
                </a:tc>
              </a:tr>
              <a:tr h="305203">
                <a:tc>
                  <a:txBody>
                    <a:bodyPr/>
                    <a:lstStyle/>
                    <a:p>
                      <a:r>
                        <a:rPr lang="en-US" sz="1100" dirty="0" smtClean="0">
                          <a:solidFill>
                            <a:srgbClr val="FF0000"/>
                          </a:solidFill>
                        </a:rPr>
                        <a:t>Readout</a:t>
                      </a:r>
                      <a:r>
                        <a:rPr lang="en-US" sz="1100" dirty="0" smtClean="0"/>
                        <a:t> &amp; Controls (WBS 1.5.2)</a:t>
                      </a:r>
                      <a:endParaRPr lang="en-US" sz="1100" dirty="0"/>
                    </a:p>
                  </a:txBody>
                  <a:tcPr marL="51435" marR="51435" marT="25718" marB="25718"/>
                </a:tc>
                <a:tc>
                  <a:txBody>
                    <a:bodyPr/>
                    <a:lstStyle/>
                    <a:p>
                      <a:pPr algn="r"/>
                      <a:r>
                        <a:rPr lang="en-US" sz="1100" dirty="0" smtClean="0"/>
                        <a:t>1.3</a:t>
                      </a:r>
                      <a:endParaRPr lang="en-US" sz="1100" dirty="0"/>
                    </a:p>
                  </a:txBody>
                  <a:tcPr marL="51435" marR="51435" marT="25718" marB="25718"/>
                </a:tc>
                <a:tc>
                  <a:txBody>
                    <a:bodyPr/>
                    <a:lstStyle/>
                    <a:p>
                      <a:pPr algn="r"/>
                      <a:r>
                        <a:rPr lang="en-US" sz="1100" dirty="0" smtClean="0">
                          <a:solidFill>
                            <a:srgbClr val="FF0000"/>
                          </a:solidFill>
                        </a:rPr>
                        <a:t>1/2019-6/2019</a:t>
                      </a:r>
                      <a:endParaRPr lang="en-US" sz="1100" dirty="0">
                        <a:solidFill>
                          <a:srgbClr val="FF0000"/>
                        </a:solidFill>
                      </a:endParaRPr>
                    </a:p>
                  </a:txBody>
                  <a:tcPr marL="51435" marR="51435" marT="25718" marB="25718"/>
                </a:tc>
              </a:tr>
              <a:tr h="305203">
                <a:tc>
                  <a:txBody>
                    <a:bodyPr/>
                    <a:lstStyle/>
                    <a:p>
                      <a:r>
                        <a:rPr lang="en-US" sz="1100" dirty="0" smtClean="0"/>
                        <a:t>Mechanics</a:t>
                      </a:r>
                      <a:r>
                        <a:rPr lang="en-US" sz="1100" baseline="0" dirty="0" smtClean="0"/>
                        <a:t> &amp; </a:t>
                      </a:r>
                      <a:r>
                        <a:rPr lang="en-US" sz="1100" baseline="0" dirty="0" smtClean="0">
                          <a:solidFill>
                            <a:srgbClr val="FF0000"/>
                          </a:solidFill>
                        </a:rPr>
                        <a:t>Detector Assembly </a:t>
                      </a:r>
                      <a:r>
                        <a:rPr lang="en-US" sz="1100" baseline="0" dirty="0" smtClean="0"/>
                        <a:t>(WBS 1.5.3)</a:t>
                      </a:r>
                      <a:endParaRPr lang="en-US" sz="1100" dirty="0"/>
                    </a:p>
                  </a:txBody>
                  <a:tcPr marL="51435" marR="51435" marT="25718" marB="25718"/>
                </a:tc>
                <a:tc>
                  <a:txBody>
                    <a:bodyPr/>
                    <a:lstStyle/>
                    <a:p>
                      <a:pPr algn="r"/>
                      <a:r>
                        <a:rPr lang="en-US" sz="1100" dirty="0" smtClean="0"/>
                        <a:t>1.8</a:t>
                      </a:r>
                      <a:endParaRPr lang="en-US" sz="1100" dirty="0"/>
                    </a:p>
                  </a:txBody>
                  <a:tcPr marL="51435" marR="51435" marT="25718" marB="25718"/>
                </a:tc>
                <a:tc>
                  <a:txBody>
                    <a:bodyPr/>
                    <a:lstStyle/>
                    <a:p>
                      <a:pPr algn="r"/>
                      <a:r>
                        <a:rPr lang="en-US" sz="1100" dirty="0" smtClean="0"/>
                        <a:t>2019-2022, </a:t>
                      </a:r>
                      <a:r>
                        <a:rPr lang="en-US" sz="1100" dirty="0" smtClean="0">
                          <a:solidFill>
                            <a:srgbClr val="00B050"/>
                          </a:solidFill>
                        </a:rPr>
                        <a:t>TBO</a:t>
                      </a:r>
                      <a:endParaRPr lang="en-US" sz="1100" dirty="0">
                        <a:solidFill>
                          <a:srgbClr val="00B050"/>
                        </a:solidFill>
                      </a:endParaRPr>
                    </a:p>
                  </a:txBody>
                  <a:tcPr marL="51435" marR="51435" marT="25718" marB="25718"/>
                </a:tc>
              </a:tr>
              <a:tr h="305203">
                <a:tc>
                  <a:txBody>
                    <a:bodyPr/>
                    <a:lstStyle/>
                    <a:p>
                      <a:r>
                        <a:rPr lang="en-US" sz="1100" dirty="0" smtClean="0"/>
                        <a:t>Integration (WBS 1.5.4)</a:t>
                      </a:r>
                      <a:endParaRPr lang="en-US" sz="1100" dirty="0"/>
                    </a:p>
                  </a:txBody>
                  <a:tcPr marL="51435" marR="51435" marT="25718" marB="25718"/>
                </a:tc>
                <a:tc>
                  <a:txBody>
                    <a:bodyPr/>
                    <a:lstStyle/>
                    <a:p>
                      <a:pPr algn="r"/>
                      <a:r>
                        <a:rPr lang="en-US" sz="1100" dirty="0" smtClean="0"/>
                        <a:t>1.0</a:t>
                      </a:r>
                      <a:endParaRPr lang="en-US" sz="1100" dirty="0"/>
                    </a:p>
                  </a:txBody>
                  <a:tcPr marL="51435" marR="51435" marT="25718" marB="25718"/>
                </a:tc>
                <a:tc>
                  <a:txBody>
                    <a:bodyPr/>
                    <a:lstStyle/>
                    <a:p>
                      <a:pPr algn="r"/>
                      <a:r>
                        <a:rPr lang="en-US" sz="1100" dirty="0" smtClean="0"/>
                        <a:t>2021-2022, </a:t>
                      </a:r>
                      <a:r>
                        <a:rPr lang="en-US" sz="1100" dirty="0" smtClean="0">
                          <a:solidFill>
                            <a:srgbClr val="00B050"/>
                          </a:solidFill>
                        </a:rPr>
                        <a:t>TBO</a:t>
                      </a:r>
                      <a:endParaRPr lang="en-US" sz="1100" dirty="0">
                        <a:solidFill>
                          <a:srgbClr val="00B050"/>
                        </a:solidFill>
                      </a:endParaRPr>
                    </a:p>
                  </a:txBody>
                  <a:tcPr marL="51435" marR="51435" marT="25718" marB="25718"/>
                </a:tc>
              </a:tr>
              <a:tr h="305203">
                <a:tc>
                  <a:txBody>
                    <a:bodyPr/>
                    <a:lstStyle/>
                    <a:p>
                      <a:r>
                        <a:rPr lang="en-US" sz="1100" dirty="0" smtClean="0"/>
                        <a:t>Project Management</a:t>
                      </a:r>
                      <a:endParaRPr lang="en-US" sz="1100" dirty="0"/>
                    </a:p>
                  </a:txBody>
                  <a:tcPr marL="51435" marR="51435" marT="25718" marB="25718"/>
                </a:tc>
                <a:tc>
                  <a:txBody>
                    <a:bodyPr/>
                    <a:lstStyle/>
                    <a:p>
                      <a:pPr algn="r"/>
                      <a:r>
                        <a:rPr lang="en-US" sz="1100" dirty="0" smtClean="0"/>
                        <a:t>1.0</a:t>
                      </a:r>
                      <a:endParaRPr lang="en-US" sz="1100" dirty="0"/>
                    </a:p>
                  </a:txBody>
                  <a:tcPr marL="51435" marR="51435" marT="25718" marB="25718"/>
                </a:tc>
                <a:tc>
                  <a:txBody>
                    <a:bodyPr/>
                    <a:lstStyle/>
                    <a:p>
                      <a:pPr algn="r"/>
                      <a:r>
                        <a:rPr lang="en-US" sz="1100" dirty="0" smtClean="0"/>
                        <a:t>8/2018-1/2023</a:t>
                      </a:r>
                      <a:endParaRPr lang="en-US" sz="1100" dirty="0"/>
                    </a:p>
                  </a:txBody>
                  <a:tcPr marL="51435" marR="51435" marT="25718" marB="25718"/>
                </a:tc>
              </a:tr>
            </a:tbl>
          </a:graphicData>
        </a:graphic>
      </p:graphicFrame>
    </p:spTree>
    <p:extLst>
      <p:ext uri="{BB962C8B-B14F-4D97-AF65-F5344CB8AC3E}">
        <p14:creationId xmlns:p14="http://schemas.microsoft.com/office/powerpoint/2010/main" val="20275332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68253"/>
            <a:ext cx="7886700" cy="791661"/>
          </a:xfrm>
        </p:spPr>
        <p:txBody>
          <a:bodyPr/>
          <a:lstStyle/>
          <a:p>
            <a:r>
              <a:rPr lang="en-US" dirty="0" smtClean="0"/>
              <a:t>Time Sensitive Items: ~1.5M  </a:t>
            </a:r>
            <a:endParaRPr lang="en-US" dirty="0"/>
          </a:p>
        </p:txBody>
      </p:sp>
      <p:sp>
        <p:nvSpPr>
          <p:cNvPr id="3" name="Content Placeholder 2"/>
          <p:cNvSpPr>
            <a:spLocks noGrp="1"/>
          </p:cNvSpPr>
          <p:nvPr>
            <p:ph idx="1"/>
          </p:nvPr>
        </p:nvSpPr>
        <p:spPr>
          <a:xfrm>
            <a:off x="146817" y="959914"/>
            <a:ext cx="4641609" cy="2824571"/>
          </a:xfrm>
        </p:spPr>
        <p:txBody>
          <a:bodyPr>
            <a:normAutofit fontScale="47500" lnSpcReduction="20000"/>
          </a:bodyPr>
          <a:lstStyle/>
          <a:p>
            <a:r>
              <a:rPr lang="en-US" dirty="0" smtClean="0">
                <a:solidFill>
                  <a:srgbClr val="0915FF"/>
                </a:solidFill>
              </a:rPr>
              <a:t>Stave production @CERN: </a:t>
            </a:r>
            <a:r>
              <a:rPr lang="en-US" dirty="0" smtClean="0">
                <a:solidFill>
                  <a:srgbClr val="0915FF"/>
                </a:solidFill>
              </a:rPr>
              <a:t>1.3M (w/ 35% </a:t>
            </a:r>
            <a:r>
              <a:rPr lang="en-US" dirty="0" err="1" smtClean="0">
                <a:solidFill>
                  <a:srgbClr val="0915FF"/>
                </a:solidFill>
              </a:rPr>
              <a:t>contin</a:t>
            </a:r>
            <a:r>
              <a:rPr lang="en-US" dirty="0" smtClean="0">
                <a:solidFill>
                  <a:srgbClr val="0915FF"/>
                </a:solidFill>
              </a:rPr>
              <a:t>.)</a:t>
            </a:r>
            <a:endParaRPr lang="en-US" dirty="0" smtClean="0">
              <a:solidFill>
                <a:srgbClr val="0915FF"/>
              </a:solidFill>
            </a:endParaRPr>
          </a:p>
          <a:p>
            <a:pPr lvl="1"/>
            <a:r>
              <a:rPr lang="en-US" dirty="0" smtClean="0">
                <a:solidFill>
                  <a:srgbClr val="FF0000"/>
                </a:solidFill>
              </a:rPr>
              <a:t>0.97M(quote from ALICE, $11.5K/stave x84) </a:t>
            </a:r>
          </a:p>
          <a:p>
            <a:pPr lvl="1"/>
            <a:r>
              <a:rPr lang="en-US" dirty="0" smtClean="0"/>
              <a:t>Cost &amp; technical risk reduction  </a:t>
            </a:r>
          </a:p>
          <a:p>
            <a:pPr lvl="1"/>
            <a:r>
              <a:rPr lang="en-US" dirty="0" smtClean="0"/>
              <a:t>Two-step in procurement?</a:t>
            </a:r>
          </a:p>
          <a:p>
            <a:pPr lvl="2"/>
            <a:r>
              <a:rPr lang="en-US" dirty="0" smtClean="0"/>
              <a:t>48+20%, in </a:t>
            </a:r>
            <a:r>
              <a:rPr lang="en-US" dirty="0" smtClean="0"/>
              <a:t>FY18/19    (700K)</a:t>
            </a:r>
            <a:endParaRPr lang="en-US" dirty="0" smtClean="0"/>
          </a:p>
          <a:p>
            <a:pPr lvl="2"/>
            <a:r>
              <a:rPr lang="en-US" dirty="0" smtClean="0"/>
              <a:t>Rest comes </a:t>
            </a:r>
            <a:r>
              <a:rPr lang="en-US" dirty="0" smtClean="0"/>
              <a:t>later  (300K)</a:t>
            </a:r>
            <a:endParaRPr lang="en-US" dirty="0" smtClean="0"/>
          </a:p>
          <a:p>
            <a:r>
              <a:rPr lang="en-US" dirty="0" smtClean="0">
                <a:solidFill>
                  <a:srgbClr val="0915FF"/>
                </a:solidFill>
              </a:rPr>
              <a:t>Readout Unit: 0.66M </a:t>
            </a:r>
          </a:p>
          <a:p>
            <a:pPr lvl="1"/>
            <a:r>
              <a:rPr lang="en-US" dirty="0" smtClean="0">
                <a:solidFill>
                  <a:srgbClr val="FF0000"/>
                </a:solidFill>
              </a:rPr>
              <a:t>0.48M (best estimate, paid for RUv1.0, 58RUs)</a:t>
            </a:r>
          </a:p>
          <a:p>
            <a:pPr lvl="1"/>
            <a:r>
              <a:rPr lang="en-US" dirty="0" smtClean="0"/>
              <a:t>Cost reduction (~50%) through ALICE mass production</a:t>
            </a:r>
          </a:p>
          <a:p>
            <a:pPr lvl="1"/>
            <a:endParaRPr lang="en-US" dirty="0" smtClean="0"/>
          </a:p>
          <a:p>
            <a:r>
              <a:rPr lang="en-US" dirty="0" smtClean="0">
                <a:solidFill>
                  <a:srgbClr val="0915FF"/>
                </a:solidFill>
              </a:rPr>
              <a:t>Saving from sPHENIX contingency? Non-DOE contribution?</a:t>
            </a:r>
          </a:p>
          <a:p>
            <a:r>
              <a:rPr lang="en-US" dirty="0" smtClean="0">
                <a:solidFill>
                  <a:srgbClr val="FF0000"/>
                </a:solidFill>
              </a:rPr>
              <a:t>MVTX has a large schedule </a:t>
            </a:r>
            <a:r>
              <a:rPr lang="en-US" dirty="0" smtClean="0">
                <a:solidFill>
                  <a:srgbClr val="FF0000"/>
                </a:solidFill>
              </a:rPr>
              <a:t>contingency:  &gt; 1 year   </a:t>
            </a:r>
            <a:endParaRPr lang="en-US" dirty="0" smtClean="0">
              <a:solidFill>
                <a:srgbClr val="FF0000"/>
              </a:solidFill>
            </a:endParaRPr>
          </a:p>
          <a:p>
            <a:pPr lvl="1"/>
            <a:r>
              <a:rPr lang="en-US" dirty="0" smtClean="0"/>
              <a:t>New funds could come in later </a:t>
            </a:r>
            <a:r>
              <a:rPr lang="mr-IN" dirty="0" smtClean="0"/>
              <a:t>…</a:t>
            </a:r>
            <a:r>
              <a:rPr lang="en-US" dirty="0" smtClean="0"/>
              <a:t> Foreign, non-DOE/US and DOE</a:t>
            </a:r>
          </a:p>
          <a:p>
            <a:pPr lvl="1"/>
            <a:endParaRPr lang="en-US" dirty="0" smtClean="0"/>
          </a:p>
        </p:txBody>
      </p:sp>
      <p:graphicFrame>
        <p:nvGraphicFramePr>
          <p:cNvPr id="5" name="Table 4"/>
          <p:cNvGraphicFramePr>
            <a:graphicFrameLocks noGrp="1"/>
          </p:cNvGraphicFramePr>
          <p:nvPr>
            <p:extLst>
              <p:ext uri="{D42A27DB-BD31-4B8C-83A1-F6EECF244321}">
                <p14:modId xmlns:p14="http://schemas.microsoft.com/office/powerpoint/2010/main" val="1152996671"/>
              </p:ext>
            </p:extLst>
          </p:nvPr>
        </p:nvGraphicFramePr>
        <p:xfrm>
          <a:off x="570489" y="3874989"/>
          <a:ext cx="7944863" cy="1749522"/>
        </p:xfrm>
        <a:graphic>
          <a:graphicData uri="http://schemas.openxmlformats.org/drawingml/2006/table">
            <a:tbl>
              <a:tblPr firstRow="1" bandRow="1">
                <a:tableStyleId>{5C22544A-7EE6-4342-B048-85BDC9FD1C3A}</a:tableStyleId>
              </a:tblPr>
              <a:tblGrid>
                <a:gridCol w="3573809"/>
                <a:gridCol w="1722766"/>
                <a:gridCol w="2648288"/>
              </a:tblGrid>
              <a:tr h="291587">
                <a:tc>
                  <a:txBody>
                    <a:bodyPr/>
                    <a:lstStyle/>
                    <a:p>
                      <a:r>
                        <a:rPr lang="en-US" sz="1400" dirty="0" smtClean="0"/>
                        <a:t>Major Items</a:t>
                      </a:r>
                      <a:endParaRPr lang="en-US" sz="1400" dirty="0"/>
                    </a:p>
                  </a:txBody>
                  <a:tcPr marL="68580" marR="68580" marT="34290" marB="34290"/>
                </a:tc>
                <a:tc>
                  <a:txBody>
                    <a:bodyPr/>
                    <a:lstStyle/>
                    <a:p>
                      <a:pPr algn="r"/>
                      <a:r>
                        <a:rPr lang="en-US" sz="1400" dirty="0" smtClean="0"/>
                        <a:t>Cost ($M)</a:t>
                      </a:r>
                      <a:endParaRPr lang="en-US" sz="1400" dirty="0"/>
                    </a:p>
                  </a:txBody>
                  <a:tcPr marL="68580" marR="68580" marT="34290" marB="34290"/>
                </a:tc>
                <a:tc>
                  <a:txBody>
                    <a:bodyPr/>
                    <a:lstStyle/>
                    <a:p>
                      <a:pPr algn="r"/>
                      <a:r>
                        <a:rPr lang="en-US" sz="1400" dirty="0" smtClean="0"/>
                        <a:t>Schedule</a:t>
                      </a:r>
                      <a:endParaRPr lang="en-US" sz="1400" dirty="0"/>
                    </a:p>
                  </a:txBody>
                  <a:tcPr marL="68580" marR="68580" marT="34290" marB="34290"/>
                </a:tc>
              </a:tr>
              <a:tr h="291587">
                <a:tc>
                  <a:txBody>
                    <a:bodyPr/>
                    <a:lstStyle/>
                    <a:p>
                      <a:r>
                        <a:rPr lang="en-US" sz="1400" dirty="0" smtClean="0">
                          <a:solidFill>
                            <a:srgbClr val="FF0000"/>
                          </a:solidFill>
                        </a:rPr>
                        <a:t>Staves</a:t>
                      </a:r>
                      <a:r>
                        <a:rPr lang="en-US" sz="1400" dirty="0" smtClean="0"/>
                        <a:t> (WBS 1.5.3.1)</a:t>
                      </a:r>
                      <a:endParaRPr lang="en-US" sz="1400" dirty="0"/>
                    </a:p>
                  </a:txBody>
                  <a:tcPr marL="68580" marR="68580" marT="34290" marB="34290"/>
                </a:tc>
                <a:tc>
                  <a:txBody>
                    <a:bodyPr/>
                    <a:lstStyle/>
                    <a:p>
                      <a:pPr algn="r"/>
                      <a:r>
                        <a:rPr lang="en-US" sz="1400" dirty="0" smtClean="0"/>
                        <a:t>1.3</a:t>
                      </a:r>
                      <a:endParaRPr lang="en-US" sz="1400" dirty="0"/>
                    </a:p>
                  </a:txBody>
                  <a:tcPr marL="68580" marR="68580" marT="34290" marB="34290"/>
                </a:tc>
                <a:tc>
                  <a:txBody>
                    <a:bodyPr/>
                    <a:lstStyle/>
                    <a:p>
                      <a:pPr algn="r"/>
                      <a:r>
                        <a:rPr lang="en-US" sz="1400" dirty="0" smtClean="0">
                          <a:solidFill>
                            <a:srgbClr val="FF0000"/>
                          </a:solidFill>
                        </a:rPr>
                        <a:t>8/2018-5/2019</a:t>
                      </a:r>
                      <a:endParaRPr lang="en-US" sz="1400" dirty="0">
                        <a:solidFill>
                          <a:srgbClr val="FF0000"/>
                        </a:solidFill>
                      </a:endParaRPr>
                    </a:p>
                  </a:txBody>
                  <a:tcPr marL="68580" marR="68580" marT="34290" marB="34290"/>
                </a:tc>
              </a:tr>
              <a:tr h="291587">
                <a:tc>
                  <a:txBody>
                    <a:bodyPr/>
                    <a:lstStyle/>
                    <a:p>
                      <a:r>
                        <a:rPr lang="en-US" sz="1400" dirty="0" smtClean="0">
                          <a:solidFill>
                            <a:srgbClr val="FF0000"/>
                          </a:solidFill>
                        </a:rPr>
                        <a:t>Readout</a:t>
                      </a:r>
                      <a:r>
                        <a:rPr lang="en-US" sz="1400" dirty="0" smtClean="0"/>
                        <a:t> &amp; Controls (WBS 1.5.2)</a:t>
                      </a:r>
                      <a:endParaRPr lang="en-US" sz="1400" dirty="0"/>
                    </a:p>
                  </a:txBody>
                  <a:tcPr marL="68580" marR="68580" marT="34290" marB="34290"/>
                </a:tc>
                <a:tc>
                  <a:txBody>
                    <a:bodyPr/>
                    <a:lstStyle/>
                    <a:p>
                      <a:pPr algn="r"/>
                      <a:r>
                        <a:rPr lang="en-US" sz="1400" dirty="0" smtClean="0"/>
                        <a:t>1.3</a:t>
                      </a:r>
                      <a:endParaRPr lang="en-US" sz="1400" dirty="0"/>
                    </a:p>
                  </a:txBody>
                  <a:tcPr marL="68580" marR="68580" marT="34290" marB="34290"/>
                </a:tc>
                <a:tc>
                  <a:txBody>
                    <a:bodyPr/>
                    <a:lstStyle/>
                    <a:p>
                      <a:pPr algn="r"/>
                      <a:r>
                        <a:rPr lang="en-US" sz="1400" dirty="0" smtClean="0">
                          <a:solidFill>
                            <a:srgbClr val="FF0000"/>
                          </a:solidFill>
                        </a:rPr>
                        <a:t>1/2019-6/2019</a:t>
                      </a:r>
                      <a:endParaRPr lang="en-US" sz="1400" dirty="0">
                        <a:solidFill>
                          <a:srgbClr val="FF0000"/>
                        </a:solidFill>
                      </a:endParaRPr>
                    </a:p>
                  </a:txBody>
                  <a:tcPr marL="68580" marR="68580" marT="34290" marB="34290"/>
                </a:tc>
              </a:tr>
              <a:tr h="291587">
                <a:tc>
                  <a:txBody>
                    <a:bodyPr/>
                    <a:lstStyle/>
                    <a:p>
                      <a:r>
                        <a:rPr lang="en-US" sz="1400" dirty="0" smtClean="0"/>
                        <a:t>Mechanics</a:t>
                      </a:r>
                      <a:r>
                        <a:rPr lang="en-US" sz="1400" baseline="0" dirty="0" smtClean="0"/>
                        <a:t> &amp; </a:t>
                      </a:r>
                      <a:r>
                        <a:rPr lang="en-US" sz="1400" baseline="0" dirty="0" smtClean="0">
                          <a:solidFill>
                            <a:srgbClr val="00B050"/>
                          </a:solidFill>
                        </a:rPr>
                        <a:t>Detector Assembly </a:t>
                      </a:r>
                      <a:r>
                        <a:rPr lang="en-US" sz="1400" baseline="0" dirty="0" smtClean="0"/>
                        <a:t>(WBS 1.5.3)</a:t>
                      </a:r>
                      <a:endParaRPr lang="en-US" sz="1400" dirty="0"/>
                    </a:p>
                  </a:txBody>
                  <a:tcPr marL="68580" marR="68580" marT="34290" marB="34290"/>
                </a:tc>
                <a:tc>
                  <a:txBody>
                    <a:bodyPr/>
                    <a:lstStyle/>
                    <a:p>
                      <a:pPr algn="r"/>
                      <a:r>
                        <a:rPr lang="en-US" sz="1400" dirty="0" smtClean="0"/>
                        <a:t>1.8</a:t>
                      </a:r>
                      <a:endParaRPr lang="en-US" sz="1400" dirty="0"/>
                    </a:p>
                  </a:txBody>
                  <a:tcPr marL="68580" marR="68580" marT="34290" marB="34290"/>
                </a:tc>
                <a:tc>
                  <a:txBody>
                    <a:bodyPr/>
                    <a:lstStyle/>
                    <a:p>
                      <a:pPr algn="r"/>
                      <a:r>
                        <a:rPr lang="en-US" sz="1400" dirty="0" smtClean="0"/>
                        <a:t>2019-2022, </a:t>
                      </a:r>
                      <a:r>
                        <a:rPr lang="en-US" sz="1400" dirty="0" smtClean="0">
                          <a:solidFill>
                            <a:srgbClr val="00B050"/>
                          </a:solidFill>
                        </a:rPr>
                        <a:t>TBO</a:t>
                      </a:r>
                      <a:endParaRPr lang="en-US" sz="1400" dirty="0">
                        <a:solidFill>
                          <a:srgbClr val="00B050"/>
                        </a:solidFill>
                      </a:endParaRPr>
                    </a:p>
                  </a:txBody>
                  <a:tcPr marL="68580" marR="68580" marT="34290" marB="34290"/>
                </a:tc>
              </a:tr>
              <a:tr h="291587">
                <a:tc>
                  <a:txBody>
                    <a:bodyPr/>
                    <a:lstStyle/>
                    <a:p>
                      <a:r>
                        <a:rPr lang="en-US" sz="1400" dirty="0" smtClean="0"/>
                        <a:t>Integration (WBS 1.5.4)</a:t>
                      </a:r>
                      <a:endParaRPr lang="en-US" sz="1400" dirty="0"/>
                    </a:p>
                  </a:txBody>
                  <a:tcPr marL="68580" marR="68580" marT="34290" marB="34290"/>
                </a:tc>
                <a:tc>
                  <a:txBody>
                    <a:bodyPr/>
                    <a:lstStyle/>
                    <a:p>
                      <a:pPr algn="r"/>
                      <a:r>
                        <a:rPr lang="en-US" sz="1400" dirty="0" smtClean="0"/>
                        <a:t>1.0</a:t>
                      </a:r>
                      <a:endParaRPr lang="en-US" sz="1400" dirty="0"/>
                    </a:p>
                  </a:txBody>
                  <a:tcPr marL="68580" marR="68580" marT="34290" marB="34290"/>
                </a:tc>
                <a:tc>
                  <a:txBody>
                    <a:bodyPr/>
                    <a:lstStyle/>
                    <a:p>
                      <a:pPr algn="r"/>
                      <a:r>
                        <a:rPr lang="en-US" sz="1400" dirty="0" smtClean="0"/>
                        <a:t>2021-2022, </a:t>
                      </a:r>
                      <a:r>
                        <a:rPr lang="en-US" sz="1400" dirty="0" smtClean="0">
                          <a:solidFill>
                            <a:srgbClr val="00B050"/>
                          </a:solidFill>
                        </a:rPr>
                        <a:t>TBO</a:t>
                      </a:r>
                      <a:endParaRPr lang="en-US" sz="1400" dirty="0">
                        <a:solidFill>
                          <a:srgbClr val="00B050"/>
                        </a:solidFill>
                      </a:endParaRPr>
                    </a:p>
                  </a:txBody>
                  <a:tcPr marL="68580" marR="68580" marT="34290" marB="34290"/>
                </a:tc>
              </a:tr>
              <a:tr h="291587">
                <a:tc>
                  <a:txBody>
                    <a:bodyPr/>
                    <a:lstStyle/>
                    <a:p>
                      <a:r>
                        <a:rPr lang="en-US" sz="1400" dirty="0" smtClean="0"/>
                        <a:t>Project Management</a:t>
                      </a:r>
                      <a:endParaRPr lang="en-US" sz="1400" dirty="0"/>
                    </a:p>
                  </a:txBody>
                  <a:tcPr marL="68580" marR="68580" marT="34290" marB="34290"/>
                </a:tc>
                <a:tc>
                  <a:txBody>
                    <a:bodyPr/>
                    <a:lstStyle/>
                    <a:p>
                      <a:pPr algn="r"/>
                      <a:r>
                        <a:rPr lang="en-US" sz="1400" dirty="0" smtClean="0"/>
                        <a:t>1.0</a:t>
                      </a:r>
                      <a:endParaRPr lang="en-US" sz="1400" dirty="0"/>
                    </a:p>
                  </a:txBody>
                  <a:tcPr marL="68580" marR="68580" marT="34290" marB="34290"/>
                </a:tc>
                <a:tc>
                  <a:txBody>
                    <a:bodyPr/>
                    <a:lstStyle/>
                    <a:p>
                      <a:pPr algn="r"/>
                      <a:r>
                        <a:rPr lang="en-US" sz="1400" dirty="0" smtClean="0"/>
                        <a:t>8/2018-1/2023</a:t>
                      </a:r>
                      <a:endParaRPr lang="en-US" sz="1400" dirty="0"/>
                    </a:p>
                  </a:txBody>
                  <a:tcPr marL="68580" marR="68580" marT="34290" marB="34290"/>
                </a:tc>
              </a:tr>
            </a:tbl>
          </a:graphicData>
        </a:graphic>
      </p:graphicFrame>
      <p:sp>
        <p:nvSpPr>
          <p:cNvPr id="7" name="Date Placeholder 6"/>
          <p:cNvSpPr>
            <a:spLocks noGrp="1"/>
          </p:cNvSpPr>
          <p:nvPr>
            <p:ph type="dt" sz="half" idx="10"/>
          </p:nvPr>
        </p:nvSpPr>
        <p:spPr/>
        <p:txBody>
          <a:bodyPr/>
          <a:lstStyle/>
          <a:p>
            <a:fld id="{9EED49F7-1250-2149-94C7-A85E1BC2F3F8}" type="datetime1">
              <a:rPr lang="en-US" smtClean="0"/>
              <a:t>1/26/18</a:t>
            </a:fld>
            <a:endParaRPr lang="en-US"/>
          </a:p>
        </p:txBody>
      </p:sp>
      <p:sp>
        <p:nvSpPr>
          <p:cNvPr id="8" name="Footer Placeholder 7"/>
          <p:cNvSpPr>
            <a:spLocks noGrp="1"/>
          </p:cNvSpPr>
          <p:nvPr>
            <p:ph type="ftr" sz="quarter" idx="11"/>
          </p:nvPr>
        </p:nvSpPr>
        <p:spPr/>
        <p:txBody>
          <a:bodyPr/>
          <a:lstStyle/>
          <a:p>
            <a:r>
              <a:rPr lang="en-US" smtClean="0"/>
              <a:t>Ming Liu, sPHENIX Gen. Mtg</a:t>
            </a:r>
            <a:endParaRPr lang="en-US"/>
          </a:p>
        </p:txBody>
      </p:sp>
      <p:sp>
        <p:nvSpPr>
          <p:cNvPr id="9" name="Slide Number Placeholder 8"/>
          <p:cNvSpPr>
            <a:spLocks noGrp="1"/>
          </p:cNvSpPr>
          <p:nvPr>
            <p:ph type="sldNum" sz="quarter" idx="12"/>
          </p:nvPr>
        </p:nvSpPr>
        <p:spPr/>
        <p:txBody>
          <a:bodyPr/>
          <a:lstStyle/>
          <a:p>
            <a:fld id="{A37BE454-496B-2843-8243-E1E572729E35}" type="slidenum">
              <a:rPr lang="en-US" smtClean="0"/>
              <a:t>6</a:t>
            </a:fld>
            <a:endParaRPr lang="en-US"/>
          </a:p>
        </p:txBody>
      </p:sp>
      <p:pic>
        <p:nvPicPr>
          <p:cNvPr id="10" name="Picture 9"/>
          <p:cNvPicPr>
            <a:picLocks noChangeAspect="1"/>
          </p:cNvPicPr>
          <p:nvPr/>
        </p:nvPicPr>
        <p:blipFill>
          <a:blip r:embed="rId2"/>
          <a:stretch>
            <a:fillRect/>
          </a:stretch>
        </p:blipFill>
        <p:spPr>
          <a:xfrm>
            <a:off x="4572000" y="959914"/>
            <a:ext cx="3911963" cy="2362843"/>
          </a:xfrm>
          <a:prstGeom prst="rect">
            <a:avLst/>
          </a:prstGeom>
        </p:spPr>
      </p:pic>
      <p:sp>
        <p:nvSpPr>
          <p:cNvPr id="6" name="TextBox 5"/>
          <p:cNvSpPr txBox="1"/>
          <p:nvPr/>
        </p:nvSpPr>
        <p:spPr>
          <a:xfrm>
            <a:off x="3747979" y="4756737"/>
            <a:ext cx="713657" cy="300082"/>
          </a:xfrm>
          <a:prstGeom prst="rect">
            <a:avLst/>
          </a:prstGeom>
          <a:noFill/>
        </p:spPr>
        <p:txBody>
          <a:bodyPr wrap="none" rtlCol="0">
            <a:spAutoFit/>
          </a:bodyPr>
          <a:lstStyle/>
          <a:p>
            <a:r>
              <a:rPr lang="en-US" sz="1350" b="1" dirty="0" smtClean="0">
                <a:solidFill>
                  <a:srgbClr val="00B050"/>
                </a:solidFill>
              </a:rPr>
              <a:t> CCNU</a:t>
            </a:r>
            <a:r>
              <a:rPr lang="en-US" sz="1350" b="1" dirty="0">
                <a:solidFill>
                  <a:srgbClr val="00B050"/>
                </a:solidFill>
              </a:rPr>
              <a:t>?</a:t>
            </a:r>
          </a:p>
        </p:txBody>
      </p:sp>
      <p:sp>
        <p:nvSpPr>
          <p:cNvPr id="4" name="TextBox 3"/>
          <p:cNvSpPr txBox="1"/>
          <p:nvPr/>
        </p:nvSpPr>
        <p:spPr>
          <a:xfrm>
            <a:off x="8371712" y="2384476"/>
            <a:ext cx="841897" cy="738664"/>
          </a:xfrm>
          <a:prstGeom prst="rect">
            <a:avLst/>
          </a:prstGeom>
          <a:noFill/>
        </p:spPr>
        <p:txBody>
          <a:bodyPr wrap="none" rtlCol="0">
            <a:spAutoFit/>
          </a:bodyPr>
          <a:lstStyle/>
          <a:p>
            <a:r>
              <a:rPr lang="en-US" sz="1400" dirty="0" smtClean="0">
                <a:solidFill>
                  <a:srgbClr val="FF0000"/>
                </a:solidFill>
              </a:rPr>
              <a:t>sPHENIX </a:t>
            </a:r>
          </a:p>
          <a:p>
            <a:r>
              <a:rPr lang="en-US" sz="1400" dirty="0" smtClean="0">
                <a:solidFill>
                  <a:srgbClr val="FF0000"/>
                </a:solidFill>
              </a:rPr>
              <a:t>Run</a:t>
            </a:r>
          </a:p>
          <a:p>
            <a:r>
              <a:rPr lang="en-US" sz="1400" dirty="0" smtClean="0">
                <a:solidFill>
                  <a:srgbClr val="FF0000"/>
                </a:solidFill>
              </a:rPr>
              <a:t>2023</a:t>
            </a:r>
            <a:endParaRPr lang="en-US" sz="1400" dirty="0">
              <a:solidFill>
                <a:srgbClr val="FF0000"/>
              </a:solidFill>
            </a:endParaRPr>
          </a:p>
        </p:txBody>
      </p:sp>
    </p:spTree>
    <p:extLst>
      <p:ext uri="{BB962C8B-B14F-4D97-AF65-F5344CB8AC3E}">
        <p14:creationId xmlns:p14="http://schemas.microsoft.com/office/powerpoint/2010/main" val="1098606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35" y="0"/>
            <a:ext cx="8142015" cy="767934"/>
          </a:xfrm>
        </p:spPr>
        <p:txBody>
          <a:bodyPr>
            <a:normAutofit/>
          </a:bodyPr>
          <a:lstStyle/>
          <a:p>
            <a:r>
              <a:rPr lang="en-US" sz="3600" dirty="0" smtClean="0"/>
              <a:t>Labor </a:t>
            </a:r>
            <a:r>
              <a:rPr lang="en-US" sz="3600" dirty="0" smtClean="0"/>
              <a:t>Cost </a:t>
            </a:r>
            <a:r>
              <a:rPr lang="en-US" sz="3600" dirty="0" smtClean="0"/>
              <a:t>P</a:t>
            </a:r>
            <a:r>
              <a:rPr lang="en-US" sz="3600" dirty="0" smtClean="0"/>
              <a:t>rofile in the Current Proposal </a:t>
            </a:r>
            <a:endParaRPr lang="en-US" sz="3600" dirty="0"/>
          </a:p>
        </p:txBody>
      </p:sp>
      <p:sp>
        <p:nvSpPr>
          <p:cNvPr id="3" name="Content Placeholder 2"/>
          <p:cNvSpPr>
            <a:spLocks noGrp="1"/>
          </p:cNvSpPr>
          <p:nvPr>
            <p:ph idx="1"/>
          </p:nvPr>
        </p:nvSpPr>
        <p:spPr>
          <a:xfrm>
            <a:off x="373335" y="1119439"/>
            <a:ext cx="7886700" cy="1777572"/>
          </a:xfrm>
        </p:spPr>
        <p:txBody>
          <a:bodyPr>
            <a:normAutofit fontScale="92500" lnSpcReduction="20000"/>
          </a:bodyPr>
          <a:lstStyle/>
          <a:p>
            <a:r>
              <a:rPr lang="en-US" dirty="0" smtClean="0"/>
              <a:t>Physicists and </a:t>
            </a:r>
            <a:r>
              <a:rPr lang="en-US" dirty="0" smtClean="0"/>
              <a:t>students/postdocs </a:t>
            </a:r>
            <a:r>
              <a:rPr lang="en-US" dirty="0" smtClean="0"/>
              <a:t>are not costed</a:t>
            </a:r>
          </a:p>
          <a:p>
            <a:r>
              <a:rPr lang="en-US" b="1" dirty="0" smtClean="0">
                <a:solidFill>
                  <a:schemeClr val="accent2"/>
                </a:solidFill>
              </a:rPr>
              <a:t>Engineers</a:t>
            </a:r>
            <a:r>
              <a:rPr lang="en-US" dirty="0" smtClean="0"/>
              <a:t> &amp; </a:t>
            </a:r>
            <a:r>
              <a:rPr lang="en-US" b="1" dirty="0">
                <a:solidFill>
                  <a:schemeClr val="bg1">
                    <a:lumMod val="50000"/>
                  </a:schemeClr>
                </a:solidFill>
              </a:rPr>
              <a:t>T</a:t>
            </a:r>
            <a:r>
              <a:rPr lang="en-US" b="1" dirty="0" smtClean="0">
                <a:solidFill>
                  <a:schemeClr val="bg1">
                    <a:lumMod val="50000"/>
                  </a:schemeClr>
                </a:solidFill>
              </a:rPr>
              <a:t>echnicians</a:t>
            </a:r>
            <a:r>
              <a:rPr lang="en-US" dirty="0" smtClean="0">
                <a:solidFill>
                  <a:schemeClr val="bg1">
                    <a:lumMod val="50000"/>
                  </a:schemeClr>
                </a:solidFill>
              </a:rPr>
              <a:t> </a:t>
            </a:r>
            <a:r>
              <a:rPr lang="en-US" dirty="0" smtClean="0"/>
              <a:t>are </a:t>
            </a:r>
            <a:r>
              <a:rPr lang="en-US" dirty="0" smtClean="0"/>
              <a:t>costed in the project</a:t>
            </a:r>
            <a:endParaRPr lang="en-US" dirty="0" smtClean="0"/>
          </a:p>
          <a:p>
            <a:pPr lvl="1"/>
            <a:r>
              <a:rPr lang="en-US" dirty="0" smtClean="0">
                <a:solidFill>
                  <a:srgbClr val="FF0000"/>
                </a:solidFill>
              </a:rPr>
              <a:t>Could some covered </a:t>
            </a:r>
            <a:r>
              <a:rPr lang="en-US" dirty="0" smtClean="0">
                <a:solidFill>
                  <a:srgbClr val="FF0000"/>
                </a:solidFill>
              </a:rPr>
              <a:t>by institution’s </a:t>
            </a:r>
            <a:r>
              <a:rPr lang="en-US" dirty="0" smtClean="0">
                <a:solidFill>
                  <a:srgbClr val="FF0000"/>
                </a:solidFill>
              </a:rPr>
              <a:t>base program</a:t>
            </a:r>
            <a:r>
              <a:rPr lang="en-US" dirty="0" smtClean="0">
                <a:solidFill>
                  <a:srgbClr val="FF0000"/>
                </a:solidFill>
              </a:rPr>
              <a:t>?</a:t>
            </a:r>
          </a:p>
          <a:p>
            <a:pPr lvl="1"/>
            <a:r>
              <a:rPr lang="en-US" dirty="0" smtClean="0"/>
              <a:t>More “in kind” contribution to reduce project management cost (Engineers &amp; Physicists) </a:t>
            </a:r>
            <a:endParaRPr lang="en-US" dirty="0"/>
          </a:p>
        </p:txBody>
      </p:sp>
      <p:pic>
        <p:nvPicPr>
          <p:cNvPr id="4" name="Picture 3"/>
          <p:cNvPicPr>
            <a:picLocks noChangeAspect="1"/>
          </p:cNvPicPr>
          <p:nvPr/>
        </p:nvPicPr>
        <p:blipFill>
          <a:blip r:embed="rId2"/>
          <a:stretch>
            <a:fillRect/>
          </a:stretch>
        </p:blipFill>
        <p:spPr>
          <a:xfrm>
            <a:off x="0" y="3105736"/>
            <a:ext cx="9144000" cy="2695755"/>
          </a:xfrm>
          <a:prstGeom prst="rect">
            <a:avLst/>
          </a:prstGeom>
        </p:spPr>
      </p:pic>
      <p:sp>
        <p:nvSpPr>
          <p:cNvPr id="5" name="Date Placeholder 4"/>
          <p:cNvSpPr>
            <a:spLocks noGrp="1"/>
          </p:cNvSpPr>
          <p:nvPr>
            <p:ph type="dt" sz="half" idx="10"/>
          </p:nvPr>
        </p:nvSpPr>
        <p:spPr/>
        <p:txBody>
          <a:bodyPr/>
          <a:lstStyle/>
          <a:p>
            <a:fld id="{7B6E4B36-15F9-CE4B-8E93-E189A093318B}" type="datetime1">
              <a:rPr lang="en-US" smtClean="0"/>
              <a:t>1/26/18</a:t>
            </a:fld>
            <a:endParaRPr lang="en-US"/>
          </a:p>
        </p:txBody>
      </p:sp>
      <p:sp>
        <p:nvSpPr>
          <p:cNvPr id="6" name="Footer Placeholder 5"/>
          <p:cNvSpPr>
            <a:spLocks noGrp="1"/>
          </p:cNvSpPr>
          <p:nvPr>
            <p:ph type="ftr" sz="quarter" idx="11"/>
          </p:nvPr>
        </p:nvSpPr>
        <p:spPr/>
        <p:txBody>
          <a:bodyPr/>
          <a:lstStyle/>
          <a:p>
            <a:r>
              <a:rPr lang="en-US" smtClean="0"/>
              <a:t>Ming Liu, sPHENIX Gen. Mtg</a:t>
            </a:r>
            <a:endParaRPr lang="en-US"/>
          </a:p>
        </p:txBody>
      </p:sp>
      <p:sp>
        <p:nvSpPr>
          <p:cNvPr id="7" name="Slide Number Placeholder 6"/>
          <p:cNvSpPr>
            <a:spLocks noGrp="1"/>
          </p:cNvSpPr>
          <p:nvPr>
            <p:ph type="sldNum" sz="quarter" idx="12"/>
          </p:nvPr>
        </p:nvSpPr>
        <p:spPr/>
        <p:txBody>
          <a:bodyPr/>
          <a:lstStyle/>
          <a:p>
            <a:fld id="{B7717991-F6E4-114A-8960-86FF3468BEB5}" type="slidenum">
              <a:rPr lang="en-US" smtClean="0"/>
              <a:t>7</a:t>
            </a:fld>
            <a:endParaRPr lang="en-US"/>
          </a:p>
        </p:txBody>
      </p:sp>
    </p:spTree>
    <p:extLst>
      <p:ext uri="{BB962C8B-B14F-4D97-AF65-F5344CB8AC3E}">
        <p14:creationId xmlns:p14="http://schemas.microsoft.com/office/powerpoint/2010/main" val="1174543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363744"/>
          </a:xfrm>
        </p:spPr>
        <p:txBody>
          <a:bodyPr>
            <a:normAutofit fontScale="90000"/>
          </a:bodyPr>
          <a:lstStyle/>
          <a:p>
            <a:r>
              <a:rPr lang="en-US" smtClean="0"/>
              <a:t>Project file: 11/29/2017</a:t>
            </a:r>
            <a:endParaRPr lang="en-US"/>
          </a:p>
        </p:txBody>
      </p:sp>
      <p:sp>
        <p:nvSpPr>
          <p:cNvPr id="3" name="Date Placeholder 2"/>
          <p:cNvSpPr>
            <a:spLocks noGrp="1"/>
          </p:cNvSpPr>
          <p:nvPr>
            <p:ph type="dt" sz="half" idx="10"/>
          </p:nvPr>
        </p:nvSpPr>
        <p:spPr/>
        <p:txBody>
          <a:bodyPr/>
          <a:lstStyle/>
          <a:p>
            <a:fld id="{E9AEEC21-E620-F047-9295-1F467E892019}" type="datetime1">
              <a:rPr lang="en-US" smtClean="0"/>
              <a:t>1/26/18</a:t>
            </a:fld>
            <a:endParaRPr lang="en-US"/>
          </a:p>
        </p:txBody>
      </p:sp>
      <p:sp>
        <p:nvSpPr>
          <p:cNvPr id="4" name="Footer Placeholder 3"/>
          <p:cNvSpPr>
            <a:spLocks noGrp="1"/>
          </p:cNvSpPr>
          <p:nvPr>
            <p:ph type="ftr" sz="quarter" idx="11"/>
          </p:nvPr>
        </p:nvSpPr>
        <p:spPr/>
        <p:txBody>
          <a:bodyPr/>
          <a:lstStyle/>
          <a:p>
            <a:r>
              <a:rPr lang="en-US" smtClean="0"/>
              <a:t>Ming Liu, sPHENIX Gen. Mtg</a:t>
            </a:r>
            <a:endParaRPr lang="en-US"/>
          </a:p>
        </p:txBody>
      </p:sp>
      <p:sp>
        <p:nvSpPr>
          <p:cNvPr id="5" name="Slide Number Placeholder 4"/>
          <p:cNvSpPr>
            <a:spLocks noGrp="1"/>
          </p:cNvSpPr>
          <p:nvPr>
            <p:ph type="sldNum" sz="quarter" idx="12"/>
          </p:nvPr>
        </p:nvSpPr>
        <p:spPr/>
        <p:txBody>
          <a:bodyPr/>
          <a:lstStyle/>
          <a:p>
            <a:fld id="{B7717991-F6E4-114A-8960-86FF3468BEB5}" type="slidenum">
              <a:rPr lang="en-US" smtClean="0"/>
              <a:t>8</a:t>
            </a:fld>
            <a:endParaRPr lang="en-US"/>
          </a:p>
        </p:txBody>
      </p:sp>
      <p:pic>
        <p:nvPicPr>
          <p:cNvPr id="6" name="Picture 5"/>
          <p:cNvPicPr>
            <a:picLocks noChangeAspect="1"/>
          </p:cNvPicPr>
          <p:nvPr/>
        </p:nvPicPr>
        <p:blipFill>
          <a:blip r:embed="rId2"/>
          <a:stretch>
            <a:fillRect/>
          </a:stretch>
        </p:blipFill>
        <p:spPr>
          <a:xfrm>
            <a:off x="-49279" y="198748"/>
            <a:ext cx="9144000" cy="6471454"/>
          </a:xfrm>
          <a:prstGeom prst="rect">
            <a:avLst/>
          </a:prstGeom>
        </p:spPr>
      </p:pic>
      <p:sp>
        <p:nvSpPr>
          <p:cNvPr id="7" name="TextBox 6"/>
          <p:cNvSpPr txBox="1"/>
          <p:nvPr/>
        </p:nvSpPr>
        <p:spPr>
          <a:xfrm>
            <a:off x="-79513" y="-90132"/>
            <a:ext cx="1300356" cy="369332"/>
          </a:xfrm>
          <a:prstGeom prst="rect">
            <a:avLst/>
          </a:prstGeom>
          <a:noFill/>
        </p:spPr>
        <p:txBody>
          <a:bodyPr wrap="none" rtlCol="0">
            <a:spAutoFit/>
          </a:bodyPr>
          <a:lstStyle/>
          <a:p>
            <a:r>
              <a:rPr lang="en-US" smtClean="0"/>
              <a:t>11/29/2017</a:t>
            </a:r>
            <a:endParaRPr lang="en-US"/>
          </a:p>
        </p:txBody>
      </p:sp>
      <p:sp>
        <p:nvSpPr>
          <p:cNvPr id="9" name="Rectangle 8"/>
          <p:cNvSpPr/>
          <p:nvPr/>
        </p:nvSpPr>
        <p:spPr>
          <a:xfrm>
            <a:off x="563971" y="3931357"/>
            <a:ext cx="8569079" cy="164279"/>
          </a:xfrm>
          <a:prstGeom prst="rect">
            <a:avLst/>
          </a:prstGeom>
          <a:solidFill>
            <a:srgbClr val="FFFF00">
              <a:alpha val="18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63971" y="2599967"/>
            <a:ext cx="8573652" cy="164279"/>
          </a:xfrm>
          <a:prstGeom prst="rect">
            <a:avLst/>
          </a:prstGeom>
          <a:solidFill>
            <a:srgbClr val="FFFF00">
              <a:alpha val="18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971" y="5093197"/>
            <a:ext cx="8551754" cy="149347"/>
          </a:xfrm>
          <a:prstGeom prst="rect">
            <a:avLst/>
          </a:prstGeom>
          <a:solidFill>
            <a:srgbClr val="FFFF00">
              <a:alpha val="18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455918" y="-31779"/>
            <a:ext cx="606256" cy="338554"/>
          </a:xfrm>
          <a:prstGeom prst="rect">
            <a:avLst/>
          </a:prstGeom>
          <a:noFill/>
        </p:spPr>
        <p:txBody>
          <a:bodyPr wrap="none" rtlCol="0">
            <a:spAutoFit/>
          </a:bodyPr>
          <a:lstStyle/>
          <a:p>
            <a:r>
              <a:rPr lang="en-US" sz="1600" b="1" dirty="0" smtClean="0">
                <a:solidFill>
                  <a:srgbClr val="0915FF"/>
                </a:solidFill>
              </a:rPr>
              <a:t>M&amp;S</a:t>
            </a:r>
            <a:endParaRPr lang="en-US" sz="1600" b="1" dirty="0">
              <a:solidFill>
                <a:srgbClr val="0915FF"/>
              </a:solidFill>
            </a:endParaRPr>
          </a:p>
        </p:txBody>
      </p:sp>
      <p:sp>
        <p:nvSpPr>
          <p:cNvPr id="13" name="TextBox 12"/>
          <p:cNvSpPr txBox="1"/>
          <p:nvPr/>
        </p:nvSpPr>
        <p:spPr>
          <a:xfrm>
            <a:off x="6025598" y="-50003"/>
            <a:ext cx="724878" cy="369332"/>
          </a:xfrm>
          <a:prstGeom prst="rect">
            <a:avLst/>
          </a:prstGeom>
          <a:noFill/>
        </p:spPr>
        <p:txBody>
          <a:bodyPr wrap="none" rtlCol="0">
            <a:spAutoFit/>
          </a:bodyPr>
          <a:lstStyle/>
          <a:p>
            <a:r>
              <a:rPr lang="en-US" b="1" dirty="0" smtClean="0">
                <a:solidFill>
                  <a:srgbClr val="FF0000"/>
                </a:solidFill>
              </a:rPr>
              <a:t>Labor</a:t>
            </a:r>
            <a:endParaRPr lang="en-US" b="1" dirty="0">
              <a:solidFill>
                <a:srgbClr val="FF0000"/>
              </a:solidFill>
            </a:endParaRPr>
          </a:p>
        </p:txBody>
      </p:sp>
      <p:sp>
        <p:nvSpPr>
          <p:cNvPr id="14" name="Rectangle 13"/>
          <p:cNvSpPr/>
          <p:nvPr/>
        </p:nvSpPr>
        <p:spPr>
          <a:xfrm>
            <a:off x="5428543" y="246350"/>
            <a:ext cx="606256" cy="191689"/>
          </a:xfrm>
          <a:prstGeom prst="rect">
            <a:avLst/>
          </a:prstGeom>
          <a:noFill/>
          <a:ln w="31750">
            <a:solidFill>
              <a:srgbClr val="091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055672" y="248614"/>
            <a:ext cx="606256" cy="19168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443094" y="2619227"/>
            <a:ext cx="606256" cy="191689"/>
          </a:xfrm>
          <a:prstGeom prst="rect">
            <a:avLst/>
          </a:prstGeom>
          <a:noFill/>
          <a:ln w="31750">
            <a:solidFill>
              <a:srgbClr val="091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456513" y="3948539"/>
            <a:ext cx="606256" cy="191689"/>
          </a:xfrm>
          <a:prstGeom prst="rect">
            <a:avLst/>
          </a:prstGeom>
          <a:noFill/>
          <a:ln w="31750">
            <a:solidFill>
              <a:srgbClr val="091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440088" y="5072500"/>
            <a:ext cx="606256" cy="191689"/>
          </a:xfrm>
          <a:prstGeom prst="rect">
            <a:avLst/>
          </a:prstGeom>
          <a:noFill/>
          <a:ln w="31750">
            <a:solidFill>
              <a:srgbClr val="091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0" y="1621666"/>
            <a:ext cx="9094721" cy="164279"/>
          </a:xfrm>
          <a:prstGeom prst="rect">
            <a:avLst/>
          </a:prstGeom>
          <a:solidFill>
            <a:srgbClr val="FFFF00">
              <a:alpha val="18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419342" y="1600081"/>
            <a:ext cx="606256" cy="191689"/>
          </a:xfrm>
          <a:prstGeom prst="rect">
            <a:avLst/>
          </a:prstGeom>
          <a:noFill/>
          <a:ln w="31750">
            <a:solidFill>
              <a:srgbClr val="091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025598" y="1589259"/>
            <a:ext cx="606256" cy="19168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4640" y="422148"/>
            <a:ext cx="9094721" cy="164279"/>
          </a:xfrm>
          <a:prstGeom prst="rect">
            <a:avLst/>
          </a:prstGeom>
          <a:solidFill>
            <a:srgbClr val="FFFF00">
              <a:alpha val="18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438063" y="408442"/>
            <a:ext cx="606256" cy="19168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87708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5EA3102-D624-0546-9E9F-B45020E9D0A7}" type="datetime1">
              <a:rPr lang="en-US" smtClean="0"/>
              <a:t>1/26/18</a:t>
            </a:fld>
            <a:endParaRPr lang="en-US"/>
          </a:p>
        </p:txBody>
      </p:sp>
      <p:sp>
        <p:nvSpPr>
          <p:cNvPr id="4" name="Footer Placeholder 3"/>
          <p:cNvSpPr>
            <a:spLocks noGrp="1"/>
          </p:cNvSpPr>
          <p:nvPr>
            <p:ph type="ftr" sz="quarter" idx="11"/>
          </p:nvPr>
        </p:nvSpPr>
        <p:spPr/>
        <p:txBody>
          <a:bodyPr/>
          <a:lstStyle/>
          <a:p>
            <a:r>
              <a:rPr lang="en-US" smtClean="0"/>
              <a:t>Ming Liu, sPHENIX Gen. Mtg</a:t>
            </a:r>
            <a:endParaRPr lang="en-US"/>
          </a:p>
        </p:txBody>
      </p:sp>
      <p:sp>
        <p:nvSpPr>
          <p:cNvPr id="5" name="Slide Number Placeholder 4"/>
          <p:cNvSpPr>
            <a:spLocks noGrp="1"/>
          </p:cNvSpPr>
          <p:nvPr>
            <p:ph type="sldNum" sz="quarter" idx="12"/>
          </p:nvPr>
        </p:nvSpPr>
        <p:spPr/>
        <p:txBody>
          <a:bodyPr/>
          <a:lstStyle/>
          <a:p>
            <a:fld id="{B7717991-F6E4-114A-8960-86FF3468BEB5}" type="slidenum">
              <a:rPr lang="en-US" smtClean="0"/>
              <a:t>9</a:t>
            </a:fld>
            <a:endParaRPr lang="en-US"/>
          </a:p>
        </p:txBody>
      </p:sp>
      <p:pic>
        <p:nvPicPr>
          <p:cNvPr id="6" name="Picture 5"/>
          <p:cNvPicPr>
            <a:picLocks noChangeAspect="1"/>
          </p:cNvPicPr>
          <p:nvPr/>
        </p:nvPicPr>
        <p:blipFill>
          <a:blip r:embed="rId2"/>
          <a:stretch>
            <a:fillRect/>
          </a:stretch>
        </p:blipFill>
        <p:spPr>
          <a:xfrm>
            <a:off x="1139168" y="0"/>
            <a:ext cx="6865663" cy="6858000"/>
          </a:xfrm>
          <a:prstGeom prst="rect">
            <a:avLst/>
          </a:prstGeom>
        </p:spPr>
      </p:pic>
      <p:sp>
        <p:nvSpPr>
          <p:cNvPr id="7" name="Rectangle 6"/>
          <p:cNvSpPr/>
          <p:nvPr/>
        </p:nvSpPr>
        <p:spPr>
          <a:xfrm>
            <a:off x="1139168" y="2294214"/>
            <a:ext cx="6865664" cy="186166"/>
          </a:xfrm>
          <a:prstGeom prst="rect">
            <a:avLst/>
          </a:prstGeom>
          <a:solidFill>
            <a:srgbClr val="FFFF00">
              <a:alpha val="18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56762" y="5020971"/>
            <a:ext cx="6948069" cy="164279"/>
          </a:xfrm>
          <a:prstGeom prst="rect">
            <a:avLst/>
          </a:prstGeom>
          <a:solidFill>
            <a:srgbClr val="FFFF00">
              <a:alpha val="18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412666" y="6017236"/>
            <a:ext cx="6592165" cy="202591"/>
          </a:xfrm>
          <a:prstGeom prst="rect">
            <a:avLst/>
          </a:prstGeom>
          <a:solidFill>
            <a:srgbClr val="FFFF00">
              <a:alpha val="18000"/>
            </a:srgbClr>
          </a:solid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157735" y="245815"/>
            <a:ext cx="606256" cy="338554"/>
          </a:xfrm>
          <a:prstGeom prst="rect">
            <a:avLst/>
          </a:prstGeom>
          <a:noFill/>
        </p:spPr>
        <p:txBody>
          <a:bodyPr wrap="none" rtlCol="0">
            <a:spAutoFit/>
          </a:bodyPr>
          <a:lstStyle/>
          <a:p>
            <a:r>
              <a:rPr lang="en-US" sz="1600" b="1" dirty="0" smtClean="0">
                <a:solidFill>
                  <a:srgbClr val="0915FF"/>
                </a:solidFill>
              </a:rPr>
              <a:t>M&amp;S</a:t>
            </a:r>
            <a:endParaRPr lang="en-US" sz="1600" b="1" dirty="0">
              <a:solidFill>
                <a:srgbClr val="0915FF"/>
              </a:solidFill>
            </a:endParaRPr>
          </a:p>
        </p:txBody>
      </p:sp>
      <p:sp>
        <p:nvSpPr>
          <p:cNvPr id="10" name="TextBox 9"/>
          <p:cNvSpPr txBox="1"/>
          <p:nvPr/>
        </p:nvSpPr>
        <p:spPr>
          <a:xfrm>
            <a:off x="5544822" y="460514"/>
            <a:ext cx="724878" cy="369332"/>
          </a:xfrm>
          <a:prstGeom prst="rect">
            <a:avLst/>
          </a:prstGeom>
          <a:noFill/>
        </p:spPr>
        <p:txBody>
          <a:bodyPr wrap="none" rtlCol="0">
            <a:spAutoFit/>
          </a:bodyPr>
          <a:lstStyle/>
          <a:p>
            <a:r>
              <a:rPr lang="en-US" b="1" dirty="0" smtClean="0">
                <a:solidFill>
                  <a:srgbClr val="FF0000"/>
                </a:solidFill>
              </a:rPr>
              <a:t>Labor</a:t>
            </a:r>
            <a:endParaRPr lang="en-US" b="1" dirty="0">
              <a:solidFill>
                <a:srgbClr val="FF0000"/>
              </a:solidFill>
            </a:endParaRPr>
          </a:p>
        </p:txBody>
      </p:sp>
      <p:sp>
        <p:nvSpPr>
          <p:cNvPr id="12" name="Rectangle 11"/>
          <p:cNvSpPr/>
          <p:nvPr/>
        </p:nvSpPr>
        <p:spPr>
          <a:xfrm>
            <a:off x="5212633" y="2288691"/>
            <a:ext cx="485658" cy="191689"/>
          </a:xfrm>
          <a:prstGeom prst="rect">
            <a:avLst/>
          </a:prstGeom>
          <a:noFill/>
          <a:ln w="31750">
            <a:solidFill>
              <a:srgbClr val="091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663444" y="5010596"/>
            <a:ext cx="451606" cy="19168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645991" y="6034271"/>
            <a:ext cx="451606" cy="19168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176866" y="5020971"/>
            <a:ext cx="485658" cy="191689"/>
          </a:xfrm>
          <a:prstGeom prst="rect">
            <a:avLst/>
          </a:prstGeom>
          <a:noFill/>
          <a:ln w="31750">
            <a:solidFill>
              <a:srgbClr val="091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176866" y="6022686"/>
            <a:ext cx="485658" cy="191689"/>
          </a:xfrm>
          <a:prstGeom prst="rect">
            <a:avLst/>
          </a:prstGeom>
          <a:noFill/>
          <a:ln w="31750">
            <a:solidFill>
              <a:srgbClr val="0915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03698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361</TotalTime>
  <Words>937</Words>
  <Application>Microsoft Macintosh PowerPoint</Application>
  <PresentationFormat>On-screen Show (4:3)</PresentationFormat>
  <Paragraphs>180</Paragraphs>
  <Slides>13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Calibri</vt:lpstr>
      <vt:lpstr>Calibri Light</vt:lpstr>
      <vt:lpstr>Mangal</vt:lpstr>
      <vt:lpstr>Arial</vt:lpstr>
      <vt:lpstr>Office Theme</vt:lpstr>
      <vt:lpstr>MVTX Proposal Status and Plan</vt:lpstr>
      <vt:lpstr>MVTX Proposal Status &amp; Plan</vt:lpstr>
      <vt:lpstr>MVTX Funding News</vt:lpstr>
      <vt:lpstr>Active follow up discussions on alternative funding path and project planning </vt:lpstr>
      <vt:lpstr>MVTX Major Cost Items</vt:lpstr>
      <vt:lpstr>Time Sensitive Items: ~1.5M  </vt:lpstr>
      <vt:lpstr>Labor Cost Profile in the Current Proposal </vt:lpstr>
      <vt:lpstr>Project file: 11/29/2017</vt:lpstr>
      <vt:lpstr>PowerPoint Presentation</vt:lpstr>
      <vt:lpstr>PowerPoint Presentation</vt:lpstr>
      <vt:lpstr>PowerPoint Presentation</vt:lpstr>
      <vt:lpstr>Detector Assembly @LBNL/CCNU?</vt:lpstr>
      <vt:lpstr>Possible Path Forward  – follow up on the discussions from today’s meeting </vt:lpstr>
    </vt:vector>
  </TitlesOfParts>
  <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MVTX Status and Plan</dc:title>
  <dc:creator>Ming Liu</dc:creator>
  <cp:lastModifiedBy>Ming Liu</cp:lastModifiedBy>
  <cp:revision>80</cp:revision>
  <cp:lastPrinted>2018-01-26T18:58:26Z</cp:lastPrinted>
  <dcterms:created xsi:type="dcterms:W3CDTF">2018-01-26T04:28:03Z</dcterms:created>
  <dcterms:modified xsi:type="dcterms:W3CDTF">2018-01-26T19:12:20Z</dcterms:modified>
</cp:coreProperties>
</file>