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592" r:id="rId5"/>
    <p:sldId id="594" r:id="rId6"/>
    <p:sldId id="542" r:id="rId7"/>
    <p:sldId id="543" r:id="rId8"/>
    <p:sldId id="545" r:id="rId9"/>
    <p:sldId id="593" r:id="rId10"/>
    <p:sldId id="505" r:id="rId11"/>
    <p:sldId id="553" r:id="rId12"/>
    <p:sldId id="500" r:id="rId13"/>
    <p:sldId id="510" r:id="rId14"/>
    <p:sldId id="595" r:id="rId15"/>
    <p:sldId id="591" r:id="rId16"/>
    <p:sldId id="596" r:id="rId17"/>
    <p:sldId id="589" r:id="rId18"/>
    <p:sldId id="25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23"/>
    <p:restoredTop sz="94631"/>
  </p:normalViewPr>
  <p:slideViewPr>
    <p:cSldViewPr snapToGrid="0" snapToObjects="1">
      <p:cViewPr varScale="1">
        <p:scale>
          <a:sx n="98" d="100"/>
          <a:sy n="98" d="100"/>
        </p:scale>
        <p:origin x="5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Sheet1!$B$3:$F$3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1449</c:v>
                </c:pt>
                <c:pt idx="1">
                  <c:v>1645</c:v>
                </c:pt>
                <c:pt idx="2">
                  <c:v>1223</c:v>
                </c:pt>
                <c:pt idx="3">
                  <c:v>364</c:v>
                </c:pt>
                <c:pt idx="4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C0-44D5-85D9-8C50750CAC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0388072"/>
        <c:axId val="370388400"/>
      </c:barChart>
      <c:catAx>
        <c:axId val="370388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388400"/>
        <c:crosses val="autoZero"/>
        <c:auto val="1"/>
        <c:lblAlgn val="ctr"/>
        <c:lblOffset val="100"/>
        <c:noMultiLvlLbl val="0"/>
      </c:catAx>
      <c:valAx>
        <c:axId val="37038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388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0.00923</cdr:x>
      <cdr:y>0</cdr:y>
    </cdr:from>
    <cdr:to>
      <cdr:x>0.07888</cdr:x>
      <cdr:y>0.07976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963B3FE6-D7EC-45CE-8D0B-1820B0D738BB}"/>
            </a:ext>
          </a:extLst>
        </cdr:cNvPr>
        <cdr:cNvSpPr txBox="1"/>
      </cdr:nvSpPr>
      <cdr:spPr>
        <a:xfrm xmlns:a="http://schemas.openxmlformats.org/drawingml/2006/main">
          <a:off x="51097" y="0"/>
          <a:ext cx="3855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k$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43BE2-3DBF-1943-B6AA-2BDAFAEB2D64}" type="datetimeFigureOut">
              <a:rPr lang="en-US" smtClean="0"/>
              <a:t>5/4/18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CB0D2-0E0F-9F47-A9D1-DCD45461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7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5E06-097A-6C48-92EE-765A4B6CE22E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7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53E37-8DD7-054B-BD92-C123FEDEFCFC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0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7BC3-3523-B342-AA28-344C6EB501DE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68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81E0-2C43-4649-8A5B-0CB9ADDD540E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2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FC4E-1573-594C-A7E1-CA980D1DB23E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1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01E9-0F91-8A4A-9E6B-BC08A9D5E6E6}" type="datetime1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2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C6B4-926B-9045-AA7A-6B521D08E400}" type="datetime1">
              <a:rPr lang="en-US" smtClean="0"/>
              <a:t>5/4/18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3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2923-569A-6C4E-A2BB-0628510452AC}" type="datetime1">
              <a:rPr lang="en-US" smtClean="0"/>
              <a:t>5/4/18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4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F77C-53E4-9947-AF90-F7496CCCC1C4}" type="datetime1">
              <a:rPr lang="en-US" smtClean="0"/>
              <a:t>5/4/18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1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55030-61E6-3445-8C77-CFA3E6D66157}" type="datetime1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76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D04D-DC7E-1049-AFEA-7CE3767F92D7}" type="datetime1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1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873E7-546A-6642-B068-627CF27AEE61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FDCA2-6898-0B45-91D8-564C8FF5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1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01266-E77F-794F-87AA-25BAEBAAA0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Report from MVTX Workfest at MIT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79B70D-F2E4-6C48-8A4F-E02808959E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Ming Liu</a:t>
            </a:r>
          </a:p>
          <a:p>
            <a:r>
              <a:rPr lang="en-US" sz="3300" dirty="0"/>
              <a:t>Los Alamos</a:t>
            </a:r>
          </a:p>
        </p:txBody>
      </p:sp>
    </p:spTree>
    <p:extLst>
      <p:ext uri="{BB962C8B-B14F-4D97-AF65-F5344CB8AC3E}">
        <p14:creationId xmlns:p14="http://schemas.microsoft.com/office/powerpoint/2010/main" val="342241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56A28A-656A-1141-B854-D5261FDB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568" y="-64358"/>
            <a:ext cx="5924550" cy="131863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MVTX Test Beam at </a:t>
            </a:r>
            <a:r>
              <a:rPr lang="en-US" sz="4000" b="1" dirty="0" err="1"/>
              <a:t>Fermilab</a:t>
            </a:r>
            <a:r>
              <a:rPr lang="en-US" sz="4000" b="1" dirty="0"/>
              <a:t> 02/20-03/10,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E11EC-D8B5-E041-BFCB-048BA36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9" y="1263510"/>
            <a:ext cx="4229893" cy="187550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Goals:</a:t>
            </a:r>
          </a:p>
          <a:p>
            <a:pPr lvl="1"/>
            <a:r>
              <a:rPr lang="en-US" dirty="0"/>
              <a:t>Test full readout chain </a:t>
            </a:r>
          </a:p>
          <a:p>
            <a:pPr lvl="1"/>
            <a:r>
              <a:rPr lang="en-US" dirty="0"/>
              <a:t>Evaluate ALPIDE sensor performance</a:t>
            </a:r>
          </a:p>
          <a:p>
            <a:r>
              <a:rPr lang="en-US" dirty="0"/>
              <a:t>Experimental setup </a:t>
            </a:r>
          </a:p>
          <a:p>
            <a:pPr lvl="1"/>
            <a:r>
              <a:rPr lang="en-US" dirty="0"/>
              <a:t>A 4-sensor telescope </a:t>
            </a:r>
          </a:p>
          <a:p>
            <a:pPr lvl="1"/>
            <a:r>
              <a:rPr lang="en-US" dirty="0"/>
              <a:t>Full readout chain: MAPS+RU+FELIX+RCDAQ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F8A9F-4FE8-2C43-AF20-D7064D376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6339"/>
            <a:ext cx="9144000" cy="2744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716F1-EB04-FA46-AB73-0C2A1FF35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63199" y="617730"/>
            <a:ext cx="2726268" cy="20447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3F8810-E5F7-BE49-9192-9D4EE55B055C}"/>
              </a:ext>
            </a:extLst>
          </p:cNvPr>
          <p:cNvSpPr txBox="1"/>
          <p:nvPr/>
        </p:nvSpPr>
        <p:spPr>
          <a:xfrm>
            <a:off x="4174015" y="2263837"/>
            <a:ext cx="26870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Parasitic with INTT run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Very productive &amp; collaborative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A0221B-175B-CE47-8DE7-7C07E2237E34}"/>
              </a:ext>
            </a:extLst>
          </p:cNvPr>
          <p:cNvCxnSpPr/>
          <p:nvPr/>
        </p:nvCxnSpPr>
        <p:spPr>
          <a:xfrm>
            <a:off x="6222419" y="1380836"/>
            <a:ext cx="7112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86B6DE-C9DE-2142-A0B3-AE1E1B30F715}"/>
              </a:ext>
            </a:extLst>
          </p:cNvPr>
          <p:cNvSpPr txBox="1"/>
          <p:nvPr/>
        </p:nvSpPr>
        <p:spPr>
          <a:xfrm>
            <a:off x="6163366" y="1408684"/>
            <a:ext cx="7809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1350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E958D2-57AA-5744-B36D-2ADCAF463E92}"/>
              </a:ext>
            </a:extLst>
          </p:cNvPr>
          <p:cNvSpPr/>
          <p:nvPr/>
        </p:nvSpPr>
        <p:spPr>
          <a:xfrm>
            <a:off x="6032500" y="3575050"/>
            <a:ext cx="901119" cy="2133600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FB2D37-861C-AF49-BDAA-BA6684B1AF95}"/>
              </a:ext>
            </a:extLst>
          </p:cNvPr>
          <p:cNvSpPr txBox="1"/>
          <p:nvPr/>
        </p:nvSpPr>
        <p:spPr>
          <a:xfrm>
            <a:off x="7302863" y="2341568"/>
            <a:ext cx="111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4-sensor</a:t>
            </a:r>
          </a:p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B41CF-56EA-1540-8BDC-F5E259D4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5269-B10F-5449-AFD8-899E277C48E6}" type="datetime1">
              <a:rPr lang="en-US" smtClean="0"/>
              <a:t>5/4/18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F51AA-ADA6-1348-A0C8-02B1A6CC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2C1A6-E2FB-2240-9A6E-7C1FD4A1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37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6208" cy="67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56026-8C39-EB45-9493-7EE156E34E37}"/>
              </a:ext>
            </a:extLst>
          </p:cNvPr>
          <p:cNvSpPr txBox="1"/>
          <p:nvPr/>
        </p:nvSpPr>
        <p:spPr>
          <a:xfrm>
            <a:off x="28575" y="244612"/>
            <a:ext cx="53850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 Setup 03/2018</a:t>
            </a:r>
          </a:p>
          <a:p>
            <a:r>
              <a:rPr lang="en-US" sz="1600" dirty="0">
                <a:solidFill>
                  <a:srgbClr val="0432FF"/>
                </a:solidFill>
              </a:rPr>
              <a:t>4-ALPIDE Telescope + 4-SamTec cables + 1 RU + 1 FELIX(“CRU”)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39CA-10C2-B549-BC00-645EED18F17C}"/>
              </a:ext>
            </a:extLst>
          </p:cNvPr>
          <p:cNvSpPr txBox="1"/>
          <p:nvPr/>
        </p:nvSpPr>
        <p:spPr>
          <a:xfrm>
            <a:off x="5715000" y="76200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LHC 40MHz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mockup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940FF-2B02-B042-A188-A6DA411BD142}"/>
              </a:ext>
            </a:extLst>
          </p:cNvPr>
          <p:cNvSpPr txBox="1"/>
          <p:nvPr/>
        </p:nvSpPr>
        <p:spPr>
          <a:xfrm>
            <a:off x="4038600" y="1905000"/>
            <a:ext cx="1675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CLK recovered from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FELIX through GBT link;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Trigger from FELIX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DBAE5-6269-5241-B091-33C0DAE85FCD}"/>
              </a:ext>
            </a:extLst>
          </p:cNvPr>
          <p:cNvSpPr txBox="1"/>
          <p:nvPr/>
        </p:nvSpPr>
        <p:spPr>
          <a:xfrm>
            <a:off x="381000" y="14478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4-ALPIDE Telescope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2A567-9BB3-1740-8A7E-9B749E652F7C}"/>
              </a:ext>
            </a:extLst>
          </p:cNvPr>
          <p:cNvSpPr txBox="1"/>
          <p:nvPr/>
        </p:nvSpPr>
        <p:spPr>
          <a:xfrm>
            <a:off x="2057400" y="1447800"/>
            <a:ext cx="2425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 5-m </a:t>
            </a:r>
            <a:r>
              <a:rPr lang="en-US" sz="1400" b="1" dirty="0" err="1">
                <a:solidFill>
                  <a:srgbClr val="FF0000"/>
                </a:solidFill>
              </a:rPr>
              <a:t>SamTec</a:t>
            </a:r>
            <a:r>
              <a:rPr lang="en-US" sz="1400" b="1" dirty="0">
                <a:solidFill>
                  <a:srgbClr val="FF0000"/>
                </a:solidFill>
              </a:rPr>
              <a:t> Cables, 1.2Gbps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AE112-8109-254C-A516-62B19522522B}"/>
              </a:ext>
            </a:extLst>
          </p:cNvPr>
          <p:cNvSpPr txBox="1"/>
          <p:nvPr/>
        </p:nvSpPr>
        <p:spPr>
          <a:xfrm>
            <a:off x="7086600" y="3505200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FELIX (“CRU”)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BEADA3B-C53F-4442-92CA-9EDE7C66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95F4-371F-934D-B9A9-3D1115B1C03E}" type="datetime1">
              <a:rPr lang="en-US" smtClean="0"/>
              <a:t>5/4/18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F8E7E9-A022-F047-B944-43657C8C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E5ABA9-7F56-3547-84EA-80376827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94BA6B-3C77-884E-AA76-6FB0A9B57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950" y="4583607"/>
            <a:ext cx="2234443" cy="18902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046CD4-E96A-F543-A704-6A6929BCBF2C}"/>
              </a:ext>
            </a:extLst>
          </p:cNvPr>
          <p:cNvSpPr txBox="1"/>
          <p:nvPr/>
        </p:nvSpPr>
        <p:spPr>
          <a:xfrm>
            <a:off x="7504009" y="4336025"/>
            <a:ext cx="1076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Online Display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5DDC4D-83AA-D14B-89FD-69028A57114F}"/>
              </a:ext>
            </a:extLst>
          </p:cNvPr>
          <p:cNvSpPr txBox="1"/>
          <p:nvPr/>
        </p:nvSpPr>
        <p:spPr>
          <a:xfrm>
            <a:off x="2214735" y="929045"/>
            <a:ext cx="328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Amazing work by </a:t>
            </a:r>
            <a:r>
              <a:rPr lang="en-US" b="1" dirty="0" err="1"/>
              <a:t>Sho</a:t>
            </a:r>
            <a:r>
              <a:rPr lang="en-US" b="1" dirty="0"/>
              <a:t>, Alex et al </a:t>
            </a:r>
          </a:p>
        </p:txBody>
      </p:sp>
    </p:spTree>
    <p:extLst>
      <p:ext uri="{BB962C8B-B14F-4D97-AF65-F5344CB8AC3E}">
        <p14:creationId xmlns:p14="http://schemas.microsoft.com/office/powerpoint/2010/main" val="135300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647A-8808-7342-983D-77ED739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402" y="0"/>
            <a:ext cx="7223948" cy="1325563"/>
          </a:xfrm>
        </p:spPr>
        <p:txBody>
          <a:bodyPr/>
          <a:lstStyle/>
          <a:p>
            <a:r>
              <a:rPr lang="en-US" b="1" dirty="0" err="1"/>
              <a:t>Fermilab</a:t>
            </a:r>
            <a:r>
              <a:rPr lang="en-US" b="1" dirty="0"/>
              <a:t> Test Beam Results (I)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F2A0-C4DD-CC48-9B1A-5062F90A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666C-B92D-D148-A470-8E562D44669C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14A4-2705-B446-AE97-E611C458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0DE9-46F5-FA4E-AE08-D0A08F1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2BAFC-559C-014F-8804-FCD52099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4" y="2139168"/>
            <a:ext cx="8451590" cy="382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B0BE2-CA99-1A46-91A1-1A231D5283BB}"/>
              </a:ext>
            </a:extLst>
          </p:cNvPr>
          <p:cNvSpPr txBox="1"/>
          <p:nvPr/>
        </p:nvSpPr>
        <p:spPr>
          <a:xfrm>
            <a:off x="2556673" y="1170633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4-hit track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0DA217-C68D-4C42-AE29-E323E29FF03D}"/>
              </a:ext>
            </a:extLst>
          </p:cNvPr>
          <p:cNvGrpSpPr/>
          <p:nvPr/>
        </p:nvGrpSpPr>
        <p:grpSpPr>
          <a:xfrm>
            <a:off x="1591056" y="1077526"/>
            <a:ext cx="850392" cy="1098746"/>
            <a:chOff x="950976" y="1179576"/>
            <a:chExt cx="502919" cy="8046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C82B01-1DE3-D441-BDD5-6DA037648A15}"/>
                </a:ext>
              </a:extLst>
            </p:cNvPr>
            <p:cNvSpPr/>
            <p:nvPr/>
          </p:nvSpPr>
          <p:spPr>
            <a:xfrm>
              <a:off x="9509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484BF2-5538-E342-AEC5-AAB21D0DCB6F}"/>
                </a:ext>
              </a:extLst>
            </p:cNvPr>
            <p:cNvSpPr/>
            <p:nvPr/>
          </p:nvSpPr>
          <p:spPr>
            <a:xfrm>
              <a:off x="11033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9D5D57-B6C4-E44A-AB5C-0A9FC7598D7B}"/>
                </a:ext>
              </a:extLst>
            </p:cNvPr>
            <p:cNvSpPr/>
            <p:nvPr/>
          </p:nvSpPr>
          <p:spPr>
            <a:xfrm>
              <a:off x="1273302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730ED-4823-7D49-A974-DD42D78D2398}"/>
                </a:ext>
              </a:extLst>
            </p:cNvPr>
            <p:cNvSpPr/>
            <p:nvPr/>
          </p:nvSpPr>
          <p:spPr>
            <a:xfrm>
              <a:off x="14081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CFBEDA-F2B8-6F4D-B0AF-FEECB820FAFA}"/>
              </a:ext>
            </a:extLst>
          </p:cNvPr>
          <p:cNvCxnSpPr>
            <a:cxnSpLocks/>
          </p:cNvCxnSpPr>
          <p:nvPr/>
        </p:nvCxnSpPr>
        <p:spPr>
          <a:xfrm>
            <a:off x="955223" y="1622248"/>
            <a:ext cx="2571753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C554E9-BF19-0B42-9CC8-758782A4BC5E}"/>
              </a:ext>
            </a:extLst>
          </p:cNvPr>
          <p:cNvSpPr txBox="1"/>
          <p:nvPr/>
        </p:nvSpPr>
        <p:spPr>
          <a:xfrm>
            <a:off x="6199632" y="3300984"/>
            <a:ext cx="21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 size: 2.1 ~ 2.4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29966-6F11-3448-93AB-38A0C04A6B21}"/>
              </a:ext>
            </a:extLst>
          </p:cNvPr>
          <p:cNvSpPr txBox="1"/>
          <p:nvPr/>
        </p:nvSpPr>
        <p:spPr>
          <a:xfrm>
            <a:off x="2093975" y="3271769"/>
            <a:ext cx="202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single tracks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836C9-7751-3049-828B-6D02D76D16BA}"/>
              </a:ext>
            </a:extLst>
          </p:cNvPr>
          <p:cNvSpPr txBox="1"/>
          <p:nvPr/>
        </p:nvSpPr>
        <p:spPr>
          <a:xfrm>
            <a:off x="2477042" y="1894113"/>
            <a:ext cx="194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4-sensor telescope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9C15B-77AA-A14A-85A7-EDD5CFCE7820}"/>
              </a:ext>
            </a:extLst>
          </p:cNvPr>
          <p:cNvSpPr txBox="1"/>
          <p:nvPr/>
        </p:nvSpPr>
        <p:spPr>
          <a:xfrm>
            <a:off x="969503" y="5605121"/>
            <a:ext cx="21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tracks per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746EB-A4C8-254B-8641-AD368BC7CED3}"/>
              </a:ext>
            </a:extLst>
          </p:cNvPr>
          <p:cNvSpPr txBox="1"/>
          <p:nvPr/>
        </p:nvSpPr>
        <p:spPr>
          <a:xfrm>
            <a:off x="5453834" y="5605121"/>
            <a:ext cx="123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1AB38-C5C9-944A-98F3-10F7C74D7494}"/>
              </a:ext>
            </a:extLst>
          </p:cNvPr>
          <p:cNvSpPr txBox="1"/>
          <p:nvPr/>
        </p:nvSpPr>
        <p:spPr>
          <a:xfrm>
            <a:off x="4126470" y="1402254"/>
            <a:ext cx="225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120 GeV proton beam</a:t>
            </a:r>
          </a:p>
        </p:txBody>
      </p:sp>
      <p:pic>
        <p:nvPicPr>
          <p:cNvPr id="21" name="Picture 2" descr="Picture 2">
            <a:extLst>
              <a:ext uri="{FF2B5EF4-FFF2-40B4-BE49-F238E27FC236}">
                <a16:creationId xmlns:a16="http://schemas.microsoft.com/office/drawing/2014/main" id="{97879833-B0CB-BC44-B729-70517CF80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ECEB99-ACEE-B741-B3B0-725205658A18}"/>
              </a:ext>
            </a:extLst>
          </p:cNvPr>
          <p:cNvSpPr txBox="1"/>
          <p:nvPr/>
        </p:nvSpPr>
        <p:spPr>
          <a:xfrm>
            <a:off x="1591056" y="6083300"/>
            <a:ext cx="523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Beautiful analysis done by </a:t>
            </a:r>
            <a:r>
              <a:rPr lang="en-US" dirty="0" err="1">
                <a:solidFill>
                  <a:srgbClr val="FF0000"/>
                </a:solidFill>
              </a:rPr>
              <a:t>Sanghoon</a:t>
            </a:r>
            <a:r>
              <a:rPr lang="en-US" dirty="0">
                <a:solidFill>
                  <a:srgbClr val="FF0000"/>
                </a:solidFill>
              </a:rPr>
              <a:t> and Darren et al </a:t>
            </a:r>
          </a:p>
        </p:txBody>
      </p:sp>
    </p:spTree>
    <p:extLst>
      <p:ext uri="{BB962C8B-B14F-4D97-AF65-F5344CB8AC3E}">
        <p14:creationId xmlns:p14="http://schemas.microsoft.com/office/powerpoint/2010/main" val="541266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D5CC-F414-C345-892C-23064991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662" y="80495"/>
            <a:ext cx="7130687" cy="1325563"/>
          </a:xfrm>
        </p:spPr>
        <p:txBody>
          <a:bodyPr/>
          <a:lstStyle/>
          <a:p>
            <a:r>
              <a:rPr lang="en-US" b="1" dirty="0" err="1"/>
              <a:t>Fermilab</a:t>
            </a:r>
            <a:r>
              <a:rPr lang="en-US" b="1" dirty="0"/>
              <a:t> Test Beam Results (II)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4F667-A32E-1143-B61A-01A4DF62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70B4-42DE-6A4D-A9AE-DBEE89E1D08C}" type="datetime1">
              <a:rPr lang="en-US" smtClean="0"/>
              <a:t>5/4/18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3F423-9A8B-F746-BC5D-60EA3823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D79BA-4C41-BA40-A6C5-DD9C57B2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9EA70-90CA-754C-9E5B-3A423521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709393"/>
            <a:ext cx="4542205" cy="4263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258613-3E78-D94F-BBDE-8EF5022C3E5A}"/>
              </a:ext>
            </a:extLst>
          </p:cNvPr>
          <p:cNvSpPr txBox="1"/>
          <p:nvPr/>
        </p:nvSpPr>
        <p:spPr>
          <a:xfrm>
            <a:off x="5018371" y="1465881"/>
            <a:ext cx="219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Efficiency &gt; 99.5%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" y="1709392"/>
            <a:ext cx="4178808" cy="3993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F44F1-4F7B-0E43-9C8D-ED8F25E0F8AE}"/>
              </a:ext>
            </a:extLst>
          </p:cNvPr>
          <p:cNvSpPr txBox="1"/>
          <p:nvPr/>
        </p:nvSpPr>
        <p:spPr>
          <a:xfrm>
            <a:off x="1579314" y="5577476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size (~28um)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031F0-2747-BE46-B324-65AD634F27E2}"/>
              </a:ext>
            </a:extLst>
          </p:cNvPr>
          <p:cNvSpPr txBox="1"/>
          <p:nvPr/>
        </p:nvSpPr>
        <p:spPr>
          <a:xfrm>
            <a:off x="352696" y="1465881"/>
            <a:ext cx="300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&lt; 5 um </a:t>
            </a:r>
          </a:p>
        </p:txBody>
      </p:sp>
      <p:pic>
        <p:nvPicPr>
          <p:cNvPr id="14" name="Picture 2" descr="Picture 2">
            <a:extLst>
              <a:ext uri="{FF2B5EF4-FFF2-40B4-BE49-F238E27FC236}">
                <a16:creationId xmlns:a16="http://schemas.microsoft.com/office/drawing/2014/main" id="{ABAD07FF-8FBE-4F41-8B4D-E730B5D10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6641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04252-FD99-0449-9C4A-136F151A5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3"/>
            <a:ext cx="9144000" cy="6874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025008-9C14-954C-90BF-7F68856651DD}"/>
              </a:ext>
            </a:extLst>
          </p:cNvPr>
          <p:cNvSpPr txBox="1"/>
          <p:nvPr/>
        </p:nvSpPr>
        <p:spPr>
          <a:xfrm>
            <a:off x="7680960" y="743712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Rachid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0B47EB-DA4E-E241-B175-7349DA56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9215-7295-654D-AAD7-D14286101116}" type="datetime1">
              <a:rPr lang="en-US" smtClean="0"/>
              <a:t>5/4/18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9A44119-D220-8D41-BECD-7B5DC50D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1A44CE-73B2-0840-9DC3-CF56399A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3B625-9B30-1343-8B3B-4BB274E4416A}"/>
              </a:ext>
            </a:extLst>
          </p:cNvPr>
          <p:cNvSpPr txBox="1"/>
          <p:nvPr/>
        </p:nvSpPr>
        <p:spPr>
          <a:xfrm>
            <a:off x="2522863" y="5971142"/>
            <a:ext cx="461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Latest design of INTT support from Dan </a:t>
            </a:r>
            <a:r>
              <a:rPr lang="en-US" dirty="0" err="1"/>
              <a:t>Cacace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5396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3153B-4C63-B149-84B6-A9ADB935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75" y="0"/>
            <a:ext cx="8325823" cy="867279"/>
          </a:xfrm>
        </p:spPr>
        <p:txBody>
          <a:bodyPr>
            <a:noAutofit/>
          </a:bodyPr>
          <a:lstStyle/>
          <a:p>
            <a:r>
              <a:rPr lang="en-US" sz="2400" b="1" dirty="0"/>
              <a:t>MVTX/INTT Integration Review: ~last week of June (TBD)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31177-F263-2648-808A-56F540EC0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7279"/>
            <a:ext cx="6933235" cy="5718716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w/ ~50cm FPC power extension </a:t>
            </a:r>
          </a:p>
          <a:p>
            <a:pPr lvl="1"/>
            <a:r>
              <a:rPr lang="en-US" dirty="0"/>
              <a:t>@LANL, voltage drop, noise pickup</a:t>
            </a:r>
          </a:p>
          <a:p>
            <a:pPr lvl="1"/>
            <a:r>
              <a:rPr lang="en-US" dirty="0"/>
              <a:t>MVTX conical structure modification, reduced radius </a:t>
            </a:r>
          </a:p>
          <a:p>
            <a:r>
              <a:rPr lang="en-US" dirty="0"/>
              <a:t>w/ 10cm extension FPC – Plan A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INTT layout, “cables” and supporting structures</a:t>
            </a:r>
          </a:p>
          <a:p>
            <a:pPr lvl="1"/>
            <a:r>
              <a:rPr lang="en-US" dirty="0"/>
              <a:t>Final extension bus ~1.2m, INTT, summer 18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MVTX conical structure modification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10cm HS signal simulation now ..</a:t>
            </a:r>
          </a:p>
          <a:p>
            <a:pPr lvl="1"/>
            <a:r>
              <a:rPr lang="en-US" dirty="0"/>
              <a:t>Early R&amp;D possible? right now, ~Sept 2018 @CERN</a:t>
            </a:r>
          </a:p>
          <a:p>
            <a:pPr lvl="1"/>
            <a:r>
              <a:rPr lang="en-US" dirty="0"/>
              <a:t>Mechanical mockup: MVTX+INTT + .. , @BNL, LANL</a:t>
            </a:r>
          </a:p>
          <a:p>
            <a:r>
              <a:rPr lang="en-US" dirty="0"/>
              <a:t>w/o FPC extension – Plan B</a:t>
            </a:r>
          </a:p>
          <a:p>
            <a:pPr lvl="1"/>
            <a:r>
              <a:rPr lang="en-US" dirty="0"/>
              <a:t>Revisit INTT layout, cables and supporting structures</a:t>
            </a:r>
          </a:p>
          <a:p>
            <a:pPr lvl="1"/>
            <a:r>
              <a:rPr lang="en-US" dirty="0"/>
              <a:t>Final 1.2m bus, summer 18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MVTX conical structure modification </a:t>
            </a: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INTT/MVTX simulations </a:t>
            </a:r>
          </a:p>
          <a:p>
            <a:pPr lvl="1"/>
            <a:r>
              <a:rPr lang="en-US" dirty="0"/>
              <a:t>New INTT postdoc, INTT optimization, including supporting structure  </a:t>
            </a:r>
          </a:p>
          <a:p>
            <a:r>
              <a:rPr lang="en-US" dirty="0"/>
              <a:t>Resources</a:t>
            </a:r>
          </a:p>
          <a:p>
            <a:pPr lvl="1"/>
            <a:r>
              <a:rPr lang="en-US" dirty="0"/>
              <a:t>MIT engineers Jim/Jason ?</a:t>
            </a:r>
          </a:p>
          <a:p>
            <a:pPr lvl="1"/>
            <a:r>
              <a:rPr lang="en-US" dirty="0"/>
              <a:t>Walt, Dan, Mike L, Hubert, Chris …,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new $$ from non-MIE BNL project? New engineers? Under discussion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CD5C3-58B0-4143-95DE-4F6539E83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A41A-921E-0D41-9203-3F8153E6FF62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47665-81B2-F949-9A7D-A6EAFA5FF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340E3-3FBA-A444-A1A4-FB4DC71F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C2B8A5-B9BE-584A-BAB5-68986E611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396" y="4062243"/>
            <a:ext cx="3072017" cy="1736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8CBA78-0CFE-D344-8DA7-BA7B2B267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971" y="1308043"/>
            <a:ext cx="3666527" cy="275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8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845A6-5066-FB4E-B38E-DA57C9BB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336BD-5AC7-4642-AAF3-9A2DB7E3C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27EDA-5F68-C949-9A82-BE5B5E3D2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830C-0CCC-B344-A52A-9A6B84229382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3FBA0-B72C-F048-9759-25DF458A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757A8-7F14-A649-B4E7-3ACEFC60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62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17" y="453014"/>
            <a:ext cx="7252986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MVTX Flexible Printed Circuit (FPC)</a:t>
            </a:r>
            <a:br>
              <a:rPr lang="en-US" dirty="0"/>
            </a:br>
            <a:r>
              <a:rPr lang="en-US" sz="2325" dirty="0">
                <a:solidFill>
                  <a:srgbClr val="0000FF"/>
                </a:solidFill>
              </a:rPr>
              <a:t>Extend MVTX Service Cables? </a:t>
            </a:r>
            <a:br>
              <a:rPr lang="en-US" sz="2325" dirty="0">
                <a:solidFill>
                  <a:srgbClr val="0000FF"/>
                </a:solidFill>
              </a:rPr>
            </a:br>
            <a:r>
              <a:rPr lang="en-US" sz="2325" dirty="0">
                <a:solidFill>
                  <a:srgbClr val="0000FF"/>
                </a:solidFill>
              </a:rPr>
              <a:t>Maximum +10cm for HS signal, TBD through R&amp;D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4AEE-6E49-5B42-9E7C-195211985971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1" y="2170732"/>
            <a:ext cx="6891812" cy="110148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924196" y="2271287"/>
            <a:ext cx="0" cy="73094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646159" y="2569601"/>
            <a:ext cx="8810" cy="32733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309996" y="2337997"/>
            <a:ext cx="6623759" cy="135226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31510" y="1932730"/>
            <a:ext cx="991019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144673" y="2715123"/>
            <a:ext cx="659221" cy="20774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7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6822021" y="2644438"/>
            <a:ext cx="706510" cy="20774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7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27019" y="2508500"/>
            <a:ext cx="0" cy="37666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76698" y="2742541"/>
            <a:ext cx="805152" cy="20774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7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6035" y="3248990"/>
            <a:ext cx="4103369" cy="2700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5B4DD6-7D1F-5B44-92D9-3897E3591BB5}"/>
              </a:ext>
            </a:extLst>
          </p:cNvPr>
          <p:cNvSpPr txBox="1"/>
          <p:nvPr/>
        </p:nvSpPr>
        <p:spPr>
          <a:xfrm>
            <a:off x="5718247" y="1627895"/>
            <a:ext cx="25212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Extend FPC/signal path by ~10cm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6546D9-13FD-CB47-82A8-5AEB0BF86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73"/>
          <a:stretch/>
        </p:blipFill>
        <p:spPr>
          <a:xfrm>
            <a:off x="1380321" y="3449233"/>
            <a:ext cx="2549294" cy="2700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C69F5-86F6-9143-BA1E-95A8E5861E72}"/>
              </a:ext>
            </a:extLst>
          </p:cNvPr>
          <p:cNvSpPr txBox="1"/>
          <p:nvPr/>
        </p:nvSpPr>
        <p:spPr>
          <a:xfrm>
            <a:off x="2133166" y="3423572"/>
            <a:ext cx="14761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Power connection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D68148-CA40-9049-B712-8DDBBD1F72BE}"/>
              </a:ext>
            </a:extLst>
          </p:cNvPr>
          <p:cNvSpPr txBox="1"/>
          <p:nvPr/>
        </p:nvSpPr>
        <p:spPr>
          <a:xfrm>
            <a:off x="4269645" y="3310733"/>
            <a:ext cx="14486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Signal connection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37C5D5-F93E-8E4E-BA05-E1DF6EEEA007}"/>
              </a:ext>
            </a:extLst>
          </p:cNvPr>
          <p:cNvSpPr txBox="1"/>
          <p:nvPr/>
        </p:nvSpPr>
        <p:spPr>
          <a:xfrm>
            <a:off x="1059644" y="2616142"/>
            <a:ext cx="14062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FF00"/>
                </a:solidFill>
              </a:rPr>
              <a:t>Extend by ~10cm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7B1D8E-873E-0A4C-855E-4E8BE6E0E341}"/>
              </a:ext>
            </a:extLst>
          </p:cNvPr>
          <p:cNvCxnSpPr>
            <a:cxnSpLocks/>
          </p:cNvCxnSpPr>
          <p:nvPr/>
        </p:nvCxnSpPr>
        <p:spPr>
          <a:xfrm flipV="1">
            <a:off x="1143001" y="2508501"/>
            <a:ext cx="1755662" cy="31432"/>
          </a:xfrm>
          <a:prstGeom prst="straightConnector1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14CF31B-2A72-524E-8999-44B8D1930FD2}"/>
              </a:ext>
            </a:extLst>
          </p:cNvPr>
          <p:cNvSpPr txBox="1"/>
          <p:nvPr/>
        </p:nvSpPr>
        <p:spPr>
          <a:xfrm>
            <a:off x="6532070" y="3803494"/>
            <a:ext cx="5998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</a:rPr>
              <a:t>signal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B2F70A1-EC48-C34A-9169-7E2A978B2AE2}"/>
              </a:ext>
            </a:extLst>
          </p:cNvPr>
          <p:cNvCxnSpPr/>
          <p:nvPr/>
        </p:nvCxnSpPr>
        <p:spPr>
          <a:xfrm>
            <a:off x="2974589" y="4905143"/>
            <a:ext cx="1379963" cy="0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D4CC725-F87A-1B41-A721-D4810E5FF6B6}"/>
              </a:ext>
            </a:extLst>
          </p:cNvPr>
          <p:cNvSpPr txBox="1"/>
          <p:nvPr/>
        </p:nvSpPr>
        <p:spPr>
          <a:xfrm>
            <a:off x="3066853" y="4953790"/>
            <a:ext cx="13823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Power cable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Extension ~50cm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7DB5F3-1E5C-A84E-B367-1B693E337110}"/>
              </a:ext>
            </a:extLst>
          </p:cNvPr>
          <p:cNvSpPr txBox="1"/>
          <p:nvPr/>
        </p:nvSpPr>
        <p:spPr>
          <a:xfrm>
            <a:off x="6225990" y="4477871"/>
            <a:ext cx="1707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Also Impacting  </a:t>
            </a:r>
          </a:p>
          <a:p>
            <a:r>
              <a:rPr lang="en-US" sz="1350" b="1" dirty="0" err="1">
                <a:solidFill>
                  <a:srgbClr val="FF0000"/>
                </a:solidFill>
              </a:rPr>
              <a:t>SamTec</a:t>
            </a:r>
            <a:endParaRPr lang="en-US" sz="1350" b="1" dirty="0">
              <a:solidFill>
                <a:srgbClr val="FF0000"/>
              </a:solidFill>
            </a:endParaRPr>
          </a:p>
          <a:p>
            <a:r>
              <a:rPr lang="en-US" sz="1350" b="1" dirty="0">
                <a:solidFill>
                  <a:srgbClr val="FF0000"/>
                </a:solidFill>
              </a:rPr>
              <a:t>Cable length: 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5~7m </a:t>
            </a:r>
          </a:p>
        </p:txBody>
      </p:sp>
    </p:spTree>
    <p:extLst>
      <p:ext uri="{BB962C8B-B14F-4D97-AF65-F5344CB8AC3E}">
        <p14:creationId xmlns:p14="http://schemas.microsoft.com/office/powerpoint/2010/main" val="3441028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E8475-E31A-084C-BC90-BC6990BB4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46" y="1616281"/>
            <a:ext cx="7608373" cy="3567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AD3C99-B959-764C-9312-F99F7F3C7031}"/>
              </a:ext>
            </a:extLst>
          </p:cNvPr>
          <p:cNvSpPr txBox="1"/>
          <p:nvPr/>
        </p:nvSpPr>
        <p:spPr>
          <a:xfrm>
            <a:off x="3820474" y="5390290"/>
            <a:ext cx="1205779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LADDER (rigid)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4F7EA9-C75C-C546-9B8C-243D075D2757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4401283" y="4323829"/>
            <a:ext cx="22081" cy="106646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0161169-8A58-564F-B87A-0834825054F5}"/>
              </a:ext>
            </a:extLst>
          </p:cNvPr>
          <p:cNvSpPr txBox="1"/>
          <p:nvPr/>
        </p:nvSpPr>
        <p:spPr>
          <a:xfrm>
            <a:off x="5557893" y="1076512"/>
            <a:ext cx="1095749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HDI (flexible)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99FEC8-BFE4-314E-80FF-A025753ADD6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105768" y="1376594"/>
            <a:ext cx="1206086" cy="103075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88F7F8-A2E9-4C42-ADA9-B598F55B237A}"/>
              </a:ext>
            </a:extLst>
          </p:cNvPr>
          <p:cNvSpPr txBox="1"/>
          <p:nvPr/>
        </p:nvSpPr>
        <p:spPr>
          <a:xfrm>
            <a:off x="6608710" y="5413715"/>
            <a:ext cx="1811778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INTT Support Structure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14EFD6-E44B-1442-A5CE-19338C41CA2F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6904975" y="4323830"/>
            <a:ext cx="609624" cy="108988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454821-A3F1-1A42-AFE7-276B560A47B7}"/>
              </a:ext>
            </a:extLst>
          </p:cNvPr>
          <p:cNvSpPr txBox="1"/>
          <p:nvPr/>
        </p:nvSpPr>
        <p:spPr>
          <a:xfrm>
            <a:off x="458018" y="5399563"/>
            <a:ext cx="988739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MVTX Outer Cone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08E83B-C925-584E-AFC1-927DC706BAC6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952388" y="4323828"/>
            <a:ext cx="824430" cy="107573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08CB8AF-87CD-344B-96F6-9BE46590A289}"/>
              </a:ext>
            </a:extLst>
          </p:cNvPr>
          <p:cNvSpPr txBox="1"/>
          <p:nvPr/>
        </p:nvSpPr>
        <p:spPr>
          <a:xfrm>
            <a:off x="1856186" y="5399563"/>
            <a:ext cx="120501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TPC inner</a:t>
            </a:r>
          </a:p>
          <a:p>
            <a:r>
              <a:rPr lang="en-US" sz="1350" dirty="0"/>
              <a:t>Edge (r=20cm)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BB6CA1-8CF6-3D4C-8FE5-F06E6D0CBE1A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2458691" y="4981444"/>
            <a:ext cx="639442" cy="41811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D26BC31-C01F-F945-B9AE-8DDB9CE2F605}"/>
              </a:ext>
            </a:extLst>
          </p:cNvPr>
          <p:cNvSpPr txBox="1"/>
          <p:nvPr/>
        </p:nvSpPr>
        <p:spPr>
          <a:xfrm>
            <a:off x="-36409" y="1400484"/>
            <a:ext cx="900705" cy="11310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Space reserved for support rail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9355755-E74E-F64E-882A-1C095019671D}"/>
              </a:ext>
            </a:extLst>
          </p:cNvPr>
          <p:cNvSpPr/>
          <p:nvPr/>
        </p:nvSpPr>
        <p:spPr>
          <a:xfrm>
            <a:off x="458019" y="1813824"/>
            <a:ext cx="189928" cy="386843"/>
          </a:xfrm>
          <a:prstGeom prst="lef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876B62-436A-8147-89D2-7BE47CFB5924}"/>
              </a:ext>
            </a:extLst>
          </p:cNvPr>
          <p:cNvSpPr txBox="1"/>
          <p:nvPr/>
        </p:nvSpPr>
        <p:spPr>
          <a:xfrm>
            <a:off x="6751035" y="1079584"/>
            <a:ext cx="1653145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HDI connector (rigid)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F90FFC0-8F7B-394B-AFEB-0F0D2F5A429A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7577608" y="1379666"/>
            <a:ext cx="351368" cy="101725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69B0C71-C354-B242-8968-4CEB81AB3476}"/>
              </a:ext>
            </a:extLst>
          </p:cNvPr>
          <p:cNvSpPr txBox="1"/>
          <p:nvPr/>
        </p:nvSpPr>
        <p:spPr>
          <a:xfrm>
            <a:off x="938439" y="993033"/>
            <a:ext cx="344242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Major conflict of INTT HDI connectors w/ MVTX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15F8B89-57C7-3244-B6EE-8E2C6ED28387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1925878" y="1500864"/>
            <a:ext cx="733772" cy="10192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8D7D7D7-6E8A-F64C-9088-0385FA94199C}"/>
              </a:ext>
            </a:extLst>
          </p:cNvPr>
          <p:cNvSpPr txBox="1"/>
          <p:nvPr/>
        </p:nvSpPr>
        <p:spPr>
          <a:xfrm>
            <a:off x="864296" y="92786"/>
            <a:ext cx="334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Work in Progress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E5CC6-B987-C84A-9C4A-FCE77DA9A999}"/>
              </a:ext>
            </a:extLst>
          </p:cNvPr>
          <p:cNvSpPr txBox="1"/>
          <p:nvPr/>
        </p:nvSpPr>
        <p:spPr>
          <a:xfrm>
            <a:off x="5803646" y="130465"/>
            <a:ext cx="311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Mickey, Dan, Walt, </a:t>
            </a:r>
            <a:r>
              <a:rPr lang="en-US" dirty="0" err="1"/>
              <a:t>Rachid</a:t>
            </a:r>
            <a:r>
              <a:rPr lang="en-US" dirty="0"/>
              <a:t> et al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848564F-4BB9-964B-9A19-481262D3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5530F-7896-6A4E-BFE1-EA2D4DFEE66E}" type="datetime1">
              <a:rPr lang="en-US" smtClean="0"/>
              <a:t>5/4/18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8B41E6-6CFF-344C-B398-32ADFAF3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53A7BE0-6951-DF48-A117-DE5D5E80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07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52EB3-8931-A24A-A2B3-3B8863E2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734786"/>
          </a:xfrm>
        </p:spPr>
        <p:txBody>
          <a:bodyPr>
            <a:normAutofit fontScale="90000"/>
          </a:bodyPr>
          <a:lstStyle/>
          <a:p>
            <a:r>
              <a:rPr lang="en-US" dirty="0"/>
              <a:t>MVTX-HF Workfest @MIT 4/30-5/1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4EC8B-BE51-5042-A30A-690D1BA8A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2253"/>
            <a:ext cx="7886700" cy="465409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Primary goals: discuss and refine a roadmap for MVTX realization</a:t>
            </a:r>
          </a:p>
          <a:p>
            <a:pPr lvl="1"/>
            <a:r>
              <a:rPr lang="en-US" dirty="0"/>
              <a:t>~20 people attended, MVTX, INTT experts and sPHENIX management and project offices;</a:t>
            </a:r>
          </a:p>
          <a:p>
            <a:pPr lvl="1"/>
            <a:r>
              <a:rPr lang="en-US" dirty="0"/>
              <a:t>defined near term action items for MVTX/INTT integration in sPHENIX</a:t>
            </a:r>
          </a:p>
          <a:p>
            <a:pPr lvl="1"/>
            <a:r>
              <a:rPr lang="en-US" dirty="0"/>
              <a:t>A mini-sPHENIX integration review proposed, ~last week of June</a:t>
            </a:r>
          </a:p>
          <a:p>
            <a:endParaRPr lang="en-US" dirty="0"/>
          </a:p>
          <a:p>
            <a:r>
              <a:rPr lang="en-US" dirty="0"/>
              <a:t>Monday April 30: </a:t>
            </a:r>
          </a:p>
          <a:p>
            <a:pPr marL="342900" lvl="1" indent="0">
              <a:buNone/>
            </a:pPr>
            <a:r>
              <a:rPr lang="en-US" dirty="0"/>
              <a:t>a series of presentations &amp; discussions of current considerations on budget &amp; schedule and possible cost reduction measures, and MVTX+INTT integration </a:t>
            </a:r>
          </a:p>
          <a:p>
            <a:r>
              <a:rPr lang="en-US" dirty="0"/>
              <a:t>Tuesday May 1: </a:t>
            </a:r>
          </a:p>
          <a:p>
            <a:pPr marL="342900" lvl="1" indent="0">
              <a:buNone/>
            </a:pPr>
            <a:r>
              <a:rPr lang="en-US" dirty="0"/>
              <a:t>mostly follow up on day-1 discussions, near term R&amp;D, MVTX + INTT</a:t>
            </a:r>
          </a:p>
          <a:p>
            <a:pPr marL="3429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Workfest </a:t>
            </a:r>
            <a:r>
              <a:rPr lang="en-US" dirty="0" err="1"/>
              <a:t>indico</a:t>
            </a:r>
            <a:r>
              <a:rPr lang="en-US" dirty="0"/>
              <a:t> page: https://</a:t>
            </a:r>
            <a:r>
              <a:rPr lang="en-US" dirty="0" err="1"/>
              <a:t>indico.bnl.gov</a:t>
            </a:r>
            <a:r>
              <a:rPr lang="en-US" dirty="0"/>
              <a:t>/event/4380/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0CEAE-6EFB-C040-9229-787624069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44224-4746-044B-BEB9-91CEA3B07BBC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1BAE7-8434-BB4D-A965-653952A0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357EA-9F35-BA42-9CF3-A750283E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40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DFB3-DBB0-AD40-B13B-A290FA4F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11" y="243792"/>
            <a:ext cx="3585542" cy="586409"/>
          </a:xfrm>
        </p:spPr>
        <p:txBody>
          <a:bodyPr>
            <a:normAutofit fontScale="90000"/>
          </a:bodyPr>
          <a:lstStyle/>
          <a:p>
            <a:r>
              <a:rPr lang="en-US" dirty="0"/>
              <a:t>Topics discussed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6F30F8-116B-914A-98DF-6D0B3B7BB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6469" y="4671648"/>
            <a:ext cx="4497532" cy="1336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7A0D71-000C-0D4B-934A-8DB1A0DC8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469" y="1131094"/>
            <a:ext cx="4497532" cy="3267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D16133-C10C-9748-AF6A-3BCF6F8A0651}"/>
              </a:ext>
            </a:extLst>
          </p:cNvPr>
          <p:cNvSpPr txBox="1"/>
          <p:nvPr/>
        </p:nvSpPr>
        <p:spPr>
          <a:xfrm>
            <a:off x="172783" y="969098"/>
            <a:ext cx="4500279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News from sPHENIX workshop in China; </a:t>
            </a:r>
          </a:p>
          <a:p>
            <a:r>
              <a:rPr lang="en-US" sz="1350" dirty="0"/>
              <a:t>Involvement in MVTX project from Chinese Consortium;</a:t>
            </a:r>
          </a:p>
          <a:p>
            <a:r>
              <a:rPr lang="en-US" sz="1350" dirty="0"/>
              <a:t> 1) stave production, test and simulations;</a:t>
            </a:r>
          </a:p>
          <a:p>
            <a:r>
              <a:rPr lang="en-US" sz="1350" dirty="0"/>
              <a:t> 2) possible joint R&amp;D and/or production of carbon structures</a:t>
            </a:r>
          </a:p>
          <a:p>
            <a:endParaRPr lang="en-US" sz="1350" dirty="0"/>
          </a:p>
          <a:p>
            <a:r>
              <a:rPr lang="en-US" sz="1350" dirty="0"/>
              <a:t>MVTX project status and plan: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Working on early procurement of Readout Units and Staves from ALICE/CERN, EIC R&amp;D proposal to DOE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Highlight from </a:t>
            </a:r>
            <a:r>
              <a:rPr lang="en-US" sz="1350" dirty="0" err="1"/>
              <a:t>Fermilab</a:t>
            </a:r>
            <a:r>
              <a:rPr lang="en-US" sz="1350" dirty="0"/>
              <a:t> test beam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MVTX integration in sPHENIX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Project schedule and funding profile smoothing to fit projected sPHENIX cash flow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Near term R&amp;D for MVTX and INTT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New development in physics and simulations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  <a:p>
            <a:r>
              <a:rPr lang="en-US" sz="1350" dirty="0"/>
              <a:t>ALD asked to have a mini-review of sPHENIX tracking integration ASAP (MVTX+INTT+TPC + …)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the week of June 25</a:t>
            </a:r>
            <a:r>
              <a:rPr lang="en-US" sz="1350" baseline="30000" dirty="0"/>
              <a:t>th</a:t>
            </a:r>
            <a:r>
              <a:rPr lang="en-US" sz="1350" dirty="0"/>
              <a:t> or early July, TBD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Carry out critical integration R&amp;D MVTX, INTT..	</a:t>
            </a:r>
          </a:p>
          <a:p>
            <a:r>
              <a:rPr lang="en-US" sz="1350" dirty="0"/>
              <a:t> </a:t>
            </a:r>
          </a:p>
          <a:p>
            <a:endParaRPr lang="en-US" sz="1350" dirty="0"/>
          </a:p>
          <a:p>
            <a:r>
              <a:rPr lang="en-US" sz="1350" dirty="0"/>
              <a:t>A joint MVTX+INTT test beam at </a:t>
            </a:r>
            <a:r>
              <a:rPr lang="en-US" sz="1350" dirty="0" err="1"/>
              <a:t>Fermilab</a:t>
            </a:r>
            <a:r>
              <a:rPr lang="en-US" sz="1350" dirty="0"/>
              <a:t>, Jan-Feb 2019</a:t>
            </a:r>
          </a:p>
          <a:p>
            <a:pPr marL="285750" indent="-285750">
              <a:buFontTx/>
              <a:buChar char="-"/>
            </a:pPr>
            <a:r>
              <a:rPr lang="en-US" sz="1350" dirty="0"/>
              <a:t>Full  subsystem  test</a:t>
            </a:r>
          </a:p>
          <a:p>
            <a:pPr marL="285750" indent="-285750">
              <a:buFontTx/>
              <a:buChar char="-"/>
            </a:pPr>
            <a:r>
              <a:rPr lang="en-US" sz="1350" dirty="0"/>
              <a:t>INTT ~1.2m extension bus</a:t>
            </a:r>
          </a:p>
          <a:p>
            <a:pPr marL="285750" indent="-285750">
              <a:buFontTx/>
              <a:buChar char="-"/>
            </a:pPr>
            <a:r>
              <a:rPr lang="en-US" sz="1350" dirty="0"/>
              <a:t>MVTX, full staves with possibly extended FPC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C26E8-7324-D643-88F6-6ACF36027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7E6B-6CB2-4F41-8B33-A4C86195F6CC}" type="datetime1">
              <a:rPr lang="en-US" smtClean="0"/>
              <a:t>5/4/18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0130A9E-AA7A-E545-BCE8-38DD55D5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F8D5F2-03CD-344C-905C-D129620C0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67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51680-78A2-154B-A2D2-4093E311E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97" y="139858"/>
            <a:ext cx="7886700" cy="949124"/>
          </a:xfrm>
        </p:spPr>
        <p:txBody>
          <a:bodyPr/>
          <a:lstStyle/>
          <a:p>
            <a:r>
              <a:rPr lang="en-US" dirty="0"/>
              <a:t>A Broad Physics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80E60-6FBB-E540-B6AB-91306B720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8" y="1220245"/>
            <a:ext cx="4573125" cy="2787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39F78-1F22-0242-8E77-B2528034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649" y="4216561"/>
            <a:ext cx="2647548" cy="2288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BDFCED-7EE2-8F4C-BE29-66BAC3904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649" y="1088982"/>
            <a:ext cx="2997200" cy="2451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AEB835-8B65-2B40-8C71-CEAC0426F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180" y="4021717"/>
            <a:ext cx="3136900" cy="241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CC1A1C-D043-484D-A651-8C12DBA6840E}"/>
              </a:ext>
            </a:extLst>
          </p:cNvPr>
          <p:cNvSpPr txBox="1"/>
          <p:nvPr/>
        </p:nvSpPr>
        <p:spPr>
          <a:xfrm>
            <a:off x="7217664" y="402336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Xin &amp; </a:t>
            </a:r>
            <a:r>
              <a:rPr lang="en-US" dirty="0" err="1"/>
              <a:t>Jin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67D0FC8-2D52-474B-BA51-E5B9A705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2CFA-CE72-F949-BE8E-7FB697B65CBF}" type="datetime1">
              <a:rPr lang="en-US" smtClean="0"/>
              <a:t>5/4/18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62C528-188A-BB4F-AEA4-3BFD3915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30C131-A4EB-4746-9D82-435F6285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43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FA5E-5AA1-1947-A0AA-7511AE3A5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304166"/>
            <a:ext cx="4016502" cy="1325563"/>
          </a:xfrm>
        </p:spPr>
        <p:txBody>
          <a:bodyPr/>
          <a:lstStyle/>
          <a:p>
            <a:r>
              <a:rPr lang="en-US" dirty="0"/>
              <a:t>Simulations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B085B-F0F2-4646-9C2F-38D8FB973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201"/>
            <a:ext cx="5593588" cy="4205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E3EA3E-DB43-3940-832D-E13F8E66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252" y="453295"/>
            <a:ext cx="3530600" cy="2654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25D8D-5CF2-274B-A1D9-D713AD58B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920" y="3772154"/>
            <a:ext cx="3530600" cy="2654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538AD-2A83-F943-A668-DB60C214C533}"/>
              </a:ext>
            </a:extLst>
          </p:cNvPr>
          <p:cNvSpPr txBox="1"/>
          <p:nvPr/>
        </p:nvSpPr>
        <p:spPr>
          <a:xfrm>
            <a:off x="7478735" y="119500"/>
            <a:ext cx="150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Haiwang</a:t>
            </a:r>
            <a:r>
              <a:rPr lang="en-US" dirty="0"/>
              <a:t> &amp; </a:t>
            </a:r>
            <a:r>
              <a:rPr lang="en-US" dirty="0" err="1"/>
              <a:t>Jin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35E1A3-22EF-A047-9C05-09F8BF15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12B5-2951-CB4E-942A-D0642F854815}" type="datetime1">
              <a:rPr lang="en-US" smtClean="0"/>
              <a:t>5/4/18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A95324-3911-0F41-A728-975A1ED28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144038-9844-6446-AEE8-EC4682D7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DCA2-6898-0B45-91D8-564C8FF5BF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0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98A18-E844-424B-9A81-B641D56E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403" y="0"/>
            <a:ext cx="7886700" cy="1325563"/>
          </a:xfrm>
        </p:spPr>
        <p:txBody>
          <a:bodyPr/>
          <a:lstStyle/>
          <a:p>
            <a:r>
              <a:rPr lang="en-US" b="1" dirty="0"/>
              <a:t>RU Production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F9137-AF1B-044E-94B9-4EFCCF430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Plan-A</a:t>
            </a:r>
          </a:p>
          <a:p>
            <a:r>
              <a:rPr lang="en-US" dirty="0"/>
              <a:t>To be part of ALICE ITS production</a:t>
            </a:r>
          </a:p>
          <a:p>
            <a:r>
              <a:rPr lang="en-US" dirty="0"/>
              <a:t>Timeline:</a:t>
            </a:r>
          </a:p>
          <a:p>
            <a:pPr lvl="1"/>
            <a:r>
              <a:rPr lang="en-US" dirty="0"/>
              <a:t>Production starts ~May 2018, available by ~end of 2018, fully tested </a:t>
            </a:r>
          </a:p>
          <a:p>
            <a:r>
              <a:rPr lang="en-US" dirty="0"/>
              <a:t>Need to make commitment “NOW”</a:t>
            </a:r>
          </a:p>
          <a:p>
            <a:pPr lvl="1"/>
            <a:r>
              <a:rPr lang="en-US" dirty="0"/>
              <a:t>BNL management actively working on funding RU through RHIC $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Plan-B</a:t>
            </a:r>
          </a:p>
          <a:p>
            <a:r>
              <a:rPr lang="en-US" dirty="0"/>
              <a:t>Produce RU later, ~2019 as funding allows?</a:t>
            </a:r>
          </a:p>
          <a:p>
            <a:pPr lvl="1"/>
            <a:r>
              <a:rPr lang="en-US" dirty="0"/>
              <a:t>Procure GBT chips from CERN</a:t>
            </a:r>
          </a:p>
          <a:p>
            <a:pPr lvl="1"/>
            <a:r>
              <a:rPr lang="en-US" dirty="0"/>
              <a:t>Production &amp; test in US, UT-Austin, LANL et al.</a:t>
            </a:r>
          </a:p>
          <a:p>
            <a:r>
              <a:rPr lang="en-US" dirty="0">
                <a:solidFill>
                  <a:srgbClr val="0432FF"/>
                </a:solidFill>
              </a:rPr>
              <a:t>Higher cost, 2x</a:t>
            </a:r>
          </a:p>
          <a:p>
            <a:r>
              <a:rPr lang="en-US" dirty="0">
                <a:solidFill>
                  <a:srgbClr val="0432FF"/>
                </a:solidFill>
              </a:rPr>
              <a:t>Higher technical and schedule risks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47220-2744-6940-964F-0C58C78BE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A1BCF-ED8C-814B-AC73-8E6441CE595B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91B8-3545-B24F-8B99-B1F5CC0C1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1B558-3741-FF40-84E6-D121D8CC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750B-32AB-DF44-A894-BC386EB6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247" y="0"/>
            <a:ext cx="7143750" cy="1325563"/>
          </a:xfrm>
        </p:spPr>
        <p:txBody>
          <a:bodyPr/>
          <a:lstStyle/>
          <a:p>
            <a:r>
              <a:rPr lang="en-US" b="1" dirty="0"/>
              <a:t>Stave Production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A1B83-FB70-5E4B-9766-33E2045AF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Plan-A</a:t>
            </a:r>
          </a:p>
          <a:p>
            <a:r>
              <a:rPr lang="en-US" dirty="0"/>
              <a:t>Produce staves following the completion of ALICE IB at CERN, using ALICE facility</a:t>
            </a:r>
          </a:p>
          <a:p>
            <a:r>
              <a:rPr lang="en-US" dirty="0"/>
              <a:t>Timeline: </a:t>
            </a:r>
          </a:p>
          <a:p>
            <a:pPr lvl="1"/>
            <a:r>
              <a:rPr lang="en-US" dirty="0"/>
              <a:t>Starting as early as Aug/Sep 2018 +, last about 6 months for production and test</a:t>
            </a:r>
          </a:p>
          <a:p>
            <a:r>
              <a:rPr lang="en-US" dirty="0"/>
              <a:t>All 84 staves produced and tested at CERN </a:t>
            </a:r>
          </a:p>
          <a:p>
            <a:r>
              <a:rPr lang="en-US" dirty="0"/>
              <a:t>BNL management actively working with DOE to build staves at CERN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Plan –B</a:t>
            </a:r>
          </a:p>
          <a:p>
            <a:r>
              <a:rPr lang="en-US" dirty="0"/>
              <a:t>Produce full staves at CCNU later as funding allows, ~2019? </a:t>
            </a:r>
          </a:p>
          <a:p>
            <a:r>
              <a:rPr lang="en-US" dirty="0"/>
              <a:t>Earliest starting date - May 2019 + , ~12 months (could be shorter)</a:t>
            </a:r>
          </a:p>
          <a:p>
            <a:r>
              <a:rPr lang="en-US" dirty="0">
                <a:solidFill>
                  <a:srgbClr val="0432FF"/>
                </a:solidFill>
              </a:rPr>
              <a:t>Higher technical and schedule risks</a:t>
            </a:r>
          </a:p>
          <a:p>
            <a:r>
              <a:rPr lang="en-US" dirty="0">
                <a:solidFill>
                  <a:srgbClr val="0432FF"/>
                </a:solidFill>
              </a:rPr>
              <a:t>Impact on cost, TBD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CD8D2-1783-1C44-B178-7C7A5DD0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1921-8DEA-9840-A749-9F3F1FA6FE74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C9B82-74E4-544A-AD3B-DBBDE7F8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18DA0-CE41-E740-8EAD-E41962F5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34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491E1-DB17-4A47-AA61-FC6EB82AF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29" y="199698"/>
            <a:ext cx="7616142" cy="1105086"/>
          </a:xfrm>
        </p:spPr>
        <p:txBody>
          <a:bodyPr>
            <a:normAutofit/>
          </a:bodyPr>
          <a:lstStyle/>
          <a:p>
            <a:r>
              <a:rPr lang="en-US" sz="3600" b="1" dirty="0"/>
              <a:t>Carbon Structure Design and Fabrication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DA633-6213-4743-9B23-256CF00B9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Mechanical system design </a:t>
            </a:r>
          </a:p>
          <a:p>
            <a:pPr lvl="1"/>
            <a:r>
              <a:rPr lang="en-US" dirty="0"/>
              <a:t>MIT + LANL + LBNL + BNL</a:t>
            </a:r>
          </a:p>
          <a:p>
            <a:r>
              <a:rPr lang="en-US" dirty="0"/>
              <a:t>Production </a:t>
            </a:r>
          </a:p>
          <a:p>
            <a:pPr lvl="1"/>
            <a:r>
              <a:rPr lang="en-US" dirty="0"/>
              <a:t>LBNL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Alternative path for fabrication being explored </a:t>
            </a:r>
          </a:p>
          <a:p>
            <a:pPr lvl="1"/>
            <a:r>
              <a:rPr lang="en-US" dirty="0"/>
              <a:t>Europe (France &amp; Italy, used for ITS Upgrade)</a:t>
            </a:r>
          </a:p>
          <a:p>
            <a:pPr lvl="1"/>
            <a:r>
              <a:rPr lang="en-US" dirty="0"/>
              <a:t>Asia (Korea, China)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7226-6AC0-674F-85AC-E1FA6937C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5C24-7D7F-0142-AABC-CA60260A8FDF}" type="datetime1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EE868-B6FE-DF48-B548-DDBCD432F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BC19F-D891-8340-AE73-4199FE13F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4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3656B99-5E2D-4F44-9C03-5E5D9BAA57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492282"/>
              </p:ext>
            </p:extLst>
          </p:nvPr>
        </p:nvGraphicFramePr>
        <p:xfrm>
          <a:off x="902209" y="1597152"/>
          <a:ext cx="5210644" cy="3172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A598EA-A298-4DAF-A3ED-F9D4E6DE4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999565"/>
              </p:ext>
            </p:extLst>
          </p:nvPr>
        </p:nvGraphicFramePr>
        <p:xfrm>
          <a:off x="1804712" y="4946695"/>
          <a:ext cx="4937465" cy="1096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7493">
                  <a:extLst>
                    <a:ext uri="{9D8B030D-6E8A-4147-A177-3AD203B41FA5}">
                      <a16:colId xmlns:a16="http://schemas.microsoft.com/office/drawing/2014/main" val="500878025"/>
                    </a:ext>
                  </a:extLst>
                </a:gridCol>
                <a:gridCol w="987493">
                  <a:extLst>
                    <a:ext uri="{9D8B030D-6E8A-4147-A177-3AD203B41FA5}">
                      <a16:colId xmlns:a16="http://schemas.microsoft.com/office/drawing/2014/main" val="2403265755"/>
                    </a:ext>
                  </a:extLst>
                </a:gridCol>
                <a:gridCol w="987493">
                  <a:extLst>
                    <a:ext uri="{9D8B030D-6E8A-4147-A177-3AD203B41FA5}">
                      <a16:colId xmlns:a16="http://schemas.microsoft.com/office/drawing/2014/main" val="542751573"/>
                    </a:ext>
                  </a:extLst>
                </a:gridCol>
                <a:gridCol w="987493">
                  <a:extLst>
                    <a:ext uri="{9D8B030D-6E8A-4147-A177-3AD203B41FA5}">
                      <a16:colId xmlns:a16="http://schemas.microsoft.com/office/drawing/2014/main" val="2858373609"/>
                    </a:ext>
                  </a:extLst>
                </a:gridCol>
                <a:gridCol w="987493">
                  <a:extLst>
                    <a:ext uri="{9D8B030D-6E8A-4147-A177-3AD203B41FA5}">
                      <a16:colId xmlns:a16="http://schemas.microsoft.com/office/drawing/2014/main" val="1167305755"/>
                    </a:ext>
                  </a:extLst>
                </a:gridCol>
              </a:tblGrid>
              <a:tr h="5480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FY2018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FY2019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FY20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FY21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FY22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263678840"/>
                  </a:ext>
                </a:extLst>
              </a:tr>
              <a:tr h="5480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1449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1645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1223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364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46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61132657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63B3FE6-D7EC-45CE-8D0B-1820B0D738BB}"/>
              </a:ext>
            </a:extLst>
          </p:cNvPr>
          <p:cNvSpPr txBox="1"/>
          <p:nvPr/>
        </p:nvSpPr>
        <p:spPr>
          <a:xfrm>
            <a:off x="5622682" y="4946695"/>
            <a:ext cx="2952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k$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BD75FE-D8E7-46FE-B7A1-6954A2ED029B}"/>
              </a:ext>
            </a:extLst>
          </p:cNvPr>
          <p:cNvSpPr txBox="1"/>
          <p:nvPr/>
        </p:nvSpPr>
        <p:spPr>
          <a:xfrm>
            <a:off x="1207529" y="731876"/>
            <a:ext cx="6353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Current Profile (Cost):  Funding Profile Smoothing, FY20-22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4CC27-F61A-42E6-9E0D-67DCBDCA4E6C}"/>
              </a:ext>
            </a:extLst>
          </p:cNvPr>
          <p:cNvSpPr txBox="1"/>
          <p:nvPr/>
        </p:nvSpPr>
        <p:spPr>
          <a:xfrm>
            <a:off x="6297491" y="2083777"/>
            <a:ext cx="224863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No Contingency and </a:t>
            </a:r>
            <a:r>
              <a:rPr lang="en-US" sz="1050" dirty="0" err="1"/>
              <a:t>Passthru</a:t>
            </a:r>
            <a:endParaRPr lang="en-US" sz="1050" dirty="0"/>
          </a:p>
          <a:p>
            <a:r>
              <a:rPr lang="en-US" sz="1050" dirty="0"/>
              <a:t>Staves and RU in FY2018</a:t>
            </a:r>
          </a:p>
          <a:p>
            <a:r>
              <a:rPr lang="en-US" sz="1050" dirty="0"/>
              <a:t>Installation June 2022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518C3D-45EE-4E36-AF4D-1BA076D4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F6457-9A40-3C49-B763-9D5D821354C7}" type="datetime1">
              <a:rPr lang="en-US" smtClean="0"/>
              <a:t>5/4/18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F0ABA4-3577-47E9-B2F7-64649063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34ABD4-5BDE-473A-B105-34F4A97CF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6A679-061E-4F27-BA1E-0346042CC43D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23F2D7-0147-A948-87AE-2D7712FE803D}"/>
              </a:ext>
            </a:extLst>
          </p:cNvPr>
          <p:cNvSpPr txBox="1"/>
          <p:nvPr/>
        </p:nvSpPr>
        <p:spPr>
          <a:xfrm>
            <a:off x="7973568" y="573024"/>
            <a:ext cx="103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 Lee</a:t>
            </a:r>
          </a:p>
        </p:txBody>
      </p:sp>
    </p:spTree>
    <p:extLst>
      <p:ext uri="{BB962C8B-B14F-4D97-AF65-F5344CB8AC3E}">
        <p14:creationId xmlns:p14="http://schemas.microsoft.com/office/powerpoint/2010/main" val="2435520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846</TotalTime>
  <Words>1070</Words>
  <Application>Microsoft Macintosh PowerPoint</Application>
  <PresentationFormat>On-screen Show (4:3)</PresentationFormat>
  <Paragraphs>235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Report from MVTX Workfest at MIT</vt:lpstr>
      <vt:lpstr>MVTX-HF Workfest @MIT 4/30-5/1</vt:lpstr>
      <vt:lpstr>Topics discussed </vt:lpstr>
      <vt:lpstr>A Broad Physics Program</vt:lpstr>
      <vt:lpstr>Simulations</vt:lpstr>
      <vt:lpstr>RU Production Plan </vt:lpstr>
      <vt:lpstr>Stave Production Plan</vt:lpstr>
      <vt:lpstr>Carbon Structure Design and Fabrication </vt:lpstr>
      <vt:lpstr>PowerPoint Presentation</vt:lpstr>
      <vt:lpstr>MVTX Test Beam at Fermilab 02/20-03/10, 2018</vt:lpstr>
      <vt:lpstr>PowerPoint Presentation</vt:lpstr>
      <vt:lpstr>Fermilab Test Beam Results (I)</vt:lpstr>
      <vt:lpstr>Fermilab Test Beam Results (II)</vt:lpstr>
      <vt:lpstr>PowerPoint Presentation</vt:lpstr>
      <vt:lpstr>MVTX/INTT Integration Review: ~last week of June (TBD)</vt:lpstr>
      <vt:lpstr>PowerPoint Presentation</vt:lpstr>
      <vt:lpstr>MVTX Flexible Printed Circuit (FPC) Extend MVTX Service Cables?  Maximum +10cm for HS signal, TBD through R&amp;D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from MVTX Workfest</dc:title>
  <dc:creator>Ming Liu</dc:creator>
  <cp:lastModifiedBy>Ming Liu</cp:lastModifiedBy>
  <cp:revision>54</cp:revision>
  <cp:lastPrinted>2018-05-04T16:13:14Z</cp:lastPrinted>
  <dcterms:created xsi:type="dcterms:W3CDTF">2018-05-04T03:09:36Z</dcterms:created>
  <dcterms:modified xsi:type="dcterms:W3CDTF">2018-05-04T17:30:12Z</dcterms:modified>
</cp:coreProperties>
</file>