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8" r:id="rId4"/>
    <p:sldId id="259" r:id="rId5"/>
    <p:sldId id="257" r:id="rId6"/>
    <p:sldId id="262" r:id="rId7"/>
    <p:sldId id="265" r:id="rId8"/>
    <p:sldId id="266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67"/>
  </p:normalViewPr>
  <p:slideViewPr>
    <p:cSldViewPr snapToGrid="0" snapToObjects="1">
      <p:cViewPr varScale="1">
        <p:scale>
          <a:sx n="93" d="100"/>
          <a:sy n="93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749C7-AE19-7947-B69A-44D1D8E3BAF7}" type="datetimeFigureOut">
              <a:rPr lang="en-US" smtClean="0"/>
              <a:t>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6B50E-7B5C-B643-836E-C28674C9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6B50E-7B5C-B643-836E-C28674C9B5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6B50E-7B5C-B643-836E-C28674C9B5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4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6B50E-7B5C-B643-836E-C28674C9B5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F1FA-738D-2644-A07D-61E2713DE6F6}" type="datetime1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EFBF-D966-154A-AB63-D961DDFF93A3}" type="datetime1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7C43-B47E-F444-A43F-FBC507AF2AB7}" type="datetime1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7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E737-A5A7-0444-ADCE-F8A2E2133C51}" type="datetime1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E65D-2F41-7541-A225-E1CC206BE36C}" type="datetime1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CE6C-4ED5-EE41-9082-0E11A5DCCF2C}" type="datetime1">
              <a:rPr lang="en-US" smtClean="0"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1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7C41-71F2-D745-B2C2-82DC751240DC}" type="datetime1">
              <a:rPr lang="en-US" smtClean="0"/>
              <a:t>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E73A-1833-1649-BC85-0947F7D55389}" type="datetime1">
              <a:rPr lang="en-US" smtClean="0"/>
              <a:t>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26D3-B20D-1A46-A073-FCA4E7576685}" type="datetime1">
              <a:rPr lang="en-US" smtClean="0"/>
              <a:t>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37A1-D4CA-184D-8216-AE7C4B921F8C}" type="datetime1">
              <a:rPr lang="en-US" smtClean="0"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3B67-88CD-2844-8775-F549DE657377}" type="datetime1">
              <a:rPr lang="en-US" smtClean="0"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9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2873-1980-044F-8F63-0C0C36E2FB44}" type="datetime1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A05ED-33C2-C944-ACAF-0A37AC1B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erleaf.com/10919417bwssgrhhgryc#/41088600/" TargetMode="External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MVTX Proposal Status &amp;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Ming Liu</a:t>
            </a:r>
          </a:p>
          <a:p>
            <a:r>
              <a:rPr lang="en-US" dirty="0" smtClean="0"/>
              <a:t>For MVTX Group</a:t>
            </a:r>
          </a:p>
          <a:p>
            <a:r>
              <a:rPr lang="en-US" dirty="0" smtClean="0"/>
              <a:t>1/12/2018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13" y="119472"/>
            <a:ext cx="10515600" cy="1201988"/>
          </a:xfrm>
        </p:spPr>
        <p:txBody>
          <a:bodyPr/>
          <a:lstStyle/>
          <a:p>
            <a:r>
              <a:rPr lang="en-US" dirty="0" smtClean="0"/>
              <a:t>MVTX Readout and Control R&amp;D</a:t>
            </a: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9838" y="3395154"/>
            <a:ext cx="1765856" cy="432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24458" y="2774154"/>
            <a:ext cx="1324800" cy="1242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0283" y="4221300"/>
            <a:ext cx="1281674" cy="13026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307" y="3177666"/>
            <a:ext cx="2977721" cy="9874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058590" y="4165066"/>
            <a:ext cx="972370" cy="1296000"/>
            <a:chOff x="5500016" y="4578180"/>
            <a:chExt cx="1296493" cy="1296000"/>
          </a:xfrm>
          <a:solidFill>
            <a:schemeClr val="bg2"/>
          </a:solidFill>
        </p:grpSpPr>
        <p:sp>
          <p:nvSpPr>
            <p:cNvPr id="112" name="Rectangle 111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  <a:grpFill/>
          </p:spPr>
        </p:pic>
      </p:grpSp>
      <p:sp>
        <p:nvSpPr>
          <p:cNvPr id="68" name="TextBox 123"/>
          <p:cNvSpPr txBox="1"/>
          <p:nvPr/>
        </p:nvSpPr>
        <p:spPr>
          <a:xfrm>
            <a:off x="6005973" y="5384076"/>
            <a:ext cx="111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F0000"/>
                </a:solidFill>
              </a:rPr>
              <a:t>Power </a:t>
            </a:r>
            <a:r>
              <a:rPr lang="en-US" sz="1200" b="1" dirty="0" smtClean="0">
                <a:solidFill>
                  <a:srgbClr val="FF0000"/>
                </a:solidFill>
              </a:rPr>
              <a:t>Board/ALICE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78499" y="4659120"/>
            <a:ext cx="987827" cy="357656"/>
          </a:xfrm>
          <a:prstGeom prst="rect">
            <a:avLst/>
          </a:prstGeom>
          <a:noFill/>
          <a:ln>
            <a:solidFill>
              <a:srgbClr val="244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1"/>
                </a:solidFill>
              </a:rPr>
              <a:t>Filtering Capacitors</a:t>
            </a:r>
          </a:p>
        </p:txBody>
      </p:sp>
      <p:sp>
        <p:nvSpPr>
          <p:cNvPr id="70" name="TextBox 126"/>
          <p:cNvSpPr txBox="1"/>
          <p:nvPr/>
        </p:nvSpPr>
        <p:spPr>
          <a:xfrm>
            <a:off x="4488791" y="3831046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Samtec</a:t>
            </a:r>
            <a:r>
              <a:rPr lang="en-US" sz="1200" dirty="0"/>
              <a:t> </a:t>
            </a:r>
            <a:r>
              <a:rPr lang="en-US" sz="1200" dirty="0" err="1"/>
              <a:t>Twinax</a:t>
            </a:r>
            <a:r>
              <a:rPr lang="en-US" sz="1200" dirty="0"/>
              <a:t> “</a:t>
            </a:r>
            <a:r>
              <a:rPr lang="en-US" sz="1200" dirty="0" err="1"/>
              <a:t>FireFly</a:t>
            </a:r>
            <a:r>
              <a:rPr lang="en-US" sz="1200" dirty="0"/>
              <a:t>”</a:t>
            </a:r>
          </a:p>
        </p:txBody>
      </p:sp>
      <p:sp>
        <p:nvSpPr>
          <p:cNvPr id="71" name="TextBox 127"/>
          <p:cNvSpPr txBox="1"/>
          <p:nvPr/>
        </p:nvSpPr>
        <p:spPr>
          <a:xfrm>
            <a:off x="4209839" y="3012308"/>
            <a:ext cx="1796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9 Data (1.2Gbps)</a:t>
            </a:r>
          </a:p>
          <a:p>
            <a:r>
              <a:rPr lang="en-US" sz="1100" dirty="0"/>
              <a:t>1 Clock, 1 Control/Trigger</a:t>
            </a:r>
          </a:p>
        </p:txBody>
      </p:sp>
      <p:sp>
        <p:nvSpPr>
          <p:cNvPr id="72" name="Right Arrow 71"/>
          <p:cNvSpPr/>
          <p:nvPr/>
        </p:nvSpPr>
        <p:spPr>
          <a:xfrm rot="10800000">
            <a:off x="4600807" y="4710710"/>
            <a:ext cx="1405166" cy="215908"/>
          </a:xfrm>
          <a:prstGeom prst="rightArrow">
            <a:avLst/>
          </a:prstGeom>
          <a:solidFill>
            <a:srgbClr val="244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TextBox 129"/>
          <p:cNvSpPr txBox="1"/>
          <p:nvPr/>
        </p:nvSpPr>
        <p:spPr>
          <a:xfrm>
            <a:off x="6065857" y="2124088"/>
            <a:ext cx="1017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Front End </a:t>
            </a:r>
            <a:r>
              <a:rPr lang="en-US" sz="1100" dirty="0" smtClean="0"/>
              <a:t>Electronics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Readout Unit/ALICE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74" name="TextBox 130"/>
          <p:cNvSpPr txBox="1"/>
          <p:nvPr/>
        </p:nvSpPr>
        <p:spPr>
          <a:xfrm>
            <a:off x="4811710" y="4867911"/>
            <a:ext cx="107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Regulated Power</a:t>
            </a:r>
          </a:p>
        </p:txBody>
      </p:sp>
      <p:sp>
        <p:nvSpPr>
          <p:cNvPr id="75" name="TextBox 131"/>
          <p:cNvSpPr txBox="1"/>
          <p:nvPr/>
        </p:nvSpPr>
        <p:spPr>
          <a:xfrm>
            <a:off x="8985276" y="3843131"/>
            <a:ext cx="111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Back End </a:t>
            </a:r>
            <a:r>
              <a:rPr lang="en-US" sz="1200" dirty="0" smtClean="0"/>
              <a:t>Electronics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FELIX/ATLAS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7456544" y="3324818"/>
            <a:ext cx="132097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</a:p>
        </p:txBody>
      </p:sp>
      <p:sp>
        <p:nvSpPr>
          <p:cNvPr id="77" name="Left-Right Arrow 76"/>
          <p:cNvSpPr/>
          <p:nvPr/>
        </p:nvSpPr>
        <p:spPr>
          <a:xfrm>
            <a:off x="7456544" y="2892818"/>
            <a:ext cx="1320970" cy="432000"/>
          </a:xfrm>
          <a:prstGeom prst="leftRightArrow">
            <a:avLst/>
          </a:prstGeom>
          <a:solidFill>
            <a:srgbClr val="F29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chemeClr val="tx1"/>
                </a:solidFill>
                <a:latin typeface="Calibri Light" panose="020F0302020204030204" pitchFamily="34" charset="0"/>
              </a:rPr>
              <a:t>Control</a:t>
            </a:r>
          </a:p>
        </p:txBody>
      </p:sp>
      <p:sp>
        <p:nvSpPr>
          <p:cNvPr id="78" name="Left Arrow 77"/>
          <p:cNvSpPr/>
          <p:nvPr/>
        </p:nvSpPr>
        <p:spPr>
          <a:xfrm>
            <a:off x="7456545" y="3627130"/>
            <a:ext cx="1305253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</a:p>
        </p:txBody>
      </p:sp>
      <p:sp>
        <p:nvSpPr>
          <p:cNvPr id="79" name="TextBox 142"/>
          <p:cNvSpPr txBox="1"/>
          <p:nvPr/>
        </p:nvSpPr>
        <p:spPr>
          <a:xfrm>
            <a:off x="1313301" y="4433714"/>
            <a:ext cx="84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Alpide</a:t>
            </a:r>
            <a:r>
              <a:rPr lang="en-US" sz="1200" dirty="0"/>
              <a:t> Sensors</a:t>
            </a:r>
          </a:p>
        </p:txBody>
      </p:sp>
      <p:cxnSp>
        <p:nvCxnSpPr>
          <p:cNvPr id="80" name="Straight Arrow Connector 79"/>
          <p:cNvCxnSpPr>
            <a:stCxn id="79" idx="0"/>
          </p:cNvCxnSpPr>
          <p:nvPr/>
        </p:nvCxnSpPr>
        <p:spPr>
          <a:xfrm flipH="1" flipV="1">
            <a:off x="1534337" y="3698245"/>
            <a:ext cx="199387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0"/>
          </p:cNvCxnSpPr>
          <p:nvPr/>
        </p:nvCxnSpPr>
        <p:spPr>
          <a:xfrm flipV="1">
            <a:off x="1733724" y="3698245"/>
            <a:ext cx="16901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2"/>
          </p:cNvCxnSpPr>
          <p:nvPr/>
        </p:nvCxnSpPr>
        <p:spPr>
          <a:xfrm flipV="1">
            <a:off x="1733723" y="4816142"/>
            <a:ext cx="591276" cy="79236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49"/>
          <p:cNvSpPr txBox="1"/>
          <p:nvPr/>
        </p:nvSpPr>
        <p:spPr>
          <a:xfrm>
            <a:off x="2450975" y="4251102"/>
            <a:ext cx="45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FPC</a:t>
            </a:r>
          </a:p>
        </p:txBody>
      </p:sp>
      <p:sp>
        <p:nvSpPr>
          <p:cNvPr id="84" name="TextBox 152"/>
          <p:cNvSpPr txBox="1"/>
          <p:nvPr/>
        </p:nvSpPr>
        <p:spPr>
          <a:xfrm>
            <a:off x="2632949" y="4926622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Cold Plate</a:t>
            </a:r>
          </a:p>
        </p:txBody>
      </p:sp>
      <p:cxnSp>
        <p:nvCxnSpPr>
          <p:cNvPr id="85" name="Elbow Connector 84"/>
          <p:cNvCxnSpPr>
            <a:stCxn id="69" idx="0"/>
          </p:cNvCxnSpPr>
          <p:nvPr/>
        </p:nvCxnSpPr>
        <p:spPr>
          <a:xfrm rot="16200000" flipV="1">
            <a:off x="3522747" y="4109455"/>
            <a:ext cx="373078" cy="726252"/>
          </a:xfrm>
          <a:prstGeom prst="bentConnector2">
            <a:avLst/>
          </a:prstGeom>
          <a:ln w="28575"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57"/>
          <p:cNvSpPr txBox="1"/>
          <p:nvPr/>
        </p:nvSpPr>
        <p:spPr>
          <a:xfrm>
            <a:off x="6058590" y="4700081"/>
            <a:ext cx="97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regulators</a:t>
            </a:r>
          </a:p>
        </p:txBody>
      </p:sp>
      <p:cxnSp>
        <p:nvCxnSpPr>
          <p:cNvPr id="87" name="Straight Arrow Connector 86"/>
          <p:cNvCxnSpPr>
            <a:endCxn id="112" idx="0"/>
          </p:cNvCxnSpPr>
          <p:nvPr/>
        </p:nvCxnSpPr>
        <p:spPr>
          <a:xfrm>
            <a:off x="6544776" y="3969543"/>
            <a:ext cx="1" cy="19552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61"/>
          <p:cNvSpPr txBox="1"/>
          <p:nvPr/>
        </p:nvSpPr>
        <p:spPr>
          <a:xfrm>
            <a:off x="3361962" y="4234461"/>
            <a:ext cx="76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Power</a:t>
            </a:r>
          </a:p>
        </p:txBody>
      </p:sp>
      <p:sp>
        <p:nvSpPr>
          <p:cNvPr id="89" name="Left Brace 88"/>
          <p:cNvSpPr/>
          <p:nvPr/>
        </p:nvSpPr>
        <p:spPr>
          <a:xfrm rot="5400000">
            <a:off x="4944091" y="1953487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TextBox 163"/>
          <p:cNvSpPr txBox="1"/>
          <p:nvPr/>
        </p:nvSpPr>
        <p:spPr>
          <a:xfrm>
            <a:off x="4797876" y="2388620"/>
            <a:ext cx="66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5-10 m</a:t>
            </a:r>
          </a:p>
        </p:txBody>
      </p:sp>
      <p:sp>
        <p:nvSpPr>
          <p:cNvPr id="91" name="TextBox 166"/>
          <p:cNvSpPr txBox="1"/>
          <p:nvPr/>
        </p:nvSpPr>
        <p:spPr>
          <a:xfrm>
            <a:off x="7440643" y="2636977"/>
            <a:ext cx="1263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GBT Optical Links</a:t>
            </a:r>
          </a:p>
        </p:txBody>
      </p:sp>
      <p:sp>
        <p:nvSpPr>
          <p:cNvPr id="92" name="TextBox 167"/>
          <p:cNvSpPr txBox="1"/>
          <p:nvPr/>
        </p:nvSpPr>
        <p:spPr>
          <a:xfrm>
            <a:off x="1733723" y="2892822"/>
            <a:ext cx="13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9-sensor Stave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606662" y="1404139"/>
            <a:ext cx="1489627" cy="432000"/>
          </a:xfrm>
          <a:prstGeom prst="rect">
            <a:avLst/>
          </a:prstGeom>
          <a:noFill/>
          <a:ln w="190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>
                <a:latin typeface="Calibri Light" panose="020F0302020204030204" pitchFamily="34" charset="0"/>
              </a:rPr>
              <a:t>sPHENIX</a:t>
            </a:r>
            <a:r>
              <a:rPr lang="en-US" sz="1200" dirty="0">
                <a:latin typeface="Calibri Light" panose="020F0302020204030204" pitchFamily="34" charset="0"/>
              </a:rPr>
              <a:t> GL-1 &amp; GTM</a:t>
            </a:r>
          </a:p>
        </p:txBody>
      </p:sp>
      <p:sp>
        <p:nvSpPr>
          <p:cNvPr id="97" name="Rectangle 96"/>
          <p:cNvSpPr/>
          <p:nvPr/>
        </p:nvSpPr>
        <p:spPr>
          <a:xfrm rot="16200000">
            <a:off x="9170445" y="2232415"/>
            <a:ext cx="576081" cy="4320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Calibri Light" panose="020F0302020204030204" pitchFamily="34" charset="0"/>
              </a:rPr>
              <a:t>DCS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7043505" y="2448417"/>
            <a:ext cx="0" cy="3355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97" idx="0"/>
          </p:cNvCxnSpPr>
          <p:nvPr/>
        </p:nvCxnSpPr>
        <p:spPr>
          <a:xfrm flipV="1">
            <a:off x="7043505" y="2448415"/>
            <a:ext cx="2198980" cy="512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66"/>
          <p:cNvSpPr txBox="1"/>
          <p:nvPr/>
        </p:nvSpPr>
        <p:spPr>
          <a:xfrm>
            <a:off x="8177448" y="2237508"/>
            <a:ext cx="792109" cy="210909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CAN bus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9480913" y="2724098"/>
            <a:ext cx="0" cy="3377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547" y="3046128"/>
            <a:ext cx="1353052" cy="83498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 rot="16200000">
            <a:off x="7526661" y="4651910"/>
            <a:ext cx="1728000" cy="432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Calibri Light" panose="020F0302020204030204" pitchFamily="34" charset="0"/>
              </a:rPr>
              <a:t>Power supplies</a:t>
            </a:r>
          </a:p>
        </p:txBody>
      </p:sp>
      <p:sp>
        <p:nvSpPr>
          <p:cNvPr id="104" name="Left Arrow 103"/>
          <p:cNvSpPr/>
          <p:nvPr/>
        </p:nvSpPr>
        <p:spPr>
          <a:xfrm>
            <a:off x="7011343" y="4584775"/>
            <a:ext cx="1148548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</a:p>
        </p:txBody>
      </p:sp>
      <p:sp>
        <p:nvSpPr>
          <p:cNvPr id="105" name="Left Arrow 104"/>
          <p:cNvSpPr/>
          <p:nvPr/>
        </p:nvSpPr>
        <p:spPr>
          <a:xfrm rot="16200000">
            <a:off x="9403431" y="2269203"/>
            <a:ext cx="1146878" cy="345457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Trigger &amp; Clock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811712" y="1868492"/>
            <a:ext cx="16933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7891831" y="1868492"/>
            <a:ext cx="18479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754738" y="579427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Interaction Region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585449" y="5777468"/>
            <a:ext cx="18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Experimental Hall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9315" y="5794335"/>
            <a:ext cx="16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Counting House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65DA-B25A-4940-860A-64810A90AA12}" type="datetime1">
              <a:rPr lang="en-US" smtClean="0"/>
              <a:t>1/12/18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E737-A5A7-0444-ADCE-F8A2E2133C51}" type="datetime1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72" y="0"/>
            <a:ext cx="6384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2" y="195550"/>
            <a:ext cx="1131916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MVTX </a:t>
            </a:r>
            <a:r>
              <a:rPr lang="en-US" dirty="0"/>
              <a:t>F</a:t>
            </a:r>
            <a:r>
              <a:rPr lang="en-US" dirty="0" smtClean="0"/>
              <a:t>ull Proposal under </a:t>
            </a:r>
            <a:r>
              <a:rPr lang="en-US" dirty="0"/>
              <a:t>C</a:t>
            </a:r>
            <a:r>
              <a:rPr lang="en-US" dirty="0" smtClean="0"/>
              <a:t>ollaboration </a:t>
            </a:r>
            <a:r>
              <a:rPr lang="en-US" dirty="0"/>
              <a:t>R</a:t>
            </a:r>
            <a:r>
              <a:rPr lang="en-US" dirty="0" smtClean="0"/>
              <a:t>eview 1/3-15, 2018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83" y="1796762"/>
            <a:ext cx="7708678" cy="45595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Thanks many people’s countless effort!</a:t>
            </a:r>
          </a:p>
          <a:p>
            <a:r>
              <a:rPr lang="en-US" dirty="0" smtClean="0"/>
              <a:t>Please send in your feedback by next Monday 1/15!</a:t>
            </a: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Full proposal page: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://www.overleaf.com/10919417bwssgrhhgryc#/41088600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Major updates:</a:t>
            </a:r>
          </a:p>
          <a:p>
            <a:pPr lvl="1"/>
            <a:r>
              <a:rPr lang="en-US" dirty="0" smtClean="0"/>
              <a:t>Executive summary</a:t>
            </a:r>
          </a:p>
          <a:p>
            <a:pPr lvl="1"/>
            <a:r>
              <a:rPr lang="en-US" dirty="0" smtClean="0"/>
              <a:t>More theory inputs</a:t>
            </a:r>
          </a:p>
          <a:p>
            <a:pPr lvl="1"/>
            <a:r>
              <a:rPr lang="en-US" dirty="0" smtClean="0"/>
              <a:t>Detector performance simulations</a:t>
            </a:r>
          </a:p>
          <a:p>
            <a:pPr lvl="1"/>
            <a:r>
              <a:rPr lang="en-US" dirty="0" smtClean="0"/>
              <a:t>Readout integration</a:t>
            </a:r>
          </a:p>
          <a:p>
            <a:pPr lvl="1"/>
            <a:r>
              <a:rPr lang="en-US" dirty="0" smtClean="0"/>
              <a:t>Mechanical system integration   </a:t>
            </a:r>
          </a:p>
          <a:p>
            <a:pPr lvl="1"/>
            <a:r>
              <a:rPr lang="en-US" dirty="0" smtClean="0"/>
              <a:t>Cost &amp; Schedule</a:t>
            </a:r>
          </a:p>
          <a:p>
            <a:pPr lvl="1"/>
            <a:r>
              <a:rPr lang="en-US" dirty="0" smtClean="0"/>
              <a:t>Matches sPHENIX baseline schedule, day-1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106" y="1521113"/>
            <a:ext cx="4433894" cy="483523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05BC-7E76-174F-9765-CDE24B44B743}" type="datetime1">
              <a:rPr lang="en-US" smtClean="0"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16"/>
            <a:ext cx="5648631" cy="6739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045" y="324463"/>
            <a:ext cx="6334956" cy="58256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515D-151A-CE4C-BE70-78D8629BA49C}" type="datetime1">
              <a:rPr lang="en-US" smtClean="0"/>
              <a:t>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Proposal Submission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sPHENIX collaboration feedback </a:t>
            </a:r>
            <a:r>
              <a:rPr lang="mr-IN" dirty="0" smtClean="0"/>
              <a:t>–</a:t>
            </a:r>
            <a:r>
              <a:rPr lang="en-US" dirty="0" smtClean="0"/>
              <a:t> by 1/15, next Monday!</a:t>
            </a:r>
          </a:p>
          <a:p>
            <a:pPr lvl="1"/>
            <a:r>
              <a:rPr lang="en-US" dirty="0" smtClean="0"/>
              <a:t>MVTX group updates proposal: 1/16-19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Send to ALD for feedback: 1/19 (Fri)- 1/26 (Fri)</a:t>
            </a:r>
          </a:p>
          <a:p>
            <a:pPr lvl="1"/>
            <a:r>
              <a:rPr lang="en-US" dirty="0" smtClean="0"/>
              <a:t>MVTX group updates proposal: 1/27-31</a:t>
            </a:r>
          </a:p>
          <a:p>
            <a:pPr lvl="1"/>
            <a:endParaRPr lang="en-US" dirty="0"/>
          </a:p>
          <a:p>
            <a:r>
              <a:rPr lang="en-US" dirty="0" smtClean="0"/>
              <a:t>Send the proposal to ALD for DOE submission: ~1/31(Wed) </a:t>
            </a:r>
          </a:p>
          <a:p>
            <a:endParaRPr lang="en-US" dirty="0" smtClean="0"/>
          </a:p>
          <a:p>
            <a:r>
              <a:rPr lang="en-US" dirty="0" smtClean="0"/>
              <a:t>DOE budget meetings:  ~2/20 (BNL?), 2/22(LANL)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Our goal: early funding in FY18 for stave production at CERN</a:t>
            </a:r>
          </a:p>
          <a:p>
            <a:pPr lvl="1"/>
            <a:r>
              <a:rPr lang="en-US" dirty="0" smtClean="0"/>
              <a:t>MVTX stave production starts ~9/2018, following ALICE ITS/IB production ~8/2018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14D5-1A7A-0646-B102-294CE63EB348}" type="datetime1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" y="1"/>
            <a:ext cx="10086109" cy="15618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MVTX+INTT Integration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Model </a:t>
            </a:r>
            <a:r>
              <a:rPr lang="en-US" sz="2800" dirty="0"/>
              <a:t>of MVTX with INTT inside TPC with the addition  of  two concentric composite cylinders;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8" t="31785" r="9880" b="32890"/>
          <a:stretch/>
        </p:blipFill>
        <p:spPr>
          <a:xfrm>
            <a:off x="277092" y="1652136"/>
            <a:ext cx="11914908" cy="4205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3617" y="5649892"/>
            <a:ext cx="435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in Z where the inner-</a:t>
            </a:r>
            <a:r>
              <a:rPr lang="en-US" dirty="0" err="1"/>
              <a:t>hcal</a:t>
            </a:r>
            <a:r>
              <a:rPr lang="en-US" dirty="0"/>
              <a:t> ends (see control drawing) Z=2175.0 mm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70365" y="4256255"/>
            <a:ext cx="457200" cy="14151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78641" y="1561845"/>
            <a:ext cx="23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of  </a:t>
            </a:r>
            <a:r>
              <a:rPr lang="en-US" dirty="0" err="1"/>
              <a:t>conflat</a:t>
            </a:r>
            <a:r>
              <a:rPr lang="en-US" dirty="0"/>
              <a:t> flange on beam-pipe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966267" y="2268303"/>
            <a:ext cx="635472" cy="14270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5B67-B726-E443-93DA-B67DEF4CD082}" type="datetime1">
              <a:rPr lang="en-US" smtClean="0"/>
              <a:t>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92784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MVTX-INTT-TPC updated model, Dan Cacace &amp; Walter Sondheim 1/5/2018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E73A-1833-1649-BC85-0947F7D55389}" type="datetime1">
              <a:rPr lang="en-US" smtClean="0"/>
              <a:t>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2011" r="3880" b="22571"/>
          <a:stretch/>
        </p:blipFill>
        <p:spPr>
          <a:xfrm>
            <a:off x="1021080" y="1366620"/>
            <a:ext cx="10489084" cy="4221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6400" y="946069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4160" y="564896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12160" y="5120640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INTT ROC cards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74960" y="5648960"/>
            <a:ext cx="175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INTT ROC cards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8610600" y="1130735"/>
            <a:ext cx="685800" cy="1013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1353800" y="4643120"/>
            <a:ext cx="668578" cy="1037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244080" y="3738880"/>
            <a:ext cx="909320" cy="20947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0"/>
          </p:cNvCxnSpPr>
          <p:nvPr/>
        </p:nvCxnSpPr>
        <p:spPr>
          <a:xfrm flipV="1">
            <a:off x="4267200" y="4521200"/>
            <a:ext cx="792480" cy="599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63440" y="5833626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MVTX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405120" y="3586480"/>
            <a:ext cx="2621280" cy="2431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58822" y="5811282"/>
            <a:ext cx="174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MVTX interface,</a:t>
            </a:r>
          </a:p>
          <a:p>
            <a:r>
              <a:rPr lang="en-US" dirty="0"/>
              <a:t>p</a:t>
            </a:r>
            <a:r>
              <a:rPr lang="en-US" dirty="0" smtClean="0"/>
              <a:t>atch panel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267200" y="3586480"/>
            <a:ext cx="2651760" cy="2346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1080" y="1637247"/>
            <a:ext cx="290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MVTX service/installation barrel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966720" y="1960412"/>
            <a:ext cx="741680" cy="853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1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MVTX-INTT-TPC model continue;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E73A-1833-1649-BC85-0947F7D55389}" type="datetime1">
              <a:rPr lang="en-US" smtClean="0"/>
              <a:t>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876748"/>
            <a:ext cx="8288251" cy="5362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2960" y="586899"/>
            <a:ext cx="2316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Added extension cables to end of MVTX detector staves to conical patch panel, added length 20.0 cm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843520" y="2064227"/>
            <a:ext cx="2570480" cy="1319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6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LDRD Telescope and Test Beam at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Participate </a:t>
            </a:r>
            <a:r>
              <a:rPr lang="en-US" dirty="0" smtClean="0"/>
              <a:t>in sPHENIX </a:t>
            </a:r>
            <a:r>
              <a:rPr lang="en-US" dirty="0" smtClean="0"/>
              <a:t>test beam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smtClean="0"/>
              <a:t>A 3~4 sensor-layers telescope with full readout chain </a:t>
            </a:r>
          </a:p>
          <a:p>
            <a:pPr lvl="1"/>
            <a:r>
              <a:rPr lang="en-US" dirty="0" smtClean="0"/>
              <a:t>3~4 sensor + one RUv1.0 + one FELIX v1.5 + RC DAQ </a:t>
            </a:r>
          </a:p>
          <a:p>
            <a:pPr lvl="1"/>
            <a:r>
              <a:rPr lang="en-US" dirty="0" smtClean="0"/>
              <a:t>Test full readout chain  </a:t>
            </a:r>
          </a:p>
          <a:p>
            <a:pPr lvl="1"/>
            <a:r>
              <a:rPr lang="en-US" dirty="0" smtClean="0"/>
              <a:t>Study sensor and electronics performance </a:t>
            </a:r>
          </a:p>
          <a:p>
            <a:pPr lvl="1"/>
            <a:r>
              <a:rPr lang="en-US" dirty="0" smtClean="0"/>
              <a:t>Preliminary tracking study </a:t>
            </a:r>
          </a:p>
          <a:p>
            <a:pPr lvl="1"/>
            <a:endParaRPr lang="en-US" dirty="0"/>
          </a:p>
          <a:p>
            <a:r>
              <a:rPr lang="en-US" dirty="0" smtClean="0"/>
              <a:t>Schedul</a:t>
            </a:r>
            <a:r>
              <a:rPr lang="en-US" dirty="0"/>
              <a:t>e</a:t>
            </a:r>
          </a:p>
          <a:p>
            <a:pPr lvl="1"/>
            <a:r>
              <a:rPr lang="en-US" dirty="0" smtClean="0"/>
              <a:t>Setup at </a:t>
            </a:r>
            <a:r>
              <a:rPr lang="en-US" dirty="0" err="1" smtClean="0"/>
              <a:t>Fermilab</a:t>
            </a:r>
            <a:r>
              <a:rPr lang="en-US" dirty="0" smtClean="0"/>
              <a:t>: 2/20-23, 2018</a:t>
            </a:r>
          </a:p>
          <a:p>
            <a:pPr lvl="1"/>
            <a:r>
              <a:rPr lang="en-US" dirty="0" smtClean="0"/>
              <a:t>Parasitic run with INTT: 3/5-9,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2758-9585-5D45-BA9B-E569F65FDFB1}" type="datetime1">
              <a:rPr lang="en-US" smtClean="0"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Gen.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05ED-33C2-C944-ACAF-0A37AC1B3C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7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425</Words>
  <Application>Microsoft Macintosh PowerPoint</Application>
  <PresentationFormat>Widescreen</PresentationFormat>
  <Paragraphs>118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Mangal</vt:lpstr>
      <vt:lpstr>Arial</vt:lpstr>
      <vt:lpstr>Office Theme</vt:lpstr>
      <vt:lpstr>MVTX Proposal Status &amp; Plan</vt:lpstr>
      <vt:lpstr>PowerPoint Presentation</vt:lpstr>
      <vt:lpstr>MVTX Full Proposal under Collaboration Review 1/3-15, 2018 </vt:lpstr>
      <vt:lpstr>PowerPoint Presentation</vt:lpstr>
      <vt:lpstr>MVTX Proposal Submission Timeline</vt:lpstr>
      <vt:lpstr>MVTX+INTT Integration  Model of MVTX with INTT inside TPC with the addition  of  two concentric composite cylinders; </vt:lpstr>
      <vt:lpstr>MVTX-INTT-TPC updated model, Dan Cacace &amp; Walter Sondheim 1/5/2018</vt:lpstr>
      <vt:lpstr>MVTX-INTT-TPC model continue;</vt:lpstr>
      <vt:lpstr>LDRD Telescope and Test Beam at Fermilab </vt:lpstr>
      <vt:lpstr>MVTX Readout and Control R&amp;D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Proposal Status</dc:title>
  <dc:creator>Ming Liu</dc:creator>
  <cp:lastModifiedBy>Ming Liu</cp:lastModifiedBy>
  <cp:revision>42</cp:revision>
  <dcterms:created xsi:type="dcterms:W3CDTF">2018-01-12T04:35:18Z</dcterms:created>
  <dcterms:modified xsi:type="dcterms:W3CDTF">2018-01-12T16:26:02Z</dcterms:modified>
</cp:coreProperties>
</file>