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59" r:id="rId9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0D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0"/>
    <p:restoredTop sz="94643"/>
  </p:normalViewPr>
  <p:slideViewPr>
    <p:cSldViewPr snapToGrid="0" snapToObjects="1">
      <p:cViewPr varScale="1">
        <p:scale>
          <a:sx n="217" d="100"/>
          <a:sy n="217" d="100"/>
        </p:scale>
        <p:origin x="19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26DE7-5852-6549-A29F-139CCAF2DE20}" type="datetimeFigureOut">
              <a:rPr lang="en-US" smtClean="0"/>
              <a:t>2/12/18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4D9F3-6F4E-7F41-B81C-4DFF76D85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49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4D9F3-6F4E-7F41-B81C-4DFF76D851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99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7CD96-42B2-3E49-85B1-A8EFFA6489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01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A309E-CFB7-0B4A-8C8B-B5367872C21F}" type="datetime1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Proj. Leaders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4807-A4E6-3B47-A6CB-0D53436BF8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7958-68DB-4B44-956B-BA55AE5611DD}" type="datetime1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Proj. Leaders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4807-A4E6-3B47-A6CB-0D53436BF8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F83E0-748A-AF48-BF6D-912A01D7DE92}" type="datetime1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Proj. Leaders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4807-A4E6-3B47-A6CB-0D53436BF8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3245-CFC1-8F40-94B2-9462EA410313}" type="datetime1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Proj. Leaders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4807-A4E6-3B47-A6CB-0D53436BF8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B951-0572-D34B-8AEE-671135683148}" type="datetime1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Proj. Leaders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4807-A4E6-3B47-A6CB-0D53436BF8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E6D1-71CB-3C4B-B0D8-0E17746FA134}" type="datetime1">
              <a:rPr lang="en-US" smtClean="0"/>
              <a:t>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Proj. Leaders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4807-A4E6-3B47-A6CB-0D53436BF8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A7B64-EAFF-D743-A095-3330FD244570}" type="datetime1">
              <a:rPr lang="en-US" smtClean="0"/>
              <a:t>2/12/18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Proj. Leaders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4807-A4E6-3B47-A6CB-0D53436BF8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C37E-C2BB-C64C-A94E-FF1456E75ED3}" type="datetime1">
              <a:rPr lang="en-US" smtClean="0"/>
              <a:t>2/12/18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Proj. Leaders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4807-A4E6-3B47-A6CB-0D53436BF8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E6DB4-B9F6-C14A-AB35-6B769231EE15}" type="datetime1">
              <a:rPr lang="en-US" smtClean="0"/>
              <a:t>2/12/18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Proj. Leaders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4807-A4E6-3B47-A6CB-0D53436BF8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3C27-A85A-4849-9A4E-32A9692E01B3}" type="datetime1">
              <a:rPr lang="en-US" smtClean="0"/>
              <a:t>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Proj. Leaders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4807-A4E6-3B47-A6CB-0D53436BF8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DAE94-8988-3448-9800-487AD8047F25}" type="datetime1">
              <a:rPr lang="en-US" smtClean="0"/>
              <a:t>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Proj. Leaders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4807-A4E6-3B47-A6CB-0D53436BF8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B557A-3013-3641-9111-81570A33D265}" type="datetime1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MVTX Proj. Leaders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74807-A4E6-3B47-A6CB-0D53436BF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7178" y="261258"/>
            <a:ext cx="7886700" cy="899032"/>
          </a:xfrm>
        </p:spPr>
        <p:txBody>
          <a:bodyPr>
            <a:noAutofit/>
          </a:bodyPr>
          <a:lstStyle/>
          <a:p>
            <a:r>
              <a:rPr lang="en-US" sz="2400" dirty="0" smtClean="0"/>
              <a:t>Build MVTX at CERN </a:t>
            </a:r>
            <a:r>
              <a:rPr lang="mr-IN" sz="2400" dirty="0" smtClean="0"/>
              <a:t>–</a:t>
            </a:r>
            <a:r>
              <a:rPr lang="en-US" sz="2400" dirty="0" smtClean="0"/>
              <a:t> in kind contribution? </a:t>
            </a:r>
            <a:br>
              <a:rPr lang="en-US" sz="2400" dirty="0" smtClean="0"/>
            </a:br>
            <a:r>
              <a:rPr lang="en-US" sz="2400" dirty="0" smtClean="0"/>
              <a:t>02/12/2018 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7178" y="1255281"/>
            <a:ext cx="7886700" cy="516310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ALD is planning to visit CERN in next a couple of weeks </a:t>
            </a:r>
            <a:endParaRPr lang="en-US" dirty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one of the topics to discuss is a possibility that CERN builds the MVTX as in-kind contribution</a:t>
            </a:r>
          </a:p>
          <a:p>
            <a:r>
              <a:rPr lang="en-US" dirty="0" smtClean="0"/>
              <a:t>What would be the minimal cost to have the hardware build at CERN?</a:t>
            </a:r>
          </a:p>
          <a:p>
            <a:pPr lvl="1"/>
            <a:r>
              <a:rPr lang="en-US" dirty="0" smtClean="0"/>
              <a:t>Sensors and staves</a:t>
            </a:r>
          </a:p>
          <a:p>
            <a:pPr lvl="2"/>
            <a:r>
              <a:rPr lang="en-US" dirty="0" smtClean="0"/>
              <a:t>Stave assembly and QA </a:t>
            </a:r>
          </a:p>
          <a:p>
            <a:pPr lvl="1"/>
            <a:r>
              <a:rPr lang="en-US" dirty="0" smtClean="0"/>
              <a:t>Readout electronics and controls</a:t>
            </a:r>
          </a:p>
          <a:p>
            <a:pPr lvl="2"/>
            <a:r>
              <a:rPr lang="en-US" dirty="0" smtClean="0"/>
              <a:t>RU production and QA  </a:t>
            </a:r>
          </a:p>
          <a:p>
            <a:pPr lvl="2"/>
            <a:r>
              <a:rPr lang="en-US" dirty="0" smtClean="0">
                <a:solidFill>
                  <a:srgbClr val="00B050"/>
                </a:solidFill>
              </a:rPr>
              <a:t>FELIX production and QA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Power supply </a:t>
            </a:r>
          </a:p>
          <a:p>
            <a:pPr lvl="2"/>
            <a:r>
              <a:rPr lang="en-US" dirty="0" smtClean="0">
                <a:solidFill>
                  <a:srgbClr val="00B050"/>
                </a:solidFill>
              </a:rPr>
              <a:t>PU production  and QA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CAEN module and mainframe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Detector carbon structure</a:t>
            </a:r>
          </a:p>
          <a:p>
            <a:pPr lvl="2"/>
            <a:r>
              <a:rPr lang="en-US" dirty="0" smtClean="0">
                <a:solidFill>
                  <a:srgbClr val="00B050"/>
                </a:solidFill>
              </a:rPr>
              <a:t>Design</a:t>
            </a:r>
          </a:p>
          <a:p>
            <a:pPr lvl="2"/>
            <a:r>
              <a:rPr lang="en-US" dirty="0" smtClean="0"/>
              <a:t>Production  </a:t>
            </a:r>
          </a:p>
          <a:p>
            <a:pPr lvl="1"/>
            <a:r>
              <a:rPr lang="en-US" dirty="0" smtClean="0"/>
              <a:t>Assembly </a:t>
            </a:r>
          </a:p>
          <a:p>
            <a:pPr lvl="2"/>
            <a:r>
              <a:rPr lang="en-US" dirty="0" smtClean="0">
                <a:solidFill>
                  <a:srgbClr val="00B050"/>
                </a:solidFill>
              </a:rPr>
              <a:t>Jig design </a:t>
            </a:r>
          </a:p>
          <a:p>
            <a:pPr lvl="2"/>
            <a:r>
              <a:rPr lang="en-US" dirty="0" smtClean="0"/>
              <a:t>Assembly and QA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Carbon structure for sPHENIX integration</a:t>
            </a:r>
          </a:p>
          <a:p>
            <a:pPr lvl="2"/>
            <a:r>
              <a:rPr lang="en-US" dirty="0" smtClean="0">
                <a:solidFill>
                  <a:srgbClr val="00B050"/>
                </a:solidFill>
              </a:rPr>
              <a:t>Design </a:t>
            </a:r>
          </a:p>
          <a:p>
            <a:pPr lvl="2"/>
            <a:r>
              <a:rPr lang="en-US" dirty="0" smtClean="0">
                <a:solidFill>
                  <a:srgbClr val="00B050"/>
                </a:solidFill>
              </a:rPr>
              <a:t>Production 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6233-B7A8-3549-B2E1-7B866BC9CC8D}" type="datetime1">
              <a:rPr lang="en-US" smtClean="0"/>
              <a:t>2/12/18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Proj. Leaders Meeting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4807-A4E6-3B47-A6CB-0D53436BF8DF}" type="slidenum">
              <a:rPr lang="en-US" smtClean="0"/>
              <a:t>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30311" y="3522784"/>
            <a:ext cx="36207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Possible US or joint US/CERN efforts: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B050"/>
                </a:solidFill>
              </a:rPr>
              <a:t>FELIX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B050"/>
                </a:solidFill>
              </a:rPr>
              <a:t>PU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B050"/>
                </a:solidFill>
              </a:rPr>
              <a:t>Integration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0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5" y="277059"/>
            <a:ext cx="8382000" cy="745629"/>
          </a:xfrm>
        </p:spPr>
        <p:txBody>
          <a:bodyPr>
            <a:noAutofit/>
          </a:bodyPr>
          <a:lstStyle/>
          <a:p>
            <a:r>
              <a:rPr lang="en-US" sz="2800" dirty="0" smtClean="0"/>
              <a:t>MVTX Major Cost </a:t>
            </a:r>
            <a:r>
              <a:rPr lang="en-US" sz="2800" dirty="0" smtClean="0"/>
              <a:t>Items: $2.54M/3.48M (total, 37%)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65" y="1168267"/>
            <a:ext cx="8924035" cy="247004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ACE6-ED02-1645-BBDE-F8415C1566C1}" type="datetime1">
              <a:rPr lang="en-US" smtClean="0"/>
              <a:t>2/12/18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Proj. Leaders Meeting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526312" y="3849847"/>
          <a:ext cx="7775059" cy="1831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7426"/>
                <a:gridCol w="1685946"/>
                <a:gridCol w="2591687"/>
              </a:tblGrid>
              <a:tr h="305203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Major Items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Cost w/ 35%Cont. ($M)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Schedule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</a:tr>
              <a:tr h="305203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FF0000"/>
                          </a:solidFill>
                        </a:rPr>
                        <a:t>Staves </a:t>
                      </a:r>
                      <a:r>
                        <a:rPr lang="en-US" sz="1100" dirty="0" smtClean="0"/>
                        <a:t>(WBS 1.5.3.1)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1.3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rgbClr val="FF0000"/>
                          </a:solidFill>
                        </a:rPr>
                        <a:t>8/2018-5/2019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51435" marR="51435" marT="25718" marB="25718"/>
                </a:tc>
              </a:tr>
              <a:tr h="305203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FF0000"/>
                          </a:solidFill>
                        </a:rPr>
                        <a:t>Readout</a:t>
                      </a:r>
                      <a:r>
                        <a:rPr lang="en-US" sz="1100" dirty="0" smtClean="0"/>
                        <a:t> &amp; Controls (WBS 1.5.2)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1.3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rgbClr val="FF0000"/>
                          </a:solidFill>
                        </a:rPr>
                        <a:t>1/2019-6/2019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51435" marR="51435" marT="25718" marB="25718"/>
                </a:tc>
              </a:tr>
              <a:tr h="305203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Mechanics</a:t>
                      </a:r>
                      <a:r>
                        <a:rPr lang="en-US" sz="1100" baseline="0" dirty="0" smtClean="0"/>
                        <a:t> &amp; </a:t>
                      </a:r>
                      <a:r>
                        <a:rPr lang="en-US" sz="1100" baseline="0" dirty="0" smtClean="0">
                          <a:solidFill>
                            <a:srgbClr val="FF0000"/>
                          </a:solidFill>
                        </a:rPr>
                        <a:t>Detector Assembly </a:t>
                      </a:r>
                      <a:r>
                        <a:rPr lang="en-US" sz="1100" baseline="0" dirty="0" smtClean="0"/>
                        <a:t>(WBS 1.5.3)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1.8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2019-2022, </a:t>
                      </a:r>
                      <a:r>
                        <a:rPr lang="en-US" sz="1100" dirty="0" smtClean="0">
                          <a:solidFill>
                            <a:srgbClr val="00B050"/>
                          </a:solidFill>
                        </a:rPr>
                        <a:t>TBO</a:t>
                      </a:r>
                      <a:endParaRPr lang="en-US" sz="1100" dirty="0">
                        <a:solidFill>
                          <a:srgbClr val="00B050"/>
                        </a:solidFill>
                      </a:endParaRPr>
                    </a:p>
                  </a:txBody>
                  <a:tcPr marL="51435" marR="51435" marT="25718" marB="25718"/>
                </a:tc>
              </a:tr>
              <a:tr h="305203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Integration (WBS 1.5.4)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1.0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2021-2022, </a:t>
                      </a:r>
                      <a:r>
                        <a:rPr lang="en-US" sz="1100" dirty="0" smtClean="0">
                          <a:solidFill>
                            <a:srgbClr val="00B050"/>
                          </a:solidFill>
                        </a:rPr>
                        <a:t>TBO</a:t>
                      </a:r>
                      <a:endParaRPr lang="en-US" sz="1100" dirty="0">
                        <a:solidFill>
                          <a:srgbClr val="00B050"/>
                        </a:solidFill>
                      </a:endParaRPr>
                    </a:p>
                  </a:txBody>
                  <a:tcPr marL="51435" marR="51435" marT="25718" marB="25718"/>
                </a:tc>
              </a:tr>
              <a:tr h="305203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Project Management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1.0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8/2018-1/2023</a:t>
                      </a:r>
                      <a:endParaRPr lang="en-US" sz="1100" dirty="0"/>
                    </a:p>
                  </a:txBody>
                  <a:tcPr marL="51435" marR="51435" marT="25718" marB="25718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929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8253"/>
            <a:ext cx="7886700" cy="791661"/>
          </a:xfrm>
        </p:spPr>
        <p:txBody>
          <a:bodyPr/>
          <a:lstStyle/>
          <a:p>
            <a:r>
              <a:rPr lang="en-US" dirty="0" smtClean="0"/>
              <a:t>Time Sensitive Items: ~1.5M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817" y="959914"/>
            <a:ext cx="4641609" cy="2824571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>
                <a:solidFill>
                  <a:srgbClr val="0915FF"/>
                </a:solidFill>
              </a:rPr>
              <a:t>Stave production @CERN: 1.3M (w/ 35% </a:t>
            </a:r>
            <a:r>
              <a:rPr lang="en-US" dirty="0" err="1" smtClean="0">
                <a:solidFill>
                  <a:srgbClr val="0915FF"/>
                </a:solidFill>
              </a:rPr>
              <a:t>contin</a:t>
            </a:r>
            <a:r>
              <a:rPr lang="en-US" dirty="0" smtClean="0">
                <a:solidFill>
                  <a:srgbClr val="0915FF"/>
                </a:solidFill>
              </a:rPr>
              <a:t>.)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0.97M(quote from ALICE, $11.5K/stave x84) </a:t>
            </a:r>
          </a:p>
          <a:p>
            <a:pPr lvl="1"/>
            <a:r>
              <a:rPr lang="en-US" dirty="0" smtClean="0"/>
              <a:t>Cost &amp; technical risk reduction  </a:t>
            </a:r>
          </a:p>
          <a:p>
            <a:pPr lvl="1"/>
            <a:r>
              <a:rPr lang="en-US" dirty="0" smtClean="0"/>
              <a:t>Two-step in procurement?</a:t>
            </a:r>
          </a:p>
          <a:p>
            <a:pPr lvl="2"/>
            <a:r>
              <a:rPr lang="en-US" dirty="0" smtClean="0"/>
              <a:t>48+20%, in FY18/19    (700K)</a:t>
            </a:r>
          </a:p>
          <a:p>
            <a:pPr lvl="2"/>
            <a:r>
              <a:rPr lang="en-US" dirty="0" smtClean="0"/>
              <a:t>Rest comes later  (300K)</a:t>
            </a:r>
          </a:p>
          <a:p>
            <a:r>
              <a:rPr lang="en-US" dirty="0" smtClean="0">
                <a:solidFill>
                  <a:srgbClr val="0915FF"/>
                </a:solidFill>
              </a:rPr>
              <a:t>Readout Unit: 0.66M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0.48M (best estimate, paid for RUv1.0, 58RUs)</a:t>
            </a:r>
          </a:p>
          <a:p>
            <a:pPr lvl="1"/>
            <a:r>
              <a:rPr lang="en-US" dirty="0" smtClean="0"/>
              <a:t>Cost reduction (~50%) through ALICE mass production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915FF"/>
                </a:solidFill>
              </a:rPr>
              <a:t>Saving from sPHENIX contingency? Non-DOE contribution?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MVTX has a large schedule contingency:  &gt; 1 year   </a:t>
            </a:r>
          </a:p>
          <a:p>
            <a:pPr lvl="1"/>
            <a:r>
              <a:rPr lang="en-US" dirty="0" smtClean="0"/>
              <a:t>New funds could come in later </a:t>
            </a:r>
            <a:r>
              <a:rPr lang="mr-IN" dirty="0" smtClean="0"/>
              <a:t>…</a:t>
            </a:r>
            <a:r>
              <a:rPr lang="en-US" dirty="0" smtClean="0"/>
              <a:t> Foreign, non-DOE/US and DOE</a:t>
            </a:r>
          </a:p>
          <a:p>
            <a:pPr lvl="1"/>
            <a:endParaRPr lang="en-US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70489" y="3874989"/>
          <a:ext cx="7944863" cy="1749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3809"/>
                <a:gridCol w="1722766"/>
                <a:gridCol w="2648288"/>
              </a:tblGrid>
              <a:tr h="29158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Major Items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Cost ($M)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Schedule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9158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Staves</a:t>
                      </a:r>
                      <a:r>
                        <a:rPr lang="en-US" sz="1400" dirty="0" smtClean="0"/>
                        <a:t> (WBS 1.5.3.1)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1.3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8/2018-5/2019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9158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Readout</a:t>
                      </a:r>
                      <a:r>
                        <a:rPr lang="en-US" sz="1400" dirty="0" smtClean="0"/>
                        <a:t> &amp; Controls (WBS 1.5.2)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1.3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1/2019-6/2019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9158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Mechanics</a:t>
                      </a:r>
                      <a:r>
                        <a:rPr lang="en-US" sz="1400" baseline="0" dirty="0" smtClean="0"/>
                        <a:t> &amp; </a:t>
                      </a:r>
                      <a:r>
                        <a:rPr lang="en-US" sz="1400" baseline="0" dirty="0" smtClean="0">
                          <a:solidFill>
                            <a:srgbClr val="00B050"/>
                          </a:solidFill>
                        </a:rPr>
                        <a:t>Detector Assembly </a:t>
                      </a:r>
                      <a:r>
                        <a:rPr lang="en-US" sz="1400" baseline="0" dirty="0" smtClean="0"/>
                        <a:t>(WBS 1.5.3)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1.8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2019-2022, </a:t>
                      </a:r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TBO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9158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Integration (WBS 1.5.4)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1.0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2021-2022, </a:t>
                      </a:r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TBO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9158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Project Management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1.0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8/2018-1/2023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D926-E878-9947-9470-07DFFE1E9A45}" type="datetime1">
              <a:rPr lang="en-US" smtClean="0"/>
              <a:t>2/12/18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Proj. Leaders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E454-496B-2843-8243-E1E572729E35}" type="slidenum">
              <a:rPr lang="en-US" smtClean="0"/>
              <a:t>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59914"/>
            <a:ext cx="3911963" cy="23628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47979" y="4756737"/>
            <a:ext cx="7136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smtClean="0">
                <a:solidFill>
                  <a:srgbClr val="00B050"/>
                </a:solidFill>
              </a:rPr>
              <a:t> CCNU</a:t>
            </a:r>
            <a:r>
              <a:rPr lang="en-US" sz="1350" b="1" dirty="0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71712" y="2384476"/>
            <a:ext cx="8418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sPHENIX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Run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2023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2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363744"/>
          </a:xfrm>
        </p:spPr>
        <p:txBody>
          <a:bodyPr>
            <a:normAutofit fontScale="90000"/>
          </a:bodyPr>
          <a:lstStyle/>
          <a:p>
            <a:r>
              <a:rPr lang="en-US" smtClean="0"/>
              <a:t>Project file: 11/29/2017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946C-518A-E946-83CD-97CBFF3756D5}" type="datetime1">
              <a:rPr lang="en-US" smtClean="0"/>
              <a:t>2/12/18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Proj. Leaders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17991-F6E4-114A-8960-86FF3468BEB5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279" y="198748"/>
            <a:ext cx="9144000" cy="64714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9513" y="-9013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11/29/2017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3971" y="3931357"/>
            <a:ext cx="8569079" cy="164279"/>
          </a:xfrm>
          <a:prstGeom prst="rect">
            <a:avLst/>
          </a:prstGeom>
          <a:solidFill>
            <a:srgbClr val="FFFF00">
              <a:alpha val="18000"/>
            </a:srgb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3971" y="2599967"/>
            <a:ext cx="8573652" cy="164279"/>
          </a:xfrm>
          <a:prstGeom prst="rect">
            <a:avLst/>
          </a:prstGeom>
          <a:solidFill>
            <a:srgbClr val="FFFF00">
              <a:alpha val="18000"/>
            </a:srgb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63971" y="5093197"/>
            <a:ext cx="8551754" cy="149347"/>
          </a:xfrm>
          <a:prstGeom prst="rect">
            <a:avLst/>
          </a:prstGeom>
          <a:solidFill>
            <a:srgbClr val="FFFF00">
              <a:alpha val="18000"/>
            </a:srgb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55918" y="-31779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915FF"/>
                </a:solidFill>
              </a:rPr>
              <a:t>M&amp;S</a:t>
            </a:r>
            <a:endParaRPr lang="en-US" sz="1600" b="1" dirty="0">
              <a:solidFill>
                <a:srgbClr val="0915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25598" y="-50003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Labor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28543" y="246350"/>
            <a:ext cx="606256" cy="191689"/>
          </a:xfrm>
          <a:prstGeom prst="rect">
            <a:avLst/>
          </a:prstGeom>
          <a:noFill/>
          <a:ln w="31750">
            <a:solidFill>
              <a:srgbClr val="091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55672" y="248614"/>
            <a:ext cx="606256" cy="19168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443094" y="2619227"/>
            <a:ext cx="606256" cy="191689"/>
          </a:xfrm>
          <a:prstGeom prst="rect">
            <a:avLst/>
          </a:prstGeom>
          <a:noFill/>
          <a:ln w="31750">
            <a:solidFill>
              <a:srgbClr val="091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456513" y="3948539"/>
            <a:ext cx="606256" cy="191689"/>
          </a:xfrm>
          <a:prstGeom prst="rect">
            <a:avLst/>
          </a:prstGeom>
          <a:noFill/>
          <a:ln w="31750">
            <a:solidFill>
              <a:srgbClr val="091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440088" y="5072500"/>
            <a:ext cx="606256" cy="191689"/>
          </a:xfrm>
          <a:prstGeom prst="rect">
            <a:avLst/>
          </a:prstGeom>
          <a:noFill/>
          <a:ln w="31750">
            <a:solidFill>
              <a:srgbClr val="091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1621666"/>
            <a:ext cx="9094721" cy="164279"/>
          </a:xfrm>
          <a:prstGeom prst="rect">
            <a:avLst/>
          </a:prstGeom>
          <a:solidFill>
            <a:srgbClr val="FFFF00">
              <a:alpha val="18000"/>
            </a:srgb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419342" y="1600081"/>
            <a:ext cx="606256" cy="191689"/>
          </a:xfrm>
          <a:prstGeom prst="rect">
            <a:avLst/>
          </a:prstGeom>
          <a:noFill/>
          <a:ln w="31750">
            <a:solidFill>
              <a:srgbClr val="091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025598" y="1589259"/>
            <a:ext cx="606256" cy="19168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-24640" y="422148"/>
            <a:ext cx="9094721" cy="164279"/>
          </a:xfrm>
          <a:prstGeom prst="rect">
            <a:avLst/>
          </a:prstGeom>
          <a:solidFill>
            <a:srgbClr val="FFFF00">
              <a:alpha val="18000"/>
            </a:srgb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438063" y="408442"/>
            <a:ext cx="606256" cy="19168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A297-34D0-4A49-85CE-B4A50A12B593}" type="datetime1">
              <a:rPr lang="en-US" smtClean="0"/>
              <a:t>2/12/18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Proj. Leaders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17991-F6E4-114A-8960-86FF3468BEB5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168" y="0"/>
            <a:ext cx="6865663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39168" y="2294214"/>
            <a:ext cx="6865664" cy="186166"/>
          </a:xfrm>
          <a:prstGeom prst="rect">
            <a:avLst/>
          </a:prstGeom>
          <a:solidFill>
            <a:srgbClr val="FFFF00">
              <a:alpha val="18000"/>
            </a:srgb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56762" y="5020971"/>
            <a:ext cx="6948069" cy="164279"/>
          </a:xfrm>
          <a:prstGeom prst="rect">
            <a:avLst/>
          </a:prstGeom>
          <a:solidFill>
            <a:srgbClr val="FFFF00">
              <a:alpha val="18000"/>
            </a:srgb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12666" y="6017236"/>
            <a:ext cx="6592165" cy="202591"/>
          </a:xfrm>
          <a:prstGeom prst="rect">
            <a:avLst/>
          </a:prstGeom>
          <a:solidFill>
            <a:srgbClr val="FFFF00">
              <a:alpha val="18000"/>
            </a:srgb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157735" y="245815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915FF"/>
                </a:solidFill>
              </a:rPr>
              <a:t>M&amp;S</a:t>
            </a:r>
            <a:endParaRPr lang="en-US" sz="1600" b="1" dirty="0">
              <a:solidFill>
                <a:srgbClr val="0915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4822" y="460514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Labor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12633" y="2288691"/>
            <a:ext cx="485658" cy="191689"/>
          </a:xfrm>
          <a:prstGeom prst="rect">
            <a:avLst/>
          </a:prstGeom>
          <a:noFill/>
          <a:ln w="31750">
            <a:solidFill>
              <a:srgbClr val="091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663444" y="5010596"/>
            <a:ext cx="451606" cy="19168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645991" y="6034271"/>
            <a:ext cx="451606" cy="19168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76866" y="5020971"/>
            <a:ext cx="485658" cy="191689"/>
          </a:xfrm>
          <a:prstGeom prst="rect">
            <a:avLst/>
          </a:prstGeom>
          <a:noFill/>
          <a:ln w="31750">
            <a:solidFill>
              <a:srgbClr val="091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176866" y="6022686"/>
            <a:ext cx="485658" cy="191689"/>
          </a:xfrm>
          <a:prstGeom prst="rect">
            <a:avLst/>
          </a:prstGeom>
          <a:noFill/>
          <a:ln w="31750">
            <a:solidFill>
              <a:srgbClr val="091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9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BE64B-DAF9-9845-B2E2-DF34FBD2225B}" type="datetime1">
              <a:rPr lang="en-US" smtClean="0"/>
              <a:t>2/12/18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Proj. Leaders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17991-F6E4-114A-8960-86FF3468BEB5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400" y="0"/>
            <a:ext cx="69512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96400" y="2765086"/>
            <a:ext cx="6948069" cy="164279"/>
          </a:xfrm>
          <a:prstGeom prst="rect">
            <a:avLst/>
          </a:prstGeom>
          <a:solidFill>
            <a:srgbClr val="FFFF00">
              <a:alpha val="18000"/>
            </a:srgb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29392" y="2751380"/>
            <a:ext cx="485658" cy="19168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57735" y="97984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915FF"/>
                </a:solidFill>
              </a:rPr>
              <a:t>M&amp;S</a:t>
            </a:r>
            <a:endParaRPr lang="en-US" sz="1600" b="1" dirty="0">
              <a:solidFill>
                <a:srgbClr val="0915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44822" y="312683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Labor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86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B697-E8F9-1549-83B3-A0CB3AC768EB}" type="datetime1">
              <a:rPr lang="en-US" smtClean="0"/>
              <a:t>2/12/18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Proj. Leaders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17991-F6E4-114A-8960-86FF3468BEB5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331" y="0"/>
            <a:ext cx="694333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23909" y="1144353"/>
            <a:ext cx="6948069" cy="164279"/>
          </a:xfrm>
          <a:prstGeom prst="rect">
            <a:avLst/>
          </a:prstGeom>
          <a:solidFill>
            <a:srgbClr val="FFFF00">
              <a:alpha val="18000"/>
            </a:srgb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79813" y="3493336"/>
            <a:ext cx="6592165" cy="202591"/>
          </a:xfrm>
          <a:prstGeom prst="rect">
            <a:avLst/>
          </a:prstGeom>
          <a:solidFill>
            <a:srgbClr val="FFFF00">
              <a:alpha val="18000"/>
            </a:srgb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40573" y="5523814"/>
            <a:ext cx="6592165" cy="202591"/>
          </a:xfrm>
          <a:prstGeom prst="rect">
            <a:avLst/>
          </a:prstGeom>
          <a:solidFill>
            <a:srgbClr val="FFFF00">
              <a:alpha val="18000"/>
            </a:srgb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57735" y="103461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915FF"/>
                </a:solidFill>
              </a:rPr>
              <a:t>M&amp;S</a:t>
            </a:r>
            <a:endParaRPr lang="en-US" sz="1600" b="1" dirty="0">
              <a:solidFill>
                <a:srgbClr val="0915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4822" y="318160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Labor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48007" y="1130647"/>
            <a:ext cx="485658" cy="19168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664432" y="3498786"/>
            <a:ext cx="485658" cy="19168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66017" y="3493336"/>
            <a:ext cx="485658" cy="191689"/>
          </a:xfrm>
          <a:prstGeom prst="rect">
            <a:avLst/>
          </a:prstGeom>
          <a:noFill/>
          <a:ln w="31750">
            <a:solidFill>
              <a:srgbClr val="091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78774" y="1119745"/>
            <a:ext cx="485658" cy="191689"/>
          </a:xfrm>
          <a:prstGeom prst="rect">
            <a:avLst/>
          </a:prstGeom>
          <a:noFill/>
          <a:ln w="31750">
            <a:solidFill>
              <a:srgbClr val="091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3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35" y="0"/>
            <a:ext cx="8142015" cy="76793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Labor Cost Profile in the Current Proposal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35" y="1119439"/>
            <a:ext cx="7886700" cy="177757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Physicists and students/postdocs are not costed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Engineers</a:t>
            </a:r>
            <a:r>
              <a:rPr lang="en-US" dirty="0" smtClean="0"/>
              <a:t> &amp;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echnicians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smtClean="0"/>
              <a:t>are costed in the project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Could some covered by institution’s base program?</a:t>
            </a:r>
          </a:p>
          <a:p>
            <a:pPr lvl="1"/>
            <a:r>
              <a:rPr lang="en-US" dirty="0" smtClean="0"/>
              <a:t>More “in kind” contribution to reduce project management cost (Engineers &amp; Physicists)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5736"/>
            <a:ext cx="9144000" cy="269575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6F6FE-ECCF-9341-914F-EB1AB2B1FDA6}" type="datetime1">
              <a:rPr lang="en-US" smtClean="0"/>
              <a:t>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Proj. Leaders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17991-F6E4-114A-8960-86FF3468BE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6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</TotalTime>
  <Words>446</Words>
  <Application>Microsoft Macintosh PowerPoint</Application>
  <PresentationFormat>Letter Paper (8.5x11 in)</PresentationFormat>
  <Paragraphs>123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Calibri Light</vt:lpstr>
      <vt:lpstr>Mangal</vt:lpstr>
      <vt:lpstr>Arial</vt:lpstr>
      <vt:lpstr>Office Theme</vt:lpstr>
      <vt:lpstr>Build MVTX at CERN – in kind contribution?  02/12/2018 </vt:lpstr>
      <vt:lpstr>MVTX Major Cost Items: $2.54M/3.48M (total, 37%)</vt:lpstr>
      <vt:lpstr>Time Sensitive Items: ~1.5M  </vt:lpstr>
      <vt:lpstr>Project file: 11/29/2017</vt:lpstr>
      <vt:lpstr>PowerPoint Presentation</vt:lpstr>
      <vt:lpstr>PowerPoint Presentation</vt:lpstr>
      <vt:lpstr>PowerPoint Presentation</vt:lpstr>
      <vt:lpstr>Labor Cost Profile in the Current Proposal 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 MVTX at CERN?  02/12/2018 </dc:title>
  <dc:creator>Ming Liu</dc:creator>
  <cp:lastModifiedBy>Ming Liu</cp:lastModifiedBy>
  <cp:revision>21</cp:revision>
  <dcterms:created xsi:type="dcterms:W3CDTF">2018-02-12T17:25:06Z</dcterms:created>
  <dcterms:modified xsi:type="dcterms:W3CDTF">2018-02-12T18:59:40Z</dcterms:modified>
</cp:coreProperties>
</file>