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82" r:id="rId3"/>
    <p:sldId id="635" r:id="rId4"/>
    <p:sldId id="586" r:id="rId5"/>
    <p:sldId id="257" r:id="rId6"/>
    <p:sldId id="258" r:id="rId7"/>
    <p:sldId id="259" r:id="rId8"/>
    <p:sldId id="260" r:id="rId9"/>
    <p:sldId id="589" r:id="rId10"/>
    <p:sldId id="587" r:id="rId11"/>
    <p:sldId id="261" r:id="rId12"/>
    <p:sldId id="5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76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3" d="100"/>
        <a:sy n="1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5075-DC21-AC47-BD92-7AAE53591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AB0CF-82DB-604C-A35B-7D0F52F2E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DBE3E-2A3A-8A47-812F-B5765E1D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F2F88-A01D-C145-AA60-3F78F469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3702E-C0CA-2D4D-A67C-CA4391C1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2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EBC2-B63D-3C42-B945-4749BC65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C85A7-A787-3142-888A-F5683742C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9D9E-A868-CE4D-9DDD-EDCD9768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9B6ED-FD93-EB45-BA0D-7E7575D3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6A71D-7F58-4648-918A-2F7433C5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4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CC3D61-F85B-C24E-A0F3-22E9FA02F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BD30A-4FD5-614F-BBE6-52562BAF4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FCFE-853C-C542-84F0-F71B54ED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511EF-1240-A946-85A9-094885DD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3A625-B8D3-9043-BDE3-76F6A9C5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A7AB-C59C-FC46-A410-033CBA4F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CEEB3-91FF-7441-86D7-0C0E9C31F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4E1BA-DE2A-B843-9348-A798C0F6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1B8E9-C3DC-234C-A649-956378E8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E0C8F-90A5-9D41-BA2A-4ABF5520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3EA6-9D6F-8347-AD1F-BC4FCE15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63F53-80A5-4F47-8B3A-E21B7680F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32CC-6C47-BB44-91CD-787D8EF3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C64D-2BF3-4643-93C2-4EBE341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69ADB-C60E-F74E-AC2B-0195675F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5B9D-45F8-C842-BE77-A6F621A9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7ECA2-8646-DE4D-8AD8-1CF698A4D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1E15F-C049-5B4C-8BDB-9C691E41A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A73BB-D389-4348-B80E-E3F7549F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442B1-F916-8A49-B96E-13FDAE19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6E692-392E-294A-8967-AA142CBF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4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4C40-D920-B343-BD1C-3920683A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BDAB6-BCE0-F54D-A845-41557809B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A048F-BF3B-014E-9690-D7900448A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57AAC-ACA8-DA47-99EE-26D3A2659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45886-D8B3-D64A-A333-B63527193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410280-2C81-6B4E-B26F-56996A4D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002A14-BF1D-7840-95CF-D808F5E9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B534B-3083-3B44-9437-4D0BC822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2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A6D8-48A3-BB47-8A89-658B27D3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7EF8C-FC3C-0B46-AB6C-A2D17EEC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6301C-7463-AE46-855D-1A883062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91CE0-D196-F54B-8BAC-25B4D0B3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4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8821C-98B9-9B41-A161-C0A6BEE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D4429-F666-EA49-970B-A2AE8303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2C9AA-FFDE-644B-BFA5-E7EDD0FE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2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7E76-CEA0-B245-87E2-1BABAFC7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D9D33-FD8C-F249-8CD4-A38C2961D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3FB82-5354-E749-B07B-676F8A302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CE148-2477-A847-8E24-59ADAD2A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E8B29-FEC7-BF42-82FF-4794BA28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17F19-7E00-AB4F-BCBF-D6982A51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2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688B-6179-F64D-A716-443229BE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252EC-36EA-E34E-AAC2-8D3217D96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0F246-1EC4-B64F-8116-9D6B735A3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E8516-A087-7241-9E2E-B00E8445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47CBA-5C3A-174C-A6CF-94BB2031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230C8-4235-D546-838A-F8BD1A44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4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0B2D2-F56E-A749-965A-56FEC0B4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4CD82-7161-C343-BB66-69E468C33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3591B-E8D0-C94E-B493-015BDA4AE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822C0-7574-804F-9A00-5019AE00C3FF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35047-51C0-5847-B69C-D73011631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5C1EC-7338-3141-B835-AC81D6534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1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E30543-056F-8E4F-8001-707F21C8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MVTX Task List and Institution Roles</a:t>
            </a:r>
            <a:br>
              <a:rPr lang="en-US" dirty="0"/>
            </a:br>
            <a:r>
              <a:rPr lang="en-US" dirty="0"/>
              <a:t>12/5-9,2018 @FSU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F2B074-5E8E-BF4A-8D5C-A3926D6B3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  <a:p>
            <a:pPr lvl="1"/>
            <a:r>
              <a:rPr lang="en-US" dirty="0"/>
              <a:t>Do we have all tasks covered by institutions with names?</a:t>
            </a:r>
          </a:p>
          <a:p>
            <a:pPr lvl="1"/>
            <a:r>
              <a:rPr lang="en-US" dirty="0"/>
              <a:t>Do we miss anything important?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Do we have enough engineering/technician T&amp;E to cover all the technical work in the project?</a:t>
            </a:r>
          </a:p>
          <a:p>
            <a:pPr lvl="1"/>
            <a:r>
              <a:rPr lang="en-US" dirty="0"/>
              <a:t>Physicists’ work</a:t>
            </a:r>
          </a:p>
          <a:p>
            <a:r>
              <a:rPr lang="en-US" dirty="0"/>
              <a:t>Schedule  </a:t>
            </a:r>
          </a:p>
          <a:p>
            <a:pPr lvl="1"/>
            <a:r>
              <a:rPr lang="en-US" dirty="0"/>
              <a:t>Can we accomplish all the tasks in time?</a:t>
            </a:r>
          </a:p>
          <a:p>
            <a:pPr lvl="1"/>
            <a:r>
              <a:rPr lang="en-US" dirty="0"/>
              <a:t>Are the schedule consistent with your institution’s plan?</a:t>
            </a:r>
          </a:p>
        </p:txBody>
      </p:sp>
    </p:spTree>
    <p:extLst>
      <p:ext uri="{BB962C8B-B14F-4D97-AF65-F5344CB8AC3E}">
        <p14:creationId xmlns:p14="http://schemas.microsoft.com/office/powerpoint/2010/main" val="97891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8C4A-B0D9-3647-8742-88390C26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128"/>
          </a:xfrm>
        </p:spPr>
        <p:txBody>
          <a:bodyPr/>
          <a:lstStyle/>
          <a:p>
            <a:r>
              <a:rPr lang="en-US" dirty="0"/>
              <a:t>MVTX Task List &amp; Institution Roles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EEEB-5F07-F642-9A0B-ECC0A748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638" y="1325563"/>
            <a:ext cx="5181600" cy="5055782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Sensors and Electronics </a:t>
            </a:r>
          </a:p>
          <a:p>
            <a:pPr marL="0" indent="0" fontAlgn="base">
              <a:buNone/>
            </a:pPr>
            <a:endParaRPr lang="en-US" dirty="0">
              <a:solidFill>
                <a:srgbClr val="0432FF"/>
              </a:solidFill>
            </a:endParaRPr>
          </a:p>
          <a:p>
            <a:pPr fontAlgn="base"/>
            <a:r>
              <a:rPr lang="en-US" dirty="0"/>
              <a:t>RU production and QA</a:t>
            </a:r>
          </a:p>
          <a:p>
            <a:pPr lvl="1" fontAlgn="base"/>
            <a:r>
              <a:rPr lang="en-US" dirty="0"/>
              <a:t>QA at UT-Austin</a:t>
            </a:r>
          </a:p>
          <a:p>
            <a:pPr fontAlgn="base"/>
            <a:r>
              <a:rPr lang="en-US" dirty="0"/>
              <a:t>Stave production and QA at CERN </a:t>
            </a:r>
          </a:p>
          <a:p>
            <a:pPr fontAlgn="base"/>
            <a:r>
              <a:rPr lang="en-US" dirty="0"/>
              <a:t>Detector assembly at LBNL</a:t>
            </a:r>
          </a:p>
          <a:p>
            <a:pPr lvl="1" fontAlgn="base"/>
            <a:r>
              <a:rPr lang="en-US" dirty="0"/>
              <a:t>Stave acceptance test</a:t>
            </a:r>
          </a:p>
          <a:p>
            <a:pPr lvl="1" fontAlgn="base"/>
            <a:r>
              <a:rPr lang="en-US" dirty="0"/>
              <a:t>Assembly </a:t>
            </a:r>
          </a:p>
          <a:p>
            <a:pPr lvl="1" fontAlgn="base"/>
            <a:r>
              <a:rPr lang="en-US" dirty="0"/>
              <a:t>QA</a:t>
            </a:r>
          </a:p>
          <a:p>
            <a:pPr fontAlgn="base"/>
            <a:r>
              <a:rPr lang="en-US" dirty="0"/>
              <a:t>Readout and control integration</a:t>
            </a:r>
          </a:p>
          <a:p>
            <a:pPr lvl="1" fontAlgn="base"/>
            <a:r>
              <a:rPr lang="en-US" dirty="0"/>
              <a:t>FELIX production </a:t>
            </a:r>
          </a:p>
          <a:p>
            <a:pPr lvl="1" fontAlgn="base"/>
            <a:r>
              <a:rPr lang="en-US" dirty="0" err="1"/>
              <a:t>sPHENIX</a:t>
            </a:r>
            <a:r>
              <a:rPr lang="en-US" dirty="0"/>
              <a:t> readout integration </a:t>
            </a:r>
          </a:p>
          <a:p>
            <a:pPr lvl="1" fontAlgn="base"/>
            <a:r>
              <a:rPr lang="en-US" dirty="0"/>
              <a:t>Electronics system control and monitoring  </a:t>
            </a:r>
          </a:p>
          <a:p>
            <a:pPr fontAlgn="base"/>
            <a:r>
              <a:rPr lang="en-US" dirty="0"/>
              <a:t>Slow control and monitoring, safety system interlock etc. </a:t>
            </a:r>
          </a:p>
          <a:p>
            <a:pPr lvl="1" fontAlgn="base"/>
            <a:r>
              <a:rPr lang="en-US" dirty="0"/>
              <a:t>Cooling system </a:t>
            </a:r>
          </a:p>
          <a:p>
            <a:pPr lvl="1" fontAlgn="base"/>
            <a:r>
              <a:rPr lang="en-US" dirty="0"/>
              <a:t>Power system </a:t>
            </a:r>
          </a:p>
          <a:p>
            <a:pPr lvl="1" fontAlgn="base"/>
            <a:r>
              <a:rPr lang="en-US" dirty="0"/>
              <a:t>Sensors and electronics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9BF8C-28F4-9B46-92D7-0E6612039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2" y="1325563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Mechanical system</a:t>
            </a:r>
          </a:p>
          <a:p>
            <a:pPr fontAlgn="base"/>
            <a:r>
              <a:rPr lang="en-US" dirty="0"/>
              <a:t>Detector mechanical frame design and fabrication </a:t>
            </a:r>
          </a:p>
          <a:p>
            <a:pPr lvl="1" fontAlgn="base"/>
            <a:r>
              <a:rPr lang="en-US" dirty="0"/>
              <a:t>Carbon </a:t>
            </a:r>
          </a:p>
          <a:p>
            <a:pPr lvl="1" fontAlgn="base"/>
            <a:r>
              <a:rPr lang="en-US" dirty="0"/>
              <a:t>non-composite structure   </a:t>
            </a:r>
          </a:p>
          <a:p>
            <a:pPr fontAlgn="base"/>
            <a:r>
              <a:rPr lang="en-US" dirty="0"/>
              <a:t>Service barrel frame design and fabrication</a:t>
            </a:r>
          </a:p>
          <a:p>
            <a:pPr lvl="1" fontAlgn="base"/>
            <a:r>
              <a:rPr lang="en-US" dirty="0"/>
              <a:t>Global mechanical integration </a:t>
            </a:r>
          </a:p>
          <a:p>
            <a:pPr fontAlgn="base"/>
            <a:r>
              <a:rPr lang="en-US" dirty="0"/>
              <a:t>Cable test &amp; QA</a:t>
            </a:r>
          </a:p>
          <a:p>
            <a:pPr lvl="1" fontAlgn="base"/>
            <a:r>
              <a:rPr lang="en-US" dirty="0"/>
              <a:t>Signal and control </a:t>
            </a:r>
          </a:p>
          <a:p>
            <a:pPr lvl="1" fontAlgn="base"/>
            <a:r>
              <a:rPr lang="en-US" dirty="0"/>
              <a:t>Power    </a:t>
            </a:r>
          </a:p>
          <a:p>
            <a:pPr fontAlgn="base"/>
            <a:r>
              <a:rPr lang="en-US" dirty="0"/>
              <a:t>Power system </a:t>
            </a:r>
          </a:p>
          <a:p>
            <a:pPr lvl="1" fontAlgn="base"/>
            <a:r>
              <a:rPr lang="en-US" dirty="0"/>
              <a:t>Power unit </a:t>
            </a:r>
          </a:p>
          <a:p>
            <a:pPr lvl="1" fontAlgn="base"/>
            <a:r>
              <a:rPr lang="en-US" dirty="0"/>
              <a:t>CAEN PS</a:t>
            </a:r>
          </a:p>
          <a:p>
            <a:pPr lvl="1" fontAlgn="base"/>
            <a:r>
              <a:rPr lang="en-US" dirty="0"/>
              <a:t>Control &amp; monitor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B9A18-6605-664E-808B-EC7C7399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35E8A-A495-3B46-846F-864F61C0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91EB9-30DD-5749-8871-731CD16A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8C4A-B0D9-3647-8742-88390C26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MVTX Task List &amp; Institution Roles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EEEB-5F07-F642-9A0B-ECC0A748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9366" y="1362549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Detector &amp; Physics simulations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Detector geometry &amp; response simulations</a:t>
            </a:r>
          </a:p>
          <a:p>
            <a:pPr fontAlgn="base"/>
            <a:r>
              <a:rPr lang="en-US" dirty="0"/>
              <a:t>Vertexing &amp; DCA </a:t>
            </a:r>
          </a:p>
          <a:p>
            <a:pPr fontAlgn="base"/>
            <a:r>
              <a:rPr lang="en-US" dirty="0"/>
              <a:t>B-hadron Physics simulation and analysis </a:t>
            </a:r>
          </a:p>
          <a:p>
            <a:pPr fontAlgn="base"/>
            <a:r>
              <a:rPr lang="en-US" dirty="0"/>
              <a:t>B-jet Physics simulations and analysis </a:t>
            </a:r>
          </a:p>
          <a:p>
            <a:pPr fontAlgn="base"/>
            <a:r>
              <a:rPr lang="en-US" dirty="0"/>
              <a:t>Other physics topics </a:t>
            </a:r>
          </a:p>
          <a:p>
            <a:pPr lvl="1" fontAlgn="base"/>
            <a:r>
              <a:rPr lang="en-US" dirty="0"/>
              <a:t>Correlation </a:t>
            </a:r>
          </a:p>
          <a:p>
            <a:pPr fontAlgn="base"/>
            <a:r>
              <a:rPr lang="en-US" dirty="0"/>
              <a:t>Explore open HF trigger/stream readout for pp and </a:t>
            </a:r>
            <a:r>
              <a:rPr lang="en-US" dirty="0" err="1"/>
              <a:t>pA</a:t>
            </a:r>
            <a:r>
              <a:rPr lang="en-US" dirty="0"/>
              <a:t> </a:t>
            </a:r>
          </a:p>
          <a:p>
            <a:pPr fontAlgn="base"/>
            <a:r>
              <a:rPr lang="en-US" dirty="0"/>
              <a:t>And more ...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9BF8C-28F4-9B46-92D7-0E6612039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2549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Detector commissioning at BNL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Setup MVTX lab at BNL</a:t>
            </a:r>
          </a:p>
          <a:p>
            <a:pPr lvl="1" fontAlgn="base"/>
            <a:r>
              <a:rPr lang="en-US" dirty="0"/>
              <a:t>Readout &amp; cooling </a:t>
            </a:r>
          </a:p>
          <a:p>
            <a:pPr lvl="1" fontAlgn="base"/>
            <a:r>
              <a:rPr lang="en-US" dirty="0"/>
              <a:t>Half detector lab commissioning</a:t>
            </a:r>
          </a:p>
          <a:p>
            <a:pPr lvl="2" fontAlgn="base"/>
            <a:endParaRPr lang="en-US" dirty="0"/>
          </a:p>
          <a:p>
            <a:pPr fontAlgn="base"/>
            <a:r>
              <a:rPr lang="en-US" dirty="0"/>
              <a:t>Installation </a:t>
            </a:r>
          </a:p>
          <a:p>
            <a:pPr lvl="1" fontAlgn="base"/>
            <a:r>
              <a:rPr lang="en-US" dirty="0"/>
              <a:t>Services – power, cables </a:t>
            </a:r>
          </a:p>
          <a:p>
            <a:pPr lvl="1" fontAlgn="base"/>
            <a:r>
              <a:rPr lang="en-US" dirty="0"/>
              <a:t>Detector 	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6E036-158C-934C-A53D-48EC66C4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D97C8-FC66-4042-AF7B-C76E4368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8BDD5-1D55-A846-94D2-CB2FD3E8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2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27A0-DEB5-0842-916C-CAB1DA0A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/>
              <a:t>Tracking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F3A6-0F4A-7D40-9E83-AB1BCB89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dirty="0"/>
              <a:t>Tracking simulation overview - </a:t>
            </a:r>
          </a:p>
          <a:p>
            <a:pPr fontAlgn="base"/>
            <a:r>
              <a:rPr lang="en-US" dirty="0"/>
              <a:t>MVTX detector geometry and response </a:t>
            </a:r>
          </a:p>
          <a:p>
            <a:pPr fontAlgn="base"/>
            <a:r>
              <a:rPr lang="en-US" dirty="0"/>
              <a:t>Primary and 2nd vertex finding, 2-layer INTT + MVTX, DCA, - </a:t>
            </a:r>
            <a:r>
              <a:rPr lang="en-US" dirty="0" err="1"/>
              <a:t>Sookhyun</a:t>
            </a:r>
            <a:r>
              <a:rPr lang="en-US" dirty="0"/>
              <a:t>, </a:t>
            </a:r>
            <a:r>
              <a:rPr lang="en-US" dirty="0" err="1"/>
              <a:t>Sanghoon</a:t>
            </a:r>
            <a:r>
              <a:rPr lang="en-US" dirty="0"/>
              <a:t>  </a:t>
            </a:r>
          </a:p>
          <a:p>
            <a:pPr fontAlgn="base"/>
            <a:r>
              <a:rPr lang="en-US" dirty="0"/>
              <a:t>Event pileup in pp/</a:t>
            </a:r>
            <a:r>
              <a:rPr lang="en-US" dirty="0" err="1"/>
              <a:t>pA</a:t>
            </a:r>
            <a:r>
              <a:rPr lang="en-US" dirty="0"/>
              <a:t> collisions  -</a:t>
            </a:r>
            <a:r>
              <a:rPr lang="en-US" dirty="0" err="1"/>
              <a:t>Sanghoon</a:t>
            </a:r>
            <a:endParaRPr lang="en-US" dirty="0"/>
          </a:p>
          <a:p>
            <a:pPr fontAlgn="base"/>
            <a:r>
              <a:rPr lang="en-US" dirty="0"/>
              <a:t>HF tagging, b-jet, B-hadron in pp, AA  </a:t>
            </a:r>
          </a:p>
          <a:p>
            <a:pPr fontAlgn="base"/>
            <a:r>
              <a:rPr lang="en-US" dirty="0"/>
              <a:t>New ideas, physics update - </a:t>
            </a:r>
            <a:r>
              <a:rPr lang="en-US" dirty="0" err="1"/>
              <a:t>Jin</a:t>
            </a:r>
            <a:r>
              <a:rPr lang="en-US" dirty="0"/>
              <a:t>, Xin et al  </a:t>
            </a:r>
          </a:p>
          <a:p>
            <a:pPr fontAlgn="base"/>
            <a:r>
              <a:rPr lang="en-US" dirty="0"/>
              <a:t>Explore open HF trigger for pp and </a:t>
            </a:r>
            <a:r>
              <a:rPr lang="en-US" dirty="0" err="1"/>
              <a:t>pA</a:t>
            </a:r>
            <a:r>
              <a:rPr lang="en-US" dirty="0"/>
              <a:t> - </a:t>
            </a:r>
            <a:r>
              <a:rPr lang="en-US" dirty="0" err="1"/>
              <a:t>Jin</a:t>
            </a:r>
            <a:r>
              <a:rPr lang="en-US" dirty="0"/>
              <a:t>, Ming et al </a:t>
            </a:r>
          </a:p>
          <a:p>
            <a:pPr marL="0" indent="0" fontAlgn="base">
              <a:buNone/>
            </a:pP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Discussion of to-do list for detector simulation and b-tagging  - all</a:t>
            </a:r>
          </a:p>
          <a:p>
            <a:pPr lvl="1" fontAlgn="base"/>
            <a:r>
              <a:rPr lang="en-US" dirty="0"/>
              <a:t>Update physics plots with 2(or 3)-layer INTT + MVTX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127F6-A2F1-BF4E-B63A-9E7239F63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1F0C-4F3E-8747-92A3-B6550871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Project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E6C92-10F7-D94C-B656-E7F05879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94" y="177881"/>
            <a:ext cx="9632951" cy="6965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(12/9/2018)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12/7/18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Overview, FSU sPHENIX Collaboration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CY-2018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4"/>
            <a:ext cx="1924016" cy="461665"/>
            <a:chOff x="1657350" y="2031459"/>
            <a:chExt cx="1924016" cy="4616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04" y="2083578"/>
              <a:ext cx="162856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391349" y="4069722"/>
            <a:ext cx="926256" cy="378988"/>
            <a:chOff x="3262785" y="2711027"/>
            <a:chExt cx="1098822" cy="37898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2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297943" y="3563742"/>
            <a:ext cx="2407985" cy="230832"/>
            <a:chOff x="4094391" y="2680223"/>
            <a:chExt cx="1737438" cy="23083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230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final 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366818" y="3005234"/>
            <a:ext cx="823407" cy="250129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074205" y="3169953"/>
            <a:ext cx="507039" cy="230832"/>
            <a:chOff x="3758802" y="2661453"/>
            <a:chExt cx="1142026" cy="20569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85517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3758802" y="2661453"/>
              <a:ext cx="1142026" cy="20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5123510" y="4564041"/>
            <a:ext cx="1669047" cy="230832"/>
            <a:chOff x="3359055" y="2682259"/>
            <a:chExt cx="527895" cy="15852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359055" y="2682259"/>
              <a:ext cx="527895" cy="15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Half barrel assembly &amp; test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430258" y="4783146"/>
            <a:ext cx="1554201" cy="383883"/>
            <a:chOff x="3387897" y="2697887"/>
            <a:chExt cx="464421" cy="11337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411740" y="2697887"/>
              <a:ext cx="440578" cy="11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706873" y="4217080"/>
            <a:ext cx="1011291" cy="415755"/>
            <a:chOff x="4135029" y="4197743"/>
            <a:chExt cx="1011292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898004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Half barrels</a:t>
              </a:r>
            </a:p>
            <a:p>
              <a:r>
                <a:rPr lang="en-US" sz="1051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8018811" y="5234277"/>
            <a:ext cx="1157686" cy="375195"/>
            <a:chOff x="3105242" y="2711027"/>
            <a:chExt cx="2245873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05242" y="2716890"/>
              <a:ext cx="224587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MVTX installation &amp; commissioning @IR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095253" y="4652239"/>
            <a:ext cx="1270977" cy="415755"/>
            <a:chOff x="4135029" y="4197743"/>
            <a:chExt cx="1270977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57689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barrels</a:t>
              </a:r>
            </a:p>
            <a:p>
              <a:r>
                <a:rPr lang="en-US" sz="1051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100" y="3506634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30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7" y="2083575"/>
            <a:ext cx="704039" cy="369332"/>
            <a:chOff x="1563564" y="2070534"/>
            <a:chExt cx="704039" cy="36932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297079"/>
            <a:ext cx="1020417" cy="369331"/>
            <a:chOff x="3028117" y="2690395"/>
            <a:chExt cx="5809947" cy="25348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042306" y="2690395"/>
              <a:ext cx="5795758" cy="25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Layer Assembly &amp; Test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3" y="2013230"/>
            <a:ext cx="1433406" cy="1209552"/>
            <a:chOff x="3208616" y="4296871"/>
            <a:chExt cx="1433406" cy="1209550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507544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33406" cy="1061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900" b="1" dirty="0">
                <a:solidFill>
                  <a:srgbClr val="FF0000"/>
                </a:solidFill>
              </a:endParaRPr>
            </a:p>
            <a:p>
              <a:r>
                <a:rPr lang="en-US" sz="900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2" y="1046800"/>
            <a:ext cx="40174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8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A1C955-946D-D84B-A606-96AB2E873F53}"/>
              </a:ext>
            </a:extLst>
          </p:cNvPr>
          <p:cNvGrpSpPr/>
          <p:nvPr/>
        </p:nvGrpSpPr>
        <p:grpSpPr>
          <a:xfrm>
            <a:off x="3086720" y="3847103"/>
            <a:ext cx="1192006" cy="477519"/>
            <a:chOff x="3164544" y="3506629"/>
            <a:chExt cx="1192006" cy="47751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/>
            <p:nvPr/>
          </p:nvCxnSpPr>
          <p:spPr>
            <a:xfrm>
              <a:off x="3264186" y="3506629"/>
              <a:ext cx="1092364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3164544" y="3568393"/>
              <a:ext cx="1175322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Global integration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/interface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711977" y="5557240"/>
            <a:ext cx="534088" cy="415755"/>
            <a:chOff x="3493797" y="5172143"/>
            <a:chExt cx="1807588" cy="41575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3493797" y="5172143"/>
              <a:ext cx="113685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procure </a:t>
              </a:r>
              <a:r>
                <a:rPr lang="en-US" sz="1051" dirty="0" err="1">
                  <a:solidFill>
                    <a:srgbClr val="0432FF"/>
                  </a:solidFill>
                </a:rPr>
                <a:t>sPHENIX</a:t>
              </a:r>
              <a:r>
                <a:rPr lang="en-US" sz="1051" dirty="0">
                  <a:solidFill>
                    <a:srgbClr val="0432FF"/>
                  </a:solidFill>
                </a:rPr>
                <a:t>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rail support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6147860" y="5534550"/>
            <a:ext cx="1079142" cy="415755"/>
            <a:chOff x="3953686" y="5162415"/>
            <a:chExt cx="3582676" cy="415754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953686" y="5162415"/>
              <a:ext cx="3582676" cy="415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 procure MVTX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Interface to rails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2606AE-2DEF-E743-85A6-02F305D0EE92}"/>
              </a:ext>
            </a:extLst>
          </p:cNvPr>
          <p:cNvSpPr txBox="1"/>
          <p:nvPr/>
        </p:nvSpPr>
        <p:spPr>
          <a:xfrm>
            <a:off x="835347" y="5093514"/>
            <a:ext cx="2680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To be updated after discussion @FSU</a:t>
            </a:r>
          </a:p>
          <a:p>
            <a:r>
              <a:rPr lang="en-US" sz="1200" dirty="0">
                <a:solidFill>
                  <a:srgbClr val="0432FF"/>
                </a:solidFill>
              </a:rPr>
              <a:t>Work in progress: split cost,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LANL/MIT/LBNL, design and fabrication;</a:t>
            </a:r>
          </a:p>
          <a:p>
            <a:r>
              <a:rPr lang="en-US" sz="1200" dirty="0">
                <a:solidFill>
                  <a:srgbClr val="0432FF"/>
                </a:solidFill>
              </a:rPr>
              <a:t>Some global support move to WBS2.x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F8C261-38BB-1F4C-8883-4EB6A90007B8}"/>
              </a:ext>
            </a:extLst>
          </p:cNvPr>
          <p:cNvSpPr txBox="1"/>
          <p:nvPr/>
        </p:nvSpPr>
        <p:spPr>
          <a:xfrm>
            <a:off x="4078290" y="393664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FDR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2A3713D-924A-5949-A7B8-277ED9CFE739}"/>
              </a:ext>
            </a:extLst>
          </p:cNvPr>
          <p:cNvGrpSpPr/>
          <p:nvPr/>
        </p:nvGrpSpPr>
        <p:grpSpPr>
          <a:xfrm>
            <a:off x="6776620" y="4794761"/>
            <a:ext cx="1364856" cy="369332"/>
            <a:chOff x="3262785" y="2687706"/>
            <a:chExt cx="1356569" cy="369330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D2DB110-3038-5B45-81D8-E830A47118B1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1EE63DC-F9F8-1940-8643-B25F0C115AF3}"/>
                </a:ext>
              </a:extLst>
            </p:cNvPr>
            <p:cNvSpPr txBox="1"/>
            <p:nvPr/>
          </p:nvSpPr>
          <p:spPr>
            <a:xfrm>
              <a:off x="3403370" y="2687706"/>
              <a:ext cx="1215984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Pre-installation </a:t>
              </a:r>
            </a:p>
            <a:p>
              <a:r>
                <a:rPr lang="en-US" sz="900" b="1" dirty="0"/>
                <a:t>commissioning @BNL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70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FB61-AD26-2A4F-AF06-F7AD8A32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1332" cy="9657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FETS from MVTX Project (11/26/2018)</a:t>
            </a:r>
            <a:br>
              <a:rPr lang="en-US" sz="3600" dirty="0"/>
            </a:br>
            <a:r>
              <a:rPr lang="en-US" sz="3200" dirty="0"/>
              <a:t>To be updated by January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7CAAD-0B64-B640-B164-472E7537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5DF-C676-3545-8B58-22A5511FD304}" type="datetime1">
              <a:rPr lang="en-US" smtClean="0"/>
              <a:t>12/8/18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32AC3-CE55-B147-8ADE-43CF79D7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LANL Transition Plan to sPHENIX/MVTX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DB4A8-E2B2-5744-B2F8-CCC9C653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91BA-27A8-994D-B8D9-B2D0194C0D4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396FF-F460-534B-A91D-3B98BD9F8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3053"/>
            <a:ext cx="9004443" cy="5655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15CE7-D5A6-4F4F-950F-E79B2A0101C7}"/>
              </a:ext>
            </a:extLst>
          </p:cNvPr>
          <p:cNvSpPr txBox="1"/>
          <p:nvPr/>
        </p:nvSpPr>
        <p:spPr>
          <a:xfrm>
            <a:off x="6901157" y="184906"/>
            <a:ext cx="529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need to update MIT, LANL, UTA, GSU FTEs et al, </a:t>
            </a:r>
          </a:p>
          <a:p>
            <a:r>
              <a:rPr lang="en-US" dirty="0">
                <a:solidFill>
                  <a:srgbClr val="0432FF"/>
                </a:solidFill>
              </a:rPr>
              <a:t> both “on/off-</a:t>
            </a:r>
            <a:r>
              <a:rPr lang="en-US" dirty="0" err="1">
                <a:solidFill>
                  <a:srgbClr val="0432FF"/>
                </a:solidFill>
              </a:rPr>
              <a:t>proj</a:t>
            </a:r>
            <a:r>
              <a:rPr lang="en-US" dirty="0">
                <a:solidFill>
                  <a:srgbClr val="0432FF"/>
                </a:solidFill>
              </a:rPr>
              <a:t>” effort, staff/</a:t>
            </a:r>
            <a:r>
              <a:rPr lang="en-US" dirty="0" err="1">
                <a:solidFill>
                  <a:srgbClr val="0432FF"/>
                </a:solidFill>
              </a:rPr>
              <a:t>pd</a:t>
            </a:r>
            <a:r>
              <a:rPr lang="en-US" dirty="0">
                <a:solidFill>
                  <a:srgbClr val="0432FF"/>
                </a:solidFill>
              </a:rPr>
              <a:t>/students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A1BE6-4F8E-CF4B-933A-79B0EA2C8B56}"/>
              </a:ext>
            </a:extLst>
          </p:cNvPr>
          <p:cNvSpPr txBox="1"/>
          <p:nvPr/>
        </p:nvSpPr>
        <p:spPr>
          <a:xfrm>
            <a:off x="8153400" y="883053"/>
            <a:ext cx="405091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MIT:</a:t>
            </a:r>
          </a:p>
          <a:p>
            <a:r>
              <a:rPr lang="en-US" sz="1400" dirty="0"/>
              <a:t>test and QA of staves at CERN, </a:t>
            </a:r>
          </a:p>
          <a:p>
            <a:r>
              <a:rPr lang="en-US" sz="1400" dirty="0"/>
              <a:t>simulations &amp; tracking, detector work,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2~3 students,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Research Scientist,  (Ivan)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~1 (Ross)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Mechanical design simulations, FEA etc., (0.5FTE)</a:t>
            </a:r>
          </a:p>
          <a:p>
            <a:r>
              <a:rPr lang="en-US" sz="1400" dirty="0"/>
              <a:t>;structure designed by LANL (50/50)</a:t>
            </a:r>
          </a:p>
          <a:p>
            <a:r>
              <a:rPr lang="en-US" sz="1400" dirty="0"/>
              <a:t>- Designer  (~0.5FTE)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LANL:</a:t>
            </a:r>
          </a:p>
          <a:p>
            <a:r>
              <a:rPr lang="en-US" dirty="0"/>
              <a:t> </a:t>
            </a:r>
            <a:r>
              <a:rPr lang="en-US" sz="1400" dirty="0"/>
              <a:t>Detector simulation &amp; tracking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PD, MVTX geometry, Digi, alignment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0.5PD, tracking and DCA analysis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FTE, detector work, readout and control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FTE, software &amp; analysis work 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UT-Austin: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PD/student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Student/postdoc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Technician (~0.3)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GSU: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0.5PD/student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Online monitoring, power system 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Safety DB and display </a:t>
            </a:r>
          </a:p>
        </p:txBody>
      </p:sp>
    </p:spTree>
    <p:extLst>
      <p:ext uri="{BB962C8B-B14F-4D97-AF65-F5344CB8AC3E}">
        <p14:creationId xmlns:p14="http://schemas.microsoft.com/office/powerpoint/2010/main" val="3676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934192"/>
            <a:ext cx="5181600" cy="567593"/>
          </a:xfrm>
        </p:spPr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12/5/18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Project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6EEA136-8994-AC44-86CF-31D1FE17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0" y="1648576"/>
            <a:ext cx="6185060" cy="4806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B3F62-071B-BB4B-96A7-B151710D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81" y="727338"/>
            <a:ext cx="51181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0E10F-F7D0-9E40-A607-744284E6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8" y="0"/>
            <a:ext cx="10591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2C68B-71E7-8342-ACFB-EF9CB0A6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95" y="4609"/>
            <a:ext cx="10593421" cy="6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2F2B1-242D-E04C-B3A5-AEA1F44A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67" y="-1691"/>
            <a:ext cx="10603149" cy="686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3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A8EBE-87CA-EF4E-8D9D-09C38D23B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7" y="9728"/>
            <a:ext cx="10590811" cy="68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6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35DA-A6B9-6146-8C2D-ACB6F563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Cost &amp; Schedule To Do List – MVTX Revision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2021F9-7A52-4849-AE14-08966341BEA6}"/>
              </a:ext>
            </a:extLst>
          </p:cNvPr>
          <p:cNvSpPr/>
          <p:nvPr/>
        </p:nvSpPr>
        <p:spPr>
          <a:xfrm>
            <a:off x="634730" y="2016338"/>
            <a:ext cx="10922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/document/d/1iJeXKRCEmV4wGoGIUpKtPzvUtKE-yGvLaBJD6XGPKR0/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9B5B2-C2BC-3647-8633-82F4E9471B73}"/>
              </a:ext>
            </a:extLst>
          </p:cNvPr>
          <p:cNvSpPr txBox="1"/>
          <p:nvPr/>
        </p:nvSpPr>
        <p:spPr>
          <a:xfrm>
            <a:off x="634730" y="3244334"/>
            <a:ext cx="290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Procurement plan – Excel file</a:t>
            </a:r>
          </a:p>
        </p:txBody>
      </p:sp>
    </p:spTree>
    <p:extLst>
      <p:ext uri="{BB962C8B-B14F-4D97-AF65-F5344CB8AC3E}">
        <p14:creationId xmlns:p14="http://schemas.microsoft.com/office/powerpoint/2010/main" val="911074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8770</TotalTime>
  <Words>648</Words>
  <Application>Microsoft Macintosh PowerPoint</Application>
  <PresentationFormat>Widescreen</PresentationFormat>
  <Paragraphs>173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MVTX Task List and Institution Roles 12/5-9,2018 @FSU</vt:lpstr>
      <vt:lpstr>MVTX Schedules and Milestones (12/9/2018)</vt:lpstr>
      <vt:lpstr>FETS from MVTX Project (11/26/2018) To be updated by January 2019</vt:lpstr>
      <vt:lpstr>sPHENIX MVTX Group: Institution Roles</vt:lpstr>
      <vt:lpstr>PowerPoint Presentation</vt:lpstr>
      <vt:lpstr>PowerPoint Presentation</vt:lpstr>
      <vt:lpstr>PowerPoint Presentation</vt:lpstr>
      <vt:lpstr>PowerPoint Presentation</vt:lpstr>
      <vt:lpstr>Project Cost &amp; Schedule To Do List – MVTX Revision </vt:lpstr>
      <vt:lpstr>MVTX Task List &amp; Institution Roles (I)</vt:lpstr>
      <vt:lpstr>MVTX Task List &amp; Institution Roles (2)</vt:lpstr>
      <vt:lpstr>Tracking Topics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Task List</dc:title>
  <dc:creator>Microsoft Office User</dc:creator>
  <cp:lastModifiedBy>Microsoft Office User</cp:lastModifiedBy>
  <cp:revision>57</cp:revision>
  <dcterms:created xsi:type="dcterms:W3CDTF">2018-12-03T16:53:57Z</dcterms:created>
  <dcterms:modified xsi:type="dcterms:W3CDTF">2018-12-10T04:07:52Z</dcterms:modified>
</cp:coreProperties>
</file>