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62" r:id="rId2"/>
    <p:sldId id="316" r:id="rId3"/>
    <p:sldId id="526" r:id="rId4"/>
    <p:sldId id="596" r:id="rId5"/>
    <p:sldId id="317" r:id="rId6"/>
    <p:sldId id="599" r:id="rId7"/>
    <p:sldId id="427" r:id="rId8"/>
    <p:sldId id="568" r:id="rId9"/>
    <p:sldId id="625" r:id="rId10"/>
    <p:sldId id="627" r:id="rId11"/>
    <p:sldId id="634" r:id="rId12"/>
    <p:sldId id="637" r:id="rId13"/>
    <p:sldId id="635" r:id="rId14"/>
    <p:sldId id="595" r:id="rId15"/>
    <p:sldId id="582" r:id="rId16"/>
    <p:sldId id="590" r:id="rId17"/>
    <p:sldId id="633" r:id="rId18"/>
    <p:sldId id="581" r:id="rId19"/>
    <p:sldId id="636" r:id="rId20"/>
    <p:sldId id="314" r:id="rId21"/>
    <p:sldId id="586" r:id="rId22"/>
    <p:sldId id="597" r:id="rId23"/>
    <p:sldId id="580" r:id="rId24"/>
    <p:sldId id="260" r:id="rId25"/>
    <p:sldId id="498" r:id="rId26"/>
    <p:sldId id="256" r:id="rId27"/>
    <p:sldId id="257" r:id="rId28"/>
    <p:sldId id="359" r:id="rId29"/>
    <p:sldId id="382" r:id="rId30"/>
    <p:sldId id="589" r:id="rId31"/>
    <p:sldId id="626" r:id="rId32"/>
    <p:sldId id="320" r:id="rId33"/>
    <p:sldId id="638" r:id="rId34"/>
    <p:sldId id="631" r:id="rId35"/>
    <p:sldId id="639" r:id="rId36"/>
    <p:sldId id="421" r:id="rId37"/>
    <p:sldId id="630" r:id="rId38"/>
    <p:sldId id="495" r:id="rId39"/>
    <p:sldId id="308" r:id="rId40"/>
    <p:sldId id="380" r:id="rId41"/>
    <p:sldId id="514" r:id="rId42"/>
    <p:sldId id="42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5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90B01-0110-EB4F-9141-C5C886B87C5D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AFDB4-487E-984A-A22B-FF614E1A3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71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79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41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82578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5B74-27C1-A040-B29E-6FE48743E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D1220-15C8-2F41-9E40-18EA8A202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DA3B-6336-CE4B-AAC2-A4EB3969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47175-CD5D-1045-AB39-9F885E52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0B8DD-7C7A-F245-926B-5B8C15BA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9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75FD-22C7-A94A-9CE4-DDE666CF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63458-E905-4448-A465-449A0A736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E9843-0672-6B4C-B638-096E1C74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E84DB-9D0F-4642-9399-C604CCB2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5F52-0AEB-8C48-B7A8-C21B7C6E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8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26435C-AEC5-DC44-AD64-9A52F2351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DB6F4-71A0-CE48-A3FA-7F3FC7517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A0F0A-55A9-0940-800B-09496CDB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FD1C1-56C6-504D-9966-57CA460B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8CA74-1B0C-2141-B9AF-0645857E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6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12/5/18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MVTX Project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741" y="107960"/>
            <a:ext cx="520603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7357" y="668377"/>
            <a:ext cx="10817543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953237" y="456001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 Upgrade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44" y="362061"/>
            <a:ext cx="10515600" cy="30325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9615" y="1266825"/>
            <a:ext cx="10944965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72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F21F-E4A9-5442-A481-24D00ED5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1FD6-7A26-0A44-80C1-92911F01A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A88C8-2A75-5E4E-B108-D057501E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A4C1C-F15E-F147-A026-96F653832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D5FDF-E4A6-A543-9497-2D96EBC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5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9657-DE26-DA4B-B4F7-95EFBB7A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37764-8891-1940-A5F3-4E4992FC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BB1F3-47FD-2444-ABD8-59C0C8781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D873D-BFFE-F946-B4FC-8C70D533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9DE4D-5574-6A4C-A01C-C3F3DC4B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9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31EE-FF1D-7842-8812-BDFE6794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86280-689B-5549-AACC-9CF18DB60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F1B24-5D25-7C49-A531-24F92D12C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1F275-2775-3D41-A357-3A73CD7F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DE69B-7DA5-884E-9C93-44ECEA04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DF0F7-5E9A-F748-800A-81034AF9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E29E0-0F3A-AC48-AD64-CA960DED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DDA26-D726-D24F-8FAA-AB6FC4AE6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8085D-DBD3-C64F-8396-218787A9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FAC81-731E-5944-A71C-EC7A455F3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7A0BA-7BBB-2D40-98ED-639FEE7E1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22378-6BEE-4747-A1EC-954E4C46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4D295-A20A-3F4A-B4EA-E4087B0D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FA0BE-66AA-1E42-A2C5-F6065129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5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571D-E5A6-1349-A10C-A42E1875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073F0-ACB7-034D-A56C-33523AAB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F78D1-D6FA-CA43-A623-A04D3F23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DFB72-FD4F-1D4A-A33D-8153974D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53FF1-0924-BC4C-8DA4-3365372C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9D837-22AD-4E43-B1EA-80272173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43A43-1A8B-EE43-94D8-AAD4E05B2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6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3107-8D4C-3044-BCD3-050FCC49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F6BA-3005-EA4A-A7AD-F1D2F712D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EEB9A-DFA1-1D4E-A0B4-D20848B0B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02390-954E-284A-A575-BAE48C37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F7FFE-F8B0-884D-AF4E-1A2780A7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5EE2E-6E83-4C40-90A1-0A3A45A4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2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A37B-5284-0548-8C9B-10FCEB294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13496-EB2C-214A-8F5F-5F924E2B4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32107-0810-7447-9983-C21E4463C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484BC-DA72-9848-BEE4-C062E87D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ACCC8-F859-BD45-AF79-FA2EF38D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78AA1-514C-CE48-8424-4978E772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7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FE2B12-5980-354C-A1F1-B7F16862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E0761-28D9-814F-B455-126471DD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36E14-C581-ED42-81F3-C45774AEE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D6865-987F-D447-85CF-4FF48A236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1374-25C9-F74F-A6AE-F8041EC10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7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emf"/><Relationship Id="rId7" Type="http://schemas.openxmlformats.org/officeDocument/2006/relationships/image" Target="../media/image60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s://indico.bnl.gov/event/4729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C947-C5EB-284B-8A01-3AC6F9833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Status Overview</a:t>
            </a:r>
            <a:br>
              <a:rPr lang="en-US" dirty="0"/>
            </a:br>
            <a:r>
              <a:rPr lang="en-US" dirty="0"/>
              <a:t>WBS 3.2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D0556-AF02-3140-9E50-B91004C7A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LANL</a:t>
            </a:r>
          </a:p>
          <a:p>
            <a:r>
              <a:rPr lang="en-US" dirty="0"/>
              <a:t>For the MVTX Group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9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99" y="160280"/>
            <a:ext cx="10515600" cy="886771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50" y="1220246"/>
            <a:ext cx="8584363" cy="51632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Built and tested two HICs at CERN in the week of 9/17/2018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Details presented by Dr.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 at the </a:t>
            </a:r>
            <a:r>
              <a:rPr lang="en-US" dirty="0" err="1"/>
              <a:t>sPHENIX</a:t>
            </a:r>
            <a:r>
              <a:rPr lang="en-US" dirty="0"/>
              <a:t> general meeting on 9/23/2018</a:t>
            </a:r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07" y="1249262"/>
            <a:ext cx="3114195" cy="38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228799" y="2226366"/>
            <a:ext cx="8716685" cy="2839311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60cm PWR FPC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40cm PWR FPC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20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ALICE: 15cm PWR FPC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8945484" y="5340687"/>
            <a:ext cx="3060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Followed identical </a:t>
            </a:r>
          </a:p>
          <a:p>
            <a:r>
              <a:rPr lang="en-US" sz="2000" dirty="0"/>
              <a:t>ALICE IB QA test procedure,</a:t>
            </a:r>
          </a:p>
          <a:p>
            <a:r>
              <a:rPr lang="en-US" sz="2000" dirty="0"/>
              <a:t>with a 8m </a:t>
            </a:r>
            <a:r>
              <a:rPr lang="en-US" sz="2000" dirty="0" err="1"/>
              <a:t>SamTec</a:t>
            </a:r>
            <a:r>
              <a:rPr lang="en-US" sz="2000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F5DA1-F9D3-F74F-9891-B901165B2F70}"/>
              </a:ext>
            </a:extLst>
          </p:cNvPr>
          <p:cNvSpPr txBox="1"/>
          <p:nvPr/>
        </p:nvSpPr>
        <p:spPr>
          <a:xfrm>
            <a:off x="6162109" y="5787089"/>
            <a:ext cx="2448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Nice work by Alex and </a:t>
            </a:r>
            <a:r>
              <a:rPr lang="en-US" sz="1600" dirty="0" err="1">
                <a:solidFill>
                  <a:srgbClr val="FF0000"/>
                </a:solidFill>
              </a:rPr>
              <a:t>Sho</a:t>
            </a:r>
            <a:r>
              <a:rPr lang="en-US" sz="1600" dirty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0534"/>
          </a:xfrm>
        </p:spPr>
        <p:txBody>
          <a:bodyPr>
            <a:normAutofit fontScale="90000"/>
          </a:bodyPr>
          <a:lstStyle/>
          <a:p>
            <a:r>
              <a:rPr lang="en-US" dirty="0"/>
              <a:t>MVTX + 4-layer INTT 3-D Mockup Demonstrated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58552" y="850534"/>
            <a:ext cx="7471048" cy="5638189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8677728" y="2598003"/>
            <a:ext cx="313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sz="2400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248" y="3742248"/>
            <a:ext cx="3661967" cy="2746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8547499" y="1262604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1476584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49" y="136525"/>
            <a:ext cx="10515600" cy="766211"/>
          </a:xfrm>
        </p:spPr>
        <p:txBody>
          <a:bodyPr/>
          <a:lstStyle/>
          <a:p>
            <a:r>
              <a:rPr lang="en-US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63" y="1325563"/>
            <a:ext cx="5360232" cy="1948549"/>
          </a:xfrm>
        </p:spPr>
        <p:txBody>
          <a:bodyPr>
            <a:normAutofit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review recommendation: 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4"/>
          <a:stretch/>
        </p:blipFill>
        <p:spPr>
          <a:xfrm>
            <a:off x="5897935" y="959370"/>
            <a:ext cx="6195843" cy="5898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45303"/>
            <a:ext cx="6051507" cy="259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364549" y="3274113"/>
            <a:ext cx="488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indico.cern.ch</a:t>
            </a:r>
            <a:r>
              <a:rPr lang="en-US" sz="2400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947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7" y="14694"/>
            <a:ext cx="11561323" cy="806082"/>
          </a:xfrm>
        </p:spPr>
        <p:txBody>
          <a:bodyPr>
            <a:normAutofit fontScale="90000"/>
          </a:bodyPr>
          <a:lstStyle/>
          <a:p>
            <a:r>
              <a:rPr lang="en-US" dirty="0"/>
              <a:t>Response to the July MVTX Review Recommendations</a:t>
            </a:r>
            <a:endParaRPr lang="en-US" sz="31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8672"/>
            <a:ext cx="8083749" cy="53502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Built and tested two HICs with 40cm and 60cm long power FPC</a:t>
            </a:r>
          </a:p>
          <a:p>
            <a:pPr lvl="2"/>
            <a:r>
              <a:rPr lang="en-US" dirty="0"/>
              <a:t>Confirmed sensor performance same as the ALICE default configuration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Sensors irradiated up to 2.7MRad, no problem (updated 9/18/2018).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Addressed all recommendations on stave/sensor R&amp;D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Cost are set for staves/RU, UTK has started procurement paperwork</a:t>
            </a:r>
          </a:p>
          <a:p>
            <a:pPr lvl="1"/>
            <a:r>
              <a:rPr lang="en-US" dirty="0"/>
              <a:t>Technical specs document completed for production</a:t>
            </a:r>
          </a:p>
          <a:p>
            <a:pPr lvl="1"/>
            <a:r>
              <a:rPr lang="en-US" dirty="0"/>
              <a:t>RU, Staves, sPHENIX production starts ~ January 2019, expect to last ~12 months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mockup done</a:t>
            </a:r>
          </a:p>
          <a:p>
            <a:pPr lvl="1"/>
            <a:r>
              <a:rPr lang="en-US" dirty="0"/>
              <a:t>Inner tracking task force completed evaluation, preferred INTT-layer &lt; 4   </a:t>
            </a:r>
          </a:p>
          <a:p>
            <a:pPr lvl="1"/>
            <a:r>
              <a:rPr lang="en-US" dirty="0" err="1"/>
              <a:t>SamTec</a:t>
            </a:r>
            <a:r>
              <a:rPr lang="en-US" dirty="0"/>
              <a:t> readout cables</a:t>
            </a:r>
          </a:p>
          <a:p>
            <a:pPr lvl="2"/>
            <a:r>
              <a:rPr lang="en-US" dirty="0"/>
              <a:t>ALICE confirmed signal performance with 8m long readout cables. For MVTX, 10m very likely works (30AWG vs 32AWG), to be confirmed by on-going R&amp;D </a:t>
            </a:r>
          </a:p>
          <a:p>
            <a:r>
              <a:rPr lang="en-US" dirty="0"/>
              <a:t>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1"/>
            <a:r>
              <a:rPr lang="en-US" dirty="0"/>
              <a:t>Signal and power cable samples ordered/obtained for mechanical global system integration  mockup</a:t>
            </a:r>
          </a:p>
        </p:txBody>
      </p:sp>
      <p:pic>
        <p:nvPicPr>
          <p:cNvPr id="4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0A4CA3CB-DECE-5B41-8F46-ED2B95EB5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b="27630"/>
          <a:stretch/>
        </p:blipFill>
        <p:spPr bwMode="auto">
          <a:xfrm rot="5400000">
            <a:off x="7851873" y="2046204"/>
            <a:ext cx="4953003" cy="32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717452" y="773558"/>
            <a:ext cx="7103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</a:t>
            </a:r>
            <a:r>
              <a:rPr lang="en-US" sz="1200" dirty="0" err="1">
                <a:solidFill>
                  <a:srgbClr val="FF0000"/>
                </a:solidFill>
              </a:rPr>
              <a:t>docs.google.com</a:t>
            </a:r>
            <a:r>
              <a:rPr lang="en-US" sz="1200" dirty="0">
                <a:solidFill>
                  <a:srgbClr val="FF0000"/>
                </a:solidFill>
              </a:rPr>
              <a:t>/document/d/1vsm_G7ZLgqv-kBZqK0jF69T_Nx2Uwk0Zxv86jRVxybw/</a:t>
            </a:r>
            <a:r>
              <a:rPr lang="en-US" sz="1200" dirty="0" err="1">
                <a:solidFill>
                  <a:srgbClr val="FF0000"/>
                </a:solidFill>
              </a:rPr>
              <a:t>edit?usp</a:t>
            </a:r>
            <a:r>
              <a:rPr lang="en-US" sz="1200" dirty="0">
                <a:solidFill>
                  <a:srgbClr val="FF0000"/>
                </a:solidFill>
              </a:rPr>
              <a:t>=sharing</a:t>
            </a:r>
          </a:p>
        </p:txBody>
      </p:sp>
    </p:spTree>
    <p:extLst>
      <p:ext uri="{BB962C8B-B14F-4D97-AF65-F5344CB8AC3E}">
        <p14:creationId xmlns:p14="http://schemas.microsoft.com/office/powerpoint/2010/main" val="290924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136525"/>
            <a:ext cx="8229600" cy="858553"/>
          </a:xfrm>
        </p:spPr>
        <p:txBody>
          <a:bodyPr>
            <a:normAutofit/>
          </a:bodyPr>
          <a:lstStyle/>
          <a:p>
            <a:r>
              <a:rPr lang="en-US" sz="48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124294"/>
            <a:ext cx="5778833" cy="51639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MAPS Staves &amp; Electronics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Integration R&amp;D (LANL LDRD)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into RCDAQ/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914377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Production-I: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84 ALICE/ITS-IB staves from CERN</a:t>
            </a:r>
          </a:p>
          <a:p>
            <a:pPr lvl="3"/>
            <a:r>
              <a:rPr lang="en-US" dirty="0"/>
              <a:t>Acceptance test @LBNL, 48+spares(36)  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60 ALICE/ITS-RU from CERN</a:t>
            </a:r>
          </a:p>
          <a:p>
            <a:pPr lvl="3"/>
            <a:r>
              <a:rPr lang="en-US" dirty="0"/>
              <a:t>Acceptance test @UT-Austin, 48+spares(10)  </a:t>
            </a:r>
          </a:p>
          <a:p>
            <a:pPr lvl="1"/>
            <a:r>
              <a:rPr lang="en-US" dirty="0"/>
              <a:t>Production-II:</a:t>
            </a:r>
          </a:p>
          <a:p>
            <a:pPr lvl="2"/>
            <a:r>
              <a:rPr lang="en-US" dirty="0" err="1"/>
              <a:t>sPHENIX</a:t>
            </a:r>
            <a:r>
              <a:rPr lang="en-US" dirty="0"/>
              <a:t> production </a:t>
            </a:r>
          </a:p>
          <a:p>
            <a:pPr lvl="3"/>
            <a:r>
              <a:rPr lang="en-US" dirty="0"/>
              <a:t>Acceptance test @LANL, 8 FELIX</a:t>
            </a:r>
          </a:p>
          <a:p>
            <a:pPr lvl="2"/>
            <a:r>
              <a:rPr lang="en-US" dirty="0"/>
              <a:t>Final detector assembly in US</a:t>
            </a:r>
          </a:p>
          <a:p>
            <a:pPr lvl="3"/>
            <a:r>
              <a:rPr lang="en-US" dirty="0"/>
              <a:t>LBNL half detectors </a:t>
            </a:r>
          </a:p>
          <a:p>
            <a:pPr lvl="3"/>
            <a:r>
              <a:rPr lang="en-US" dirty="0"/>
              <a:t>BNL full detector </a:t>
            </a:r>
          </a:p>
          <a:p>
            <a:pPr lvl="2"/>
            <a:r>
              <a:rPr lang="en-US" dirty="0"/>
              <a:t>Ancillary systems</a:t>
            </a:r>
          </a:p>
          <a:p>
            <a:pPr lvl="3"/>
            <a:r>
              <a:rPr lang="en-US" dirty="0"/>
              <a:t>“adopt” ALICE ITS system</a:t>
            </a:r>
          </a:p>
          <a:p>
            <a:pPr lvl="3"/>
            <a:r>
              <a:rPr lang="en-US" dirty="0"/>
              <a:t>Power, slow control &amp; monitoring etc.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9833" y="1116071"/>
            <a:ext cx="5761220" cy="5172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Mechanics &amp; Cooling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Changes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to ALICE/ITS inner tracker mechanical structures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Detector and 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Conceptual design (LANL LDRD)</a:t>
            </a:r>
          </a:p>
          <a:p>
            <a:pPr lvl="2"/>
            <a:r>
              <a:rPr lang="en-US" dirty="0"/>
              <a:t>Prototyping sPHENIX R&amp;D</a:t>
            </a:r>
          </a:p>
          <a:p>
            <a:pPr lvl="2"/>
            <a:r>
              <a:rPr lang="en-US" dirty="0"/>
              <a:t>Design integration frames, MIT/LANL/LBNL</a:t>
            </a:r>
          </a:p>
          <a:p>
            <a:pPr lvl="2"/>
            <a:r>
              <a:rPr lang="en-US" dirty="0"/>
              <a:t>Composite structures,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  <a:p>
            <a:pPr lvl="2"/>
            <a:r>
              <a:rPr lang="en-US" dirty="0"/>
              <a:t>Much smaller heat load than ALICE ITS</a:t>
            </a:r>
          </a:p>
          <a:p>
            <a:pPr marL="121917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A7358-49FF-DE4F-AD55-BD6AEE9520E0}"/>
              </a:ext>
            </a:extLst>
          </p:cNvPr>
          <p:cNvSpPr txBox="1"/>
          <p:nvPr/>
        </p:nvSpPr>
        <p:spPr>
          <a:xfrm>
            <a:off x="10577146" y="45720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1179496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5" y="159378"/>
            <a:ext cx="9632951" cy="6965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(11/2018)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7983" y="1505269"/>
          <a:ext cx="8076042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007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CY-2018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103201" y="2031454"/>
            <a:ext cx="1924016" cy="461665"/>
            <a:chOff x="1657350" y="2031459"/>
            <a:chExt cx="1924016" cy="46166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952804" y="2083578"/>
              <a:ext cx="162856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31409" cy="461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Stave &amp; RU </a:t>
              </a:r>
            </a:p>
            <a:p>
              <a:r>
                <a:rPr lang="en-US" sz="12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430259" y="4877116"/>
            <a:ext cx="1098823" cy="378988"/>
            <a:chOff x="3262785" y="2711027"/>
            <a:chExt cx="1098822" cy="37898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867544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Power system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129028" y="2647922"/>
            <a:ext cx="5066344" cy="276999"/>
            <a:chOff x="3028117" y="2690395"/>
            <a:chExt cx="5066344" cy="27699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4901058" y="3563741"/>
            <a:ext cx="1737439" cy="369332"/>
            <a:chOff x="4094391" y="2680223"/>
            <a:chExt cx="1737438" cy="36932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69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Service barrel </a:t>
              </a:r>
            </a:p>
            <a:p>
              <a:r>
                <a:rPr lang="en-US" sz="900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3493482" y="3024531"/>
            <a:ext cx="828263" cy="230832"/>
            <a:chOff x="3728752" y="2682754"/>
            <a:chExt cx="828262" cy="2308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393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358843" y="3169952"/>
            <a:ext cx="1023623" cy="230832"/>
            <a:chOff x="3895974" y="2661453"/>
            <a:chExt cx="1023623" cy="23083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074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CYSS</a:t>
              </a:r>
              <a:endParaRPr lang="en-US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637390" y="4632788"/>
            <a:ext cx="821059" cy="230832"/>
            <a:chOff x="3174643" y="2681608"/>
            <a:chExt cx="821059" cy="2308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210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692027" y="4927489"/>
            <a:ext cx="821059" cy="230832"/>
            <a:chOff x="3031258" y="2686395"/>
            <a:chExt cx="821060" cy="2308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21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7424400" y="5103781"/>
            <a:ext cx="1011291" cy="415755"/>
            <a:chOff x="4135029" y="4197743"/>
            <a:chExt cx="1011292" cy="415755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898004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Half barrels</a:t>
              </a:r>
            </a:p>
            <a:p>
              <a:r>
                <a:rPr lang="en-US" sz="1051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7378499" y="5589814"/>
            <a:ext cx="2218877" cy="375196"/>
            <a:chOff x="3190658" y="2711027"/>
            <a:chExt cx="2218877" cy="37519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1887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MVTX installation &amp; commissioning @BNL</a:t>
              </a:r>
            </a:p>
            <a:p>
              <a:r>
                <a:rPr lang="en-US" sz="90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387090" y="4360409"/>
            <a:ext cx="1270977" cy="415755"/>
            <a:chOff x="4135029" y="4197743"/>
            <a:chExt cx="1270977" cy="415755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57689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Install half barrels</a:t>
              </a:r>
            </a:p>
            <a:p>
              <a:r>
                <a:rPr lang="en-US" sz="1051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725100" y="3506634"/>
            <a:ext cx="1314258" cy="415755"/>
            <a:chOff x="4135029" y="4238203"/>
            <a:chExt cx="1314258" cy="415755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0097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1051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10134019" y="190885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8764276" y="189676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7450652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6092955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775200" y="188118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3398655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057983" y="1868430"/>
            <a:ext cx="9224" cy="428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2057983" y="6155891"/>
            <a:ext cx="8076036" cy="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4949367" y="2083575"/>
            <a:ext cx="704039" cy="369332"/>
            <a:chOff x="1563564" y="2070534"/>
            <a:chExt cx="704039" cy="36932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04039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FELIX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309347" y="4481910"/>
            <a:ext cx="3161532" cy="277000"/>
            <a:chOff x="3028117" y="2690395"/>
            <a:chExt cx="5066344" cy="190117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190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Barrel Assembly &amp; Testing @LBNL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2042183" y="2013230"/>
            <a:ext cx="1433406" cy="1209552"/>
            <a:chOff x="3208616" y="4296871"/>
            <a:chExt cx="1433406" cy="1209550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507544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3"/>
              <a:ext cx="1433406" cy="1061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sPHENIX production;</a:t>
              </a:r>
            </a:p>
            <a:p>
              <a:endParaRPr lang="en-US" sz="900" b="1" dirty="0">
                <a:solidFill>
                  <a:srgbClr val="FF0000"/>
                </a:solidFill>
              </a:endParaRPr>
            </a:p>
            <a:p>
              <a:r>
                <a:rPr lang="en-US" sz="900" b="1" dirty="0">
                  <a:solidFill>
                    <a:srgbClr val="FF0000"/>
                  </a:solidFill>
                </a:rPr>
                <a:t>A window of opportunity: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Low technical risk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Cost saving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923732" y="1046800"/>
            <a:ext cx="40174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32AFF"/>
                </a:solidFill>
              </a:rPr>
              <a:t>sPHENIX:</a:t>
            </a:r>
            <a:r>
              <a:rPr lang="en-US" sz="1867" dirty="0">
                <a:solidFill>
                  <a:srgbClr val="032AFF"/>
                </a:solidFill>
              </a:rPr>
              <a:t>            CD1/3a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4384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025798" y="1868428"/>
            <a:ext cx="7857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MVTX</a:t>
            </a:r>
            <a:endParaRPr lang="en-US" sz="240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7376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2672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4008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838383" y="1080613"/>
            <a:ext cx="13558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1</a:t>
            </a:r>
            <a:r>
              <a:rPr lang="en-US" sz="1867" baseline="30000" dirty="0">
                <a:solidFill>
                  <a:srgbClr val="032AFF"/>
                </a:solidFill>
              </a:rPr>
              <a:t>st</a:t>
            </a:r>
            <a:r>
              <a:rPr lang="en-US" sz="1867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57444" y="1057928"/>
            <a:ext cx="12620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/>
          <p:nvPr/>
        </p:nvCxnSpPr>
        <p:spPr>
          <a:xfrm>
            <a:off x="3264186" y="3506629"/>
            <a:ext cx="1092364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3164544" y="3568393"/>
            <a:ext cx="1175322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1051" dirty="0">
                <a:solidFill>
                  <a:srgbClr val="0432FF"/>
                </a:solidFill>
              </a:rPr>
              <a:t>/interface design?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283959" y="5365692"/>
            <a:ext cx="1152880" cy="613373"/>
            <a:chOff x="4283957" y="5204332"/>
            <a:chExt cx="1152880" cy="613373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152880" cy="577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700379" y="5518099"/>
            <a:ext cx="1165705" cy="451662"/>
            <a:chOff x="4162934" y="5204332"/>
            <a:chExt cx="1165703" cy="45166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9"/>
              <a:ext cx="1165703" cy="415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B2606AE-2DEF-E743-85A6-02F305D0EE92}"/>
              </a:ext>
            </a:extLst>
          </p:cNvPr>
          <p:cNvSpPr txBox="1"/>
          <p:nvPr/>
        </p:nvSpPr>
        <p:spPr>
          <a:xfrm>
            <a:off x="58224" y="5068379"/>
            <a:ext cx="2052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To be updated @FSU 12/2018</a:t>
            </a:r>
          </a:p>
          <a:p>
            <a:r>
              <a:rPr lang="en-US" sz="1200" dirty="0">
                <a:solidFill>
                  <a:srgbClr val="0432FF"/>
                </a:solidFill>
              </a:rPr>
              <a:t>Work in progress: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LANL/MIT/LBNL</a:t>
            </a:r>
          </a:p>
          <a:p>
            <a:r>
              <a:rPr lang="en-US" sz="1200" dirty="0">
                <a:solidFill>
                  <a:srgbClr val="0432FF"/>
                </a:solidFill>
              </a:rPr>
              <a:t>Design and fabrication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8FB82-F603-AD4A-81F0-48038D7CA96A}"/>
              </a:ext>
            </a:extLst>
          </p:cNvPr>
          <p:cNvSpPr txBox="1"/>
          <p:nvPr/>
        </p:nvSpPr>
        <p:spPr>
          <a:xfrm>
            <a:off x="10577146" y="45720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1422636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88" y="136525"/>
            <a:ext cx="11379200" cy="754060"/>
          </a:xfrm>
        </p:spPr>
        <p:txBody>
          <a:bodyPr/>
          <a:lstStyle/>
          <a:p>
            <a:r>
              <a:rPr lang="en-US" sz="4800" dirty="0"/>
              <a:t>Stave and RU Production QA Plan Documents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088" y="1138078"/>
            <a:ext cx="5486400" cy="5034121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156221"/>
            <a:ext cx="4775200" cy="5015979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C473-BBDD-BB4C-87AC-633F4A4CB3F8}"/>
              </a:ext>
            </a:extLst>
          </p:cNvPr>
          <p:cNvSpPr txBox="1"/>
          <p:nvPr/>
        </p:nvSpPr>
        <p:spPr>
          <a:xfrm>
            <a:off x="3581400" y="709761"/>
            <a:ext cx="348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indico.bnl.gov</a:t>
            </a:r>
            <a:r>
              <a:rPr lang="en-US" dirty="0">
                <a:solidFill>
                  <a:srgbClr val="FF0000"/>
                </a:solidFill>
              </a:rPr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3993936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D8C9CB-E9D5-9342-AD04-0B4C1E3DB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755" y="856671"/>
            <a:ext cx="6019876" cy="5682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18C86-87F6-3344-979E-3C0993B2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9" y="0"/>
            <a:ext cx="10515600" cy="1325563"/>
          </a:xfrm>
        </p:spPr>
        <p:txBody>
          <a:bodyPr/>
          <a:lstStyle/>
          <a:p>
            <a:r>
              <a:rPr lang="en-US" dirty="0"/>
              <a:t>MVTX Services - 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F2C3D-5C53-8846-A40D-EE150C85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69" y="1325563"/>
            <a:ext cx="5145454" cy="4656015"/>
          </a:xfrm>
        </p:spPr>
        <p:txBody>
          <a:bodyPr>
            <a:normAutofit/>
          </a:bodyPr>
          <a:lstStyle/>
          <a:p>
            <a:r>
              <a:rPr lang="en-US" sz="2000" dirty="0"/>
              <a:t>Service racks located close to MVTX detector </a:t>
            </a:r>
          </a:p>
          <a:p>
            <a:pPr lvl="1"/>
            <a:r>
              <a:rPr lang="en-US" sz="1800" dirty="0"/>
              <a:t>RU</a:t>
            </a:r>
          </a:p>
          <a:p>
            <a:pPr lvl="1"/>
            <a:r>
              <a:rPr lang="en-US" sz="1800" dirty="0"/>
              <a:t>PU</a:t>
            </a:r>
          </a:p>
          <a:p>
            <a:pPr lvl="1"/>
            <a:r>
              <a:rPr lang="en-US" sz="1800" dirty="0"/>
              <a:t>“Minimal cable length”, ~8m </a:t>
            </a:r>
          </a:p>
          <a:p>
            <a:pPr lvl="2"/>
            <a:r>
              <a:rPr lang="en-US" sz="1500" dirty="0"/>
              <a:t>R&amp;D on 10m at LANL</a:t>
            </a:r>
            <a:endParaRPr lang="en-US" sz="933" dirty="0"/>
          </a:p>
          <a:p>
            <a:r>
              <a:rPr lang="en-US" sz="2000" dirty="0"/>
              <a:t>48 RU and 24 PU </a:t>
            </a:r>
          </a:p>
          <a:p>
            <a:pPr lvl="1"/>
            <a:r>
              <a:rPr lang="en-US" sz="1800" dirty="0"/>
              <a:t>1PU -&gt;2RU </a:t>
            </a:r>
          </a:p>
          <a:p>
            <a:pPr lvl="1"/>
            <a:r>
              <a:rPr lang="en-US" sz="1800" dirty="0"/>
              <a:t>6-U VME crates</a:t>
            </a:r>
          </a:p>
          <a:p>
            <a:pPr lvl="1"/>
            <a:endParaRPr lang="en-US" sz="1867" dirty="0"/>
          </a:p>
          <a:p>
            <a:r>
              <a:rPr lang="en-US" sz="2000" dirty="0"/>
              <a:t>CAEN bulk power supply</a:t>
            </a:r>
          </a:p>
          <a:p>
            <a:pPr lvl="1"/>
            <a:r>
              <a:rPr lang="en-US" sz="1800" dirty="0"/>
              <a:t> located nearby</a:t>
            </a:r>
          </a:p>
          <a:p>
            <a:pPr lvl="1"/>
            <a:endParaRPr lang="en-US" sz="1467" dirty="0"/>
          </a:p>
          <a:p>
            <a:r>
              <a:rPr lang="en-US" sz="2200" dirty="0"/>
              <a:t>Cooling plant</a:t>
            </a:r>
          </a:p>
          <a:p>
            <a:pPr lvl="1"/>
            <a:r>
              <a:rPr lang="en-US" sz="1800" dirty="0"/>
              <a:t>Location TBD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54E4-C49D-8F46-A4F1-5EF90134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A582F-CD16-4141-8C64-F71CC5A0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5E0FC-3DF0-794E-A771-FDD47D03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91376911-5208-1046-805D-22D2C37229B3}"/>
              </a:ext>
            </a:extLst>
          </p:cNvPr>
          <p:cNvSpPr/>
          <p:nvPr/>
        </p:nvSpPr>
        <p:spPr>
          <a:xfrm>
            <a:off x="4359166" y="4644136"/>
            <a:ext cx="2041634" cy="1121664"/>
          </a:xfrm>
          <a:prstGeom prst="borderCallout1">
            <a:avLst>
              <a:gd name="adj1" fmla="val 23617"/>
              <a:gd name="adj2" fmla="val 99276"/>
              <a:gd name="adj3" fmla="val -65956"/>
              <a:gd name="adj4" fmla="val 17688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MVTX</a:t>
            </a:r>
          </a:p>
          <a:p>
            <a:pPr algn="ctr"/>
            <a:r>
              <a:rPr lang="en-US" sz="2400" dirty="0"/>
              <a:t>RU/PU&amp; 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928E9-1604-8942-83C1-EE8ED3360C25}"/>
              </a:ext>
            </a:extLst>
          </p:cNvPr>
          <p:cNvCxnSpPr/>
          <p:nvPr/>
        </p:nvCxnSpPr>
        <p:spPr>
          <a:xfrm flipV="1">
            <a:off x="6400800" y="4201570"/>
            <a:ext cx="2844800" cy="71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926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B481-A5B8-C544-9F0D-3523C9B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602776"/>
          </a:xfrm>
        </p:spPr>
        <p:txBody>
          <a:bodyPr>
            <a:normAutofit fontScale="90000"/>
          </a:bodyPr>
          <a:lstStyle/>
          <a:p>
            <a:r>
              <a:rPr lang="en-US" dirty="0"/>
              <a:t>Near Term Project Tasks &amp;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E04B-0619-6A48-BC03-C778F552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128"/>
            <a:ext cx="10515600" cy="5826784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RU production through ALICE: 60 RUs </a:t>
            </a:r>
          </a:p>
          <a:p>
            <a:pPr lvl="1"/>
            <a:r>
              <a:rPr lang="en-US" dirty="0"/>
              <a:t>Being started at CERN, first batch of ALICE production  ~ Dec., 2018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sPHENIX RUs available: ~Summer 2019 </a:t>
            </a:r>
          </a:p>
          <a:p>
            <a:pPr lvl="1"/>
            <a:r>
              <a:rPr lang="en-US" dirty="0"/>
              <a:t>Acceptance test and QA at UT-Austin: starting ~summer 2019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Good opportunity for training and contribution</a:t>
            </a:r>
          </a:p>
          <a:p>
            <a:r>
              <a:rPr lang="en-US" dirty="0">
                <a:solidFill>
                  <a:srgbClr val="00B050"/>
                </a:solidFill>
              </a:rPr>
              <a:t>Stave production through ALICE: 84 staves (ALICE Gold/Silver QA)</a:t>
            </a:r>
          </a:p>
          <a:p>
            <a:pPr lvl="1"/>
            <a:r>
              <a:rPr lang="en-US" dirty="0"/>
              <a:t> sPHENIX sensor production ~Jan. 2019</a:t>
            </a:r>
          </a:p>
          <a:p>
            <a:pPr lvl="2"/>
            <a:r>
              <a:rPr lang="en-US" dirty="0"/>
              <a:t>3 months (wafer production) + 1 month (dicing &amp; testing) </a:t>
            </a:r>
          </a:p>
          <a:p>
            <a:pPr lvl="2"/>
            <a:r>
              <a:rPr lang="en-US" dirty="0"/>
              <a:t>Stave assembly starts @CERN, ~ April 2019, will take ~12 months to finish</a:t>
            </a:r>
          </a:p>
          <a:p>
            <a:pPr lvl="2"/>
            <a:r>
              <a:rPr lang="en-US" dirty="0">
                <a:solidFill>
                  <a:srgbClr val="0432FF"/>
                </a:solidFill>
              </a:rPr>
              <a:t>Training &amp; contribution at CERN,  Stave test and QA</a:t>
            </a:r>
            <a:endParaRPr lang="en-US" dirty="0"/>
          </a:p>
          <a:p>
            <a:pPr lvl="1"/>
            <a:r>
              <a:rPr lang="en-US" dirty="0"/>
              <a:t>Acceptance test and QA at LBNL, ~Summer 2019</a:t>
            </a:r>
          </a:p>
          <a:p>
            <a:pPr lvl="2"/>
            <a:r>
              <a:rPr lang="en-US" dirty="0"/>
              <a:t>Hand-carrying staves to LBNL, ~4 trips, ~20 staves each trip </a:t>
            </a:r>
          </a:p>
          <a:p>
            <a:r>
              <a:rPr lang="en-US" dirty="0">
                <a:solidFill>
                  <a:srgbClr val="FF0000"/>
                </a:solidFill>
              </a:rPr>
              <a:t>Mechanical system integration design </a:t>
            </a:r>
          </a:p>
          <a:p>
            <a:pPr lvl="1"/>
            <a:r>
              <a:rPr lang="en-US" dirty="0"/>
              <a:t>In good progress, under OSI</a:t>
            </a:r>
          </a:p>
          <a:p>
            <a:r>
              <a:rPr lang="en-US" dirty="0">
                <a:solidFill>
                  <a:srgbClr val="FF0000"/>
                </a:solidFill>
              </a:rPr>
              <a:t>Carbon and non-composite structure design and fabrication </a:t>
            </a:r>
          </a:p>
          <a:p>
            <a:pPr lvl="1"/>
            <a:r>
              <a:rPr lang="en-US" dirty="0"/>
              <a:t>Design &amp; review – LANL/MIT/LBNL</a:t>
            </a:r>
          </a:p>
          <a:p>
            <a:pPr lvl="1"/>
            <a:r>
              <a:rPr lang="en-US" dirty="0"/>
              <a:t>Carbon structures fabrication @LBNL</a:t>
            </a:r>
          </a:p>
          <a:p>
            <a:pPr lvl="1"/>
            <a:r>
              <a:rPr lang="en-US" dirty="0"/>
              <a:t>Non-composite structure fabrication @MIT </a:t>
            </a:r>
          </a:p>
          <a:p>
            <a:r>
              <a:rPr lang="en-US" dirty="0">
                <a:solidFill>
                  <a:srgbClr val="FF0000"/>
                </a:solidFill>
              </a:rPr>
              <a:t>Half-detector assembly at LBNL</a:t>
            </a:r>
            <a:endParaRPr lang="en-US" dirty="0"/>
          </a:p>
          <a:p>
            <a:pPr lvl="1"/>
            <a:r>
              <a:rPr lang="en-US" dirty="0"/>
              <a:t>To setup assembly &amp; test lab as soon as fund available </a:t>
            </a:r>
          </a:p>
          <a:p>
            <a:r>
              <a:rPr lang="en-US" dirty="0">
                <a:solidFill>
                  <a:srgbClr val="FF0000"/>
                </a:solidFill>
              </a:rPr>
              <a:t>Safety, slow-control and monitoring</a:t>
            </a:r>
          </a:p>
          <a:p>
            <a:r>
              <a:rPr lang="en-US" dirty="0">
                <a:solidFill>
                  <a:srgbClr val="FF0000"/>
                </a:solidFill>
              </a:rPr>
              <a:t>MVTX detector commissioning at BNL</a:t>
            </a:r>
          </a:p>
          <a:p>
            <a:pPr lvl="1"/>
            <a:r>
              <a:rPr lang="en-US" dirty="0"/>
              <a:t>Setup lab, pre-installation commissioning </a:t>
            </a:r>
          </a:p>
          <a:p>
            <a:pPr lvl="1"/>
            <a:r>
              <a:rPr lang="en-US" dirty="0"/>
              <a:t>IR installation </a:t>
            </a:r>
          </a:p>
          <a:p>
            <a:r>
              <a:rPr lang="en-US">
                <a:solidFill>
                  <a:srgbClr val="FF0000"/>
                </a:solidFill>
              </a:rPr>
              <a:t>(Physics </a:t>
            </a:r>
            <a:r>
              <a:rPr lang="en-US" dirty="0">
                <a:solidFill>
                  <a:srgbClr val="FF0000"/>
                </a:solidFill>
              </a:rPr>
              <a:t>&amp; detector simulations, tracking </a:t>
            </a:r>
            <a:r>
              <a:rPr lang="en-US">
                <a:solidFill>
                  <a:srgbClr val="FF0000"/>
                </a:solidFill>
              </a:rPr>
              <a:t>etc.)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F0502-59E9-134B-8070-16A63273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7FE8-A7E0-624F-89F3-63A75071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25D5-3638-2649-AA32-28283F72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5EFF3-D5B8-6647-B8EC-2ABA18313F51}"/>
              </a:ext>
            </a:extLst>
          </p:cNvPr>
          <p:cNvSpPr txBox="1"/>
          <p:nvPr/>
        </p:nvSpPr>
        <p:spPr>
          <a:xfrm rot="20506280">
            <a:off x="5802485" y="4435298"/>
            <a:ext cx="5136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More discussions in this week</a:t>
            </a:r>
          </a:p>
        </p:txBody>
      </p:sp>
    </p:spTree>
    <p:extLst>
      <p:ext uri="{BB962C8B-B14F-4D97-AF65-F5344CB8AC3E}">
        <p14:creationId xmlns:p14="http://schemas.microsoft.com/office/powerpoint/2010/main" val="280650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91D7-8B1B-5F44-8761-01AA1566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48" y="343631"/>
            <a:ext cx="7652657" cy="584199"/>
          </a:xfrm>
        </p:spPr>
        <p:txBody>
          <a:bodyPr>
            <a:normAutofit fontScale="90000"/>
          </a:bodyPr>
          <a:lstStyle/>
          <a:p>
            <a:r>
              <a:rPr lang="en-US" dirty="0"/>
              <a:t>   Stave Production and Shipping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6B3CA-EC32-E44C-A872-B7567F04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71" y="1272646"/>
            <a:ext cx="10344891" cy="12819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Hand carry staves from CERN to LBNL, 4 trips</a:t>
            </a:r>
          </a:p>
          <a:p>
            <a:r>
              <a:rPr lang="en-US" dirty="0"/>
              <a:t>Preliminary design from CERN for stave transportation plates</a:t>
            </a:r>
          </a:p>
          <a:p>
            <a:pPr lvl="1"/>
            <a:r>
              <a:rPr lang="en-US" dirty="0"/>
              <a:t>To be produced at CERN, paid by LBNL/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457189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9C639A-D28C-E949-974E-ACDBAE2ACC50}"/>
              </a:ext>
            </a:extLst>
          </p:cNvPr>
          <p:cNvGrpSpPr/>
          <p:nvPr/>
        </p:nvGrpSpPr>
        <p:grpSpPr>
          <a:xfrm>
            <a:off x="6919546" y="2862944"/>
            <a:ext cx="5272455" cy="3657599"/>
            <a:chOff x="7464836" y="3516086"/>
            <a:chExt cx="4727163" cy="3341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E219-B8F1-9049-8647-243DA02BC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4836" y="3516086"/>
              <a:ext cx="4727163" cy="3341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BDE561-1461-9847-A023-55D2D53A47A0}"/>
                </a:ext>
              </a:extLst>
            </p:cNvPr>
            <p:cNvSpPr txBox="1"/>
            <p:nvPr/>
          </p:nvSpPr>
          <p:spPr>
            <a:xfrm>
              <a:off x="7793511" y="3565527"/>
              <a:ext cx="3286338" cy="759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Extended design from CERN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for MVTX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C82C5-543F-294C-A3EB-11768F2BA8B0}"/>
              </a:ext>
            </a:extLst>
          </p:cNvPr>
          <p:cNvGrpSpPr/>
          <p:nvPr/>
        </p:nvGrpSpPr>
        <p:grpSpPr>
          <a:xfrm>
            <a:off x="428132" y="3014435"/>
            <a:ext cx="6282798" cy="3341915"/>
            <a:chOff x="428132" y="3014435"/>
            <a:chExt cx="6282798" cy="3341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D47155-AD81-804E-BDAC-E3C7F72D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32" y="3014435"/>
              <a:ext cx="6282798" cy="33419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40137C-43D9-2B40-9B39-FDF7D07F4F4C}"/>
                </a:ext>
              </a:extLst>
            </p:cNvPr>
            <p:cNvSpPr txBox="1"/>
            <p:nvPr/>
          </p:nvSpPr>
          <p:spPr>
            <a:xfrm>
              <a:off x="4852042" y="3228069"/>
              <a:ext cx="1632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 ITS IB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8191B6-F476-AD42-B4B8-3CCF8FFD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7ECB61-D262-874E-B22C-1750C26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C71E48-D533-1146-A323-7000126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75932"/>
            <a:ext cx="11176000" cy="75406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8601"/>
            <a:ext cx="10972800" cy="4627564"/>
          </a:xfrm>
        </p:spPr>
        <p:txBody>
          <a:bodyPr/>
          <a:lstStyle/>
          <a:p>
            <a:r>
              <a:rPr lang="en-US" dirty="0"/>
              <a:t>MVTX project scope update</a:t>
            </a:r>
          </a:p>
          <a:p>
            <a:r>
              <a:rPr lang="en-US" dirty="0"/>
              <a:t>Design and R&amp;D progress</a:t>
            </a:r>
          </a:p>
          <a:p>
            <a:r>
              <a:rPr lang="en-US" dirty="0"/>
              <a:t>Near term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6851403" y="849225"/>
            <a:ext cx="4984467" cy="5643652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457494" cy="468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AACB88-8531-9247-9071-775315D91FF3}"/>
              </a:ext>
            </a:extLst>
          </p:cNvPr>
          <p:cNvSpPr txBox="1"/>
          <p:nvPr/>
        </p:nvSpPr>
        <p:spPr>
          <a:xfrm>
            <a:off x="6851404" y="1356276"/>
            <a:ext cx="267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Submitted to BNL ALD 2/2018</a:t>
            </a:r>
          </a:p>
        </p:txBody>
      </p:sp>
    </p:spTree>
    <p:extLst>
      <p:ext uri="{BB962C8B-B14F-4D97-AF65-F5344CB8AC3E}">
        <p14:creationId xmlns:p14="http://schemas.microsoft.com/office/powerpoint/2010/main" val="4083988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77" y="84098"/>
            <a:ext cx="9601200" cy="792168"/>
          </a:xfrm>
        </p:spPr>
        <p:txBody>
          <a:bodyPr/>
          <a:lstStyle/>
          <a:p>
            <a:r>
              <a:rPr lang="en-US" sz="4800" dirty="0"/>
              <a:t>Detector Assembly &amp; QA at LBNL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686717" y="1453134"/>
            <a:ext cx="4782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32AFF"/>
                </a:solidFill>
              </a:rPr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729225" y="2419347"/>
            <a:ext cx="6930295" cy="3782847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2"/>
              <a:ext cx="911864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9" y="2597137"/>
              <a:ext cx="917489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83293" y="3633823"/>
            <a:ext cx="4999907" cy="2507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Follow ALICE IB assembly procedures to build half-detectors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QA records in DB, travelers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Modified jigs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Build two full half-barrel detector with the service structures 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20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2508"/>
          <a:stretch/>
        </p:blipFill>
        <p:spPr bwMode="auto">
          <a:xfrm>
            <a:off x="405527" y="1153288"/>
            <a:ext cx="5687080" cy="205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1219200" y="2568217"/>
            <a:ext cx="431163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ALICE 1</a:t>
            </a:r>
            <a:r>
              <a:rPr lang="en-US" sz="1867" b="1" baseline="30000" dirty="0">
                <a:solidFill>
                  <a:srgbClr val="FFFF00"/>
                </a:solidFill>
              </a:rPr>
              <a:t>st</a:t>
            </a:r>
            <a:r>
              <a:rPr lang="en-US" sz="1867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867" b="1" dirty="0">
                <a:solidFill>
                  <a:srgbClr val="FFFF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3657600" y="1406968"/>
            <a:ext cx="953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5B471-5245-3846-A5CE-11EE7C1DC8AF}"/>
              </a:ext>
            </a:extLst>
          </p:cNvPr>
          <p:cNvSpPr txBox="1"/>
          <p:nvPr/>
        </p:nvSpPr>
        <p:spPr>
          <a:xfrm>
            <a:off x="426099" y="6049029"/>
            <a:ext cx="1137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Install </a:t>
            </a:r>
            <a:r>
              <a:rPr lang="en-US" sz="2000" dirty="0" err="1">
                <a:solidFill>
                  <a:srgbClr val="0432FF"/>
                </a:solidFill>
              </a:rPr>
              <a:t>SamTec</a:t>
            </a:r>
            <a:r>
              <a:rPr lang="en-US" sz="2000" dirty="0">
                <a:solidFill>
                  <a:srgbClr val="0432FF"/>
                </a:solidFill>
              </a:rPr>
              <a:t> &amp; power cables during half-barrel assembly with the service barrel at LBNL (under discussion)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20C0F-8E24-554D-92EA-FF7BA5035A0F}"/>
              </a:ext>
            </a:extLst>
          </p:cNvPr>
          <p:cNvSpPr txBox="1"/>
          <p:nvPr/>
        </p:nvSpPr>
        <p:spPr>
          <a:xfrm>
            <a:off x="4138367" y="2158738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dummies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907350-ADD8-A04B-8501-F08C46D2A733}"/>
              </a:ext>
            </a:extLst>
          </p:cNvPr>
          <p:cNvSpPr txBox="1"/>
          <p:nvPr/>
        </p:nvSpPr>
        <p:spPr>
          <a:xfrm>
            <a:off x="10052263" y="312262"/>
            <a:ext cx="197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&amp; Yuan’s Talks</a:t>
            </a:r>
          </a:p>
        </p:txBody>
      </p:sp>
    </p:spTree>
    <p:extLst>
      <p:ext uri="{BB962C8B-B14F-4D97-AF65-F5344CB8AC3E}">
        <p14:creationId xmlns:p14="http://schemas.microsoft.com/office/powerpoint/2010/main" val="3853389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3341"/>
            <a:ext cx="11176000" cy="754060"/>
          </a:xfrm>
        </p:spPr>
        <p:txBody>
          <a:bodyPr/>
          <a:lstStyle/>
          <a:p>
            <a:r>
              <a:rPr lang="en-US" sz="4267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934192"/>
            <a:ext cx="5181600" cy="567593"/>
          </a:xfrm>
        </p:spPr>
        <p:txBody>
          <a:bodyPr>
            <a:normAutofit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830276"/>
            <a:ext cx="5098093" cy="5692872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6EEA136-8994-AC44-86CF-31D1FE17A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0" y="1648576"/>
            <a:ext cx="6185060" cy="480646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3095814-A38E-1442-AEB0-9DA14383CF56}"/>
              </a:ext>
            </a:extLst>
          </p:cNvPr>
          <p:cNvSpPr txBox="1"/>
          <p:nvPr/>
        </p:nvSpPr>
        <p:spPr>
          <a:xfrm>
            <a:off x="9982200" y="460944"/>
            <a:ext cx="155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for discussions</a:t>
            </a:r>
          </a:p>
        </p:txBody>
      </p:sp>
    </p:spTree>
    <p:extLst>
      <p:ext uri="{BB962C8B-B14F-4D97-AF65-F5344CB8AC3E}">
        <p14:creationId xmlns:p14="http://schemas.microsoft.com/office/powerpoint/2010/main" val="3104494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76B1F-037F-8A4D-9E27-4AA9C0A5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1429"/>
          </a:xfrm>
        </p:spPr>
        <p:txBody>
          <a:bodyPr/>
          <a:lstStyle/>
          <a:p>
            <a:r>
              <a:rPr lang="en-US" dirty="0"/>
              <a:t>Other Activities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C640-1782-EE4E-84AC-ED94FE521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82" y="1022679"/>
            <a:ext cx="11105289" cy="54748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CERN/ALICE visit planned ~end of January 2019 </a:t>
            </a:r>
          </a:p>
          <a:p>
            <a:pPr lvl="1"/>
            <a:r>
              <a:rPr lang="en-US" dirty="0"/>
              <a:t>Walt, Ming, and MIT/</a:t>
            </a:r>
            <a:r>
              <a:rPr lang="en-US" dirty="0" err="1"/>
              <a:t>Bolek</a:t>
            </a:r>
            <a:r>
              <a:rPr lang="en-US" dirty="0"/>
              <a:t>, Jim, Ross et al</a:t>
            </a:r>
          </a:p>
          <a:p>
            <a:pPr lvl="1"/>
            <a:r>
              <a:rPr lang="en-US" dirty="0"/>
              <a:t>Mechanical design and integration </a:t>
            </a:r>
          </a:p>
          <a:p>
            <a:pPr lvl="1"/>
            <a:r>
              <a:rPr lang="en-US" dirty="0"/>
              <a:t>Produce 5 staves for MVTX telescope </a:t>
            </a:r>
          </a:p>
          <a:p>
            <a:r>
              <a:rPr lang="en-US" dirty="0"/>
              <a:t>Preparation for MVTX stave production at CERN</a:t>
            </a:r>
          </a:p>
          <a:p>
            <a:pPr lvl="1"/>
            <a:r>
              <a:rPr lang="en-US" dirty="0"/>
              <a:t>One LANL PD hired at CERN</a:t>
            </a:r>
          </a:p>
          <a:p>
            <a:pPr lvl="1"/>
            <a:r>
              <a:rPr lang="en-US" dirty="0"/>
              <a:t>MIT student/postdoc/tech help at CERN, under discussion </a:t>
            </a:r>
          </a:p>
          <a:p>
            <a:pPr lvl="1"/>
            <a:r>
              <a:rPr lang="en-US" dirty="0"/>
              <a:t>LBNL will start preparing the MVTX detector lab as soon as funds will transferred </a:t>
            </a:r>
          </a:p>
          <a:p>
            <a:pPr lvl="1"/>
            <a:endParaRPr lang="en-US" dirty="0"/>
          </a:p>
          <a:p>
            <a:r>
              <a:rPr lang="en-US" dirty="0" err="1"/>
              <a:t>Fermilab</a:t>
            </a:r>
            <a:r>
              <a:rPr lang="en-US" dirty="0"/>
              <a:t> beam test with INTT, ~May 2019</a:t>
            </a:r>
          </a:p>
          <a:p>
            <a:pPr lvl="1"/>
            <a:r>
              <a:rPr lang="en-US" dirty="0"/>
              <a:t>Waiting for HDI cables for INTT</a:t>
            </a:r>
          </a:p>
          <a:p>
            <a:pPr lvl="1"/>
            <a:r>
              <a:rPr lang="en-US" dirty="0"/>
              <a:t>MVTX telescope will be ready  ~March 2019</a:t>
            </a:r>
          </a:p>
          <a:p>
            <a:pPr lvl="1"/>
            <a:r>
              <a:rPr lang="en-US" dirty="0"/>
              <a:t>A joint test beam proposal being developed </a:t>
            </a:r>
          </a:p>
          <a:p>
            <a:pPr lvl="1"/>
            <a:r>
              <a:rPr lang="en-US" dirty="0"/>
              <a:t>Test global tracking, timing etc.</a:t>
            </a:r>
          </a:p>
          <a:p>
            <a:r>
              <a:rPr lang="en-US" dirty="0"/>
              <a:t>Possible MVTX beam test at LBNL</a:t>
            </a:r>
          </a:p>
          <a:p>
            <a:pPr lvl="1"/>
            <a:r>
              <a:rPr lang="en-US" dirty="0"/>
              <a:t>MVXT sensor and readout electronics characterization etc.</a:t>
            </a:r>
          </a:p>
          <a:p>
            <a:pPr lvl="1"/>
            <a:r>
              <a:rPr lang="en-US" dirty="0"/>
              <a:t>Details under discussion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B24C-2A42-F942-BCE7-40BD8931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39862-052B-144C-BA52-C32C2ABC3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1F31D-3C96-EB41-ABE6-EF14DC95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D021-A6C4-274D-8818-A5F600CABB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02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51"/>
            <a:ext cx="10515600" cy="787399"/>
          </a:xfrm>
        </p:spPr>
        <p:txBody>
          <a:bodyPr/>
          <a:lstStyle/>
          <a:p>
            <a:r>
              <a:rPr lang="en-US" dirty="0"/>
              <a:t>Summary: MVTX - WBS 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967" y="1205392"/>
            <a:ext cx="10515600" cy="5283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MS Project being updated, now in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dirty="0"/>
              <a:t>Stave and RU production through ALICE, moved out of the scope</a:t>
            </a:r>
          </a:p>
          <a:p>
            <a:pPr lvl="1"/>
            <a:r>
              <a:rPr lang="en-US" dirty="0"/>
              <a:t>The rest of tasks, being optimize for cash flow and production schedule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Early procurements of staves and readout units (RU) through US-Alice </a:t>
            </a:r>
          </a:p>
          <a:p>
            <a:pPr lvl="1"/>
            <a:r>
              <a:rPr lang="en-US" dirty="0"/>
              <a:t>DOE and BNL agreed, DOE directly pays UTK/US-ALICE</a:t>
            </a:r>
          </a:p>
          <a:p>
            <a:pPr lvl="1"/>
            <a:r>
              <a:rPr lang="en-US" dirty="0"/>
              <a:t>Received signed letter from CERN on the cost of 60 RUs and 84 Stave, ~$1.36M</a:t>
            </a:r>
          </a:p>
          <a:p>
            <a:pPr lvl="1"/>
            <a:r>
              <a:rPr lang="en-US" dirty="0"/>
              <a:t>Purchase paperwork in progress at UTK, aiming to complete by ~ December 2018 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About $5M to be added to the sPHENIX Management Portfolio</a:t>
            </a:r>
          </a:p>
          <a:p>
            <a:pPr lvl="1"/>
            <a:r>
              <a:rPr lang="en-US" dirty="0"/>
              <a:t>Open MVTX accounts in progress</a:t>
            </a:r>
          </a:p>
          <a:p>
            <a:pPr lvl="1"/>
            <a:r>
              <a:rPr lang="en-US" dirty="0"/>
              <a:t>As a separated project from the MIE, for the rest of MVTX tasks  </a:t>
            </a:r>
          </a:p>
          <a:p>
            <a:pPr lvl="2"/>
            <a:r>
              <a:rPr lang="en-US" dirty="0"/>
              <a:t>Mechanical system design and fabrication</a:t>
            </a:r>
          </a:p>
          <a:p>
            <a:pPr lvl="2"/>
            <a:r>
              <a:rPr lang="en-US" dirty="0"/>
              <a:t>Monthly report to sPHENIX and BNL upper management</a:t>
            </a:r>
          </a:p>
          <a:p>
            <a:pPr lvl="2"/>
            <a:r>
              <a:rPr lang="en-US" dirty="0"/>
              <a:t>Update baseline cost and schedule by January 2019</a:t>
            </a:r>
          </a:p>
          <a:p>
            <a:pPr lvl="1"/>
            <a:r>
              <a:rPr lang="en-US" dirty="0"/>
              <a:t>Will NOT be part of CD-2/3 DOE review </a:t>
            </a:r>
          </a:p>
          <a:p>
            <a:pPr lvl="2"/>
            <a:r>
              <a:rPr lang="en-US" dirty="0">
                <a:solidFill>
                  <a:srgbClr val="032AFF"/>
                </a:solidFill>
              </a:rPr>
              <a:t>Prepared for a separate DOE review  in FY19</a:t>
            </a:r>
          </a:p>
          <a:p>
            <a:endParaRPr lang="en-US" dirty="0"/>
          </a:p>
          <a:p>
            <a:pPr marL="457189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17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3401-747D-3346-A35C-AFC4D835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7F036-33F2-8E43-8099-B5422418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2BD2B-304E-AD42-A611-6989BC4A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94EFD-7DB1-E14B-A6C5-EB2142B0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9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553" y="-24440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766" y="1334099"/>
            <a:ext cx="4367720" cy="38011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2971801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355" y="1225416"/>
            <a:ext cx="4487038" cy="19398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756" y="3765266"/>
            <a:ext cx="4439353" cy="18504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965473" y="921374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02680" y="351914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</p:spTree>
    <p:extLst>
      <p:ext uri="{BB962C8B-B14F-4D97-AF65-F5344CB8AC3E}">
        <p14:creationId xmlns:p14="http://schemas.microsoft.com/office/powerpoint/2010/main" val="1345649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AAF3E-3A86-D544-B0CA-8744D0A66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946" y="35959"/>
            <a:ext cx="9113178" cy="683488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74E04-3F86-344C-8191-0580466C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5D674-2259-E543-AA36-29F75B53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EBFCB-1E1F-7446-8DB7-CE9F61E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7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B21DE-2131-0D4C-83E3-A66B81E0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E1995-34EB-AA42-9F0A-BB48FEC8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922D8-6D9A-054B-B46B-A4F1731E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7977D-3CAC-7F43-9752-51A825F7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2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173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MVTX Sensors and Electronics 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990602"/>
            <a:ext cx="11277600" cy="50799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32AFF"/>
                </a:solidFill>
              </a:rPr>
              <a:t>Major hardware: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48 ALICE ALPIDE Staves + Interface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48 Front End Electronics (ALICE RUv2)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Back End Electronics (ATLAS FELIX v2)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EBDC Linux servers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24 Power Boards + CAEN Supplies +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 Stave to RU cables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144 data fiber optic cables (3 fibers x 48 FEE)</a:t>
            </a:r>
            <a:endParaRPr lang="en-US" sz="3200" dirty="0">
              <a:solidFill>
                <a:srgbClr val="032AFF"/>
              </a:solidFill>
            </a:endParaRPr>
          </a:p>
          <a:p>
            <a:r>
              <a:rPr lang="en-US" sz="2667" dirty="0">
                <a:solidFill>
                  <a:srgbClr val="FF0000"/>
                </a:solidFill>
              </a:rPr>
              <a:t>Stave production: total 84, 75% spares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/>
              <a:t>Two inner layers: 12+16=28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/>
              <a:t>10% spares: 8 staves</a:t>
            </a:r>
          </a:p>
          <a:p>
            <a:r>
              <a:rPr lang="en-US" sz="2667" dirty="0">
                <a:solidFill>
                  <a:srgbClr val="FF0000"/>
                </a:solidFill>
              </a:rPr>
              <a:t>RU production: 60 in total, 25% spares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5CAF6-FE9F-5648-AE59-371F3FDB95AB}"/>
              </a:ext>
            </a:extLst>
          </p:cNvPr>
          <p:cNvGrpSpPr/>
          <p:nvPr/>
        </p:nvGrpSpPr>
        <p:grpSpPr>
          <a:xfrm>
            <a:off x="8390155" y="1706093"/>
            <a:ext cx="3673016" cy="711200"/>
            <a:chOff x="5641001" y="3295935"/>
            <a:chExt cx="3502999" cy="92158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A7A29520-450C-E643-97F3-ECF5075C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001" y="3295935"/>
              <a:ext cx="3502999" cy="535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 descr="G:\Workspaces\e\ellaudi\Alice_photo_repository\pictures\2015_03_03_stave1_21_HIC\DSCN1647.JPG">
              <a:extLst>
                <a:ext uri="{FF2B5EF4-FFF2-40B4-BE49-F238E27FC236}">
                  <a16:creationId xmlns:a16="http://schemas.microsoft.com/office/drawing/2014/main" id="{EF00E65A-60F5-F94E-B4E4-295FEB723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4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41001" y="3650182"/>
              <a:ext cx="3502999" cy="56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9543AFA-E89D-244E-9477-4F6F7935D9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378665"/>
            <a:ext cx="2754749" cy="1076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5B7D-02A6-A847-8CBD-552288CC8B95}"/>
              </a:ext>
            </a:extLst>
          </p:cNvPr>
          <p:cNvSpPr txBox="1"/>
          <p:nvPr/>
        </p:nvSpPr>
        <p:spPr>
          <a:xfrm>
            <a:off x="10058400" y="2417294"/>
            <a:ext cx="154170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ALICE ITS/IB stave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1F11C-439B-F04F-B97B-108F6395CCDA}"/>
              </a:ext>
            </a:extLst>
          </p:cNvPr>
          <p:cNvSpPr txBox="1"/>
          <p:nvPr/>
        </p:nvSpPr>
        <p:spPr>
          <a:xfrm>
            <a:off x="10084972" y="4483879"/>
            <a:ext cx="114717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ALICE ITS RU</a:t>
            </a:r>
          </a:p>
        </p:txBody>
      </p:sp>
    </p:spTree>
    <p:extLst>
      <p:ext uri="{BB962C8B-B14F-4D97-AF65-F5344CB8AC3E}">
        <p14:creationId xmlns:p14="http://schemas.microsoft.com/office/powerpoint/2010/main" val="1336515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-3493"/>
            <a:ext cx="9855200" cy="790893"/>
          </a:xfrm>
        </p:spPr>
        <p:txBody>
          <a:bodyPr>
            <a:normAutofit/>
          </a:bodyPr>
          <a:lstStyle/>
          <a:p>
            <a:r>
              <a:rPr lang="en-US" sz="4267" dirty="0"/>
              <a:t>sPHENIX vs ALICE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032000" y="991880"/>
          <a:ext cx="8769052" cy="2093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ALICE (Run3)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sPHENIX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Ratio of data rates </a:t>
                      </a:r>
                      <a:r>
                        <a:rPr lang="en-US" sz="1900" dirty="0" err="1"/>
                        <a:t>sPHENX</a:t>
                      </a:r>
                      <a:r>
                        <a:rPr lang="en-US" sz="1900" dirty="0"/>
                        <a:t>/ALICE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 err="1"/>
                        <a:t>Pb+Pb</a:t>
                      </a:r>
                      <a:r>
                        <a:rPr lang="en-US" sz="1900" dirty="0"/>
                        <a:t> /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baseline="0" dirty="0" err="1"/>
                        <a:t>Au+Au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50kHz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200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 err="1"/>
                        <a:t>p+p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200kHz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13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(1.6)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/>
                        <a:t>Trigger/Readout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50 kHz/(C.R.)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15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13080" y="4038600"/>
            <a:ext cx="8636000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MB Event track multiplicity </a:t>
            </a:r>
            <a:r>
              <a:rPr lang="en-US" sz="2133" dirty="0" err="1"/>
              <a:t>dN</a:t>
            </a:r>
            <a:r>
              <a:rPr lang="en-US" sz="2133" dirty="0"/>
              <a:t>/</a:t>
            </a:r>
            <a:r>
              <a:rPr lang="en-US" sz="2133" dirty="0" err="1"/>
              <a:t>dη</a:t>
            </a:r>
            <a:endParaRPr lang="en-US" sz="2133" dirty="0"/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32AFF"/>
                </a:solidFill>
              </a:rPr>
              <a:t>sPHENIX = 1/3 ALICE (pp)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32AFF"/>
                </a:solidFill>
              </a:rPr>
              <a:t>sPHENIX = 1/5 ALICE (AA)</a:t>
            </a:r>
          </a:p>
          <a:p>
            <a:endParaRPr lang="en-US" sz="2133" dirty="0"/>
          </a:p>
          <a:p>
            <a:r>
              <a:rPr lang="en-US" sz="2133" dirty="0">
                <a:solidFill>
                  <a:srgbClr val="FF0000"/>
                </a:solidFill>
              </a:rPr>
              <a:t>sPHENIX triggered data rate fits well within ALICE readout hardware specs </a:t>
            </a:r>
          </a:p>
        </p:txBody>
      </p:sp>
    </p:spTree>
    <p:extLst>
      <p:ext uri="{BB962C8B-B14F-4D97-AF65-F5344CB8AC3E}">
        <p14:creationId xmlns:p14="http://schemas.microsoft.com/office/powerpoint/2010/main" val="33252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7057" y="66671"/>
            <a:ext cx="7574763" cy="69344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Enables the 3</a:t>
            </a:r>
            <a:r>
              <a:rPr lang="en-US" b="1" baseline="30000" dirty="0"/>
              <a:t>rd</a:t>
            </a:r>
            <a:r>
              <a:rPr lang="en-US" b="1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01580" y="1196252"/>
            <a:ext cx="3760516" cy="24381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700" dirty="0"/>
              <a:t>Jets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/>
              <a:t>Upsilons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solidFill>
                  <a:srgbClr val="FF0000"/>
                </a:solidFill>
              </a:rPr>
              <a:t>Open Heavy Flavor</a:t>
            </a:r>
          </a:p>
          <a:p>
            <a:pPr marL="385763" indent="-385763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129" y="1196252"/>
            <a:ext cx="4994795" cy="4766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1712290" y="3241308"/>
            <a:ext cx="3840699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Bottom quarks are heavy (4.2 GeV)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Produced in initial collision, probe QGP evolution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Well controlled in </a:t>
            </a:r>
            <a:r>
              <a:rPr lang="en-US" sz="1400" dirty="0" err="1"/>
              <a:t>pQCD</a:t>
            </a:r>
            <a:endParaRPr lang="en-US" sz="1400" dirty="0"/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400" dirty="0"/>
              <a:t>Provide access to fundamental transport properties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34" y="4931352"/>
            <a:ext cx="1862512" cy="132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9"/>
          <a:stretch/>
        </p:blipFill>
        <p:spPr>
          <a:xfrm>
            <a:off x="1766828" y="4918666"/>
            <a:ext cx="1688475" cy="1333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C9058-0DD6-E64F-8FFF-AB6BE3D315D0}"/>
              </a:ext>
            </a:extLst>
          </p:cNvPr>
          <p:cNvSpPr txBox="1"/>
          <p:nvPr/>
        </p:nvSpPr>
        <p:spPr>
          <a:xfrm>
            <a:off x="9296400" y="782381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413830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1200" y="21335"/>
            <a:ext cx="8229600" cy="712245"/>
          </a:xfrm>
        </p:spPr>
        <p:txBody>
          <a:bodyPr>
            <a:normAutofit/>
          </a:bodyPr>
          <a:lstStyle/>
          <a:p>
            <a:r>
              <a:rPr lang="en-US" sz="3600" dirty="0"/>
              <a:t>Projected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82" y="963862"/>
            <a:ext cx="5996820" cy="23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1295370"/>
            <a:ext cx="7554907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8553803" y="908378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7989765" y="1367694"/>
            <a:ext cx="1654419" cy="1649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347" y="3191813"/>
            <a:ext cx="7886700" cy="10047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524000" y="4277672"/>
            <a:ext cx="934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Projected sPHENIX MVTX L0 fluence:</a:t>
            </a:r>
            <a:endParaRPr lang="en-US" sz="2400" b="1" baseline="30000" dirty="0"/>
          </a:p>
          <a:p>
            <a:endParaRPr lang="en-US" sz="2400" dirty="0"/>
          </a:p>
          <a:p>
            <a:r>
              <a:rPr lang="en-US" sz="2400" dirty="0"/>
              <a:t>Outer layers:</a:t>
            </a:r>
          </a:p>
          <a:p>
            <a:r>
              <a:rPr lang="en-US" sz="1600" dirty="0"/>
              <a:t> L1 = 0.6 x L0; L2 = 0.4 x L0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6216452" y="4294426"/>
            <a:ext cx="3017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TID = 1060krad</a:t>
            </a:r>
          </a:p>
          <a:p>
            <a:r>
              <a:rPr lang="en-US" sz="2400" b="1" dirty="0"/>
              <a:t>NIEL = 6x10</a:t>
            </a:r>
            <a:r>
              <a:rPr lang="en-US" sz="2400" b="1" baseline="30000" dirty="0"/>
              <a:t>12</a:t>
            </a:r>
            <a:r>
              <a:rPr lang="en-US" sz="2400" b="1" dirty="0"/>
              <a:t>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eq</a:t>
            </a:r>
            <a:r>
              <a:rPr lang="en-US" sz="2400" b="1" dirty="0"/>
              <a:t>/cm</a:t>
            </a:r>
            <a:r>
              <a:rPr lang="en-US" sz="2400" b="1" baseline="30000" dirty="0"/>
              <a:t>2</a:t>
            </a:r>
            <a:r>
              <a:rPr lang="en-US" sz="2400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4CFE0-D62C-CF4B-B002-A331C4FE85D9}"/>
              </a:ext>
            </a:extLst>
          </p:cNvPr>
          <p:cNvSpPr txBox="1"/>
          <p:nvPr/>
        </p:nvSpPr>
        <p:spPr>
          <a:xfrm>
            <a:off x="9412641" y="3420835"/>
            <a:ext cx="235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 study</a:t>
            </a:r>
          </a:p>
          <a:p>
            <a:r>
              <a:rPr lang="en-US" sz="1600" dirty="0" err="1"/>
              <a:t>arXiv</a:t>
            </a:r>
            <a:r>
              <a:rPr lang="en-US" sz="1600" dirty="0"/>
              <a:t>: 0710.2676 [</a:t>
            </a:r>
            <a:r>
              <a:rPr lang="en-US" sz="1600" dirty="0" err="1"/>
              <a:t>nucl</a:t>
            </a:r>
            <a:r>
              <a:rPr lang="en-US" sz="1600" dirty="0"/>
              <a:t>-ex]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C9D98-6079-3741-8481-094C413B1E12}"/>
              </a:ext>
            </a:extLst>
          </p:cNvPr>
          <p:cNvSpPr txBox="1"/>
          <p:nvPr/>
        </p:nvSpPr>
        <p:spPr>
          <a:xfrm>
            <a:off x="2616726" y="5803037"/>
            <a:ext cx="7032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Sensors tested to full MVTX NIEL and ~3x TID @ALICE </a:t>
            </a:r>
          </a:p>
        </p:txBody>
      </p:sp>
    </p:spTree>
    <p:extLst>
      <p:ext uri="{BB962C8B-B14F-4D97-AF65-F5344CB8AC3E}">
        <p14:creationId xmlns:p14="http://schemas.microsoft.com/office/powerpoint/2010/main" val="2925707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b="27630"/>
          <a:stretch/>
        </p:blipFill>
        <p:spPr bwMode="auto">
          <a:xfrm rot="5400000">
            <a:off x="6499120" y="1165120"/>
            <a:ext cx="6858001" cy="45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4524"/>
          <a:stretch/>
        </p:blipFill>
        <p:spPr bwMode="auto">
          <a:xfrm>
            <a:off x="4161185" y="0"/>
            <a:ext cx="3366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4353"/>
          <a:stretch/>
        </p:blipFill>
        <p:spPr bwMode="auto">
          <a:xfrm>
            <a:off x="13257" y="0"/>
            <a:ext cx="471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8150089" y="5816400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106965" y="1057677"/>
            <a:ext cx="1320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2546266" y="826841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BBF80-32A2-394F-B984-1B9206D2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781E-902F-F248-BB41-695F6A6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E105-49C1-DF4D-8A7F-228FED6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833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C8F8-1CBC-E24A-8F3B-DFF0E9AD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73" y="134056"/>
            <a:ext cx="1111226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Two HICs Produced and Tested at CERN w/ Extended Power Cables</a:t>
            </a:r>
            <a:br>
              <a:rPr lang="en-US" sz="3200" dirty="0"/>
            </a:br>
            <a:r>
              <a:rPr lang="en-US" sz="2800" dirty="0">
                <a:solidFill>
                  <a:srgbClr val="0432FF"/>
                </a:solidFill>
              </a:rPr>
              <a:t>NO noticeable difference in sensor performance, as expected 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https://www.phenix.bnl.gov/WWW/publish/mxliu/sPHENIX/pictures/CERN-092018/HICs_Ext_FPC_PWR_40_60cm_IMG_1175.jpg">
            <a:extLst>
              <a:ext uri="{FF2B5EF4-FFF2-40B4-BE49-F238E27FC236}">
                <a16:creationId xmlns:a16="http://schemas.microsoft.com/office/drawing/2014/main" id="{C28D7FC7-14B6-3248-864D-4F152429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4"/>
          <a:stretch/>
        </p:blipFill>
        <p:spPr bwMode="auto">
          <a:xfrm>
            <a:off x="978186" y="1690688"/>
            <a:ext cx="9982724" cy="45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0D5E7-9A76-E745-B226-43F1994AA77D}"/>
              </a:ext>
            </a:extLst>
          </p:cNvPr>
          <p:cNvSpPr txBox="1"/>
          <p:nvPr/>
        </p:nvSpPr>
        <p:spPr>
          <a:xfrm>
            <a:off x="4344640" y="2566312"/>
            <a:ext cx="378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MVTX: 40cm flex power PCB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02987-E2F3-8349-B373-E79D904E302C}"/>
              </a:ext>
            </a:extLst>
          </p:cNvPr>
          <p:cNvSpPr txBox="1"/>
          <p:nvPr/>
        </p:nvSpPr>
        <p:spPr>
          <a:xfrm>
            <a:off x="4197495" y="4010036"/>
            <a:ext cx="378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MVTX: 60cm flex power PCB</a:t>
            </a:r>
            <a:r>
              <a:rPr lang="en-US" sz="2400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E324AC-C317-CF47-8ECC-FFC4B67AEBC9}"/>
              </a:ext>
            </a:extLst>
          </p:cNvPr>
          <p:cNvCxnSpPr/>
          <p:nvPr/>
        </p:nvCxnSpPr>
        <p:spPr>
          <a:xfrm>
            <a:off x="4175186" y="2406771"/>
            <a:ext cx="370073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839DF-5957-5F43-9467-415E62B52D7A}"/>
              </a:ext>
            </a:extLst>
          </p:cNvPr>
          <p:cNvCxnSpPr>
            <a:cxnSpLocks/>
          </p:cNvCxnSpPr>
          <p:nvPr/>
        </p:nvCxnSpPr>
        <p:spPr>
          <a:xfrm flipV="1">
            <a:off x="2912853" y="3717986"/>
            <a:ext cx="6429555" cy="10064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2A7F07-053B-EF40-9A5A-389333265C9F}"/>
              </a:ext>
            </a:extLst>
          </p:cNvPr>
          <p:cNvCxnSpPr>
            <a:cxnSpLocks/>
          </p:cNvCxnSpPr>
          <p:nvPr/>
        </p:nvCxnSpPr>
        <p:spPr>
          <a:xfrm flipV="1">
            <a:off x="8048445" y="3959336"/>
            <a:ext cx="1446363" cy="5742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6F0B86-7D8E-3A4A-8BD5-D8A4CD9815E0}"/>
              </a:ext>
            </a:extLst>
          </p:cNvPr>
          <p:cNvSpPr txBox="1"/>
          <p:nvPr/>
        </p:nvSpPr>
        <p:spPr>
          <a:xfrm>
            <a:off x="7983591" y="3959336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ALICE IB: 15cm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08EAC1F-E999-E64F-814F-107D12DC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4778C8D-B884-1640-9A23-2C48F14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8FB3D9-A9BF-2B4C-94B0-C3E05603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5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A543-9E48-9C46-83CA-BED2CBA6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53" y="2025"/>
            <a:ext cx="10515600" cy="1325563"/>
          </a:xfrm>
        </p:spPr>
        <p:txBody>
          <a:bodyPr/>
          <a:lstStyle/>
          <a:p>
            <a:r>
              <a:rPr lang="en-US" dirty="0"/>
              <a:t>HICs Test Results from CERN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5FFB9-DF36-A444-80DB-49FE6254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5" y="1139819"/>
            <a:ext cx="11224593" cy="5150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FCF55-9C72-EA4D-8309-28FD63492C1C}"/>
              </a:ext>
            </a:extLst>
          </p:cNvPr>
          <p:cNvSpPr txBox="1"/>
          <p:nvPr/>
        </p:nvSpPr>
        <p:spPr>
          <a:xfrm>
            <a:off x="2209801" y="3477442"/>
            <a:ext cx="314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Before: 2 ALICE IB HICs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D4B-1F53-E540-9519-83E333FF180D}"/>
              </a:ext>
            </a:extLst>
          </p:cNvPr>
          <p:cNvSpPr txBox="1"/>
          <p:nvPr/>
        </p:nvSpPr>
        <p:spPr>
          <a:xfrm>
            <a:off x="6109254" y="3115194"/>
            <a:ext cx="595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After: same ALICE HICs, replaced power FPCs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525EB-E96B-BC4C-A24B-F62C7E47AF1E}"/>
              </a:ext>
            </a:extLst>
          </p:cNvPr>
          <p:cNvSpPr txBox="1"/>
          <p:nvPr/>
        </p:nvSpPr>
        <p:spPr>
          <a:xfrm>
            <a:off x="674225" y="6276729"/>
            <a:ext cx="7348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Noise level: ~4 e’s;   </a:t>
            </a:r>
            <a:r>
              <a:rPr lang="en-US" sz="2400" b="1" dirty="0">
                <a:solidFill>
                  <a:srgbClr val="00B050"/>
                </a:solidFill>
              </a:rPr>
              <a:t>Threshold: ~180e’s;</a:t>
            </a:r>
            <a:r>
              <a:rPr lang="en-US" sz="2400" b="1" dirty="0">
                <a:solidFill>
                  <a:srgbClr val="0432FF"/>
                </a:solidFill>
              </a:rPr>
              <a:t>   MIP: ~1000 e’s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0C824-89FF-1D4A-BD70-76D15F258457}"/>
              </a:ext>
            </a:extLst>
          </p:cNvPr>
          <p:cNvSpPr txBox="1"/>
          <p:nvPr/>
        </p:nvSpPr>
        <p:spPr>
          <a:xfrm>
            <a:off x="6559829" y="6329737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Chip-0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F61A6-F6F4-824F-9EAB-AEDCF57CE6F4}"/>
              </a:ext>
            </a:extLst>
          </p:cNvPr>
          <p:cNvSpPr txBox="1"/>
          <p:nvPr/>
        </p:nvSpPr>
        <p:spPr>
          <a:xfrm>
            <a:off x="10290315" y="6276729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Chip-8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CFE02-28C5-5D42-A898-175BBB201C78}"/>
              </a:ext>
            </a:extLst>
          </p:cNvPr>
          <p:cNvSpPr txBox="1"/>
          <p:nvPr/>
        </p:nvSpPr>
        <p:spPr>
          <a:xfrm>
            <a:off x="5605254" y="4438140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3078D-02BA-F44B-8273-E9D7329F22FB}"/>
              </a:ext>
            </a:extLst>
          </p:cNvPr>
          <p:cNvSpPr txBox="1"/>
          <p:nvPr/>
        </p:nvSpPr>
        <p:spPr>
          <a:xfrm>
            <a:off x="5605254" y="5591757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HIC2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72CE-F032-314A-9AFC-21C4E259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00B2BB-782B-A045-A85A-5A7E7BDD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F7FC25-61F8-5440-93CC-B3C901FB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33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B7EE8-9A68-304A-A302-8A9CC9EBAA5D}"/>
              </a:ext>
            </a:extLst>
          </p:cNvPr>
          <p:cNvSpPr txBox="1"/>
          <p:nvPr/>
        </p:nvSpPr>
        <p:spPr>
          <a:xfrm>
            <a:off x="1" y="458737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11978-6759-8348-9CBC-4F5F0179915C}"/>
              </a:ext>
            </a:extLst>
          </p:cNvPr>
          <p:cNvSpPr txBox="1"/>
          <p:nvPr/>
        </p:nvSpPr>
        <p:spPr>
          <a:xfrm>
            <a:off x="-12182" y="572516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71792-F33A-9F41-85D7-B22EEF29D1B1}"/>
              </a:ext>
            </a:extLst>
          </p:cNvPr>
          <p:cNvSpPr txBox="1"/>
          <p:nvPr/>
        </p:nvSpPr>
        <p:spPr>
          <a:xfrm>
            <a:off x="81594" y="4068808"/>
            <a:ext cx="65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Thr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6929E-D0F9-A34D-9109-6CB8173DF736}"/>
              </a:ext>
            </a:extLst>
          </p:cNvPr>
          <p:cNvSpPr txBox="1"/>
          <p:nvPr/>
        </p:nvSpPr>
        <p:spPr>
          <a:xfrm>
            <a:off x="64346" y="5167709"/>
            <a:ext cx="65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Thr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006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592" y="4589685"/>
            <a:ext cx="6454315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679319" y="2330074"/>
            <a:ext cx="3816424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Project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34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16" y="283359"/>
            <a:ext cx="10401955" cy="303251"/>
          </a:xfrm>
        </p:spPr>
        <p:txBody>
          <a:bodyPr/>
          <a:lstStyle/>
          <a:p>
            <a:r>
              <a:rPr lang="en-GB" sz="32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2581" y="1205771"/>
            <a:ext cx="10826680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76843" y="1770411"/>
            <a:ext cx="259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580407" y="2264341"/>
            <a:ext cx="4093343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3627077" y="4078902"/>
            <a:ext cx="4504088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924553" y="4591096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3560740" y="4905697"/>
            <a:ext cx="428056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4022482" y="6023828"/>
            <a:ext cx="220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865784" y="6253510"/>
            <a:ext cx="1123013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5846630" y="5834125"/>
            <a:ext cx="181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3140681" y="5564416"/>
            <a:ext cx="2705949" cy="5005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6673669" y="1738496"/>
            <a:ext cx="4973432" cy="3037265"/>
            <a:chOff x="2322475" y="3022062"/>
            <a:chExt cx="5162458" cy="3421736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3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8" y="4188220"/>
              <a:ext cx="1654105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79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5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79321" y="2293634"/>
            <a:ext cx="1186465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7" name="Rectangle 96"/>
          <p:cNvSpPr/>
          <p:nvPr/>
        </p:nvSpPr>
        <p:spPr>
          <a:xfrm>
            <a:off x="2949321" y="2293634"/>
            <a:ext cx="1186465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9DA763D-6067-0245-B034-3E459DFFD682}"/>
              </a:ext>
            </a:extLst>
          </p:cNvPr>
          <p:cNvSpPr txBox="1"/>
          <p:nvPr/>
        </p:nvSpPr>
        <p:spPr>
          <a:xfrm>
            <a:off x="8900907" y="31665"/>
            <a:ext cx="34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Antonello Di Mauro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7E042-1A34-7848-AFFF-1AC5D2713437}"/>
              </a:ext>
            </a:extLst>
          </p:cNvPr>
          <p:cNvSpPr txBox="1"/>
          <p:nvPr/>
        </p:nvSpPr>
        <p:spPr>
          <a:xfrm>
            <a:off x="9381670" y="5231595"/>
            <a:ext cx="2556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Modified for sPHENIX: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15cm -&gt; 40cm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F86855-F8E7-FF4F-8D4C-9B14A72D64B5}"/>
              </a:ext>
            </a:extLst>
          </p:cNvPr>
          <p:cNvCxnSpPr>
            <a:cxnSpLocks/>
          </p:cNvCxnSpPr>
          <p:nvPr/>
        </p:nvCxnSpPr>
        <p:spPr>
          <a:xfrm flipV="1">
            <a:off x="10161179" y="4775761"/>
            <a:ext cx="397285" cy="455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762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Project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41" y="1020819"/>
            <a:ext cx="3860975" cy="265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183" y="869665"/>
            <a:ext cx="5545211" cy="2420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11" y="3758109"/>
            <a:ext cx="5259312" cy="230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829" y="3580218"/>
            <a:ext cx="5060441" cy="16885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708" y="654718"/>
            <a:ext cx="516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2-layer flex, PI: 50 µm, Cu: 35 µm, solder mask: 20 µm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453509" y="1471624"/>
            <a:ext cx="528452" cy="167325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TextBox 13"/>
          <p:cNvSpPr txBox="1"/>
          <p:nvPr/>
        </p:nvSpPr>
        <p:spPr>
          <a:xfrm>
            <a:off x="4446408" y="3282150"/>
            <a:ext cx="7549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The two flexes are connected together, AVDD is transferred from top to bottom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395" y="6060423"/>
            <a:ext cx="56052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The PWR extension is connected to the FPC by iron soldering and wings are cut.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777847" y="4865224"/>
            <a:ext cx="356772" cy="219693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97"/>
          <a:stretch/>
        </p:blipFill>
        <p:spPr>
          <a:xfrm>
            <a:off x="6597852" y="5302733"/>
            <a:ext cx="5089416" cy="147314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32316" y="283359"/>
            <a:ext cx="10401955" cy="30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04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FPC Extension for Connection to Electrical Services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68131" y="5911703"/>
            <a:ext cx="5828848" cy="350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9200" y="2876961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983" y="1412341"/>
            <a:ext cx="123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2" name="Curved Down Arrow 21"/>
          <p:cNvSpPr/>
          <p:nvPr/>
        </p:nvSpPr>
        <p:spPr>
          <a:xfrm>
            <a:off x="4453508" y="2601899"/>
            <a:ext cx="621080" cy="38104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13121" y="1649526"/>
            <a:ext cx="21265" cy="127925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92668" y="1555285"/>
            <a:ext cx="10633" cy="154581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87242" y="1189054"/>
            <a:ext cx="123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21561" y="1895429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3680" y="4249627"/>
            <a:ext cx="9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08577" y="4233265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AVDD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77937" y="4406930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DVDD</a:t>
            </a:r>
          </a:p>
        </p:txBody>
      </p:sp>
      <p:sp>
        <p:nvSpPr>
          <p:cNvPr id="33" name="TextBox 32"/>
          <p:cNvSpPr txBox="1"/>
          <p:nvPr/>
        </p:nvSpPr>
        <p:spPr>
          <a:xfrm rot="804008">
            <a:off x="9671168" y="2264762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DGND</a:t>
            </a:r>
          </a:p>
        </p:txBody>
      </p:sp>
      <p:sp>
        <p:nvSpPr>
          <p:cNvPr id="34" name="TextBox 33"/>
          <p:cNvSpPr txBox="1"/>
          <p:nvPr/>
        </p:nvSpPr>
        <p:spPr>
          <a:xfrm rot="697548">
            <a:off x="9685341" y="2470327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AGND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567215" y="4298548"/>
            <a:ext cx="673967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528225" y="4440316"/>
            <a:ext cx="673967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479804" y="4618958"/>
            <a:ext cx="502157" cy="849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1C1E31-63A4-6643-830F-80B99D3B4093}"/>
              </a:ext>
            </a:extLst>
          </p:cNvPr>
          <p:cNvSpPr txBox="1"/>
          <p:nvPr/>
        </p:nvSpPr>
        <p:spPr>
          <a:xfrm>
            <a:off x="8900907" y="31665"/>
            <a:ext cx="342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Antonello Di Mauro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827263-ADD8-3F4E-BC8C-281E88C1DD01}"/>
              </a:ext>
            </a:extLst>
          </p:cNvPr>
          <p:cNvSpPr/>
          <p:nvPr/>
        </p:nvSpPr>
        <p:spPr>
          <a:xfrm>
            <a:off x="5817678" y="884678"/>
            <a:ext cx="1122953" cy="157068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0EE33-7A85-AB44-889D-7D05483EB867}"/>
              </a:ext>
            </a:extLst>
          </p:cNvPr>
          <p:cNvSpPr txBox="1"/>
          <p:nvPr/>
        </p:nvSpPr>
        <p:spPr>
          <a:xfrm>
            <a:off x="5458852" y="2564417"/>
            <a:ext cx="4611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Longer copper traces ~30cm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for sPHENIX, no other components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B70E92-68E9-654B-8E4C-E01A468EA127}"/>
              </a:ext>
            </a:extLst>
          </p:cNvPr>
          <p:cNvSpPr/>
          <p:nvPr/>
        </p:nvSpPr>
        <p:spPr>
          <a:xfrm rot="750046">
            <a:off x="6991133" y="1298841"/>
            <a:ext cx="3632743" cy="1330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F2567-C5A7-D044-AE36-53E3798A9135}"/>
              </a:ext>
            </a:extLst>
          </p:cNvPr>
          <p:cNvSpPr txBox="1"/>
          <p:nvPr/>
        </p:nvSpPr>
        <p:spPr>
          <a:xfrm>
            <a:off x="8153400" y="1412341"/>
            <a:ext cx="1624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Unchanged</a:t>
            </a:r>
          </a:p>
        </p:txBody>
      </p:sp>
    </p:spTree>
    <p:extLst>
      <p:ext uri="{BB962C8B-B14F-4D97-AF65-F5344CB8AC3E}">
        <p14:creationId xmlns:p14="http://schemas.microsoft.com/office/powerpoint/2010/main" val="2477873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7B6B9-E49B-1A42-AE91-680CD501D9E5}"/>
              </a:ext>
            </a:extLst>
          </p:cNvPr>
          <p:cNvGrpSpPr/>
          <p:nvPr/>
        </p:nvGrpSpPr>
        <p:grpSpPr>
          <a:xfrm>
            <a:off x="97217" y="4549337"/>
            <a:ext cx="2658055" cy="2099924"/>
            <a:chOff x="220691" y="2007039"/>
            <a:chExt cx="2193559" cy="16600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2D267-C1B3-0146-85D9-9C9B0BB7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91" y="2007039"/>
              <a:ext cx="1872148" cy="16600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6E6286-458B-CC4C-BF60-79B8B2B08EBD}"/>
                </a:ext>
              </a:extLst>
            </p:cNvPr>
            <p:cNvSpPr txBox="1"/>
            <p:nvPr/>
          </p:nvSpPr>
          <p:spPr>
            <a:xfrm>
              <a:off x="530525" y="3305168"/>
              <a:ext cx="1883725" cy="33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Sensor source test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26" y="27147"/>
            <a:ext cx="10515600" cy="1117780"/>
          </a:xfrm>
        </p:spPr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77" y="848710"/>
            <a:ext cx="4498067" cy="1819473"/>
          </a:xfrm>
        </p:spPr>
        <p:txBody>
          <a:bodyPr>
            <a:normAutofit fontScale="70000" lnSpcReduction="20000"/>
          </a:bodyPr>
          <a:lstStyle/>
          <a:p>
            <a:r>
              <a:rPr lang="en-US" sz="3067" dirty="0"/>
              <a:t>MAPS evaluation </a:t>
            </a:r>
          </a:p>
          <a:p>
            <a:r>
              <a:rPr lang="en-US" sz="3067" dirty="0"/>
              <a:t>Readout integration</a:t>
            </a:r>
          </a:p>
          <a:p>
            <a:r>
              <a:rPr lang="en-US" sz="3067" dirty="0"/>
              <a:t>4-sensor telescope</a:t>
            </a:r>
          </a:p>
          <a:p>
            <a:r>
              <a:rPr lang="en-US" sz="3067" dirty="0"/>
              <a:t>Test beam at </a:t>
            </a:r>
            <a:r>
              <a:rPr lang="en-US" sz="3067" dirty="0" err="1"/>
              <a:t>Fermilab</a:t>
            </a:r>
            <a:endParaRPr lang="en-US" sz="3067" dirty="0"/>
          </a:p>
          <a:p>
            <a:r>
              <a:rPr lang="en-US" sz="3067" dirty="0"/>
              <a:t>Mechanical &amp; cooling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36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34" y="4630065"/>
            <a:ext cx="4991500" cy="202105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B4554-299F-F348-8C7F-E812236322CD}"/>
              </a:ext>
            </a:extLst>
          </p:cNvPr>
          <p:cNvGrpSpPr/>
          <p:nvPr/>
        </p:nvGrpSpPr>
        <p:grpSpPr>
          <a:xfrm>
            <a:off x="7210460" y="848709"/>
            <a:ext cx="3058532" cy="2240603"/>
            <a:chOff x="3943467" y="681777"/>
            <a:chExt cx="2495050" cy="1882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DECA3-FF95-6945-9521-284C0E89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467" y="693139"/>
              <a:ext cx="2495050" cy="18712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144722-A5A1-B54D-BBAC-84F090DB5C2E}"/>
                </a:ext>
              </a:extLst>
            </p:cNvPr>
            <p:cNvSpPr txBox="1"/>
            <p:nvPr/>
          </p:nvSpPr>
          <p:spPr>
            <a:xfrm>
              <a:off x="3954535" y="681777"/>
              <a:ext cx="2364751" cy="35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Signal integrity &amp; cables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4E96C-FE3D-204C-BB8B-9E2F8FCBCD81}"/>
              </a:ext>
            </a:extLst>
          </p:cNvPr>
          <p:cNvGrpSpPr/>
          <p:nvPr/>
        </p:nvGrpSpPr>
        <p:grpSpPr>
          <a:xfrm>
            <a:off x="10301063" y="862232"/>
            <a:ext cx="1761710" cy="2203453"/>
            <a:chOff x="5807275" y="2244039"/>
            <a:chExt cx="1185301" cy="15804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D678E9-C218-2640-A09C-2D63127F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09725" y="2441589"/>
              <a:ext cx="1580401" cy="118530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2979D2-69CB-A04C-8C31-FF59E6687CF0}"/>
                </a:ext>
              </a:extLst>
            </p:cNvPr>
            <p:cNvSpPr txBox="1"/>
            <p:nvPr/>
          </p:nvSpPr>
          <p:spPr>
            <a:xfrm>
              <a:off x="5854238" y="2933380"/>
              <a:ext cx="1103155" cy="478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rgbClr val="FFFF00"/>
                  </a:solidFill>
                </a:rPr>
                <a:t>Cooling system</a:t>
              </a:r>
            </a:p>
            <a:p>
              <a:r>
                <a:rPr lang="en-US" sz="1867" dirty="0">
                  <a:solidFill>
                    <a:srgbClr val="FFFF00"/>
                  </a:solidFill>
                </a:rPr>
                <a:t>prototype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BD9E2C-7EA7-F644-ADD8-0EBB7C29D6D3}"/>
              </a:ext>
            </a:extLst>
          </p:cNvPr>
          <p:cNvGrpSpPr/>
          <p:nvPr/>
        </p:nvGrpSpPr>
        <p:grpSpPr>
          <a:xfrm>
            <a:off x="7619991" y="3102837"/>
            <a:ext cx="4442784" cy="3543689"/>
            <a:chOff x="4082627" y="3182862"/>
            <a:chExt cx="2086680" cy="15650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53035F-C0EC-3A45-A058-67DA3C6B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627" y="3182862"/>
              <a:ext cx="2086680" cy="1565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6BF903-5579-5347-9758-F89EF3ABF2D5}"/>
                </a:ext>
              </a:extLst>
            </p:cNvPr>
            <p:cNvSpPr txBox="1"/>
            <p:nvPr/>
          </p:nvSpPr>
          <p:spPr>
            <a:xfrm>
              <a:off x="4360523" y="4451728"/>
              <a:ext cx="1037792" cy="185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Service cone R&amp;D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3032569" y="6247593"/>
            <a:ext cx="314041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FF00"/>
                </a:solidFill>
              </a:rPr>
              <a:t>FPC power extension R&amp;D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1D62E3-BEC3-7C4B-8081-9B662A7A37ED}"/>
              </a:ext>
            </a:extLst>
          </p:cNvPr>
          <p:cNvGrpSpPr/>
          <p:nvPr/>
        </p:nvGrpSpPr>
        <p:grpSpPr>
          <a:xfrm>
            <a:off x="842786" y="2567794"/>
            <a:ext cx="4749563" cy="2244889"/>
            <a:chOff x="2143572" y="1959031"/>
            <a:chExt cx="3523701" cy="17257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779E4D-FEBE-074D-8F6C-B8CE4275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143572" y="1959031"/>
              <a:ext cx="3523701" cy="1725773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20B92A-7BC6-DC4C-8E7F-43F553B4097D}"/>
                </a:ext>
              </a:extLst>
            </p:cNvPr>
            <p:cNvSpPr txBox="1"/>
            <p:nvPr/>
          </p:nvSpPr>
          <p:spPr>
            <a:xfrm>
              <a:off x="3281296" y="3106759"/>
              <a:ext cx="1883087" cy="512743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67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867" b="1" dirty="0">
                  <a:solidFill>
                    <a:srgbClr val="FFFF00"/>
                  </a:solidFill>
                </a:rPr>
                <a:t>5m-long </a:t>
              </a:r>
              <a:r>
                <a:rPr lang="en-US" sz="1867" b="1" dirty="0" err="1">
                  <a:solidFill>
                    <a:srgbClr val="FFFF00"/>
                  </a:solidFill>
                </a:rPr>
                <a:t>SamTec</a:t>
              </a:r>
              <a:r>
                <a:rPr lang="en-US" sz="1867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6FB0-2849-DD4B-BE03-12545987AF9F}"/>
              </a:ext>
            </a:extLst>
          </p:cNvPr>
          <p:cNvGrpSpPr/>
          <p:nvPr/>
        </p:nvGrpSpPr>
        <p:grpSpPr>
          <a:xfrm>
            <a:off x="4279519" y="862234"/>
            <a:ext cx="2895375" cy="2240601"/>
            <a:chOff x="3196714" y="639135"/>
            <a:chExt cx="2187069" cy="1628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BBD0DC-8B03-2E48-934A-E550692B1252}"/>
                </a:ext>
              </a:extLst>
            </p:cNvPr>
            <p:cNvGrpSpPr/>
            <p:nvPr/>
          </p:nvGrpSpPr>
          <p:grpSpPr>
            <a:xfrm>
              <a:off x="3196714" y="639135"/>
              <a:ext cx="2187069" cy="1628775"/>
              <a:chOff x="3558979" y="1374637"/>
              <a:chExt cx="2187069" cy="1628775"/>
            </a:xfrm>
          </p:grpSpPr>
          <p:pic>
            <p:nvPicPr>
              <p:cNvPr id="30" name="Content Placeholder 5">
                <a:extLst>
                  <a:ext uri="{FF2B5EF4-FFF2-40B4-BE49-F238E27FC236}">
                    <a16:creationId xmlns:a16="http://schemas.microsoft.com/office/drawing/2014/main" id="{63FDFDA9-67C8-294D-92A6-956CAAE3A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74348" y="1374637"/>
                <a:ext cx="2171700" cy="162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0CAEB-531A-DC41-BB2D-B1F925624772}"/>
                  </a:ext>
                </a:extLst>
              </p:cNvPr>
              <p:cNvSpPr txBox="1"/>
              <p:nvPr/>
            </p:nvSpPr>
            <p:spPr>
              <a:xfrm>
                <a:off x="3558979" y="1387436"/>
                <a:ext cx="1274061" cy="305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solidFill>
                      <a:srgbClr val="FFFF00"/>
                    </a:solidFill>
                  </a:rPr>
                  <a:t>Readout R&amp;D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BDFA-E5D7-BE48-946B-8A721D4656C5}"/>
                </a:ext>
              </a:extLst>
            </p:cNvPr>
            <p:cNvSpPr txBox="1"/>
            <p:nvPr/>
          </p:nvSpPr>
          <p:spPr>
            <a:xfrm rot="20313769">
              <a:off x="4736784" y="1538987"/>
              <a:ext cx="629160" cy="335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62D0A1F-4ED0-F54B-A11E-89508C9883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5695955" y="3429000"/>
            <a:ext cx="1922975" cy="1131161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643214-A87F-6E4D-8964-4697D022D2F9}"/>
              </a:ext>
            </a:extLst>
          </p:cNvPr>
          <p:cNvSpPr txBox="1"/>
          <p:nvPr/>
        </p:nvSpPr>
        <p:spPr>
          <a:xfrm>
            <a:off x="5518740" y="1782396"/>
            <a:ext cx="46839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RU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32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974C-70E1-E143-B172-419C5B7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777875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sPHENIX/MVTX IB Stave Assembly </a:t>
            </a:r>
            <a:br>
              <a:rPr lang="en-US" sz="4267" dirty="0"/>
            </a:br>
            <a:r>
              <a:rPr lang="en-US" sz="4267" dirty="0"/>
              <a:t>Procedure at CERN by ALICE ITS Group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9816-2DF0-B547-A1F6-83506A7F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400"/>
            <a:ext cx="10515600" cy="4351339"/>
          </a:xfrm>
        </p:spPr>
        <p:txBody>
          <a:bodyPr/>
          <a:lstStyle/>
          <a:p>
            <a:pPr marL="514338" indent="-514338">
              <a:buFont typeface="+mj-lt"/>
              <a:buAutoNum type="arabicPeriod"/>
            </a:pPr>
            <a:r>
              <a:rPr lang="en-US" dirty="0"/>
              <a:t>Prepare sensors and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Glue 9 sensors to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Wire bonding 9 sensors to FPC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Solder power flex PCB to FPC 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Glue HIC to </a:t>
            </a:r>
            <a:r>
              <a:rPr lang="en-US" dirty="0" err="1"/>
              <a:t>coldplate</a:t>
            </a:r>
            <a:r>
              <a:rPr lang="en-US" dirty="0"/>
              <a:t>/carbon space frame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A stave is ready for QA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/>
              <a:t>CMM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FE23-90AA-4046-A44F-4DA2AB15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98E99-D80D-564D-A186-51E250F0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41D4E-A10D-2B4C-9D9D-7F0BE9A6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65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-2805"/>
            <a:ext cx="10160000" cy="742951"/>
          </a:xfrm>
        </p:spPr>
        <p:txBody>
          <a:bodyPr>
            <a:normAutofit/>
          </a:bodyPr>
          <a:lstStyle/>
          <a:p>
            <a:r>
              <a:rPr lang="en-US" sz="4267" dirty="0">
                <a:solidFill>
                  <a:srgbClr val="FF0000"/>
                </a:solidFill>
              </a:rPr>
              <a:t>MVTX</a:t>
            </a:r>
            <a:r>
              <a:rPr lang="en-US" sz="4267" dirty="0"/>
              <a:t>: </a:t>
            </a:r>
            <a:r>
              <a:rPr lang="en-US" sz="4267" dirty="0">
                <a:solidFill>
                  <a:srgbClr val="FF0000"/>
                </a:solidFill>
              </a:rPr>
              <a:t>M</a:t>
            </a:r>
            <a:r>
              <a:rPr lang="en-US" sz="4267" dirty="0"/>
              <a:t>APS-based </a:t>
            </a:r>
            <a:r>
              <a:rPr lang="en-US" sz="4267" dirty="0" err="1">
                <a:solidFill>
                  <a:srgbClr val="FF0000"/>
                </a:solidFill>
              </a:rPr>
              <a:t>V</a:t>
            </a:r>
            <a:r>
              <a:rPr lang="en-US" sz="4267" dirty="0" err="1"/>
              <a:t>er</a:t>
            </a:r>
            <a:r>
              <a:rPr lang="en-US" sz="4267" dirty="0" err="1">
                <a:solidFill>
                  <a:srgbClr val="FF0000"/>
                </a:solidFill>
              </a:rPr>
              <a:t>T</a:t>
            </a:r>
            <a:r>
              <a:rPr lang="en-US" sz="4267" dirty="0" err="1"/>
              <a:t>e</a:t>
            </a:r>
            <a:r>
              <a:rPr lang="en-US" sz="4267" dirty="0" err="1">
                <a:solidFill>
                  <a:srgbClr val="FF0000"/>
                </a:solidFill>
              </a:rPr>
              <a:t>X</a:t>
            </a:r>
            <a:r>
              <a:rPr lang="en-US" sz="4267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39002" y="2206581"/>
            <a:ext cx="2233727" cy="3304299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583173" y="3718543"/>
            <a:ext cx="2960129" cy="2220919"/>
            <a:chOff x="7365933" y="556092"/>
            <a:chExt cx="3771955" cy="2951738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6544" y="627723"/>
              <a:ext cx="2275492" cy="317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1" dirty="0">
                  <a:solidFill>
                    <a:srgbClr val="FF0000"/>
                  </a:solidFill>
                </a:rPr>
                <a:t>sPHENIX </a:t>
              </a:r>
              <a:r>
                <a:rPr sz="1051" dirty="0">
                  <a:solidFill>
                    <a:srgbClr val="FF0000"/>
                  </a:solidFill>
                </a:rPr>
                <a:t>Inner Trackin</a:t>
              </a:r>
              <a:r>
                <a:rPr lang="en-US" sz="1051" dirty="0">
                  <a:solidFill>
                    <a:srgbClr val="FF0000"/>
                  </a:solidFill>
                </a:rPr>
                <a:t>g: MVTX</a:t>
              </a:r>
              <a:endParaRPr sz="105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4832303" y="4603876"/>
            <a:ext cx="2395772" cy="1093307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FF0000"/>
                </a:solidFill>
              </a:rPr>
              <a:t>     </a:t>
            </a:r>
            <a:r>
              <a:rPr lang="en-US" sz="1200" dirty="0">
                <a:solidFill>
                  <a:srgbClr val="032AFF"/>
                </a:solidFill>
              </a:rPr>
              <a:t>“Adopt” ALICE ITS/IB: </a:t>
            </a:r>
          </a:p>
          <a:p>
            <a:r>
              <a:rPr lang="en-US" sz="1200" dirty="0">
                <a:solidFill>
                  <a:srgbClr val="032AFF"/>
                </a:solidFill>
              </a:rPr>
              <a:t>      - Minimum risk</a:t>
            </a:r>
          </a:p>
          <a:p>
            <a:r>
              <a:rPr lang="en-US" sz="1200" dirty="0">
                <a:solidFill>
                  <a:srgbClr val="032AFF"/>
                </a:solidFill>
              </a:rPr>
              <a:t>      - Maximum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3129" y="2180130"/>
            <a:ext cx="1790644" cy="219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944" y="1157008"/>
            <a:ext cx="2579129" cy="2640563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3048001" y="2473350"/>
            <a:ext cx="760092" cy="132422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2143539" y="2473350"/>
            <a:ext cx="823499" cy="1324221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088842" y="1246725"/>
            <a:ext cx="2603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ALICE ITS Upgrade @CERN;</a:t>
            </a:r>
          </a:p>
          <a:p>
            <a:r>
              <a:rPr lang="en-US" sz="16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0573" y="1128871"/>
            <a:ext cx="2365480" cy="954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867" dirty="0"/>
              <a:t>Key integration tasks:</a:t>
            </a:r>
          </a:p>
          <a:p>
            <a:pPr marL="214308" indent="-214308">
              <a:buFontTx/>
              <a:buChar char="-"/>
            </a:pPr>
            <a:r>
              <a:rPr lang="en-US" sz="1867" dirty="0"/>
              <a:t>Readout </a:t>
            </a:r>
          </a:p>
          <a:p>
            <a:pPr marL="214308" indent="-214308">
              <a:buFontTx/>
              <a:buChar char="-"/>
            </a:pPr>
            <a:r>
              <a:rPr lang="en-US" sz="1867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9C42A-8B14-8C4E-832E-93C838ACCEAA}"/>
              </a:ext>
            </a:extLst>
          </p:cNvPr>
          <p:cNvSpPr txBox="1"/>
          <p:nvPr/>
        </p:nvSpPr>
        <p:spPr>
          <a:xfrm>
            <a:off x="1727201" y="6070601"/>
            <a:ext cx="721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32AFF"/>
                </a:solidFill>
              </a:rPr>
              <a:t>Leveraging on extensive R&amp;D and design work by ALICE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243B7-A4BE-C540-8058-FD3BB5F97326}"/>
              </a:ext>
            </a:extLst>
          </p:cNvPr>
          <p:cNvSpPr txBox="1"/>
          <p:nvPr/>
        </p:nvSpPr>
        <p:spPr>
          <a:xfrm>
            <a:off x="482056" y="1141451"/>
            <a:ext cx="19632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 err="1"/>
              <a:t>sPHENIX@RHIC</a:t>
            </a:r>
            <a:r>
              <a:rPr lang="en-US" sz="1867" dirty="0"/>
              <a:t> </a:t>
            </a:r>
          </a:p>
          <a:p>
            <a:r>
              <a:rPr lang="en-US" sz="1867" dirty="0"/>
              <a:t>(2023+) </a:t>
            </a:r>
          </a:p>
        </p:txBody>
      </p:sp>
    </p:spTree>
    <p:extLst>
      <p:ext uri="{BB962C8B-B14F-4D97-AF65-F5344CB8AC3E}">
        <p14:creationId xmlns:p14="http://schemas.microsoft.com/office/powerpoint/2010/main" val="3223734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915"/>
            <a:ext cx="9124693" cy="1223819"/>
          </a:xfrm>
        </p:spPr>
        <p:txBody>
          <a:bodyPr>
            <a:normAutofit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5707" y="1264266"/>
            <a:ext cx="7295893" cy="26404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333" dirty="0">
                <a:solidFill>
                  <a:srgbClr val="0000FF"/>
                </a:solidFill>
              </a:rPr>
              <a:t>Advantages of ALICE </a:t>
            </a:r>
            <a:r>
              <a:rPr lang="en-US" sz="3333" dirty="0" err="1">
                <a:solidFill>
                  <a:srgbClr val="0000FF"/>
                </a:solidFill>
              </a:rPr>
              <a:t>PIxel</a:t>
            </a:r>
            <a:r>
              <a:rPr lang="en-US" sz="3333" dirty="0">
                <a:solidFill>
                  <a:srgbClr val="0000FF"/>
                </a:solidFill>
              </a:rPr>
              <a:t> </a:t>
            </a:r>
            <a:r>
              <a:rPr lang="en-US" sz="3333" dirty="0" err="1">
                <a:solidFill>
                  <a:srgbClr val="0000FF"/>
                </a:solidFill>
              </a:rPr>
              <a:t>DEtector</a:t>
            </a:r>
            <a:r>
              <a:rPr lang="en-US" sz="3333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3333" dirty="0"/>
              <a:t>Very fine pitch (27μm x 29μm), </a:t>
            </a:r>
            <a:r>
              <a:rPr lang="en-US" sz="3333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3333" dirty="0"/>
              <a:t>High efficiency (&gt;99%) and low noise (&lt;10</a:t>
            </a:r>
            <a:r>
              <a:rPr lang="en-US" sz="3333" baseline="30000" dirty="0"/>
              <a:t>-6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3333" dirty="0"/>
              <a:t>Time resolution, as low as ~5 </a:t>
            </a:r>
            <a:r>
              <a:rPr lang="en-US" sz="3333" dirty="0" err="1"/>
              <a:t>μs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3333" dirty="0"/>
              <a:t>Ultra-thin/low mass, 50μm (~0.3% X</a:t>
            </a:r>
            <a:r>
              <a:rPr lang="en-US" sz="3333" baseline="-25000" dirty="0"/>
              <a:t>0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3333" dirty="0"/>
              <a:t>0.5M channels with on-pixel digitization, </a:t>
            </a:r>
            <a:r>
              <a:rPr lang="en-US" sz="3333" dirty="0">
                <a:solidFill>
                  <a:srgbClr val="00B050"/>
                </a:solidFill>
              </a:rPr>
              <a:t>for zero-suppression and fast readout</a:t>
            </a:r>
            <a:endParaRPr lang="en-US" sz="3333" dirty="0"/>
          </a:p>
          <a:p>
            <a:r>
              <a:rPr lang="en-US" sz="3333" dirty="0"/>
              <a:t>Low power dissipation, 40mW/cm</a:t>
            </a:r>
            <a:r>
              <a:rPr lang="en-US" sz="3333" baseline="30000" dirty="0"/>
              <a:t>2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3333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3867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39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1" y="3765149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927077" y="4261070"/>
            <a:ext cx="0" cy="1764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1110" y="4929897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</a:t>
            </a:r>
            <a:r>
              <a:rPr lang="en-US" sz="2400" dirty="0" err="1"/>
              <a:t>μm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5636" y="615380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~28 </a:t>
            </a:r>
            <a:r>
              <a:rPr lang="en-US" sz="2400" dirty="0" err="1"/>
              <a:t>μm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56181" y="6162611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1609" y="3718459"/>
            <a:ext cx="17556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58277" y="1116651"/>
            <a:ext cx="3811962" cy="2228683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86572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88562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16249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02947" y="3319521"/>
            <a:ext cx="459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9-chip MAPS stave, 1.5cm x 27cm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8309157" y="4001554"/>
            <a:ext cx="3126177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ALPIDE sensor:</a:t>
            </a:r>
          </a:p>
          <a:p>
            <a:r>
              <a:rPr lang="en-US" sz="1867" dirty="0"/>
              <a:t>1.5cm x 3.0cm, 0.5M channels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16448" r="23976" b="21272"/>
          <a:stretch/>
        </p:blipFill>
        <p:spPr>
          <a:xfrm rot="5400000">
            <a:off x="8929866" y="4154108"/>
            <a:ext cx="1806492" cy="2883843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9042400" y="5156201"/>
            <a:ext cx="406400" cy="869732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868C-337F-F24F-BBC7-5145F8154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409"/>
            <a:ext cx="10515600" cy="842481"/>
          </a:xfrm>
        </p:spPr>
        <p:txBody>
          <a:bodyPr>
            <a:normAutofit/>
          </a:bodyPr>
          <a:lstStyle/>
          <a:p>
            <a:r>
              <a:rPr lang="en-US" dirty="0"/>
              <a:t>A Short Summary of the Project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6EF1-50AD-4648-BDF0-E21A909D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4063"/>
            <a:ext cx="10515600" cy="548720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432FF"/>
                </a:solidFill>
              </a:rPr>
              <a:t>RU and Stave production – a separate direct procurement from ALICE/CERN </a:t>
            </a:r>
          </a:p>
          <a:p>
            <a:pPr lvl="1"/>
            <a:r>
              <a:rPr lang="en-US" dirty="0"/>
              <a:t>Technical doc and paperwork were prepared and sent to UTK from BNL in November</a:t>
            </a:r>
          </a:p>
          <a:p>
            <a:pPr lvl="1"/>
            <a:r>
              <a:rPr lang="en-US" dirty="0"/>
              <a:t>Paperwork in progress through OSP at UTK, aim for sign-off by December.</a:t>
            </a:r>
          </a:p>
          <a:p>
            <a:pPr lvl="2"/>
            <a:r>
              <a:rPr lang="en-US" dirty="0"/>
              <a:t>60 RUs and 84 staves, production starts ~ January 2019.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MVTX upgrade project in </a:t>
            </a:r>
            <a:r>
              <a:rPr lang="en-US" dirty="0" err="1">
                <a:solidFill>
                  <a:srgbClr val="0432FF"/>
                </a:solidFill>
              </a:rPr>
              <a:t>sPHENIX</a:t>
            </a:r>
            <a:r>
              <a:rPr lang="en-US" dirty="0">
                <a:solidFill>
                  <a:srgbClr val="0432FF"/>
                </a:solidFill>
              </a:rPr>
              <a:t> P6</a:t>
            </a:r>
          </a:p>
          <a:p>
            <a:pPr lvl="1"/>
            <a:r>
              <a:rPr lang="en-US" dirty="0"/>
              <a:t>RU and stave production moved out from this scope </a:t>
            </a:r>
          </a:p>
          <a:p>
            <a:pPr lvl="1"/>
            <a:r>
              <a:rPr lang="en-US" dirty="0"/>
              <a:t>Work in progress on funding details</a:t>
            </a:r>
          </a:p>
          <a:p>
            <a:pPr lvl="2"/>
            <a:r>
              <a:rPr lang="en-US" dirty="0"/>
              <a:t>Split engineering/tech T&amp;E among LANL, MIT, LBNL, BNL etc.</a:t>
            </a:r>
          </a:p>
          <a:p>
            <a:pPr lvl="1"/>
            <a:r>
              <a:rPr lang="en-US" dirty="0"/>
              <a:t>Adjustment in WBS scope (some moved to WBS 2.x) to keep the total cost under $5M</a:t>
            </a:r>
          </a:p>
          <a:p>
            <a:pPr lvl="1"/>
            <a:r>
              <a:rPr lang="en-US" dirty="0"/>
              <a:t>To be discussed and updated at this </a:t>
            </a:r>
            <a:r>
              <a:rPr lang="en-US" dirty="0" err="1"/>
              <a:t>sPHENIX</a:t>
            </a:r>
            <a:r>
              <a:rPr lang="en-US" dirty="0"/>
              <a:t> collaboration meeting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Recent reviews since last collaboration meeting in June 2018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MVTX Production Review 07/19-20, 2018</a:t>
            </a:r>
          </a:p>
          <a:p>
            <a:pPr lvl="2"/>
            <a:r>
              <a:rPr lang="en-US" dirty="0"/>
              <a:t>Stave and RU procurement readiness</a:t>
            </a:r>
          </a:p>
          <a:p>
            <a:pPr lvl="2"/>
            <a:r>
              <a:rPr lang="en-US" dirty="0">
                <a:hlinkClick r:id="rId2"/>
              </a:rPr>
              <a:t>https://indico.bnl.gov/event/4729/</a:t>
            </a:r>
            <a:endParaRPr lang="en-US" dirty="0"/>
          </a:p>
          <a:p>
            <a:pPr lvl="2"/>
            <a:r>
              <a:rPr lang="en-US" dirty="0"/>
              <a:t>Draft responses presented and discussed at PMG meeting 		</a:t>
            </a:r>
          </a:p>
          <a:p>
            <a:pPr lvl="3"/>
            <a:r>
              <a:rPr lang="en-US" dirty="0"/>
              <a:t>Review committee members, BNL and </a:t>
            </a:r>
            <a:r>
              <a:rPr lang="en-US" dirty="0" err="1"/>
              <a:t>sPHENIX</a:t>
            </a:r>
            <a:r>
              <a:rPr lang="en-US" dirty="0"/>
              <a:t> management</a:t>
            </a:r>
          </a:p>
          <a:p>
            <a:pPr lvl="1"/>
            <a:r>
              <a:rPr lang="en-US" dirty="0"/>
              <a:t>MVTX Interim Design Review, 11/19/2018 	</a:t>
            </a:r>
          </a:p>
          <a:p>
            <a:pPr lvl="2"/>
            <a:r>
              <a:rPr lang="en-US" dirty="0"/>
              <a:t>Mechanical system integration </a:t>
            </a:r>
          </a:p>
          <a:p>
            <a:pPr lvl="2"/>
            <a:r>
              <a:rPr lang="en-US" dirty="0"/>
              <a:t>Led by John Haggerty, draft recommendations being discussed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no evident showstoppers  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/event/5351/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CEC64-66CF-C445-BE54-217C7DE0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1BCDC-67BB-054D-AFF2-99108538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7D236-BAED-DE4A-8FA8-8D80AF82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D021-A6C4-274D-8818-A5F600CABBA0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D8B8A-4107-B941-BF5B-D9C81F763910}"/>
              </a:ext>
            </a:extLst>
          </p:cNvPr>
          <p:cNvSpPr txBox="1"/>
          <p:nvPr/>
        </p:nvSpPr>
        <p:spPr>
          <a:xfrm rot="20546646">
            <a:off x="6032059" y="4092364"/>
            <a:ext cx="2504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All recommendations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on stave/sensor R&amp;D addressed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5CFDC8-B85D-4E43-A7C2-95C774B2D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181" y="5148503"/>
            <a:ext cx="3329787" cy="11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3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4722" y="2344413"/>
            <a:ext cx="3737774" cy="375729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7"/>
          <p:cNvSpPr txBox="1"/>
          <p:nvPr/>
        </p:nvSpPr>
        <p:spPr>
          <a:xfrm>
            <a:off x="2115839" y="1146542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40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sz="140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40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859" y="-33552"/>
            <a:ext cx="7435141" cy="1325563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41" y="2587802"/>
            <a:ext cx="4580689" cy="391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99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3091543" y="23143"/>
            <a:ext cx="7348086" cy="74044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Simulation for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-jet and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-meson tagging</a:t>
            </a:r>
            <a:endParaRPr lang="en-US" altLang="en-US" sz="4800" b="1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41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542904" y="730741"/>
            <a:ext cx="2343376" cy="26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5524502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4724401" y="2201859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5524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2553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20690197">
            <a:off x="4635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>
            <p:extLst/>
          </p:nvPr>
        </p:nvGraphicFramePr>
        <p:xfrm>
          <a:off x="7086600" y="4949428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532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949428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4127303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9309100" y="5059324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5"/>
                </a:solidFill>
              </a:rPr>
              <a:t>MVTX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86CE6-677E-8F47-B013-34EE1C68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</p:spTree>
    <p:extLst>
      <p:ext uri="{BB962C8B-B14F-4D97-AF65-F5344CB8AC3E}">
        <p14:creationId xmlns:p14="http://schemas.microsoft.com/office/powerpoint/2010/main" val="3950769731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0A44-C9E8-9D4A-A58B-F5BEBDB4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473"/>
            <a:ext cx="7886700" cy="1325563"/>
          </a:xfrm>
        </p:spPr>
        <p:txBody>
          <a:bodyPr/>
          <a:lstStyle/>
          <a:p>
            <a:r>
              <a:rPr lang="en-US" dirty="0"/>
              <a:t>Expected Performance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3DEDB-22F5-3A4C-BF6B-B7854B05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23687-4FF5-8243-B3C4-E0ABBD2A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55BE2-B64E-A04E-AEE7-6660BCF6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F86B3-9617-4649-9356-2B5793994DEE}"/>
              </a:ext>
            </a:extLst>
          </p:cNvPr>
          <p:cNvSpPr txBox="1"/>
          <p:nvPr/>
        </p:nvSpPr>
        <p:spPr>
          <a:xfrm>
            <a:off x="9187218" y="238836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Tony’s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40B57-710B-F940-BBC2-BD222CE5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69" y="1778652"/>
            <a:ext cx="4325919" cy="3433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CB842-FDDB-F043-AB81-5A8E35D1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51" y="1816979"/>
            <a:ext cx="4224587" cy="33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0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6917" r="11935" b="24748"/>
          <a:stretch/>
        </p:blipFill>
        <p:spPr>
          <a:xfrm rot="1117824">
            <a:off x="510332" y="1683811"/>
            <a:ext cx="6090867" cy="3297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3341"/>
            <a:ext cx="11176000" cy="754060"/>
          </a:xfrm>
        </p:spPr>
        <p:txBody>
          <a:bodyPr/>
          <a:lstStyle/>
          <a:p>
            <a:r>
              <a:rPr lang="en-US" dirty="0"/>
              <a:t>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159" y="1117691"/>
            <a:ext cx="4746380" cy="485943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595481" y="2721177"/>
            <a:ext cx="2970959" cy="749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595481" y="3525093"/>
            <a:ext cx="2902919" cy="22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5970286" y="5654078"/>
            <a:ext cx="4073073" cy="536301"/>
          </a:xfrm>
          <a:prstGeom prst="wedgeRoundRectCallout">
            <a:avLst>
              <a:gd name="adj1" fmla="val 17688"/>
              <a:gd name="adj2" fmla="val -11539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MVTX RUs, PUs &amp; other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4062834" y="2934574"/>
            <a:ext cx="240136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867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437585" y="1136711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0" y="4777541"/>
            <a:ext cx="4787875" cy="182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5072955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6154979" y="2123975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3148367" y="1829414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508001" y="2348468"/>
            <a:ext cx="19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Extended power FPC</a:t>
            </a:r>
            <a:endParaRPr lang="en-US" sz="2400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49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67" y="48747"/>
            <a:ext cx="9899705" cy="763639"/>
          </a:xfrm>
        </p:spPr>
        <p:txBody>
          <a:bodyPr>
            <a:noAutofit/>
          </a:bodyPr>
          <a:lstStyle/>
          <a:p>
            <a:r>
              <a:rPr lang="en-US" sz="4000" dirty="0"/>
              <a:t>MVTX Readout, Power and Controls (11/2018)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0" y="810008"/>
            <a:ext cx="8836299" cy="4309465"/>
            <a:chOff x="121974" y="1428455"/>
            <a:chExt cx="8836298" cy="4309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399274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6401" y="-13960"/>
            <a:ext cx="9771020" cy="731759"/>
          </a:xfrm>
        </p:spPr>
        <p:txBody>
          <a:bodyPr>
            <a:noAutofit/>
          </a:bodyPr>
          <a:lstStyle/>
          <a:p>
            <a:r>
              <a:rPr lang="en-US" sz="4267" dirty="0"/>
              <a:t>MVTX Full Readout Chain Demonstrated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24488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76600" y="1597968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1613357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823200" y="4400445"/>
            <a:ext cx="3517484" cy="1669166"/>
            <a:chOff x="1022537" y="790670"/>
            <a:chExt cx="3848502" cy="13354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183081" cy="270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447120" cy="33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01030" cy="46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6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5" y="875641"/>
            <a:ext cx="2659020" cy="25413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8087241" y="3314101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79" y="3955058"/>
            <a:ext cx="7316471" cy="21959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438685" y="914413"/>
            <a:ext cx="7181316" cy="2796584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438685" y="1581424"/>
            <a:ext cx="104068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1067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3134919" y="3444413"/>
            <a:ext cx="466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Fermilab</a:t>
            </a:r>
            <a:r>
              <a:rPr lang="en-US" sz="2400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5283200" y="4241800"/>
            <a:ext cx="609600" cy="1625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6068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8027" r="20833" b="18029"/>
          <a:stretch/>
        </p:blipFill>
        <p:spPr>
          <a:xfrm>
            <a:off x="174339" y="2547403"/>
            <a:ext cx="6638941" cy="379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8931"/>
            <a:ext cx="11460251" cy="897400"/>
          </a:xfrm>
        </p:spPr>
        <p:txBody>
          <a:bodyPr>
            <a:noAutofit/>
          </a:bodyPr>
          <a:lstStyle/>
          <a:p>
            <a:r>
              <a:rPr lang="en-US" sz="3600" dirty="0"/>
              <a:t>Progress in 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1" y="845688"/>
            <a:ext cx="9552629" cy="1261102"/>
          </a:xfrm>
        </p:spPr>
        <p:txBody>
          <a:bodyPr>
            <a:normAutofit/>
          </a:bodyPr>
          <a:lstStyle/>
          <a:p>
            <a:r>
              <a:rPr lang="en-US" dirty="0"/>
              <a:t>MVTX service barrel design proposed,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6421730" y="2810829"/>
            <a:ext cx="2389268" cy="11255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6421730" y="4928434"/>
            <a:ext cx="2389269" cy="118364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467290" y="4038600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4149144" y="5039643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4429822" y="5631018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PP-1a: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short </a:t>
            </a:r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711200" y="5924612"/>
            <a:ext cx="1219200" cy="816864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3374394" y="6312754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PP-1b: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1320800" y="3323336"/>
            <a:ext cx="1219200" cy="816864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8EC160-CE2F-4041-90EC-24F174508B27}"/>
              </a:ext>
            </a:extLst>
          </p:cNvPr>
          <p:cNvSpPr txBox="1"/>
          <p:nvPr/>
        </p:nvSpPr>
        <p:spPr>
          <a:xfrm>
            <a:off x="9411127" y="1469619"/>
            <a:ext cx="239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Walt &amp; Ross’ talks</a:t>
            </a:r>
          </a:p>
        </p:txBody>
      </p:sp>
    </p:spTree>
    <p:extLst>
      <p:ext uri="{BB962C8B-B14F-4D97-AF65-F5344CB8AC3E}">
        <p14:creationId xmlns:p14="http://schemas.microsoft.com/office/powerpoint/2010/main" val="308243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6917" r="11935" b="24748"/>
          <a:stretch/>
        </p:blipFill>
        <p:spPr>
          <a:xfrm>
            <a:off x="1311459" y="1175669"/>
            <a:ext cx="9153348" cy="4955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353" y="74982"/>
            <a:ext cx="9511596" cy="1052512"/>
          </a:xfrm>
        </p:spPr>
        <p:txBody>
          <a:bodyPr>
            <a:normAutofit/>
          </a:bodyPr>
          <a:lstStyle/>
          <a:p>
            <a:r>
              <a:rPr lang="en-US" sz="3733" dirty="0"/>
              <a:t>MVTX Mechanical Integration in Progress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1D92-C8C8-4185-82DC-074BC411105D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695316"/>
            <a:ext cx="485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MVTX model shown with 40cm flat power extension cables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19201" y="2753667"/>
            <a:ext cx="776748" cy="1081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FF016-DB73-7144-8E07-16B03303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F0F04-77A3-2D48-94CF-7F9D707512AB}"/>
              </a:ext>
            </a:extLst>
          </p:cNvPr>
          <p:cNvSpPr txBox="1"/>
          <p:nvPr/>
        </p:nvSpPr>
        <p:spPr>
          <a:xfrm>
            <a:off x="10440874" y="1127494"/>
            <a:ext cx="1482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Walt’s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A156C-00F6-CC43-A032-C3C61FFE7930}"/>
              </a:ext>
            </a:extLst>
          </p:cNvPr>
          <p:cNvSpPr txBox="1"/>
          <p:nvPr/>
        </p:nvSpPr>
        <p:spPr>
          <a:xfrm>
            <a:off x="5329443" y="5589525"/>
            <a:ext cx="26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AFF"/>
                </a:solidFill>
              </a:rPr>
              <a:t>PP-1a: signal cables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9734D-9618-2749-B587-EDCE23D19137}"/>
              </a:ext>
            </a:extLst>
          </p:cNvPr>
          <p:cNvSpPr txBox="1"/>
          <p:nvPr/>
        </p:nvSpPr>
        <p:spPr>
          <a:xfrm>
            <a:off x="1751561" y="6032456"/>
            <a:ext cx="270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AFF"/>
                </a:solidFill>
              </a:rPr>
              <a:t>PP-1b: power cables</a:t>
            </a:r>
          </a:p>
        </p:txBody>
      </p:sp>
    </p:spTree>
    <p:extLst>
      <p:ext uri="{BB962C8B-B14F-4D97-AF65-F5344CB8AC3E}">
        <p14:creationId xmlns:p14="http://schemas.microsoft.com/office/powerpoint/2010/main" val="5755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3295</Words>
  <Application>Microsoft Macintosh PowerPoint</Application>
  <PresentationFormat>Widescreen</PresentationFormat>
  <Paragraphs>751</Paragraphs>
  <Slides>42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Symbol</vt:lpstr>
      <vt:lpstr>Times New Roman</vt:lpstr>
      <vt:lpstr>Office Theme</vt:lpstr>
      <vt:lpstr>Image</vt:lpstr>
      <vt:lpstr>MVTX Status Overview WBS 3.2</vt:lpstr>
      <vt:lpstr>Outline</vt:lpstr>
      <vt:lpstr>MVTX Enables the 3rd Science Pillar</vt:lpstr>
      <vt:lpstr>A Short Summary of the Project Status</vt:lpstr>
      <vt:lpstr>MVTX Detector</vt:lpstr>
      <vt:lpstr>MVTX Readout, Power and Controls (11/2018)</vt:lpstr>
      <vt:lpstr>MVTX Full Readout Chain Demonstrated</vt:lpstr>
      <vt:lpstr>Progress in MVTX Global Mechanical System Integration </vt:lpstr>
      <vt:lpstr>MVTX Mechanical Integration in Progress</vt:lpstr>
      <vt:lpstr>Confirmed HIC with Extended 40(60)cm Power FPC</vt:lpstr>
      <vt:lpstr>MVTX + 4-layer INTT 3-D Mockup Demonstrated</vt:lpstr>
      <vt:lpstr>Sensor Irradiation Test – OK at 2.7MRad </vt:lpstr>
      <vt:lpstr>Response to the July MVTX Review Recommendations</vt:lpstr>
      <vt:lpstr>Scope of the MVTX Project</vt:lpstr>
      <vt:lpstr>MVTX Schedules and Milestones (11/2018)</vt:lpstr>
      <vt:lpstr>Stave and RU Production QA Plan Documents</vt:lpstr>
      <vt:lpstr>MVTX Services - Work in Progress</vt:lpstr>
      <vt:lpstr>Near Term Project Tasks &amp; Schedule</vt:lpstr>
      <vt:lpstr>   Stave Production and Shipping etc</vt:lpstr>
      <vt:lpstr>Detector Assembly &amp; QA at LBNL </vt:lpstr>
      <vt:lpstr>sPHENIX MVTX Group: Institution Roles</vt:lpstr>
      <vt:lpstr>Other Activities and Plan</vt:lpstr>
      <vt:lpstr>Summary: MVTX - WBS 3.2</vt:lpstr>
      <vt:lpstr>backup</vt:lpstr>
      <vt:lpstr>MVTX Physics Highlights</vt:lpstr>
      <vt:lpstr>PowerPoint Presentation</vt:lpstr>
      <vt:lpstr>PowerPoint Presentation</vt:lpstr>
      <vt:lpstr>MVTX Sensors and Electronics Production</vt:lpstr>
      <vt:lpstr>sPHENIX vs ALICE</vt:lpstr>
      <vt:lpstr>Projected Radiation Level after 5-year Runs</vt:lpstr>
      <vt:lpstr>PowerPoint Presentation</vt:lpstr>
      <vt:lpstr>Two HICs Produced and Tested at CERN w/ Extended Power Cables NO noticeable difference in sensor performance, as expected </vt:lpstr>
      <vt:lpstr>HICs Test Results from CERN </vt:lpstr>
      <vt:lpstr>FPC Extension for Connection to Electrical Services</vt:lpstr>
      <vt:lpstr>PowerPoint Presentation</vt:lpstr>
      <vt:lpstr>LANL LDRD Activity Highlights</vt:lpstr>
      <vt:lpstr>sPHENIX/MVTX IB Stave Assembly  Procedure at CERN by ALICE ITS Group</vt:lpstr>
      <vt:lpstr>MVTX: MAPS-based VerTeX Detector </vt:lpstr>
      <vt:lpstr>Monolithic Active Pixel Sensors (MAPS) The Next-Generation, State-of-the-Art Pixel Tracker</vt:lpstr>
      <vt:lpstr>B-Hadron &amp; b-Jet Tagging</vt:lpstr>
      <vt:lpstr>Simulation for b-jet and B-meson tagging</vt:lpstr>
      <vt:lpstr>Expected Performance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139</cp:revision>
  <dcterms:created xsi:type="dcterms:W3CDTF">2018-12-01T21:42:09Z</dcterms:created>
  <dcterms:modified xsi:type="dcterms:W3CDTF">2018-12-05T03:17:18Z</dcterms:modified>
</cp:coreProperties>
</file>