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598" r:id="rId5"/>
    <p:sldId id="259" r:id="rId6"/>
    <p:sldId id="261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5B59-5154-7B4E-BCAC-FC1B29131B19}" type="datetimeFigureOut">
              <a:rPr lang="en-US" smtClean="0"/>
              <a:t>12/2/18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83DAD-0511-BC44-B100-F563E50CB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9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B5B74-27C1-A040-B29E-6FE48743E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D1220-15C8-2F41-9E40-18EA8A202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9DA3B-6336-CE4B-AAC2-A4EB39691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47175-CD5D-1045-AB39-9F885E52E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0B8DD-7C7A-F245-926B-5B8C15BA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9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75FD-22C7-A94A-9CE4-DDE666CF7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A63458-E905-4448-A465-449A0A736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E9843-0672-6B4C-B638-096E1C74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E84DB-9D0F-4642-9399-C604CCB2D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65F52-0AEB-8C48-B7A8-C21B7C6EC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8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26435C-AEC5-DC44-AD64-9A52F2351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0DB6F4-71A0-CE48-A3FA-7F3FC7517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A0F0A-55A9-0940-800B-09496CDB0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FD1C1-56C6-504D-9966-57CA460B1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8CA74-1B0C-2141-B9AF-0645857E9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3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CF21F-E4A9-5442-A481-24D00ED58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01FD6-7A26-0A44-80C1-92911F01A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A88C8-2A75-5E4E-B108-D057501E1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A4C1C-F15E-F147-A026-96F653832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D5FDF-E4A6-A543-9497-2D96EBC8D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5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39657-DE26-DA4B-B4F7-95EFBB7A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37764-8891-1940-A5F3-4E4992FCE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BB1F3-47FD-2444-ABD8-59C0C8781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D873D-BFFE-F946-B4FC-8C70D533D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9DE4D-5574-6A4C-A01C-C3F3DC4B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9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D31EE-FF1D-7842-8812-BDFE6794C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86280-689B-5549-AACC-9CF18DB60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FF1B24-5D25-7C49-A531-24F92D12C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1F275-2775-3D41-A357-3A73CD7F0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DE69B-7DA5-884E-9C93-44ECEA049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DF0F7-5E9A-F748-800A-81034AF99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E29E0-0F3A-AC48-AD64-CA960DED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DDA26-D726-D24F-8FAA-AB6FC4AE6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8085D-DBD3-C64F-8396-218787A9C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8FAC81-731E-5944-A71C-EC7A455F39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C7A0BA-7BBB-2D40-98ED-639FEE7E1B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022378-6BEE-4747-A1EC-954E4C461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54D295-A20A-3F4A-B4EA-E4087B0D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4FA0BE-66AA-1E42-A2C5-F60651291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5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5571D-E5A6-1349-A10C-A42E1875B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4073F0-ACB7-034D-A56C-33523AAB7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F78D1-D6FA-CA43-A623-A04D3F232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BDFB72-FD4F-1D4A-A33D-8153974D9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5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453FF1-0924-BC4C-8DA4-3365372C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9D837-22AD-4E43-B1EA-802721738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B43A43-1A8B-EE43-94D8-AAD4E05B2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6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13107-8D4C-3044-BCD3-050FCC493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2F6BA-3005-EA4A-A7AD-F1D2F712D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9EEB9A-DFA1-1D4E-A0B4-D20848B0B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102390-954E-284A-A575-BAE48C37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9F7FFE-F8B0-884D-AF4E-1A2780A72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E5EE2E-6E83-4C40-90A1-0A3A45A4B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2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2A37B-5284-0548-8C9B-10FCEB294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413496-EB2C-214A-8F5F-5F924E2B48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32107-0810-7447-9983-C21E4463C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8484BC-DA72-9848-BEE4-C062E87DB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ACCC8-F859-BD45-AF79-FA2EF38D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78AA1-514C-CE48-8424-4978E772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7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FE2B12-5980-354C-A1F1-B7F168622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E0761-28D9-814F-B455-126471DDB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36E14-C581-ED42-81F3-C45774AEE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D6865-987F-D447-85CF-4FF48A2366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MVTX &amp; Tracking Workfest @FSU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E1374-25C9-F74F-A6AE-F8041EC10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7B69E-DA8B-F343-BD35-3A41FE69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7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A0812B-9DA9-7C40-A817-6F52B989C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MVTX &amp; Tracking </a:t>
            </a:r>
            <a:r>
              <a:rPr lang="en-US" dirty="0" err="1"/>
              <a:t>Workfest</a:t>
            </a:r>
            <a:r>
              <a:rPr lang="en-US" dirty="0"/>
              <a:t> Goals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5D673C-188A-B649-B86B-13E10AAE8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5579" y="1825625"/>
            <a:ext cx="603277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MVTX project</a:t>
            </a:r>
          </a:p>
          <a:p>
            <a:pPr lvl="1"/>
            <a:r>
              <a:rPr lang="en-US" dirty="0"/>
              <a:t>Updated MVTX project plan </a:t>
            </a:r>
          </a:p>
          <a:p>
            <a:pPr lvl="1"/>
            <a:r>
              <a:rPr lang="en-US" dirty="0"/>
              <a:t>Physics update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sPHENIX</a:t>
            </a:r>
            <a:r>
              <a:rPr lang="en-US" dirty="0"/>
              <a:t> integration, MVTX/INTT </a:t>
            </a:r>
          </a:p>
          <a:p>
            <a:pPr lvl="1"/>
            <a:r>
              <a:rPr lang="en-US" dirty="0"/>
              <a:t>Production plan </a:t>
            </a:r>
          </a:p>
          <a:p>
            <a:pPr lvl="1"/>
            <a:endParaRPr lang="en-US" dirty="0"/>
          </a:p>
          <a:p>
            <a:r>
              <a:rPr lang="en-US" dirty="0"/>
              <a:t>Discuss and update institution roles </a:t>
            </a:r>
          </a:p>
          <a:p>
            <a:pPr lvl="1"/>
            <a:r>
              <a:rPr lang="en-US" dirty="0"/>
              <a:t>Tasks, resources and schedules 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Complete a preliminary cost &amp; schedule in January 2019</a:t>
            </a:r>
          </a:p>
          <a:p>
            <a:pPr lvl="1"/>
            <a:r>
              <a:rPr lang="en-US" dirty="0"/>
              <a:t>Distribute funding for design work and production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E6CBE3-7891-B94A-88A3-73DB01929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64485" y="1832178"/>
            <a:ext cx="5181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MVTX tracking</a:t>
            </a:r>
          </a:p>
          <a:p>
            <a:pPr lvl="1"/>
            <a:r>
              <a:rPr lang="en-US" dirty="0"/>
              <a:t>MVTX/INTT integration and optimization </a:t>
            </a:r>
          </a:p>
          <a:p>
            <a:pPr lvl="2"/>
            <a:r>
              <a:rPr lang="en-US" dirty="0"/>
              <a:t>2/3-layer INTT</a:t>
            </a:r>
          </a:p>
          <a:p>
            <a:pPr lvl="1"/>
            <a:r>
              <a:rPr lang="en-US" dirty="0"/>
              <a:t>Update tracking software </a:t>
            </a:r>
          </a:p>
          <a:p>
            <a:pPr lvl="1"/>
            <a:r>
              <a:rPr lang="en-US" dirty="0"/>
              <a:t>Primary vertex, DCA</a:t>
            </a:r>
          </a:p>
          <a:p>
            <a:pPr lvl="1"/>
            <a:r>
              <a:rPr lang="en-US" dirty="0"/>
              <a:t>Pileup effects</a:t>
            </a:r>
          </a:p>
          <a:p>
            <a:pPr lvl="1"/>
            <a:r>
              <a:rPr lang="en-US" dirty="0"/>
              <a:t>B-tagging</a:t>
            </a:r>
          </a:p>
          <a:p>
            <a:r>
              <a:rPr lang="en-US" dirty="0"/>
              <a:t>Physics study</a:t>
            </a:r>
          </a:p>
          <a:p>
            <a:pPr lvl="1"/>
            <a:r>
              <a:rPr lang="en-US" dirty="0"/>
              <a:t>Update money plots</a:t>
            </a:r>
          </a:p>
          <a:p>
            <a:pPr lvl="1"/>
            <a:r>
              <a:rPr lang="en-US" dirty="0"/>
              <a:t>New topics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E75A68-FAD1-B941-BEA5-89C729B31596}"/>
              </a:ext>
            </a:extLst>
          </p:cNvPr>
          <p:cNvSpPr/>
          <p:nvPr/>
        </p:nvSpPr>
        <p:spPr>
          <a:xfrm>
            <a:off x="2817527" y="1159152"/>
            <a:ext cx="3582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432FF"/>
                </a:solidFill>
              </a:rPr>
              <a:t>https://</a:t>
            </a:r>
            <a:r>
              <a:rPr lang="en-US" b="1" dirty="0" err="1">
                <a:solidFill>
                  <a:srgbClr val="0432FF"/>
                </a:solidFill>
              </a:rPr>
              <a:t>indico.bnl.gov</a:t>
            </a:r>
            <a:r>
              <a:rPr lang="en-US" b="1" dirty="0">
                <a:solidFill>
                  <a:srgbClr val="0432FF"/>
                </a:solidFill>
              </a:rPr>
              <a:t>/event/5404/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32170-9C61-3442-833A-7747D5C44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6F3B25-B87A-3A43-8AEE-C29EA4E97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4BF44B-E7F0-844F-A7F1-C67452EA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1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E06AFA8-70EE-E648-B258-1A37152FE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B196D9-F237-AA42-A2DE-745F080FC5F7}"/>
              </a:ext>
            </a:extLst>
          </p:cNvPr>
          <p:cNvSpPr/>
          <p:nvPr/>
        </p:nvSpPr>
        <p:spPr>
          <a:xfrm>
            <a:off x="1021404" y="1690688"/>
            <a:ext cx="10009762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432FF"/>
                </a:solidFill>
                <a:latin typeface="Arial" panose="020B0604020202020204" pitchFamily="34" charset="0"/>
              </a:rPr>
              <a:t>Wednesday Dec 5:</a:t>
            </a:r>
            <a:endParaRPr lang="en-US" sz="2400" b="1" dirty="0">
              <a:solidFill>
                <a:srgbClr val="0432FF"/>
              </a:solidFill>
              <a:effectLst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  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- MVTX in room 319 Keen  - up to 16 people (10 people at table)</a:t>
            </a:r>
            <a:endParaRPr lang="en-US" sz="2000" dirty="0">
              <a:effectLst/>
            </a:endParaRPr>
          </a:p>
          <a:p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    - Tracking in room 202 Keen  - up to 12 people (10 at table)</a:t>
            </a:r>
          </a:p>
          <a:p>
            <a:endParaRPr lang="en-US" sz="20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>
              <a:effectLst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en-US" sz="2400" b="1" dirty="0">
                <a:solidFill>
                  <a:srgbClr val="0432FF"/>
                </a:solidFill>
                <a:latin typeface="Arial" panose="020B0604020202020204" pitchFamily="34" charset="0"/>
              </a:rPr>
              <a:t>Saturday and Sunday:</a:t>
            </a:r>
            <a:endParaRPr lang="en-US" sz="2400" b="1" dirty="0">
              <a:solidFill>
                <a:srgbClr val="0432FF"/>
              </a:solidFill>
              <a:effectLst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  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- MVTX in 701 Keen - lots of seats!</a:t>
            </a:r>
            <a:endParaRPr lang="en-US" sz="2000" dirty="0">
              <a:effectLst/>
            </a:endParaRPr>
          </a:p>
          <a:p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    - Tracking in 202 Keen - up to 12 people</a:t>
            </a:r>
            <a:endParaRPr lang="en-US" sz="2000" dirty="0">
              <a:effectLst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2C25DD-463B-2D44-B500-EC33F4DE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39350B-D96F-DE44-BB11-DDF61943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036F0E-C587-1144-A58C-891FD84B0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20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83401-747D-3346-A35C-AFC4D835F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EEB958-6579-5D49-9598-E3F600CE7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58353-9A2C-1B43-ACAC-443EE3B7C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106BC0-7AF7-DA40-BE1D-510A963B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90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DD22-6CE3-9041-9E45-A2353AEC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MVTX &amp; Tracking </a:t>
            </a:r>
            <a:r>
              <a:rPr lang="en-US" dirty="0" err="1"/>
              <a:t>Workfest</a:t>
            </a:r>
            <a:r>
              <a:rPr lang="en-US" dirty="0"/>
              <a:t> at FUS, 12/5, 8-9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1FBC4-7942-794E-ADAD-80141B95C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575"/>
            <a:ext cx="10515600" cy="4656388"/>
          </a:xfrm>
        </p:spPr>
        <p:txBody>
          <a:bodyPr>
            <a:normAutofit/>
          </a:bodyPr>
          <a:lstStyle/>
          <a:p>
            <a:r>
              <a:rPr lang="en-US" dirty="0"/>
              <a:t>Update project cost &amp; schedule </a:t>
            </a:r>
          </a:p>
          <a:p>
            <a:r>
              <a:rPr lang="en-US" dirty="0"/>
              <a:t>Discuss and update institution roles </a:t>
            </a:r>
          </a:p>
          <a:p>
            <a:pPr lvl="1"/>
            <a:r>
              <a:rPr lang="en-US" dirty="0"/>
              <a:t>Tasks, resources and schedules  </a:t>
            </a:r>
          </a:p>
          <a:p>
            <a:r>
              <a:rPr lang="en-US" dirty="0"/>
              <a:t>Improve MVTX related tracking and analysis   </a:t>
            </a:r>
          </a:p>
          <a:p>
            <a:pPr lvl="1"/>
            <a:r>
              <a:rPr lang="en-US" dirty="0"/>
              <a:t>Decision regarding number of layers of the INTT during the collaboration meeting </a:t>
            </a:r>
          </a:p>
          <a:p>
            <a:pPr lvl="1"/>
            <a:r>
              <a:rPr lang="en-US" dirty="0"/>
              <a:t>Update tracking software </a:t>
            </a:r>
          </a:p>
          <a:p>
            <a:pPr lvl="1"/>
            <a:r>
              <a:rPr lang="en-US" dirty="0"/>
              <a:t>Update physics plots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8A42C-AA14-334F-9D29-45A525EAA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EDF92-3214-5546-84E2-93938B51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78CD1-F399-EF40-8C94-08C0A4B52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24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88C4A-B0D9-3647-8742-88390C267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4128"/>
          </a:xfrm>
        </p:spPr>
        <p:txBody>
          <a:bodyPr/>
          <a:lstStyle/>
          <a:p>
            <a:r>
              <a:rPr lang="en-US" dirty="0"/>
              <a:t>MVTX Task List &amp; Institution Roles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AEEEB-5F07-F642-9A0B-ECC0A7483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9638" y="1325563"/>
            <a:ext cx="5181600" cy="5055782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en-US" dirty="0">
                <a:solidFill>
                  <a:srgbClr val="0432FF"/>
                </a:solidFill>
              </a:rPr>
              <a:t>Sensors and Electronics </a:t>
            </a:r>
          </a:p>
          <a:p>
            <a:pPr marL="0" indent="0" fontAlgn="base">
              <a:buNone/>
            </a:pPr>
            <a:endParaRPr lang="en-US" dirty="0">
              <a:solidFill>
                <a:srgbClr val="0432FF"/>
              </a:solidFill>
            </a:endParaRPr>
          </a:p>
          <a:p>
            <a:pPr fontAlgn="base"/>
            <a:r>
              <a:rPr lang="en-US" dirty="0"/>
              <a:t>RU production and QA</a:t>
            </a:r>
          </a:p>
          <a:p>
            <a:pPr lvl="1" fontAlgn="base"/>
            <a:r>
              <a:rPr lang="en-US" dirty="0"/>
              <a:t>QA at UT-Austin</a:t>
            </a:r>
          </a:p>
          <a:p>
            <a:pPr fontAlgn="base"/>
            <a:r>
              <a:rPr lang="en-US" dirty="0"/>
              <a:t>Stave production and QA at CERN </a:t>
            </a:r>
          </a:p>
          <a:p>
            <a:pPr fontAlgn="base"/>
            <a:r>
              <a:rPr lang="en-US" dirty="0"/>
              <a:t>Detector assembly at LBNL</a:t>
            </a:r>
          </a:p>
          <a:p>
            <a:pPr lvl="1" fontAlgn="base"/>
            <a:r>
              <a:rPr lang="en-US" dirty="0"/>
              <a:t>Stave acceptance test</a:t>
            </a:r>
          </a:p>
          <a:p>
            <a:pPr lvl="1" fontAlgn="base"/>
            <a:r>
              <a:rPr lang="en-US" dirty="0"/>
              <a:t>Assembly </a:t>
            </a:r>
          </a:p>
          <a:p>
            <a:pPr lvl="1" fontAlgn="base"/>
            <a:r>
              <a:rPr lang="en-US" dirty="0"/>
              <a:t>QA</a:t>
            </a:r>
          </a:p>
          <a:p>
            <a:pPr fontAlgn="base"/>
            <a:r>
              <a:rPr lang="en-US" dirty="0"/>
              <a:t>Readout and control integration</a:t>
            </a:r>
          </a:p>
          <a:p>
            <a:pPr lvl="1" fontAlgn="base"/>
            <a:r>
              <a:rPr lang="en-US" dirty="0"/>
              <a:t>FELIX production </a:t>
            </a:r>
          </a:p>
          <a:p>
            <a:pPr lvl="1" fontAlgn="base"/>
            <a:r>
              <a:rPr lang="en-US" dirty="0" err="1"/>
              <a:t>sPHENIX</a:t>
            </a:r>
            <a:r>
              <a:rPr lang="en-US" dirty="0"/>
              <a:t> readout integration </a:t>
            </a:r>
          </a:p>
          <a:p>
            <a:pPr lvl="1" fontAlgn="base"/>
            <a:r>
              <a:rPr lang="en-US" dirty="0"/>
              <a:t>Electronics system control and monitoring  </a:t>
            </a:r>
          </a:p>
          <a:p>
            <a:pPr fontAlgn="base"/>
            <a:r>
              <a:rPr lang="en-US" dirty="0"/>
              <a:t>Slow control and monitoring, safety system interlock etc. </a:t>
            </a:r>
          </a:p>
          <a:p>
            <a:pPr lvl="1" fontAlgn="base"/>
            <a:r>
              <a:rPr lang="en-US" dirty="0"/>
              <a:t>Cooling system </a:t>
            </a:r>
          </a:p>
          <a:p>
            <a:pPr lvl="1" fontAlgn="base"/>
            <a:r>
              <a:rPr lang="en-US" dirty="0"/>
              <a:t>Power system </a:t>
            </a:r>
          </a:p>
          <a:p>
            <a:pPr lvl="1" fontAlgn="base"/>
            <a:r>
              <a:rPr lang="en-US" dirty="0"/>
              <a:t>Sensors and electronics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19BF8C-28F4-9B46-92D7-0E661203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2" y="1325563"/>
            <a:ext cx="5181600" cy="4351338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en-US" dirty="0">
                <a:solidFill>
                  <a:srgbClr val="0432FF"/>
                </a:solidFill>
              </a:rPr>
              <a:t>Mechanical system</a:t>
            </a:r>
          </a:p>
          <a:p>
            <a:pPr fontAlgn="base"/>
            <a:r>
              <a:rPr lang="en-US" dirty="0"/>
              <a:t>Detector mechanical frame design and fabrication </a:t>
            </a:r>
          </a:p>
          <a:p>
            <a:pPr lvl="1" fontAlgn="base"/>
            <a:r>
              <a:rPr lang="en-US" dirty="0"/>
              <a:t>Carbon </a:t>
            </a:r>
          </a:p>
          <a:p>
            <a:pPr lvl="1" fontAlgn="base"/>
            <a:r>
              <a:rPr lang="en-US" dirty="0"/>
              <a:t>non-composite structure   </a:t>
            </a:r>
          </a:p>
          <a:p>
            <a:pPr fontAlgn="base"/>
            <a:r>
              <a:rPr lang="en-US" dirty="0"/>
              <a:t>Service barrel frame design and fabrication</a:t>
            </a:r>
          </a:p>
          <a:p>
            <a:pPr lvl="1" fontAlgn="base"/>
            <a:r>
              <a:rPr lang="en-US" dirty="0"/>
              <a:t>Global mechanical integration </a:t>
            </a:r>
          </a:p>
          <a:p>
            <a:pPr fontAlgn="base"/>
            <a:r>
              <a:rPr lang="en-US" dirty="0"/>
              <a:t>Cable test &amp; QA</a:t>
            </a:r>
          </a:p>
          <a:p>
            <a:pPr lvl="1" fontAlgn="base"/>
            <a:r>
              <a:rPr lang="en-US" dirty="0"/>
              <a:t>Signal and control </a:t>
            </a:r>
          </a:p>
          <a:p>
            <a:pPr lvl="1" fontAlgn="base"/>
            <a:r>
              <a:rPr lang="en-US" dirty="0"/>
              <a:t>Power    </a:t>
            </a:r>
          </a:p>
          <a:p>
            <a:pPr fontAlgn="base"/>
            <a:r>
              <a:rPr lang="en-US" dirty="0"/>
              <a:t>Power system </a:t>
            </a:r>
          </a:p>
          <a:p>
            <a:pPr lvl="1" fontAlgn="base"/>
            <a:r>
              <a:rPr lang="en-US" dirty="0"/>
              <a:t>Power unit </a:t>
            </a:r>
          </a:p>
          <a:p>
            <a:pPr lvl="1" fontAlgn="base"/>
            <a:r>
              <a:rPr lang="en-US" dirty="0"/>
              <a:t>CAEN PS</a:t>
            </a:r>
          </a:p>
          <a:p>
            <a:pPr lvl="1" fontAlgn="base"/>
            <a:r>
              <a:rPr lang="en-US" dirty="0"/>
              <a:t>Control &amp; monitor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69AF5-F078-A944-9192-6148B6A8A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60FE3B-30DC-1C47-99AA-D3F2FDB74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B3FE5-A025-6B42-B59A-31221A107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1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88C4A-B0D9-3647-8742-88390C267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MVTX Task List &amp; Institution Roles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AEEEB-5F07-F642-9A0B-ECC0A7483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9366" y="1362549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dirty="0">
                <a:solidFill>
                  <a:srgbClr val="0432FF"/>
                </a:solidFill>
              </a:rPr>
              <a:t>Detector &amp; Physics simulations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Detector geometry &amp; response simulations</a:t>
            </a:r>
          </a:p>
          <a:p>
            <a:pPr fontAlgn="base"/>
            <a:r>
              <a:rPr lang="en-US" dirty="0"/>
              <a:t>Vertexing &amp; DCA </a:t>
            </a:r>
          </a:p>
          <a:p>
            <a:pPr fontAlgn="base"/>
            <a:r>
              <a:rPr lang="en-US" dirty="0"/>
              <a:t>B-hadron Physics simulation and analysis </a:t>
            </a:r>
          </a:p>
          <a:p>
            <a:pPr fontAlgn="base"/>
            <a:r>
              <a:rPr lang="en-US" dirty="0"/>
              <a:t>B-jet Physics simulations and analysis </a:t>
            </a:r>
          </a:p>
          <a:p>
            <a:pPr fontAlgn="base"/>
            <a:r>
              <a:rPr lang="en-US" dirty="0"/>
              <a:t>Other physics topics </a:t>
            </a:r>
          </a:p>
          <a:p>
            <a:pPr lvl="1" fontAlgn="base"/>
            <a:r>
              <a:rPr lang="en-US" dirty="0"/>
              <a:t>Correlation </a:t>
            </a:r>
          </a:p>
          <a:p>
            <a:pPr fontAlgn="base"/>
            <a:r>
              <a:rPr lang="en-US" dirty="0"/>
              <a:t>Explore open HF trigger for pp and </a:t>
            </a:r>
            <a:r>
              <a:rPr lang="en-US" dirty="0" err="1"/>
              <a:t>pA</a:t>
            </a:r>
            <a:r>
              <a:rPr lang="en-US" dirty="0"/>
              <a:t> </a:t>
            </a:r>
          </a:p>
          <a:p>
            <a:pPr fontAlgn="base"/>
            <a:r>
              <a:rPr lang="en-US" dirty="0"/>
              <a:t>And more ...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19BF8C-28F4-9B46-92D7-0E661203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62549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dirty="0">
                <a:solidFill>
                  <a:srgbClr val="0432FF"/>
                </a:solidFill>
              </a:rPr>
              <a:t>Detector commissioning at BNL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Setup MVTX lab at BNL</a:t>
            </a:r>
          </a:p>
          <a:p>
            <a:pPr lvl="1" fontAlgn="base"/>
            <a:r>
              <a:rPr lang="en-US" dirty="0"/>
              <a:t>Readout &amp; cooling </a:t>
            </a:r>
          </a:p>
          <a:p>
            <a:pPr lvl="1" fontAlgn="base"/>
            <a:r>
              <a:rPr lang="en-US" dirty="0"/>
              <a:t>Half detector lab commissioning</a:t>
            </a:r>
          </a:p>
          <a:p>
            <a:pPr lvl="2" fontAlgn="base"/>
            <a:endParaRPr lang="en-US" dirty="0"/>
          </a:p>
          <a:p>
            <a:pPr fontAlgn="base"/>
            <a:r>
              <a:rPr lang="en-US" dirty="0"/>
              <a:t>Installation </a:t>
            </a:r>
          </a:p>
          <a:p>
            <a:pPr lvl="1" fontAlgn="base"/>
            <a:r>
              <a:rPr lang="en-US" dirty="0"/>
              <a:t>Services – power, cables </a:t>
            </a:r>
          </a:p>
          <a:p>
            <a:pPr lvl="1" fontAlgn="base"/>
            <a:r>
              <a:rPr lang="en-US" dirty="0"/>
              <a:t>Detector 	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17CB8-D462-E546-81DC-9472EA2C6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FB5B1-61CF-514D-825A-41E7AD44A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0FC69-871F-A141-B3B6-19CCFA227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70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D27A0-DEB5-0842-916C-CAB1DA0AC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192"/>
            <a:ext cx="10515600" cy="1325563"/>
          </a:xfrm>
        </p:spPr>
        <p:txBody>
          <a:bodyPr/>
          <a:lstStyle/>
          <a:p>
            <a:r>
              <a:rPr lang="en-US" dirty="0"/>
              <a:t>Tracking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BF3A6-0F4A-7D40-9E83-AB1BCB89E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n-US" dirty="0"/>
              <a:t>Tracking simulation overview - </a:t>
            </a:r>
          </a:p>
          <a:p>
            <a:pPr fontAlgn="base"/>
            <a:r>
              <a:rPr lang="en-US" dirty="0"/>
              <a:t>MVTX detector geometry and response </a:t>
            </a:r>
          </a:p>
          <a:p>
            <a:pPr fontAlgn="base"/>
            <a:r>
              <a:rPr lang="en-US" dirty="0"/>
              <a:t>Primary and 2nd vertex finding, 2-layer INTT + MVTX, DCA, - </a:t>
            </a:r>
            <a:r>
              <a:rPr lang="en-US" dirty="0" err="1"/>
              <a:t>Sookhyun</a:t>
            </a:r>
            <a:r>
              <a:rPr lang="en-US" dirty="0"/>
              <a:t>, </a:t>
            </a:r>
            <a:r>
              <a:rPr lang="en-US" dirty="0" err="1"/>
              <a:t>Sanghoon</a:t>
            </a:r>
            <a:r>
              <a:rPr lang="en-US" dirty="0"/>
              <a:t>  </a:t>
            </a:r>
          </a:p>
          <a:p>
            <a:pPr fontAlgn="base"/>
            <a:r>
              <a:rPr lang="en-US" dirty="0"/>
              <a:t>Event pileup in pp/</a:t>
            </a:r>
            <a:r>
              <a:rPr lang="en-US" dirty="0" err="1"/>
              <a:t>pA</a:t>
            </a:r>
            <a:r>
              <a:rPr lang="en-US" dirty="0"/>
              <a:t> collisions  -</a:t>
            </a:r>
            <a:r>
              <a:rPr lang="en-US" dirty="0" err="1"/>
              <a:t>Sanghoon</a:t>
            </a:r>
            <a:endParaRPr lang="en-US" dirty="0"/>
          </a:p>
          <a:p>
            <a:pPr fontAlgn="base"/>
            <a:r>
              <a:rPr lang="en-US" dirty="0"/>
              <a:t>HF tagging, b-jet, B-hadron in pp, AA  </a:t>
            </a:r>
          </a:p>
          <a:p>
            <a:pPr fontAlgn="base"/>
            <a:r>
              <a:rPr lang="en-US" dirty="0"/>
              <a:t>New ideas, physics update - </a:t>
            </a:r>
            <a:r>
              <a:rPr lang="en-US" dirty="0" err="1"/>
              <a:t>Jin</a:t>
            </a:r>
            <a:r>
              <a:rPr lang="en-US" dirty="0"/>
              <a:t>, Xin et al  </a:t>
            </a:r>
          </a:p>
          <a:p>
            <a:pPr fontAlgn="base"/>
            <a:r>
              <a:rPr lang="en-US" dirty="0"/>
              <a:t>Explore open HF trigger for pp and </a:t>
            </a:r>
            <a:r>
              <a:rPr lang="en-US" dirty="0" err="1"/>
              <a:t>pA</a:t>
            </a:r>
            <a:r>
              <a:rPr lang="en-US" dirty="0"/>
              <a:t> - </a:t>
            </a:r>
            <a:r>
              <a:rPr lang="en-US" dirty="0" err="1"/>
              <a:t>Jin</a:t>
            </a:r>
            <a:r>
              <a:rPr lang="en-US" dirty="0"/>
              <a:t>, Ming et al </a:t>
            </a:r>
          </a:p>
          <a:p>
            <a:pPr marL="0" indent="0" fontAlgn="base">
              <a:buNone/>
            </a:pPr>
            <a:br>
              <a:rPr lang="en-US" dirty="0"/>
            </a:br>
            <a:endParaRPr lang="en-US" dirty="0"/>
          </a:p>
          <a:p>
            <a:pPr fontAlgn="base"/>
            <a:r>
              <a:rPr lang="en-US" dirty="0"/>
              <a:t>Discussion of to-do list for detector simulation and b-tagging  - all</a:t>
            </a:r>
          </a:p>
          <a:p>
            <a:pPr lvl="1" fontAlgn="base"/>
            <a:r>
              <a:rPr lang="en-US" dirty="0"/>
              <a:t>Update physics plots with 2(or 3)-layer INTT + MVTX 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C9E6C-055C-B147-8B4F-2589FC40E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CB2E5-9060-8247-92C1-AE4307D75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&amp; Tracking Workfest @FSU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E9BBD-FC80-EA46-AB08-F5CC9F07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B69E-DA8B-F343-BD35-3A41FE690B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57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370</Words>
  <Application>Microsoft Macintosh PowerPoint</Application>
  <PresentationFormat>Widescreen</PresentationFormat>
  <Paragraphs>126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MVTX &amp; Tracking Workfest Goals</vt:lpstr>
      <vt:lpstr>Rooms</vt:lpstr>
      <vt:lpstr>backup</vt:lpstr>
      <vt:lpstr>MVTX &amp; Tracking Workfest at FUS, 12/5, 8-9</vt:lpstr>
      <vt:lpstr>MVTX Task List &amp; Institution Roles (I)</vt:lpstr>
      <vt:lpstr>MVTX Task List &amp; Institution Roles (2)</vt:lpstr>
      <vt:lpstr>Tracking 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28</cp:revision>
  <dcterms:created xsi:type="dcterms:W3CDTF">2018-12-01T21:42:09Z</dcterms:created>
  <dcterms:modified xsi:type="dcterms:W3CDTF">2018-12-03T04:42:08Z</dcterms:modified>
</cp:coreProperties>
</file>