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sldIdLst>
    <p:sldId id="256" r:id="rId2"/>
    <p:sldId id="580" r:id="rId3"/>
    <p:sldId id="581" r:id="rId4"/>
    <p:sldId id="582" r:id="rId5"/>
    <p:sldId id="583" r:id="rId6"/>
    <p:sldId id="629" r:id="rId7"/>
    <p:sldId id="261" r:id="rId8"/>
    <p:sldId id="258" r:id="rId9"/>
    <p:sldId id="630" r:id="rId10"/>
    <p:sldId id="286" r:id="rId11"/>
    <p:sldId id="262" r:id="rId12"/>
    <p:sldId id="265" r:id="rId13"/>
    <p:sldId id="257" r:id="rId14"/>
    <p:sldId id="625" r:id="rId15"/>
    <p:sldId id="287" r:id="rId16"/>
    <p:sldId id="584" r:id="rId17"/>
    <p:sldId id="624" r:id="rId18"/>
    <p:sldId id="627" r:id="rId19"/>
    <p:sldId id="321" r:id="rId20"/>
    <p:sldId id="62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00"/>
    <p:restoredTop sz="94643"/>
  </p:normalViewPr>
  <p:slideViewPr>
    <p:cSldViewPr snapToGrid="0" snapToObjects="1">
      <p:cViewPr varScale="1">
        <p:scale>
          <a:sx n="164" d="100"/>
          <a:sy n="164" d="100"/>
        </p:scale>
        <p:origin x="192" y="1288"/>
      </p:cViewPr>
      <p:guideLst/>
    </p:cSldViewPr>
  </p:slideViewPr>
  <p:notesTextViewPr>
    <p:cViewPr>
      <p:scale>
        <a:sx n="1" d="1"/>
        <a:sy n="1" d="1"/>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1C9E41-D052-384E-9BA0-E72FDEE92780}" type="datetimeFigureOut">
              <a:rPr lang="en-US" smtClean="0"/>
              <a:t>10/18/18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46988F-5C82-CF4B-AACB-8B104883D51C}" type="slidenum">
              <a:rPr lang="en-US" smtClean="0"/>
              <a:t>‹#›</a:t>
            </a:fld>
            <a:endParaRPr lang="en-US"/>
          </a:p>
        </p:txBody>
      </p:sp>
    </p:spTree>
    <p:extLst>
      <p:ext uri="{BB962C8B-B14F-4D97-AF65-F5344CB8AC3E}">
        <p14:creationId xmlns:p14="http://schemas.microsoft.com/office/powerpoint/2010/main" val="4123002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xfrm>
            <a:off x="-17278350" y="-11979275"/>
            <a:ext cx="22529800" cy="126746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6866"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36867" name="Slide Number Placeholder 3"/>
          <p:cNvSpPr>
            <a:spLocks noGrp="1"/>
          </p:cNvSpPr>
          <p:nvPr>
            <p:ph type="sldNum" sz="quarter" idx="5"/>
          </p:nvPr>
        </p:nvSpPr>
        <p:spPr bwMode="auto">
          <a:xfrm>
            <a:off x="3956050" y="8818563"/>
            <a:ext cx="3027363" cy="4635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3" tIns="45717" rIns="91433" bIns="45717"/>
          <a:lstStyle>
            <a:lvl1pPr eaLnBrk="0" hangingPunct="0">
              <a:defRPr sz="2400">
                <a:solidFill>
                  <a:schemeClr val="tx1"/>
                </a:solidFill>
                <a:latin typeface="Calibri" charset="0"/>
                <a:ea typeface="ＭＳ Ｐゴシック" charset="0"/>
                <a:cs typeface="ＭＳ Ｐゴシック" charset="0"/>
              </a:defRPr>
            </a:lvl1pPr>
            <a:lvl2pPr marL="742897" indent="-285730" eaLnBrk="0" hangingPunct="0">
              <a:defRPr sz="2400">
                <a:solidFill>
                  <a:schemeClr val="tx1"/>
                </a:solidFill>
                <a:latin typeface="Calibri" charset="0"/>
                <a:ea typeface="ＭＳ Ｐゴシック" charset="0"/>
              </a:defRPr>
            </a:lvl2pPr>
            <a:lvl3pPr marL="1142918" indent="-228584" eaLnBrk="0" hangingPunct="0">
              <a:defRPr sz="2400">
                <a:solidFill>
                  <a:schemeClr val="tx1"/>
                </a:solidFill>
                <a:latin typeface="Calibri" charset="0"/>
                <a:ea typeface="ＭＳ Ｐゴシック" charset="0"/>
              </a:defRPr>
            </a:lvl3pPr>
            <a:lvl4pPr marL="1600085" indent="-228584" eaLnBrk="0" hangingPunct="0">
              <a:defRPr sz="2400">
                <a:solidFill>
                  <a:schemeClr val="tx1"/>
                </a:solidFill>
                <a:latin typeface="Calibri" charset="0"/>
                <a:ea typeface="ＭＳ Ｐゴシック" charset="0"/>
              </a:defRPr>
            </a:lvl4pPr>
            <a:lvl5pPr marL="2057252" indent="-228584" eaLnBrk="0" hangingPunct="0">
              <a:defRPr sz="2400">
                <a:solidFill>
                  <a:schemeClr val="tx1"/>
                </a:solidFill>
                <a:latin typeface="Calibri" charset="0"/>
                <a:ea typeface="ＭＳ Ｐゴシック" charset="0"/>
              </a:defRPr>
            </a:lvl5pPr>
            <a:lvl6pPr marL="2514419" indent="-228584" eaLnBrk="0" fontAlgn="base" hangingPunct="0">
              <a:spcBef>
                <a:spcPct val="0"/>
              </a:spcBef>
              <a:spcAft>
                <a:spcPct val="0"/>
              </a:spcAft>
              <a:defRPr sz="2400">
                <a:solidFill>
                  <a:schemeClr val="tx1"/>
                </a:solidFill>
                <a:latin typeface="Calibri" charset="0"/>
                <a:ea typeface="ＭＳ Ｐゴシック" charset="0"/>
              </a:defRPr>
            </a:lvl6pPr>
            <a:lvl7pPr marL="2971585" indent="-228584" eaLnBrk="0" fontAlgn="base" hangingPunct="0">
              <a:spcBef>
                <a:spcPct val="0"/>
              </a:spcBef>
              <a:spcAft>
                <a:spcPct val="0"/>
              </a:spcAft>
              <a:defRPr sz="2400">
                <a:solidFill>
                  <a:schemeClr val="tx1"/>
                </a:solidFill>
                <a:latin typeface="Calibri" charset="0"/>
                <a:ea typeface="ＭＳ Ｐゴシック" charset="0"/>
              </a:defRPr>
            </a:lvl7pPr>
            <a:lvl8pPr marL="3428752" indent="-228584" eaLnBrk="0" fontAlgn="base" hangingPunct="0">
              <a:spcBef>
                <a:spcPct val="0"/>
              </a:spcBef>
              <a:spcAft>
                <a:spcPct val="0"/>
              </a:spcAft>
              <a:defRPr sz="2400">
                <a:solidFill>
                  <a:schemeClr val="tx1"/>
                </a:solidFill>
                <a:latin typeface="Calibri" charset="0"/>
                <a:ea typeface="ＭＳ Ｐゴシック" charset="0"/>
              </a:defRPr>
            </a:lvl8pPr>
            <a:lvl9pPr marL="3885919" indent="-228584"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28C1A5F-2671-2B47-B756-878BC7275152}" type="slidenum">
              <a:rPr lang="en-US" sz="1200"/>
              <a:pPr eaLnBrk="1" hangingPunct="1"/>
              <a:t>10</a:t>
            </a:fld>
            <a:endParaRPr lang="en-US" sz="1200" dirty="0"/>
          </a:p>
        </p:txBody>
      </p:sp>
    </p:spTree>
    <p:extLst>
      <p:ext uri="{BB962C8B-B14F-4D97-AF65-F5344CB8AC3E}">
        <p14:creationId xmlns:p14="http://schemas.microsoft.com/office/powerpoint/2010/main" val="4252760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AFBC9-2A1D-D041-B7B2-2CC9C43841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63C1A8-14C8-914C-A3B1-3F02046E8C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C6C6-B857-CB43-8239-81D319080EB1}"/>
              </a:ext>
            </a:extLst>
          </p:cNvPr>
          <p:cNvSpPr>
            <a:spLocks noGrp="1"/>
          </p:cNvSpPr>
          <p:nvPr>
            <p:ph type="dt" sz="half" idx="10"/>
          </p:nvPr>
        </p:nvSpPr>
        <p:spPr/>
        <p:txBody>
          <a:bodyPr/>
          <a:lstStyle/>
          <a:p>
            <a:r>
              <a:rPr lang="en-US"/>
              <a:t>10/19/18</a:t>
            </a:r>
          </a:p>
        </p:txBody>
      </p:sp>
      <p:sp>
        <p:nvSpPr>
          <p:cNvPr id="5" name="Footer Placeholder 4">
            <a:extLst>
              <a:ext uri="{FF2B5EF4-FFF2-40B4-BE49-F238E27FC236}">
                <a16:creationId xmlns:a16="http://schemas.microsoft.com/office/drawing/2014/main" id="{E633A7A9-3CD6-9348-BAD4-9199DC0D7BF2}"/>
              </a:ext>
            </a:extLst>
          </p:cNvPr>
          <p:cNvSpPr>
            <a:spLocks noGrp="1"/>
          </p:cNvSpPr>
          <p:nvPr>
            <p:ph type="ftr" sz="quarter" idx="11"/>
          </p:nvPr>
        </p:nvSpPr>
        <p:spPr/>
        <p:txBody>
          <a:bodyPr/>
          <a:lstStyle/>
          <a:p>
            <a:r>
              <a:rPr lang="en-US"/>
              <a:t>sPHENIX GM - MVTX Update</a:t>
            </a:r>
          </a:p>
        </p:txBody>
      </p:sp>
      <p:sp>
        <p:nvSpPr>
          <p:cNvPr id="6" name="Slide Number Placeholder 5">
            <a:extLst>
              <a:ext uri="{FF2B5EF4-FFF2-40B4-BE49-F238E27FC236}">
                <a16:creationId xmlns:a16="http://schemas.microsoft.com/office/drawing/2014/main" id="{E27AD984-7C2F-1F43-8538-B4045BA6CD1D}"/>
              </a:ext>
            </a:extLst>
          </p:cNvPr>
          <p:cNvSpPr>
            <a:spLocks noGrp="1"/>
          </p:cNvSpPr>
          <p:nvPr>
            <p:ph type="sldNum" sz="quarter" idx="12"/>
          </p:nvPr>
        </p:nvSpPr>
        <p:spPr/>
        <p:txBody>
          <a:bodyPr/>
          <a:lstStyle/>
          <a:p>
            <a:fld id="{FE19270E-12AE-9C45-BA98-35A3CF18703F}" type="slidenum">
              <a:rPr lang="en-US" smtClean="0"/>
              <a:t>‹#›</a:t>
            </a:fld>
            <a:endParaRPr lang="en-US"/>
          </a:p>
        </p:txBody>
      </p:sp>
    </p:spTree>
    <p:extLst>
      <p:ext uri="{BB962C8B-B14F-4D97-AF65-F5344CB8AC3E}">
        <p14:creationId xmlns:p14="http://schemas.microsoft.com/office/powerpoint/2010/main" val="275273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06D1A-4D83-4447-AFFF-289B678231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10483-16C4-CE43-AD07-1B3F342B272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609C5A-26CF-4945-8FDE-F8DB15971771}"/>
              </a:ext>
            </a:extLst>
          </p:cNvPr>
          <p:cNvSpPr>
            <a:spLocks noGrp="1"/>
          </p:cNvSpPr>
          <p:nvPr>
            <p:ph type="dt" sz="half" idx="10"/>
          </p:nvPr>
        </p:nvSpPr>
        <p:spPr/>
        <p:txBody>
          <a:bodyPr/>
          <a:lstStyle/>
          <a:p>
            <a:r>
              <a:rPr lang="en-US"/>
              <a:t>10/19/18</a:t>
            </a:r>
          </a:p>
        </p:txBody>
      </p:sp>
      <p:sp>
        <p:nvSpPr>
          <p:cNvPr id="5" name="Footer Placeholder 4">
            <a:extLst>
              <a:ext uri="{FF2B5EF4-FFF2-40B4-BE49-F238E27FC236}">
                <a16:creationId xmlns:a16="http://schemas.microsoft.com/office/drawing/2014/main" id="{4634CA5A-B51A-BB44-8923-0E83086AB65A}"/>
              </a:ext>
            </a:extLst>
          </p:cNvPr>
          <p:cNvSpPr>
            <a:spLocks noGrp="1"/>
          </p:cNvSpPr>
          <p:nvPr>
            <p:ph type="ftr" sz="quarter" idx="11"/>
          </p:nvPr>
        </p:nvSpPr>
        <p:spPr/>
        <p:txBody>
          <a:bodyPr/>
          <a:lstStyle/>
          <a:p>
            <a:r>
              <a:rPr lang="en-US"/>
              <a:t>sPHENIX GM - MVTX Update</a:t>
            </a:r>
          </a:p>
        </p:txBody>
      </p:sp>
      <p:sp>
        <p:nvSpPr>
          <p:cNvPr id="6" name="Slide Number Placeholder 5">
            <a:extLst>
              <a:ext uri="{FF2B5EF4-FFF2-40B4-BE49-F238E27FC236}">
                <a16:creationId xmlns:a16="http://schemas.microsoft.com/office/drawing/2014/main" id="{D5AC5A89-DED4-E14A-8D29-2A1E102344C8}"/>
              </a:ext>
            </a:extLst>
          </p:cNvPr>
          <p:cNvSpPr>
            <a:spLocks noGrp="1"/>
          </p:cNvSpPr>
          <p:nvPr>
            <p:ph type="sldNum" sz="quarter" idx="12"/>
          </p:nvPr>
        </p:nvSpPr>
        <p:spPr/>
        <p:txBody>
          <a:bodyPr/>
          <a:lstStyle/>
          <a:p>
            <a:fld id="{FE19270E-12AE-9C45-BA98-35A3CF18703F}" type="slidenum">
              <a:rPr lang="en-US" smtClean="0"/>
              <a:t>‹#›</a:t>
            </a:fld>
            <a:endParaRPr lang="en-US"/>
          </a:p>
        </p:txBody>
      </p:sp>
    </p:spTree>
    <p:extLst>
      <p:ext uri="{BB962C8B-B14F-4D97-AF65-F5344CB8AC3E}">
        <p14:creationId xmlns:p14="http://schemas.microsoft.com/office/powerpoint/2010/main" val="1101621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CB066B-DE7F-6342-A9D8-6E7AC68D57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ED9941-68A7-D043-BEDA-59588ED70D3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561F3-1C34-0D41-BA23-AE7CAA40459E}"/>
              </a:ext>
            </a:extLst>
          </p:cNvPr>
          <p:cNvSpPr>
            <a:spLocks noGrp="1"/>
          </p:cNvSpPr>
          <p:nvPr>
            <p:ph type="dt" sz="half" idx="10"/>
          </p:nvPr>
        </p:nvSpPr>
        <p:spPr/>
        <p:txBody>
          <a:bodyPr/>
          <a:lstStyle/>
          <a:p>
            <a:r>
              <a:rPr lang="en-US"/>
              <a:t>10/19/18</a:t>
            </a:r>
          </a:p>
        </p:txBody>
      </p:sp>
      <p:sp>
        <p:nvSpPr>
          <p:cNvPr id="5" name="Footer Placeholder 4">
            <a:extLst>
              <a:ext uri="{FF2B5EF4-FFF2-40B4-BE49-F238E27FC236}">
                <a16:creationId xmlns:a16="http://schemas.microsoft.com/office/drawing/2014/main" id="{A91A7F2F-DA9C-0A4E-B0BF-04293145145D}"/>
              </a:ext>
            </a:extLst>
          </p:cNvPr>
          <p:cNvSpPr>
            <a:spLocks noGrp="1"/>
          </p:cNvSpPr>
          <p:nvPr>
            <p:ph type="ftr" sz="quarter" idx="11"/>
          </p:nvPr>
        </p:nvSpPr>
        <p:spPr/>
        <p:txBody>
          <a:bodyPr/>
          <a:lstStyle/>
          <a:p>
            <a:r>
              <a:rPr lang="en-US"/>
              <a:t>sPHENIX GM - MVTX Update</a:t>
            </a:r>
          </a:p>
        </p:txBody>
      </p:sp>
      <p:sp>
        <p:nvSpPr>
          <p:cNvPr id="6" name="Slide Number Placeholder 5">
            <a:extLst>
              <a:ext uri="{FF2B5EF4-FFF2-40B4-BE49-F238E27FC236}">
                <a16:creationId xmlns:a16="http://schemas.microsoft.com/office/drawing/2014/main" id="{93017A96-9847-B844-9272-47429C0857D2}"/>
              </a:ext>
            </a:extLst>
          </p:cNvPr>
          <p:cNvSpPr>
            <a:spLocks noGrp="1"/>
          </p:cNvSpPr>
          <p:nvPr>
            <p:ph type="sldNum" sz="quarter" idx="12"/>
          </p:nvPr>
        </p:nvSpPr>
        <p:spPr/>
        <p:txBody>
          <a:bodyPr/>
          <a:lstStyle/>
          <a:p>
            <a:fld id="{FE19270E-12AE-9C45-BA98-35A3CF18703F}" type="slidenum">
              <a:rPr lang="en-US" smtClean="0"/>
              <a:t>‹#›</a:t>
            </a:fld>
            <a:endParaRPr lang="en-US"/>
          </a:p>
        </p:txBody>
      </p:sp>
    </p:spTree>
    <p:extLst>
      <p:ext uri="{BB962C8B-B14F-4D97-AF65-F5344CB8AC3E}">
        <p14:creationId xmlns:p14="http://schemas.microsoft.com/office/powerpoint/2010/main" val="1640824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cxnSp>
        <p:nvCxnSpPr>
          <p:cNvPr id="6" name="Straight Connector 5"/>
          <p:cNvCxnSpPr/>
          <p:nvPr userDrawn="1"/>
        </p:nvCxnSpPr>
        <p:spPr>
          <a:xfrm>
            <a:off x="143934" y="476590"/>
            <a:ext cx="11904133" cy="0"/>
          </a:xfrm>
          <a:prstGeom prst="line">
            <a:avLst/>
          </a:prstGeom>
          <a:ln w="28575"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20611" y="6597440"/>
            <a:ext cx="1440000" cy="144020"/>
          </a:xfrm>
          <a:prstGeom prst="rect">
            <a:avLst/>
          </a:prstGeom>
          <a:noFill/>
        </p:spPr>
        <p:txBody>
          <a:bodyPr wrap="square" lIns="0" tIns="0" rIns="0" bIns="0" rtlCol="0" anchor="ctr" anchorCtr="0">
            <a:noAutofit/>
          </a:bodyPr>
          <a:lstStyle/>
          <a:p>
            <a:pPr algn="ctr"/>
            <a:r>
              <a:rPr lang="en-US" sz="1200" b="1" dirty="0">
                <a:solidFill>
                  <a:srgbClr val="C00000"/>
                </a:solidFill>
              </a:rPr>
              <a:t>ALICE ITS UPGRADE</a:t>
            </a:r>
          </a:p>
        </p:txBody>
      </p:sp>
      <p:cxnSp>
        <p:nvCxnSpPr>
          <p:cNvPr id="9" name="Straight Connector 8"/>
          <p:cNvCxnSpPr>
            <a:stCxn id="3" idx="1"/>
            <a:endCxn id="8" idx="3"/>
          </p:cNvCxnSpPr>
          <p:nvPr userDrawn="1"/>
        </p:nvCxnSpPr>
        <p:spPr>
          <a:xfrm flipH="1" flipV="1">
            <a:off x="1460611" y="6669450"/>
            <a:ext cx="10204162" cy="503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11664773" y="6530485"/>
            <a:ext cx="480000" cy="288000"/>
          </a:xfrm>
          <a:prstGeom prst="rect">
            <a:avLst/>
          </a:prstGeom>
          <a:noFill/>
        </p:spPr>
        <p:txBody>
          <a:bodyPr wrap="none" lIns="36000" tIns="36000" rIns="36000" bIns="36000" rtlCol="0" anchor="ctr" anchorCtr="0">
            <a:noAutofit/>
          </a:bodyPr>
          <a:lstStyle/>
          <a:p>
            <a:pPr algn="ctr"/>
            <a:fld id="{5A66A5A2-A1A2-4C84-BB8D-1231440C4C59}" type="slidenum">
              <a:rPr lang="en-US" sz="1600" b="1" smtClean="0">
                <a:solidFill>
                  <a:schemeClr val="tx2"/>
                </a:solidFill>
              </a:rPr>
              <a:pPr algn="ctr"/>
              <a:t>‹#›</a:t>
            </a:fld>
            <a:endParaRPr lang="en-US" sz="1600" b="1" dirty="0">
              <a:solidFill>
                <a:schemeClr val="tx2"/>
              </a:solidFill>
            </a:endParaRPr>
          </a:p>
        </p:txBody>
      </p:sp>
    </p:spTree>
    <p:extLst>
      <p:ext uri="{BB962C8B-B14F-4D97-AF65-F5344CB8AC3E}">
        <p14:creationId xmlns:p14="http://schemas.microsoft.com/office/powerpoint/2010/main" val="1263720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906E-EACF-9841-8E58-3A831EFAA5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956619-3DB2-F04A-AF44-8B1A51EFFE6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44FF7-10A3-1140-A0D1-D7541A42BFE3}"/>
              </a:ext>
            </a:extLst>
          </p:cNvPr>
          <p:cNvSpPr>
            <a:spLocks noGrp="1"/>
          </p:cNvSpPr>
          <p:nvPr>
            <p:ph type="dt" sz="half" idx="10"/>
          </p:nvPr>
        </p:nvSpPr>
        <p:spPr/>
        <p:txBody>
          <a:bodyPr/>
          <a:lstStyle/>
          <a:p>
            <a:r>
              <a:rPr lang="en-US"/>
              <a:t>10/19/18</a:t>
            </a:r>
          </a:p>
        </p:txBody>
      </p:sp>
      <p:sp>
        <p:nvSpPr>
          <p:cNvPr id="5" name="Footer Placeholder 4">
            <a:extLst>
              <a:ext uri="{FF2B5EF4-FFF2-40B4-BE49-F238E27FC236}">
                <a16:creationId xmlns:a16="http://schemas.microsoft.com/office/drawing/2014/main" id="{4F4B459F-D50E-D74D-9402-731E7D968354}"/>
              </a:ext>
            </a:extLst>
          </p:cNvPr>
          <p:cNvSpPr>
            <a:spLocks noGrp="1"/>
          </p:cNvSpPr>
          <p:nvPr>
            <p:ph type="ftr" sz="quarter" idx="11"/>
          </p:nvPr>
        </p:nvSpPr>
        <p:spPr/>
        <p:txBody>
          <a:bodyPr/>
          <a:lstStyle/>
          <a:p>
            <a:r>
              <a:rPr lang="en-US"/>
              <a:t>sPHENIX GM - MVTX Update</a:t>
            </a:r>
          </a:p>
        </p:txBody>
      </p:sp>
      <p:sp>
        <p:nvSpPr>
          <p:cNvPr id="6" name="Slide Number Placeholder 5">
            <a:extLst>
              <a:ext uri="{FF2B5EF4-FFF2-40B4-BE49-F238E27FC236}">
                <a16:creationId xmlns:a16="http://schemas.microsoft.com/office/drawing/2014/main" id="{4327631E-5984-D345-82BD-17E3C8A56AA3}"/>
              </a:ext>
            </a:extLst>
          </p:cNvPr>
          <p:cNvSpPr>
            <a:spLocks noGrp="1"/>
          </p:cNvSpPr>
          <p:nvPr>
            <p:ph type="sldNum" sz="quarter" idx="12"/>
          </p:nvPr>
        </p:nvSpPr>
        <p:spPr/>
        <p:txBody>
          <a:bodyPr/>
          <a:lstStyle/>
          <a:p>
            <a:fld id="{FE19270E-12AE-9C45-BA98-35A3CF18703F}" type="slidenum">
              <a:rPr lang="en-US" smtClean="0"/>
              <a:t>‹#›</a:t>
            </a:fld>
            <a:endParaRPr lang="en-US"/>
          </a:p>
        </p:txBody>
      </p:sp>
    </p:spTree>
    <p:extLst>
      <p:ext uri="{BB962C8B-B14F-4D97-AF65-F5344CB8AC3E}">
        <p14:creationId xmlns:p14="http://schemas.microsoft.com/office/powerpoint/2010/main" val="344734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09B40-6924-A543-AAC0-E56EB23385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AE890D-A118-F14B-803D-AB9DCEE6E9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B10F08B-9451-2445-B5D1-923D21C7A8EE}"/>
              </a:ext>
            </a:extLst>
          </p:cNvPr>
          <p:cNvSpPr>
            <a:spLocks noGrp="1"/>
          </p:cNvSpPr>
          <p:nvPr>
            <p:ph type="dt" sz="half" idx="10"/>
          </p:nvPr>
        </p:nvSpPr>
        <p:spPr/>
        <p:txBody>
          <a:bodyPr/>
          <a:lstStyle/>
          <a:p>
            <a:r>
              <a:rPr lang="en-US"/>
              <a:t>10/19/18</a:t>
            </a:r>
          </a:p>
        </p:txBody>
      </p:sp>
      <p:sp>
        <p:nvSpPr>
          <p:cNvPr id="5" name="Footer Placeholder 4">
            <a:extLst>
              <a:ext uri="{FF2B5EF4-FFF2-40B4-BE49-F238E27FC236}">
                <a16:creationId xmlns:a16="http://schemas.microsoft.com/office/drawing/2014/main" id="{ACBAD19D-DFF3-4F48-B3A1-12D43FF3398A}"/>
              </a:ext>
            </a:extLst>
          </p:cNvPr>
          <p:cNvSpPr>
            <a:spLocks noGrp="1"/>
          </p:cNvSpPr>
          <p:nvPr>
            <p:ph type="ftr" sz="quarter" idx="11"/>
          </p:nvPr>
        </p:nvSpPr>
        <p:spPr/>
        <p:txBody>
          <a:bodyPr/>
          <a:lstStyle/>
          <a:p>
            <a:r>
              <a:rPr lang="en-US"/>
              <a:t>sPHENIX GM - MVTX Update</a:t>
            </a:r>
          </a:p>
        </p:txBody>
      </p:sp>
      <p:sp>
        <p:nvSpPr>
          <p:cNvPr id="6" name="Slide Number Placeholder 5">
            <a:extLst>
              <a:ext uri="{FF2B5EF4-FFF2-40B4-BE49-F238E27FC236}">
                <a16:creationId xmlns:a16="http://schemas.microsoft.com/office/drawing/2014/main" id="{5EDA1175-4F28-A840-BED6-8AAA5787DBA9}"/>
              </a:ext>
            </a:extLst>
          </p:cNvPr>
          <p:cNvSpPr>
            <a:spLocks noGrp="1"/>
          </p:cNvSpPr>
          <p:nvPr>
            <p:ph type="sldNum" sz="quarter" idx="12"/>
          </p:nvPr>
        </p:nvSpPr>
        <p:spPr/>
        <p:txBody>
          <a:bodyPr/>
          <a:lstStyle/>
          <a:p>
            <a:fld id="{FE19270E-12AE-9C45-BA98-35A3CF18703F}" type="slidenum">
              <a:rPr lang="en-US" smtClean="0"/>
              <a:t>‹#›</a:t>
            </a:fld>
            <a:endParaRPr lang="en-US"/>
          </a:p>
        </p:txBody>
      </p:sp>
    </p:spTree>
    <p:extLst>
      <p:ext uri="{BB962C8B-B14F-4D97-AF65-F5344CB8AC3E}">
        <p14:creationId xmlns:p14="http://schemas.microsoft.com/office/powerpoint/2010/main" val="3996624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C3BB8-6191-8547-866A-1EC6431A87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34E39F-B694-BC4D-B826-28AE01B2871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97E7F7-3B1D-3446-84E4-CB9D9AD1012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8CD300-0ADA-DD44-B914-AAE1BC225B4E}"/>
              </a:ext>
            </a:extLst>
          </p:cNvPr>
          <p:cNvSpPr>
            <a:spLocks noGrp="1"/>
          </p:cNvSpPr>
          <p:nvPr>
            <p:ph type="dt" sz="half" idx="10"/>
          </p:nvPr>
        </p:nvSpPr>
        <p:spPr/>
        <p:txBody>
          <a:bodyPr/>
          <a:lstStyle/>
          <a:p>
            <a:r>
              <a:rPr lang="en-US"/>
              <a:t>10/19/18</a:t>
            </a:r>
          </a:p>
        </p:txBody>
      </p:sp>
      <p:sp>
        <p:nvSpPr>
          <p:cNvPr id="6" name="Footer Placeholder 5">
            <a:extLst>
              <a:ext uri="{FF2B5EF4-FFF2-40B4-BE49-F238E27FC236}">
                <a16:creationId xmlns:a16="http://schemas.microsoft.com/office/drawing/2014/main" id="{B4686E40-BDE5-6F43-8123-F13B655EE2AE}"/>
              </a:ext>
            </a:extLst>
          </p:cNvPr>
          <p:cNvSpPr>
            <a:spLocks noGrp="1"/>
          </p:cNvSpPr>
          <p:nvPr>
            <p:ph type="ftr" sz="quarter" idx="11"/>
          </p:nvPr>
        </p:nvSpPr>
        <p:spPr/>
        <p:txBody>
          <a:bodyPr/>
          <a:lstStyle/>
          <a:p>
            <a:r>
              <a:rPr lang="en-US"/>
              <a:t>sPHENIX GM - MVTX Update</a:t>
            </a:r>
          </a:p>
        </p:txBody>
      </p:sp>
      <p:sp>
        <p:nvSpPr>
          <p:cNvPr id="7" name="Slide Number Placeholder 6">
            <a:extLst>
              <a:ext uri="{FF2B5EF4-FFF2-40B4-BE49-F238E27FC236}">
                <a16:creationId xmlns:a16="http://schemas.microsoft.com/office/drawing/2014/main" id="{039BC7FB-C8C0-D740-AA82-6F03E0FA6BA4}"/>
              </a:ext>
            </a:extLst>
          </p:cNvPr>
          <p:cNvSpPr>
            <a:spLocks noGrp="1"/>
          </p:cNvSpPr>
          <p:nvPr>
            <p:ph type="sldNum" sz="quarter" idx="12"/>
          </p:nvPr>
        </p:nvSpPr>
        <p:spPr/>
        <p:txBody>
          <a:bodyPr/>
          <a:lstStyle/>
          <a:p>
            <a:fld id="{FE19270E-12AE-9C45-BA98-35A3CF18703F}" type="slidenum">
              <a:rPr lang="en-US" smtClean="0"/>
              <a:t>‹#›</a:t>
            </a:fld>
            <a:endParaRPr lang="en-US"/>
          </a:p>
        </p:txBody>
      </p:sp>
    </p:spTree>
    <p:extLst>
      <p:ext uri="{BB962C8B-B14F-4D97-AF65-F5344CB8AC3E}">
        <p14:creationId xmlns:p14="http://schemas.microsoft.com/office/powerpoint/2010/main" val="870670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731B9-A735-6741-917C-FA50E13556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C93A05-D51F-A44D-842D-18ECE1275D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F67545-9E75-C548-9D73-1CFE172C306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CCE7A2-D3E2-7A42-9ED5-485AAF9833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07591A3-E6BC-4041-94D1-2F3687F6850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249A8-2F92-8A47-A833-B1A7632AAC39}"/>
              </a:ext>
            </a:extLst>
          </p:cNvPr>
          <p:cNvSpPr>
            <a:spLocks noGrp="1"/>
          </p:cNvSpPr>
          <p:nvPr>
            <p:ph type="dt" sz="half" idx="10"/>
          </p:nvPr>
        </p:nvSpPr>
        <p:spPr/>
        <p:txBody>
          <a:bodyPr/>
          <a:lstStyle/>
          <a:p>
            <a:r>
              <a:rPr lang="en-US"/>
              <a:t>10/19/18</a:t>
            </a:r>
          </a:p>
        </p:txBody>
      </p:sp>
      <p:sp>
        <p:nvSpPr>
          <p:cNvPr id="8" name="Footer Placeholder 7">
            <a:extLst>
              <a:ext uri="{FF2B5EF4-FFF2-40B4-BE49-F238E27FC236}">
                <a16:creationId xmlns:a16="http://schemas.microsoft.com/office/drawing/2014/main" id="{3E1E0B38-BA11-BD46-A245-BCDDE7BFB159}"/>
              </a:ext>
            </a:extLst>
          </p:cNvPr>
          <p:cNvSpPr>
            <a:spLocks noGrp="1"/>
          </p:cNvSpPr>
          <p:nvPr>
            <p:ph type="ftr" sz="quarter" idx="11"/>
          </p:nvPr>
        </p:nvSpPr>
        <p:spPr/>
        <p:txBody>
          <a:bodyPr/>
          <a:lstStyle/>
          <a:p>
            <a:r>
              <a:rPr lang="en-US"/>
              <a:t>sPHENIX GM - MVTX Update</a:t>
            </a:r>
          </a:p>
        </p:txBody>
      </p:sp>
      <p:sp>
        <p:nvSpPr>
          <p:cNvPr id="9" name="Slide Number Placeholder 8">
            <a:extLst>
              <a:ext uri="{FF2B5EF4-FFF2-40B4-BE49-F238E27FC236}">
                <a16:creationId xmlns:a16="http://schemas.microsoft.com/office/drawing/2014/main" id="{885201A0-AED3-A542-B154-6D0096D408D1}"/>
              </a:ext>
            </a:extLst>
          </p:cNvPr>
          <p:cNvSpPr>
            <a:spLocks noGrp="1"/>
          </p:cNvSpPr>
          <p:nvPr>
            <p:ph type="sldNum" sz="quarter" idx="12"/>
          </p:nvPr>
        </p:nvSpPr>
        <p:spPr/>
        <p:txBody>
          <a:bodyPr/>
          <a:lstStyle/>
          <a:p>
            <a:fld id="{FE19270E-12AE-9C45-BA98-35A3CF18703F}" type="slidenum">
              <a:rPr lang="en-US" smtClean="0"/>
              <a:t>‹#›</a:t>
            </a:fld>
            <a:endParaRPr lang="en-US"/>
          </a:p>
        </p:txBody>
      </p:sp>
    </p:spTree>
    <p:extLst>
      <p:ext uri="{BB962C8B-B14F-4D97-AF65-F5344CB8AC3E}">
        <p14:creationId xmlns:p14="http://schemas.microsoft.com/office/powerpoint/2010/main" val="89104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EF5CC-1413-654C-9DED-C4AD460A7C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6BFC01-D685-894B-BB31-09EF2E000253}"/>
              </a:ext>
            </a:extLst>
          </p:cNvPr>
          <p:cNvSpPr>
            <a:spLocks noGrp="1"/>
          </p:cNvSpPr>
          <p:nvPr>
            <p:ph type="dt" sz="half" idx="10"/>
          </p:nvPr>
        </p:nvSpPr>
        <p:spPr/>
        <p:txBody>
          <a:bodyPr/>
          <a:lstStyle/>
          <a:p>
            <a:r>
              <a:rPr lang="en-US"/>
              <a:t>10/19/18</a:t>
            </a:r>
          </a:p>
        </p:txBody>
      </p:sp>
      <p:sp>
        <p:nvSpPr>
          <p:cNvPr id="4" name="Footer Placeholder 3">
            <a:extLst>
              <a:ext uri="{FF2B5EF4-FFF2-40B4-BE49-F238E27FC236}">
                <a16:creationId xmlns:a16="http://schemas.microsoft.com/office/drawing/2014/main" id="{C138AC81-CBA9-B142-A7F9-F11E64002BF5}"/>
              </a:ext>
            </a:extLst>
          </p:cNvPr>
          <p:cNvSpPr>
            <a:spLocks noGrp="1"/>
          </p:cNvSpPr>
          <p:nvPr>
            <p:ph type="ftr" sz="quarter" idx="11"/>
          </p:nvPr>
        </p:nvSpPr>
        <p:spPr/>
        <p:txBody>
          <a:bodyPr/>
          <a:lstStyle/>
          <a:p>
            <a:r>
              <a:rPr lang="en-US"/>
              <a:t>sPHENIX GM - MVTX Update</a:t>
            </a:r>
          </a:p>
        </p:txBody>
      </p:sp>
      <p:sp>
        <p:nvSpPr>
          <p:cNvPr id="5" name="Slide Number Placeholder 4">
            <a:extLst>
              <a:ext uri="{FF2B5EF4-FFF2-40B4-BE49-F238E27FC236}">
                <a16:creationId xmlns:a16="http://schemas.microsoft.com/office/drawing/2014/main" id="{0B6AEE27-DEFE-8343-A732-184F37FF1974}"/>
              </a:ext>
            </a:extLst>
          </p:cNvPr>
          <p:cNvSpPr>
            <a:spLocks noGrp="1"/>
          </p:cNvSpPr>
          <p:nvPr>
            <p:ph type="sldNum" sz="quarter" idx="12"/>
          </p:nvPr>
        </p:nvSpPr>
        <p:spPr/>
        <p:txBody>
          <a:bodyPr/>
          <a:lstStyle/>
          <a:p>
            <a:fld id="{FE19270E-12AE-9C45-BA98-35A3CF18703F}" type="slidenum">
              <a:rPr lang="en-US" smtClean="0"/>
              <a:t>‹#›</a:t>
            </a:fld>
            <a:endParaRPr lang="en-US"/>
          </a:p>
        </p:txBody>
      </p:sp>
    </p:spTree>
    <p:extLst>
      <p:ext uri="{BB962C8B-B14F-4D97-AF65-F5344CB8AC3E}">
        <p14:creationId xmlns:p14="http://schemas.microsoft.com/office/powerpoint/2010/main" val="3173283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7EAE01-5150-604E-8336-9691873B6EEC}"/>
              </a:ext>
            </a:extLst>
          </p:cNvPr>
          <p:cNvSpPr>
            <a:spLocks noGrp="1"/>
          </p:cNvSpPr>
          <p:nvPr>
            <p:ph type="dt" sz="half" idx="10"/>
          </p:nvPr>
        </p:nvSpPr>
        <p:spPr/>
        <p:txBody>
          <a:bodyPr/>
          <a:lstStyle/>
          <a:p>
            <a:r>
              <a:rPr lang="en-US"/>
              <a:t>10/19/18</a:t>
            </a:r>
          </a:p>
        </p:txBody>
      </p:sp>
      <p:sp>
        <p:nvSpPr>
          <p:cNvPr id="3" name="Footer Placeholder 2">
            <a:extLst>
              <a:ext uri="{FF2B5EF4-FFF2-40B4-BE49-F238E27FC236}">
                <a16:creationId xmlns:a16="http://schemas.microsoft.com/office/drawing/2014/main" id="{C463A6CE-3621-E342-BBC8-F9385E35878F}"/>
              </a:ext>
            </a:extLst>
          </p:cNvPr>
          <p:cNvSpPr>
            <a:spLocks noGrp="1"/>
          </p:cNvSpPr>
          <p:nvPr>
            <p:ph type="ftr" sz="quarter" idx="11"/>
          </p:nvPr>
        </p:nvSpPr>
        <p:spPr/>
        <p:txBody>
          <a:bodyPr/>
          <a:lstStyle/>
          <a:p>
            <a:r>
              <a:rPr lang="en-US"/>
              <a:t>sPHENIX GM - MVTX Update</a:t>
            </a:r>
          </a:p>
        </p:txBody>
      </p:sp>
      <p:sp>
        <p:nvSpPr>
          <p:cNvPr id="4" name="Slide Number Placeholder 3">
            <a:extLst>
              <a:ext uri="{FF2B5EF4-FFF2-40B4-BE49-F238E27FC236}">
                <a16:creationId xmlns:a16="http://schemas.microsoft.com/office/drawing/2014/main" id="{0B858330-ECE1-6244-96EF-F0EEA430B646}"/>
              </a:ext>
            </a:extLst>
          </p:cNvPr>
          <p:cNvSpPr>
            <a:spLocks noGrp="1"/>
          </p:cNvSpPr>
          <p:nvPr>
            <p:ph type="sldNum" sz="quarter" idx="12"/>
          </p:nvPr>
        </p:nvSpPr>
        <p:spPr/>
        <p:txBody>
          <a:bodyPr/>
          <a:lstStyle/>
          <a:p>
            <a:fld id="{FE19270E-12AE-9C45-BA98-35A3CF18703F}" type="slidenum">
              <a:rPr lang="en-US" smtClean="0"/>
              <a:t>‹#›</a:t>
            </a:fld>
            <a:endParaRPr lang="en-US"/>
          </a:p>
        </p:txBody>
      </p:sp>
    </p:spTree>
    <p:extLst>
      <p:ext uri="{BB962C8B-B14F-4D97-AF65-F5344CB8AC3E}">
        <p14:creationId xmlns:p14="http://schemas.microsoft.com/office/powerpoint/2010/main" val="2455549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55D7B-E2E9-C14B-B116-2654DEB8EC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5943DA-B553-274F-9349-CC2D6D39A0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F27F6-BE49-C74A-837A-7A67AA7A86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6BA55E-B615-1347-A981-8048CBB1C407}"/>
              </a:ext>
            </a:extLst>
          </p:cNvPr>
          <p:cNvSpPr>
            <a:spLocks noGrp="1"/>
          </p:cNvSpPr>
          <p:nvPr>
            <p:ph type="dt" sz="half" idx="10"/>
          </p:nvPr>
        </p:nvSpPr>
        <p:spPr/>
        <p:txBody>
          <a:bodyPr/>
          <a:lstStyle/>
          <a:p>
            <a:r>
              <a:rPr lang="en-US"/>
              <a:t>10/19/18</a:t>
            </a:r>
          </a:p>
        </p:txBody>
      </p:sp>
      <p:sp>
        <p:nvSpPr>
          <p:cNvPr id="6" name="Footer Placeholder 5">
            <a:extLst>
              <a:ext uri="{FF2B5EF4-FFF2-40B4-BE49-F238E27FC236}">
                <a16:creationId xmlns:a16="http://schemas.microsoft.com/office/drawing/2014/main" id="{9D807658-F985-0D42-BD17-43D5FF5DD179}"/>
              </a:ext>
            </a:extLst>
          </p:cNvPr>
          <p:cNvSpPr>
            <a:spLocks noGrp="1"/>
          </p:cNvSpPr>
          <p:nvPr>
            <p:ph type="ftr" sz="quarter" idx="11"/>
          </p:nvPr>
        </p:nvSpPr>
        <p:spPr/>
        <p:txBody>
          <a:bodyPr/>
          <a:lstStyle/>
          <a:p>
            <a:r>
              <a:rPr lang="en-US"/>
              <a:t>sPHENIX GM - MVTX Update</a:t>
            </a:r>
          </a:p>
        </p:txBody>
      </p:sp>
      <p:sp>
        <p:nvSpPr>
          <p:cNvPr id="7" name="Slide Number Placeholder 6">
            <a:extLst>
              <a:ext uri="{FF2B5EF4-FFF2-40B4-BE49-F238E27FC236}">
                <a16:creationId xmlns:a16="http://schemas.microsoft.com/office/drawing/2014/main" id="{A7F46350-0780-284E-923B-753E102E33D1}"/>
              </a:ext>
            </a:extLst>
          </p:cNvPr>
          <p:cNvSpPr>
            <a:spLocks noGrp="1"/>
          </p:cNvSpPr>
          <p:nvPr>
            <p:ph type="sldNum" sz="quarter" idx="12"/>
          </p:nvPr>
        </p:nvSpPr>
        <p:spPr/>
        <p:txBody>
          <a:bodyPr/>
          <a:lstStyle/>
          <a:p>
            <a:fld id="{FE19270E-12AE-9C45-BA98-35A3CF18703F}" type="slidenum">
              <a:rPr lang="en-US" smtClean="0"/>
              <a:t>‹#›</a:t>
            </a:fld>
            <a:endParaRPr lang="en-US"/>
          </a:p>
        </p:txBody>
      </p:sp>
    </p:spTree>
    <p:extLst>
      <p:ext uri="{BB962C8B-B14F-4D97-AF65-F5344CB8AC3E}">
        <p14:creationId xmlns:p14="http://schemas.microsoft.com/office/powerpoint/2010/main" val="42601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D836D-7548-E743-BC24-4D92C0826F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3977DC-63DD-6244-BFAE-F298006D7C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056712-D024-6643-921E-D995BA8CF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664ABD-1219-6742-A522-2447C0B09293}"/>
              </a:ext>
            </a:extLst>
          </p:cNvPr>
          <p:cNvSpPr>
            <a:spLocks noGrp="1"/>
          </p:cNvSpPr>
          <p:nvPr>
            <p:ph type="dt" sz="half" idx="10"/>
          </p:nvPr>
        </p:nvSpPr>
        <p:spPr/>
        <p:txBody>
          <a:bodyPr/>
          <a:lstStyle/>
          <a:p>
            <a:r>
              <a:rPr lang="en-US"/>
              <a:t>10/19/18</a:t>
            </a:r>
          </a:p>
        </p:txBody>
      </p:sp>
      <p:sp>
        <p:nvSpPr>
          <p:cNvPr id="6" name="Footer Placeholder 5">
            <a:extLst>
              <a:ext uri="{FF2B5EF4-FFF2-40B4-BE49-F238E27FC236}">
                <a16:creationId xmlns:a16="http://schemas.microsoft.com/office/drawing/2014/main" id="{BAEDC686-FD3C-E743-A873-D72C08115003}"/>
              </a:ext>
            </a:extLst>
          </p:cNvPr>
          <p:cNvSpPr>
            <a:spLocks noGrp="1"/>
          </p:cNvSpPr>
          <p:nvPr>
            <p:ph type="ftr" sz="quarter" idx="11"/>
          </p:nvPr>
        </p:nvSpPr>
        <p:spPr/>
        <p:txBody>
          <a:bodyPr/>
          <a:lstStyle/>
          <a:p>
            <a:r>
              <a:rPr lang="en-US"/>
              <a:t>sPHENIX GM - MVTX Update</a:t>
            </a:r>
          </a:p>
        </p:txBody>
      </p:sp>
      <p:sp>
        <p:nvSpPr>
          <p:cNvPr id="7" name="Slide Number Placeholder 6">
            <a:extLst>
              <a:ext uri="{FF2B5EF4-FFF2-40B4-BE49-F238E27FC236}">
                <a16:creationId xmlns:a16="http://schemas.microsoft.com/office/drawing/2014/main" id="{210D3F4D-3B69-394A-9D82-389FAEAF7DD6}"/>
              </a:ext>
            </a:extLst>
          </p:cNvPr>
          <p:cNvSpPr>
            <a:spLocks noGrp="1"/>
          </p:cNvSpPr>
          <p:nvPr>
            <p:ph type="sldNum" sz="quarter" idx="12"/>
          </p:nvPr>
        </p:nvSpPr>
        <p:spPr/>
        <p:txBody>
          <a:bodyPr/>
          <a:lstStyle/>
          <a:p>
            <a:fld id="{FE19270E-12AE-9C45-BA98-35A3CF18703F}" type="slidenum">
              <a:rPr lang="en-US" smtClean="0"/>
              <a:t>‹#›</a:t>
            </a:fld>
            <a:endParaRPr lang="en-US"/>
          </a:p>
        </p:txBody>
      </p:sp>
    </p:spTree>
    <p:extLst>
      <p:ext uri="{BB962C8B-B14F-4D97-AF65-F5344CB8AC3E}">
        <p14:creationId xmlns:p14="http://schemas.microsoft.com/office/powerpoint/2010/main" val="1071275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0D4A66-5C34-5046-B1A3-4F2655354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9B5E18-BFFD-3B45-AEF5-3A7F132A4E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3432C-4336-B945-BC38-667240196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10/19/18</a:t>
            </a:r>
          </a:p>
        </p:txBody>
      </p:sp>
      <p:sp>
        <p:nvSpPr>
          <p:cNvPr id="5" name="Footer Placeholder 4">
            <a:extLst>
              <a:ext uri="{FF2B5EF4-FFF2-40B4-BE49-F238E27FC236}">
                <a16:creationId xmlns:a16="http://schemas.microsoft.com/office/drawing/2014/main" id="{4BBB8C0C-F5E4-0F4A-B0CE-8E933758E5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sPHENIX GM - MVTX Update</a:t>
            </a:r>
          </a:p>
        </p:txBody>
      </p:sp>
      <p:sp>
        <p:nvSpPr>
          <p:cNvPr id="6" name="Slide Number Placeholder 5">
            <a:extLst>
              <a:ext uri="{FF2B5EF4-FFF2-40B4-BE49-F238E27FC236}">
                <a16:creationId xmlns:a16="http://schemas.microsoft.com/office/drawing/2014/main" id="{DDD0BCFE-D93D-694C-9F62-F0B8BF7117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19270E-12AE-9C45-BA98-35A3CF18703F}" type="slidenum">
              <a:rPr lang="en-US" smtClean="0"/>
              <a:t>‹#›</a:t>
            </a:fld>
            <a:endParaRPr lang="en-US"/>
          </a:p>
        </p:txBody>
      </p:sp>
    </p:spTree>
    <p:extLst>
      <p:ext uri="{BB962C8B-B14F-4D97-AF65-F5344CB8AC3E}">
        <p14:creationId xmlns:p14="http://schemas.microsoft.com/office/powerpoint/2010/main" val="4029917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D3BC6-D2A5-F846-8BC8-0E36304A4D0E}"/>
              </a:ext>
            </a:extLst>
          </p:cNvPr>
          <p:cNvSpPr>
            <a:spLocks noGrp="1"/>
          </p:cNvSpPr>
          <p:nvPr>
            <p:ph type="ctrTitle"/>
          </p:nvPr>
        </p:nvSpPr>
        <p:spPr/>
        <p:txBody>
          <a:bodyPr/>
          <a:lstStyle/>
          <a:p>
            <a:r>
              <a:rPr lang="en-US" dirty="0"/>
              <a:t>MVTX Update</a:t>
            </a:r>
          </a:p>
        </p:txBody>
      </p:sp>
      <p:sp>
        <p:nvSpPr>
          <p:cNvPr id="3" name="Subtitle 2">
            <a:extLst>
              <a:ext uri="{FF2B5EF4-FFF2-40B4-BE49-F238E27FC236}">
                <a16:creationId xmlns:a16="http://schemas.microsoft.com/office/drawing/2014/main" id="{3C44FACD-0242-A54D-9F8F-F09ED3D6A383}"/>
              </a:ext>
            </a:extLst>
          </p:cNvPr>
          <p:cNvSpPr>
            <a:spLocks noGrp="1"/>
          </p:cNvSpPr>
          <p:nvPr>
            <p:ph type="subTitle" idx="1"/>
          </p:nvPr>
        </p:nvSpPr>
        <p:spPr/>
        <p:txBody>
          <a:bodyPr/>
          <a:lstStyle/>
          <a:p>
            <a:r>
              <a:rPr lang="en-US" dirty="0"/>
              <a:t>Ming Liu</a:t>
            </a:r>
          </a:p>
          <a:p>
            <a:r>
              <a:rPr lang="en-US" dirty="0"/>
              <a:t>10/19/2018</a:t>
            </a:r>
          </a:p>
          <a:p>
            <a:r>
              <a:rPr lang="en-US" dirty="0"/>
              <a:t>sPHENIX General Meeting</a:t>
            </a:r>
          </a:p>
        </p:txBody>
      </p:sp>
    </p:spTree>
    <p:extLst>
      <p:ext uri="{BB962C8B-B14F-4D97-AF65-F5344CB8AC3E}">
        <p14:creationId xmlns:p14="http://schemas.microsoft.com/office/powerpoint/2010/main" val="2203832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0AE0C637-5835-444B-B8C0-92C25AFA2084}" type="slidenum">
              <a:rPr lang="en-US" altLang="en-US" smtClean="0"/>
              <a:pPr/>
              <a:t>10</a:t>
            </a:fld>
            <a:endParaRPr lang="en-US" altLang="en-US"/>
          </a:p>
        </p:txBody>
      </p:sp>
      <p:sp>
        <p:nvSpPr>
          <p:cNvPr id="3" name="TextBox 2">
            <a:extLst>
              <a:ext uri="{FF2B5EF4-FFF2-40B4-BE49-F238E27FC236}">
                <a16:creationId xmlns:a16="http://schemas.microsoft.com/office/drawing/2014/main" id="{07C054D7-E9B8-524B-A338-A957E5631E77}"/>
              </a:ext>
            </a:extLst>
          </p:cNvPr>
          <p:cNvSpPr txBox="1"/>
          <p:nvPr/>
        </p:nvSpPr>
        <p:spPr>
          <a:xfrm>
            <a:off x="1524001" y="71171"/>
            <a:ext cx="9143999" cy="954107"/>
          </a:xfrm>
          <a:prstGeom prst="rect">
            <a:avLst/>
          </a:prstGeom>
          <a:noFill/>
        </p:spPr>
        <p:txBody>
          <a:bodyPr wrap="square" rtlCol="0">
            <a:spAutoFit/>
          </a:bodyPr>
          <a:lstStyle/>
          <a:p>
            <a:r>
              <a:rPr lang="en-US" sz="3600" dirty="0"/>
              <a:t>INTT/MVTX interference solved!</a:t>
            </a:r>
          </a:p>
          <a:p>
            <a:pPr marL="742950" lvl="1" indent="-285750">
              <a:buFont typeface="Arial" panose="020B0604020202020204" pitchFamily="34" charset="0"/>
              <a:buChar char="•"/>
            </a:pPr>
            <a:r>
              <a:rPr lang="en-US" sz="2000" dirty="0"/>
              <a:t>Much love to the group: Dan, Walt, Rachid, Mike, Ross, etc.</a:t>
            </a:r>
          </a:p>
        </p:txBody>
      </p:sp>
      <p:grpSp>
        <p:nvGrpSpPr>
          <p:cNvPr id="13" name="Group 12">
            <a:extLst>
              <a:ext uri="{FF2B5EF4-FFF2-40B4-BE49-F238E27FC236}">
                <a16:creationId xmlns:a16="http://schemas.microsoft.com/office/drawing/2014/main" id="{BF38AC32-2B44-2E4D-9712-301A823C449A}"/>
              </a:ext>
            </a:extLst>
          </p:cNvPr>
          <p:cNvGrpSpPr/>
          <p:nvPr/>
        </p:nvGrpSpPr>
        <p:grpSpPr>
          <a:xfrm>
            <a:off x="1524000" y="1277500"/>
            <a:ext cx="9144000" cy="5209950"/>
            <a:chOff x="1524000" y="843950"/>
            <a:chExt cx="9144000" cy="5209950"/>
          </a:xfrm>
        </p:grpSpPr>
        <p:pic>
          <p:nvPicPr>
            <p:cNvPr id="5" name="Picture 4">
              <a:extLst>
                <a:ext uri="{FF2B5EF4-FFF2-40B4-BE49-F238E27FC236}">
                  <a16:creationId xmlns:a16="http://schemas.microsoft.com/office/drawing/2014/main" id="{CD80A8DB-3681-E847-851E-87C60E8E390A}"/>
                </a:ext>
              </a:extLst>
            </p:cNvPr>
            <p:cNvPicPr/>
            <p:nvPr/>
          </p:nvPicPr>
          <p:blipFill rotWithShape="1">
            <a:blip r:embed="rId3" cstate="print">
              <a:extLst>
                <a:ext uri="{28A0092B-C50C-407E-A947-70E740481C1C}">
                  <a14:useLocalDpi xmlns:a14="http://schemas.microsoft.com/office/drawing/2010/main" val="0"/>
                </a:ext>
              </a:extLst>
            </a:blip>
            <a:srcRect l="35768" t="2180" r="9873" b="3302"/>
            <a:stretch/>
          </p:blipFill>
          <p:spPr bwMode="auto">
            <a:xfrm>
              <a:off x="1701058" y="845251"/>
              <a:ext cx="2354580" cy="2648585"/>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5A93FAE8-AD20-9148-8E46-E7F7428B94AD}"/>
                </a:ext>
              </a:extLst>
            </p:cNvPr>
            <p:cNvPicPr>
              <a:picLocks noChangeAspect="1"/>
            </p:cNvPicPr>
            <p:nvPr/>
          </p:nvPicPr>
          <p:blipFill rotWithShape="1">
            <a:blip r:embed="rId4">
              <a:extLst>
                <a:ext uri="{28A0092B-C50C-407E-A947-70E740481C1C}">
                  <a14:useLocalDpi xmlns:a14="http://schemas.microsoft.com/office/drawing/2010/main" val="0"/>
                </a:ext>
              </a:extLst>
            </a:blip>
            <a:srcRect r="25130" b="14117"/>
            <a:stretch/>
          </p:blipFill>
          <p:spPr>
            <a:xfrm>
              <a:off x="7618084" y="843950"/>
              <a:ext cx="3049916" cy="2623869"/>
            </a:xfrm>
            <a:prstGeom prst="rect">
              <a:avLst/>
            </a:prstGeom>
          </p:spPr>
        </p:pic>
        <p:pic>
          <p:nvPicPr>
            <p:cNvPr id="9" name="Picture 8">
              <a:extLst>
                <a:ext uri="{FF2B5EF4-FFF2-40B4-BE49-F238E27FC236}">
                  <a16:creationId xmlns:a16="http://schemas.microsoft.com/office/drawing/2014/main" id="{FCD8DB7C-F893-514C-9689-2C9E8D5B16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517" y="846707"/>
              <a:ext cx="3507118" cy="2629738"/>
            </a:xfrm>
            <a:prstGeom prst="rect">
              <a:avLst/>
            </a:prstGeom>
          </p:spPr>
        </p:pic>
        <p:pic>
          <p:nvPicPr>
            <p:cNvPr id="10" name="Picture 9">
              <a:extLst>
                <a:ext uri="{FF2B5EF4-FFF2-40B4-BE49-F238E27FC236}">
                  <a16:creationId xmlns:a16="http://schemas.microsoft.com/office/drawing/2014/main" id="{E4905DAA-0663-2F48-A0E4-7677CC67AC05}"/>
                </a:ext>
              </a:extLst>
            </p:cNvPr>
            <p:cNvPicPr/>
            <p:nvPr/>
          </p:nvPicPr>
          <p:blipFill>
            <a:blip r:embed="rId6">
              <a:extLst>
                <a:ext uri="{28A0092B-C50C-407E-A947-70E740481C1C}">
                  <a14:useLocalDpi xmlns:a14="http://schemas.microsoft.com/office/drawing/2010/main" val="0"/>
                </a:ext>
              </a:extLst>
            </a:blip>
            <a:stretch>
              <a:fillRect/>
            </a:stretch>
          </p:blipFill>
          <p:spPr>
            <a:xfrm>
              <a:off x="5257800" y="3608833"/>
              <a:ext cx="5251704" cy="2445067"/>
            </a:xfrm>
            <a:prstGeom prst="rect">
              <a:avLst/>
            </a:prstGeom>
          </p:spPr>
        </p:pic>
        <p:pic>
          <p:nvPicPr>
            <p:cNvPr id="12" name="Picture 11">
              <a:extLst>
                <a:ext uri="{FF2B5EF4-FFF2-40B4-BE49-F238E27FC236}">
                  <a16:creationId xmlns:a16="http://schemas.microsoft.com/office/drawing/2014/main" id="{0C3FFF15-8AD8-F64D-B76A-4282E188A9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3621024"/>
              <a:ext cx="3680844" cy="2401824"/>
            </a:xfrm>
            <a:prstGeom prst="rect">
              <a:avLst/>
            </a:prstGeom>
          </p:spPr>
        </p:pic>
      </p:grpSp>
      <p:sp>
        <p:nvSpPr>
          <p:cNvPr id="11" name="TextBox 10">
            <a:extLst>
              <a:ext uri="{FF2B5EF4-FFF2-40B4-BE49-F238E27FC236}">
                <a16:creationId xmlns:a16="http://schemas.microsoft.com/office/drawing/2014/main" id="{01701C90-53EF-7546-8823-E70F396F1672}"/>
              </a:ext>
            </a:extLst>
          </p:cNvPr>
          <p:cNvSpPr txBox="1"/>
          <p:nvPr/>
        </p:nvSpPr>
        <p:spPr>
          <a:xfrm>
            <a:off x="10509504" y="323393"/>
            <a:ext cx="1388713" cy="369332"/>
          </a:xfrm>
          <a:prstGeom prst="rect">
            <a:avLst/>
          </a:prstGeom>
          <a:noFill/>
        </p:spPr>
        <p:txBody>
          <a:bodyPr wrap="none" rtlCol="0">
            <a:spAutoFit/>
          </a:bodyPr>
          <a:lstStyle/>
          <a:p>
            <a:r>
              <a:rPr lang="en-US" dirty="0"/>
              <a:t>From Mickey</a:t>
            </a:r>
          </a:p>
        </p:txBody>
      </p:sp>
      <p:sp>
        <p:nvSpPr>
          <p:cNvPr id="14" name="TextBox 13">
            <a:extLst>
              <a:ext uri="{FF2B5EF4-FFF2-40B4-BE49-F238E27FC236}">
                <a16:creationId xmlns:a16="http://schemas.microsoft.com/office/drawing/2014/main" id="{C785115A-BB14-AB40-B8C0-F30B692C6FDD}"/>
              </a:ext>
            </a:extLst>
          </p:cNvPr>
          <p:cNvSpPr txBox="1"/>
          <p:nvPr/>
        </p:nvSpPr>
        <p:spPr>
          <a:xfrm>
            <a:off x="256367" y="1406476"/>
            <a:ext cx="1397242" cy="646331"/>
          </a:xfrm>
          <a:prstGeom prst="rect">
            <a:avLst/>
          </a:prstGeom>
          <a:noFill/>
        </p:spPr>
        <p:txBody>
          <a:bodyPr wrap="none" rtlCol="0">
            <a:spAutoFit/>
          </a:bodyPr>
          <a:lstStyle/>
          <a:p>
            <a:r>
              <a:rPr lang="en-US" dirty="0"/>
              <a:t>3D mockups:</a:t>
            </a:r>
          </a:p>
          <a:p>
            <a:r>
              <a:rPr lang="en-US" dirty="0"/>
              <a:t>MVTX+INTT</a:t>
            </a:r>
          </a:p>
        </p:txBody>
      </p:sp>
      <p:sp>
        <p:nvSpPr>
          <p:cNvPr id="15" name="Date Placeholder 14">
            <a:extLst>
              <a:ext uri="{FF2B5EF4-FFF2-40B4-BE49-F238E27FC236}">
                <a16:creationId xmlns:a16="http://schemas.microsoft.com/office/drawing/2014/main" id="{C1FAA8BB-D011-1D48-B7F5-7A118AFE6719}"/>
              </a:ext>
            </a:extLst>
          </p:cNvPr>
          <p:cNvSpPr>
            <a:spLocks noGrp="1"/>
          </p:cNvSpPr>
          <p:nvPr>
            <p:ph type="dt" sz="half" idx="10"/>
          </p:nvPr>
        </p:nvSpPr>
        <p:spPr/>
        <p:txBody>
          <a:bodyPr/>
          <a:lstStyle/>
          <a:p>
            <a:r>
              <a:rPr lang="en-US"/>
              <a:t>10/19/18</a:t>
            </a:r>
          </a:p>
        </p:txBody>
      </p:sp>
      <p:sp>
        <p:nvSpPr>
          <p:cNvPr id="16" name="Footer Placeholder 15">
            <a:extLst>
              <a:ext uri="{FF2B5EF4-FFF2-40B4-BE49-F238E27FC236}">
                <a16:creationId xmlns:a16="http://schemas.microsoft.com/office/drawing/2014/main" id="{2C8F71FD-6D78-444E-8520-71C1564D9521}"/>
              </a:ext>
            </a:extLst>
          </p:cNvPr>
          <p:cNvSpPr>
            <a:spLocks noGrp="1"/>
          </p:cNvSpPr>
          <p:nvPr>
            <p:ph type="ftr" sz="quarter" idx="11"/>
          </p:nvPr>
        </p:nvSpPr>
        <p:spPr/>
        <p:txBody>
          <a:bodyPr/>
          <a:lstStyle/>
          <a:p>
            <a:r>
              <a:rPr lang="en-US"/>
              <a:t>sPHENIX GM - MVTX Update</a:t>
            </a:r>
          </a:p>
        </p:txBody>
      </p:sp>
    </p:spTree>
    <p:extLst>
      <p:ext uri="{BB962C8B-B14F-4D97-AF65-F5344CB8AC3E}">
        <p14:creationId xmlns:p14="http://schemas.microsoft.com/office/powerpoint/2010/main" val="3146497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067F8-BCBC-7447-838F-BCE9246BE162}"/>
              </a:ext>
            </a:extLst>
          </p:cNvPr>
          <p:cNvSpPr>
            <a:spLocks noGrp="1"/>
          </p:cNvSpPr>
          <p:nvPr>
            <p:ph type="title"/>
          </p:nvPr>
        </p:nvSpPr>
        <p:spPr>
          <a:xfrm>
            <a:off x="324091" y="365125"/>
            <a:ext cx="11551534" cy="1325563"/>
          </a:xfrm>
        </p:spPr>
        <p:txBody>
          <a:bodyPr/>
          <a:lstStyle/>
          <a:p>
            <a:r>
              <a:rPr lang="en-US" dirty="0" err="1"/>
              <a:t>SamTec</a:t>
            </a:r>
            <a:r>
              <a:rPr lang="en-US" dirty="0"/>
              <a:t> Cables Tested and Finalized for ITS: ~8m!</a:t>
            </a:r>
          </a:p>
        </p:txBody>
      </p:sp>
      <p:sp>
        <p:nvSpPr>
          <p:cNvPr id="3" name="Content Placeholder 2">
            <a:extLst>
              <a:ext uri="{FF2B5EF4-FFF2-40B4-BE49-F238E27FC236}">
                <a16:creationId xmlns:a16="http://schemas.microsoft.com/office/drawing/2014/main" id="{F9D06509-FC88-9A4E-97E8-5B782F105EC6}"/>
              </a:ext>
            </a:extLst>
          </p:cNvPr>
          <p:cNvSpPr>
            <a:spLocks noGrp="1"/>
          </p:cNvSpPr>
          <p:nvPr>
            <p:ph idx="1"/>
          </p:nvPr>
        </p:nvSpPr>
        <p:spPr/>
        <p:txBody>
          <a:bodyPr/>
          <a:lstStyle/>
          <a:p>
            <a:r>
              <a:rPr lang="en-US" dirty="0"/>
              <a:t>Two cables per IB stave: 2.65m + 5.30m </a:t>
            </a:r>
          </a:p>
        </p:txBody>
      </p:sp>
      <p:sp>
        <p:nvSpPr>
          <p:cNvPr id="4" name="TextBox 3">
            <a:extLst>
              <a:ext uri="{FF2B5EF4-FFF2-40B4-BE49-F238E27FC236}">
                <a16:creationId xmlns:a16="http://schemas.microsoft.com/office/drawing/2014/main" id="{7AF7A109-A0AF-6544-9857-3EC298870D39}"/>
              </a:ext>
            </a:extLst>
          </p:cNvPr>
          <p:cNvSpPr txBox="1"/>
          <p:nvPr/>
        </p:nvSpPr>
        <p:spPr>
          <a:xfrm>
            <a:off x="5765343" y="3835527"/>
            <a:ext cx="546687" cy="447106"/>
          </a:xfrm>
          <a:prstGeom prst="rect">
            <a:avLst/>
          </a:prstGeom>
          <a:noFill/>
        </p:spPr>
        <p:txBody>
          <a:bodyPr wrap="none" tIns="36000" bIns="36000" rtlCol="0" anchor="ctr" anchorCtr="0">
            <a:noAutofit/>
          </a:bodyPr>
          <a:lstStyle/>
          <a:p>
            <a:pPr algn="ctr"/>
            <a:r>
              <a:rPr lang="en-US" sz="3200" b="1" dirty="0">
                <a:solidFill>
                  <a:srgbClr val="FF0000"/>
                </a:solidFill>
                <a:latin typeface="Calibri Light" panose="020F0302020204030204" pitchFamily="34" charset="0"/>
              </a:rPr>
              <a:t>PP2</a:t>
            </a:r>
          </a:p>
        </p:txBody>
      </p:sp>
      <p:pic>
        <p:nvPicPr>
          <p:cNvPr id="5" name="Picture 4">
            <a:extLst>
              <a:ext uri="{FF2B5EF4-FFF2-40B4-BE49-F238E27FC236}">
                <a16:creationId xmlns:a16="http://schemas.microsoft.com/office/drawing/2014/main" id="{7C535C58-5932-0E4C-ACB1-95A3391B23C9}"/>
              </a:ext>
            </a:extLst>
          </p:cNvPr>
          <p:cNvPicPr>
            <a:picLocks noChangeAspect="1"/>
          </p:cNvPicPr>
          <p:nvPr/>
        </p:nvPicPr>
        <p:blipFill>
          <a:blip r:embed="rId2"/>
          <a:stretch>
            <a:fillRect/>
          </a:stretch>
        </p:blipFill>
        <p:spPr>
          <a:xfrm>
            <a:off x="6677504" y="3371260"/>
            <a:ext cx="3307036" cy="1688437"/>
          </a:xfrm>
          <a:prstGeom prst="rect">
            <a:avLst/>
          </a:prstGeom>
        </p:spPr>
      </p:pic>
      <p:pic>
        <p:nvPicPr>
          <p:cNvPr id="6" name="Picture 5">
            <a:extLst>
              <a:ext uri="{FF2B5EF4-FFF2-40B4-BE49-F238E27FC236}">
                <a16:creationId xmlns:a16="http://schemas.microsoft.com/office/drawing/2014/main" id="{C4C735B1-B4D7-5741-BAF8-AD931A4B0592}"/>
              </a:ext>
            </a:extLst>
          </p:cNvPr>
          <p:cNvPicPr>
            <a:picLocks noChangeAspect="1"/>
          </p:cNvPicPr>
          <p:nvPr/>
        </p:nvPicPr>
        <p:blipFill rotWithShape="1">
          <a:blip r:embed="rId3"/>
          <a:srcRect l="-1046" t="11737" r="1046" b="7027"/>
          <a:stretch/>
        </p:blipFill>
        <p:spPr>
          <a:xfrm flipH="1">
            <a:off x="2495500" y="3286777"/>
            <a:ext cx="2813012" cy="1628900"/>
          </a:xfrm>
          <a:prstGeom prst="rect">
            <a:avLst/>
          </a:prstGeom>
        </p:spPr>
      </p:pic>
      <p:sp>
        <p:nvSpPr>
          <p:cNvPr id="7" name="TextBox 6">
            <a:extLst>
              <a:ext uri="{FF2B5EF4-FFF2-40B4-BE49-F238E27FC236}">
                <a16:creationId xmlns:a16="http://schemas.microsoft.com/office/drawing/2014/main" id="{9BF07070-6EE6-724A-A1B5-781978564EB3}"/>
              </a:ext>
            </a:extLst>
          </p:cNvPr>
          <p:cNvSpPr txBox="1"/>
          <p:nvPr/>
        </p:nvSpPr>
        <p:spPr>
          <a:xfrm>
            <a:off x="2495500" y="2827387"/>
            <a:ext cx="2880400" cy="288040"/>
          </a:xfrm>
          <a:prstGeom prst="rect">
            <a:avLst/>
          </a:prstGeom>
          <a:noFill/>
        </p:spPr>
        <p:txBody>
          <a:bodyPr wrap="none" tIns="36000" bIns="36000" rtlCol="0" anchor="ctr" anchorCtr="0">
            <a:noAutofit/>
          </a:bodyPr>
          <a:lstStyle/>
          <a:p>
            <a:pPr algn="ctr"/>
            <a:r>
              <a:rPr lang="en-US" b="1" dirty="0">
                <a:solidFill>
                  <a:schemeClr val="tx2"/>
                </a:solidFill>
                <a:latin typeface="Calibri Light" panose="020F0302020204030204" pitchFamily="34" charset="0"/>
              </a:rPr>
              <a:t>HDR-203194 (</a:t>
            </a:r>
            <a:r>
              <a:rPr lang="en-US" b="1" dirty="0">
                <a:solidFill>
                  <a:srgbClr val="C00000"/>
                </a:solidFill>
                <a:latin typeface="Calibri Light" panose="020F0302020204030204" pitchFamily="34" charset="0"/>
              </a:rPr>
              <a:t>Type B</a:t>
            </a:r>
            <a:r>
              <a:rPr lang="en-US" b="1" dirty="0">
                <a:solidFill>
                  <a:schemeClr val="tx2"/>
                </a:solidFill>
                <a:latin typeface="Calibri Light" panose="020F0302020204030204" pitchFamily="34" charset="0"/>
              </a:rPr>
              <a:t>)</a:t>
            </a:r>
          </a:p>
        </p:txBody>
      </p:sp>
      <p:sp>
        <p:nvSpPr>
          <p:cNvPr id="8" name="TextBox 7">
            <a:extLst>
              <a:ext uri="{FF2B5EF4-FFF2-40B4-BE49-F238E27FC236}">
                <a16:creationId xmlns:a16="http://schemas.microsoft.com/office/drawing/2014/main" id="{0CB92DBD-6EF6-4E4B-8A31-ED87EBAFCDD7}"/>
              </a:ext>
            </a:extLst>
          </p:cNvPr>
          <p:cNvSpPr txBox="1"/>
          <p:nvPr/>
        </p:nvSpPr>
        <p:spPr>
          <a:xfrm>
            <a:off x="6816099" y="2827387"/>
            <a:ext cx="2884989" cy="288040"/>
          </a:xfrm>
          <a:prstGeom prst="rect">
            <a:avLst/>
          </a:prstGeom>
          <a:noFill/>
        </p:spPr>
        <p:txBody>
          <a:bodyPr wrap="none" tIns="36000" bIns="36000" rtlCol="0" anchor="ctr" anchorCtr="0">
            <a:noAutofit/>
          </a:bodyPr>
          <a:lstStyle/>
          <a:p>
            <a:pPr algn="ctr"/>
            <a:r>
              <a:rPr lang="en-US" b="1" dirty="0">
                <a:solidFill>
                  <a:schemeClr val="tx2"/>
                </a:solidFill>
                <a:latin typeface="Calibri Light" panose="020F0302020204030204" pitchFamily="34" charset="0"/>
              </a:rPr>
              <a:t>HDR-206142 (</a:t>
            </a:r>
            <a:r>
              <a:rPr lang="en-US" b="1" dirty="0">
                <a:solidFill>
                  <a:srgbClr val="C00000"/>
                </a:solidFill>
                <a:latin typeface="Calibri Light" panose="020F0302020204030204" pitchFamily="34" charset="0"/>
              </a:rPr>
              <a:t>Type A</a:t>
            </a:r>
            <a:r>
              <a:rPr lang="en-US" b="1" dirty="0">
                <a:solidFill>
                  <a:schemeClr val="tx2"/>
                </a:solidFill>
                <a:latin typeface="Calibri Light" panose="020F0302020204030204" pitchFamily="34" charset="0"/>
              </a:rPr>
              <a:t>)</a:t>
            </a:r>
          </a:p>
        </p:txBody>
      </p:sp>
      <p:sp>
        <p:nvSpPr>
          <p:cNvPr id="9" name="TextBox 8">
            <a:extLst>
              <a:ext uri="{FF2B5EF4-FFF2-40B4-BE49-F238E27FC236}">
                <a16:creationId xmlns:a16="http://schemas.microsoft.com/office/drawing/2014/main" id="{E5B99688-A4E4-BF43-BF46-5B6950E5D0DC}"/>
              </a:ext>
            </a:extLst>
          </p:cNvPr>
          <p:cNvSpPr txBox="1"/>
          <p:nvPr/>
        </p:nvSpPr>
        <p:spPr>
          <a:xfrm>
            <a:off x="10267260" y="3778061"/>
            <a:ext cx="1372299" cy="646331"/>
          </a:xfrm>
          <a:prstGeom prst="rect">
            <a:avLst/>
          </a:prstGeom>
          <a:noFill/>
        </p:spPr>
        <p:txBody>
          <a:bodyPr wrap="none" rtlCol="0">
            <a:spAutoFit/>
          </a:bodyPr>
          <a:lstStyle/>
          <a:p>
            <a:r>
              <a:rPr lang="en-US" sz="3600" dirty="0">
                <a:solidFill>
                  <a:srgbClr val="FF0000"/>
                </a:solidFill>
              </a:rPr>
              <a:t>Staves</a:t>
            </a:r>
          </a:p>
        </p:txBody>
      </p:sp>
      <p:sp>
        <p:nvSpPr>
          <p:cNvPr id="10" name="TextBox 9">
            <a:extLst>
              <a:ext uri="{FF2B5EF4-FFF2-40B4-BE49-F238E27FC236}">
                <a16:creationId xmlns:a16="http://schemas.microsoft.com/office/drawing/2014/main" id="{A19B4E26-2297-2A40-8F10-B76D95F01E8C}"/>
              </a:ext>
            </a:extLst>
          </p:cNvPr>
          <p:cNvSpPr txBox="1"/>
          <p:nvPr/>
        </p:nvSpPr>
        <p:spPr>
          <a:xfrm>
            <a:off x="1126240" y="3778061"/>
            <a:ext cx="912429" cy="646331"/>
          </a:xfrm>
          <a:prstGeom prst="rect">
            <a:avLst/>
          </a:prstGeom>
          <a:noFill/>
        </p:spPr>
        <p:txBody>
          <a:bodyPr wrap="none" rtlCol="0">
            <a:spAutoFit/>
          </a:bodyPr>
          <a:lstStyle/>
          <a:p>
            <a:r>
              <a:rPr lang="en-US" sz="3600" dirty="0">
                <a:solidFill>
                  <a:srgbClr val="FF0000"/>
                </a:solidFill>
              </a:rPr>
              <a:t>RUs</a:t>
            </a:r>
          </a:p>
        </p:txBody>
      </p:sp>
      <p:sp>
        <p:nvSpPr>
          <p:cNvPr id="11" name="TextBox 10">
            <a:extLst>
              <a:ext uri="{FF2B5EF4-FFF2-40B4-BE49-F238E27FC236}">
                <a16:creationId xmlns:a16="http://schemas.microsoft.com/office/drawing/2014/main" id="{84A3E3D0-E166-FA44-B93E-1DD52C107162}"/>
              </a:ext>
            </a:extLst>
          </p:cNvPr>
          <p:cNvSpPr txBox="1"/>
          <p:nvPr/>
        </p:nvSpPr>
        <p:spPr>
          <a:xfrm>
            <a:off x="7082118" y="5450542"/>
            <a:ext cx="2145139" cy="584775"/>
          </a:xfrm>
          <a:prstGeom prst="rect">
            <a:avLst/>
          </a:prstGeom>
          <a:noFill/>
        </p:spPr>
        <p:txBody>
          <a:bodyPr wrap="none" rtlCol="0">
            <a:spAutoFit/>
          </a:bodyPr>
          <a:lstStyle/>
          <a:p>
            <a:r>
              <a:rPr lang="en-US" sz="3200" dirty="0"/>
              <a:t>L: 2650 mm</a:t>
            </a:r>
          </a:p>
        </p:txBody>
      </p:sp>
      <p:sp>
        <p:nvSpPr>
          <p:cNvPr id="12" name="TextBox 11">
            <a:extLst>
              <a:ext uri="{FF2B5EF4-FFF2-40B4-BE49-F238E27FC236}">
                <a16:creationId xmlns:a16="http://schemas.microsoft.com/office/drawing/2014/main" id="{AC85A947-04DD-824C-B28D-7912A81055A6}"/>
              </a:ext>
            </a:extLst>
          </p:cNvPr>
          <p:cNvSpPr txBox="1"/>
          <p:nvPr/>
        </p:nvSpPr>
        <p:spPr>
          <a:xfrm>
            <a:off x="2495500" y="5378678"/>
            <a:ext cx="2145139" cy="584775"/>
          </a:xfrm>
          <a:prstGeom prst="rect">
            <a:avLst/>
          </a:prstGeom>
          <a:noFill/>
        </p:spPr>
        <p:txBody>
          <a:bodyPr wrap="none" rtlCol="0">
            <a:spAutoFit/>
          </a:bodyPr>
          <a:lstStyle/>
          <a:p>
            <a:r>
              <a:rPr lang="en-US" sz="3200" dirty="0"/>
              <a:t>L: 5300 mm</a:t>
            </a:r>
          </a:p>
        </p:txBody>
      </p:sp>
      <p:sp>
        <p:nvSpPr>
          <p:cNvPr id="13" name="Date Placeholder 12">
            <a:extLst>
              <a:ext uri="{FF2B5EF4-FFF2-40B4-BE49-F238E27FC236}">
                <a16:creationId xmlns:a16="http://schemas.microsoft.com/office/drawing/2014/main" id="{85F5FEF7-BF4A-F148-A4F2-10455AD9ABD5}"/>
              </a:ext>
            </a:extLst>
          </p:cNvPr>
          <p:cNvSpPr>
            <a:spLocks noGrp="1"/>
          </p:cNvSpPr>
          <p:nvPr>
            <p:ph type="dt" sz="half" idx="10"/>
          </p:nvPr>
        </p:nvSpPr>
        <p:spPr/>
        <p:txBody>
          <a:bodyPr/>
          <a:lstStyle/>
          <a:p>
            <a:r>
              <a:rPr lang="en-US"/>
              <a:t>10/19/18</a:t>
            </a:r>
          </a:p>
        </p:txBody>
      </p:sp>
      <p:sp>
        <p:nvSpPr>
          <p:cNvPr id="14" name="Footer Placeholder 13">
            <a:extLst>
              <a:ext uri="{FF2B5EF4-FFF2-40B4-BE49-F238E27FC236}">
                <a16:creationId xmlns:a16="http://schemas.microsoft.com/office/drawing/2014/main" id="{448E1C3E-188E-0947-879A-01408F199087}"/>
              </a:ext>
            </a:extLst>
          </p:cNvPr>
          <p:cNvSpPr>
            <a:spLocks noGrp="1"/>
          </p:cNvSpPr>
          <p:nvPr>
            <p:ph type="ftr" sz="quarter" idx="11"/>
          </p:nvPr>
        </p:nvSpPr>
        <p:spPr/>
        <p:txBody>
          <a:bodyPr/>
          <a:lstStyle/>
          <a:p>
            <a:r>
              <a:rPr lang="en-US"/>
              <a:t>sPHENIX GM - MVTX Update</a:t>
            </a:r>
          </a:p>
        </p:txBody>
      </p:sp>
      <p:sp>
        <p:nvSpPr>
          <p:cNvPr id="15" name="Slide Number Placeholder 14">
            <a:extLst>
              <a:ext uri="{FF2B5EF4-FFF2-40B4-BE49-F238E27FC236}">
                <a16:creationId xmlns:a16="http://schemas.microsoft.com/office/drawing/2014/main" id="{0CF09F7F-AF6D-0C48-B2B0-27D126CB1DDE}"/>
              </a:ext>
            </a:extLst>
          </p:cNvPr>
          <p:cNvSpPr>
            <a:spLocks noGrp="1"/>
          </p:cNvSpPr>
          <p:nvPr>
            <p:ph type="sldNum" sz="quarter" idx="12"/>
          </p:nvPr>
        </p:nvSpPr>
        <p:spPr/>
        <p:txBody>
          <a:bodyPr/>
          <a:lstStyle/>
          <a:p>
            <a:fld id="{5795E598-65C4-9A49-9A52-D2BD2AEFE634}" type="slidenum">
              <a:rPr lang="en-US" smtClean="0"/>
              <a:t>11</a:t>
            </a:fld>
            <a:endParaRPr lang="en-US"/>
          </a:p>
        </p:txBody>
      </p:sp>
    </p:spTree>
    <p:extLst>
      <p:ext uri="{BB962C8B-B14F-4D97-AF65-F5344CB8AC3E}">
        <p14:creationId xmlns:p14="http://schemas.microsoft.com/office/powerpoint/2010/main" val="3461154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www.phenix.bnl.gov/WWW/publish/mxliu/sPHENIX/pictures/CERN-092018/SamTec_Black_Blue_Cables_IMG_1162.jpg">
            <a:extLst>
              <a:ext uri="{FF2B5EF4-FFF2-40B4-BE49-F238E27FC236}">
                <a16:creationId xmlns:a16="http://schemas.microsoft.com/office/drawing/2014/main" id="{46FF04A5-D49B-CC4B-9C3F-5D7500C941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884" b="27630"/>
          <a:stretch/>
        </p:blipFill>
        <p:spPr bwMode="auto">
          <a:xfrm rot="5400000">
            <a:off x="6499120" y="1165123"/>
            <a:ext cx="6858001" cy="452776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www.phenix.bnl.gov/WWW/publish/mxliu/sPHENIX/pictures/CERN-092018/SamTec_LongCables_MidConnectors_IMG_1159.jpg">
            <a:extLst>
              <a:ext uri="{FF2B5EF4-FFF2-40B4-BE49-F238E27FC236}">
                <a16:creationId xmlns:a16="http://schemas.microsoft.com/office/drawing/2014/main" id="{08B343FD-0764-C24D-85D6-1A20DC3BF8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92" r="14524"/>
          <a:stretch/>
        </p:blipFill>
        <p:spPr bwMode="auto">
          <a:xfrm>
            <a:off x="4161184" y="0"/>
            <a:ext cx="336605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www.phenix.bnl.gov/WWW/publish/mxliu/sPHENIX/pictures/CERN-092018/IMG_1160.jpg">
            <a:extLst>
              <a:ext uri="{FF2B5EF4-FFF2-40B4-BE49-F238E27FC236}">
                <a16:creationId xmlns:a16="http://schemas.microsoft.com/office/drawing/2014/main" id="{BDE6ED69-0E98-D44A-A9E6-8EE61D5AB0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67" r="4353"/>
          <a:stretch/>
        </p:blipFill>
        <p:spPr bwMode="auto">
          <a:xfrm>
            <a:off x="13256" y="0"/>
            <a:ext cx="471777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9BBEE7F-5342-0E43-B54D-F8DE8AE02916}"/>
              </a:ext>
            </a:extLst>
          </p:cNvPr>
          <p:cNvSpPr txBox="1"/>
          <p:nvPr/>
        </p:nvSpPr>
        <p:spPr>
          <a:xfrm>
            <a:off x="8150087" y="5816400"/>
            <a:ext cx="1191095" cy="523220"/>
          </a:xfrm>
          <a:prstGeom prst="rect">
            <a:avLst/>
          </a:prstGeom>
          <a:noFill/>
        </p:spPr>
        <p:txBody>
          <a:bodyPr wrap="none" rtlCol="0">
            <a:spAutoFit/>
          </a:bodyPr>
          <a:lstStyle/>
          <a:p>
            <a:r>
              <a:rPr lang="en-US" sz="2800" dirty="0"/>
              <a:t>Type-A</a:t>
            </a:r>
          </a:p>
        </p:txBody>
      </p:sp>
      <p:sp>
        <p:nvSpPr>
          <p:cNvPr id="6" name="TextBox 5">
            <a:extLst>
              <a:ext uri="{FF2B5EF4-FFF2-40B4-BE49-F238E27FC236}">
                <a16:creationId xmlns:a16="http://schemas.microsoft.com/office/drawing/2014/main" id="{5635BC27-3007-9D4F-BFC5-01BAADFA873A}"/>
              </a:ext>
            </a:extLst>
          </p:cNvPr>
          <p:cNvSpPr txBox="1"/>
          <p:nvPr/>
        </p:nvSpPr>
        <p:spPr>
          <a:xfrm>
            <a:off x="106965" y="1057675"/>
            <a:ext cx="1320170" cy="584775"/>
          </a:xfrm>
          <a:prstGeom prst="rect">
            <a:avLst/>
          </a:prstGeom>
          <a:noFill/>
        </p:spPr>
        <p:txBody>
          <a:bodyPr wrap="none" rtlCol="0">
            <a:spAutoFit/>
          </a:bodyPr>
          <a:lstStyle/>
          <a:p>
            <a:r>
              <a:rPr lang="en-US" sz="3200" dirty="0"/>
              <a:t>Type-B</a:t>
            </a:r>
          </a:p>
        </p:txBody>
      </p:sp>
      <p:sp>
        <p:nvSpPr>
          <p:cNvPr id="7" name="TextBox 6">
            <a:extLst>
              <a:ext uri="{FF2B5EF4-FFF2-40B4-BE49-F238E27FC236}">
                <a16:creationId xmlns:a16="http://schemas.microsoft.com/office/drawing/2014/main" id="{7F8AC21C-CEF0-9E46-A16C-BA6E85451702}"/>
              </a:ext>
            </a:extLst>
          </p:cNvPr>
          <p:cNvSpPr txBox="1"/>
          <p:nvPr/>
        </p:nvSpPr>
        <p:spPr>
          <a:xfrm>
            <a:off x="2546265" y="826842"/>
            <a:ext cx="1191095" cy="523220"/>
          </a:xfrm>
          <a:prstGeom prst="rect">
            <a:avLst/>
          </a:prstGeom>
          <a:noFill/>
        </p:spPr>
        <p:txBody>
          <a:bodyPr wrap="none" rtlCol="0">
            <a:spAutoFit/>
          </a:bodyPr>
          <a:lstStyle/>
          <a:p>
            <a:r>
              <a:rPr lang="en-US" sz="2800" dirty="0"/>
              <a:t>Type-A</a:t>
            </a:r>
          </a:p>
        </p:txBody>
      </p:sp>
      <p:sp>
        <p:nvSpPr>
          <p:cNvPr id="3" name="Date Placeholder 2">
            <a:extLst>
              <a:ext uri="{FF2B5EF4-FFF2-40B4-BE49-F238E27FC236}">
                <a16:creationId xmlns:a16="http://schemas.microsoft.com/office/drawing/2014/main" id="{F41941F1-497A-CD42-B133-D5A066F7DE8C}"/>
              </a:ext>
            </a:extLst>
          </p:cNvPr>
          <p:cNvSpPr>
            <a:spLocks noGrp="1"/>
          </p:cNvSpPr>
          <p:nvPr>
            <p:ph type="dt" sz="half" idx="10"/>
          </p:nvPr>
        </p:nvSpPr>
        <p:spPr/>
        <p:txBody>
          <a:bodyPr/>
          <a:lstStyle/>
          <a:p>
            <a:r>
              <a:rPr lang="en-US"/>
              <a:t>10/19/18</a:t>
            </a:r>
          </a:p>
        </p:txBody>
      </p:sp>
      <p:sp>
        <p:nvSpPr>
          <p:cNvPr id="4" name="Footer Placeholder 3">
            <a:extLst>
              <a:ext uri="{FF2B5EF4-FFF2-40B4-BE49-F238E27FC236}">
                <a16:creationId xmlns:a16="http://schemas.microsoft.com/office/drawing/2014/main" id="{8AB798D2-0D7C-984B-8921-54083D34B1CF}"/>
              </a:ext>
            </a:extLst>
          </p:cNvPr>
          <p:cNvSpPr>
            <a:spLocks noGrp="1"/>
          </p:cNvSpPr>
          <p:nvPr>
            <p:ph type="ftr" sz="quarter" idx="11"/>
          </p:nvPr>
        </p:nvSpPr>
        <p:spPr/>
        <p:txBody>
          <a:bodyPr/>
          <a:lstStyle/>
          <a:p>
            <a:r>
              <a:rPr lang="en-US"/>
              <a:t>sPHENIX GM - MVTX Update</a:t>
            </a:r>
          </a:p>
        </p:txBody>
      </p:sp>
      <p:sp>
        <p:nvSpPr>
          <p:cNvPr id="5" name="Slide Number Placeholder 4">
            <a:extLst>
              <a:ext uri="{FF2B5EF4-FFF2-40B4-BE49-F238E27FC236}">
                <a16:creationId xmlns:a16="http://schemas.microsoft.com/office/drawing/2014/main" id="{B5A5DCFA-16B3-F54D-AA1E-4D3D75593821}"/>
              </a:ext>
            </a:extLst>
          </p:cNvPr>
          <p:cNvSpPr>
            <a:spLocks noGrp="1"/>
          </p:cNvSpPr>
          <p:nvPr>
            <p:ph type="sldNum" sz="quarter" idx="12"/>
          </p:nvPr>
        </p:nvSpPr>
        <p:spPr/>
        <p:txBody>
          <a:bodyPr/>
          <a:lstStyle/>
          <a:p>
            <a:fld id="{5795E598-65C4-9A49-9A52-D2BD2AEFE634}" type="slidenum">
              <a:rPr lang="en-US" smtClean="0"/>
              <a:t>12</a:t>
            </a:fld>
            <a:endParaRPr lang="en-US"/>
          </a:p>
        </p:txBody>
      </p:sp>
    </p:spTree>
    <p:extLst>
      <p:ext uri="{BB962C8B-B14F-4D97-AF65-F5344CB8AC3E}">
        <p14:creationId xmlns:p14="http://schemas.microsoft.com/office/powerpoint/2010/main" val="2697167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094" y="1"/>
            <a:ext cx="9555256" cy="1325563"/>
          </a:xfrm>
        </p:spPr>
        <p:txBody>
          <a:bodyPr>
            <a:normAutofit/>
          </a:bodyPr>
          <a:lstStyle/>
          <a:p>
            <a:r>
              <a:rPr lang="en-US" sz="3600" b="1" dirty="0"/>
              <a:t>Current thoughts on outstanding mechanical issues MVTX &amp; sPHENIX:</a:t>
            </a:r>
          </a:p>
        </p:txBody>
      </p:sp>
      <p:sp>
        <p:nvSpPr>
          <p:cNvPr id="3" name="Content Placeholder 2"/>
          <p:cNvSpPr>
            <a:spLocks noGrp="1"/>
          </p:cNvSpPr>
          <p:nvPr>
            <p:ph idx="1"/>
          </p:nvPr>
        </p:nvSpPr>
        <p:spPr>
          <a:xfrm>
            <a:off x="484094" y="1633537"/>
            <a:ext cx="11013141" cy="4591143"/>
          </a:xfrm>
        </p:spPr>
        <p:txBody>
          <a:bodyPr>
            <a:normAutofit/>
          </a:bodyPr>
          <a:lstStyle/>
          <a:p>
            <a:r>
              <a:rPr lang="en-US" dirty="0"/>
              <a:t>MVTX</a:t>
            </a:r>
          </a:p>
          <a:p>
            <a:pPr lvl="1"/>
            <a:r>
              <a:rPr lang="en-US" dirty="0"/>
              <a:t>Envelope currently meets BNL/sPHENIX requirements to be compatible with INTT and sPHENIX beam-pipe.</a:t>
            </a:r>
          </a:p>
          <a:p>
            <a:pPr lvl="1"/>
            <a:r>
              <a:rPr lang="en-US" dirty="0"/>
              <a:t>Details on conical section for all three layers and outer shell still need to be worked out;</a:t>
            </a:r>
          </a:p>
          <a:p>
            <a:pPr lvl="2"/>
            <a:r>
              <a:rPr lang="en-US" dirty="0"/>
              <a:t>Interface with analog cable (</a:t>
            </a:r>
            <a:r>
              <a:rPr lang="en-US" dirty="0" err="1"/>
              <a:t>Samtec</a:t>
            </a:r>
            <a:r>
              <a:rPr lang="en-US" dirty="0"/>
              <a:t>) at patch-panel, pin and spring clip used in ALICE</a:t>
            </a:r>
          </a:p>
          <a:p>
            <a:pPr lvl="2"/>
            <a:r>
              <a:rPr lang="en-US" dirty="0"/>
              <a:t>Making all three layer’s patch-panels similar for construction/fabrication</a:t>
            </a:r>
          </a:p>
          <a:p>
            <a:pPr lvl="2"/>
            <a:r>
              <a:rPr lang="en-US" dirty="0"/>
              <a:t>Verify the interconnection/locking of the shells from layer to layer is consistent with the ALICE concept</a:t>
            </a:r>
          </a:p>
          <a:p>
            <a:pPr lvl="2"/>
            <a:r>
              <a:rPr lang="en-US" dirty="0"/>
              <a:t>There is a locking pin in each shell – how does this function in the ALICE assembly</a:t>
            </a:r>
          </a:p>
          <a:p>
            <a:pPr lvl="2"/>
            <a:r>
              <a:rPr lang="en-US" dirty="0"/>
              <a:t>New analog cable patch-panels have been 3D modeled verification of power cable passing through</a:t>
            </a:r>
          </a:p>
        </p:txBody>
      </p:sp>
      <p:sp>
        <p:nvSpPr>
          <p:cNvPr id="4" name="Date Placeholder 3"/>
          <p:cNvSpPr>
            <a:spLocks noGrp="1"/>
          </p:cNvSpPr>
          <p:nvPr>
            <p:ph type="dt" sz="half" idx="10"/>
          </p:nvPr>
        </p:nvSpPr>
        <p:spPr/>
        <p:txBody>
          <a:bodyPr/>
          <a:lstStyle/>
          <a:p>
            <a:r>
              <a:rPr lang="en-US"/>
              <a:t>10/19/18</a:t>
            </a:r>
          </a:p>
        </p:txBody>
      </p:sp>
      <p:sp>
        <p:nvSpPr>
          <p:cNvPr id="5" name="Slide Number Placeholder 4"/>
          <p:cNvSpPr>
            <a:spLocks noGrp="1"/>
          </p:cNvSpPr>
          <p:nvPr>
            <p:ph type="sldNum" sz="quarter" idx="12"/>
          </p:nvPr>
        </p:nvSpPr>
        <p:spPr/>
        <p:txBody>
          <a:bodyPr/>
          <a:lstStyle/>
          <a:p>
            <a:fld id="{6139764F-86DE-4C4C-B4F7-6220D1BC7D81}" type="slidenum">
              <a:rPr lang="en-US" smtClean="0"/>
              <a:t>13</a:t>
            </a:fld>
            <a:endParaRPr lang="en-US"/>
          </a:p>
        </p:txBody>
      </p:sp>
      <p:sp>
        <p:nvSpPr>
          <p:cNvPr id="6" name="TextBox 5">
            <a:extLst>
              <a:ext uri="{FF2B5EF4-FFF2-40B4-BE49-F238E27FC236}">
                <a16:creationId xmlns:a16="http://schemas.microsoft.com/office/drawing/2014/main" id="{268CCC7C-6DC8-D746-BD66-1130C268AC3F}"/>
              </a:ext>
            </a:extLst>
          </p:cNvPr>
          <p:cNvSpPr txBox="1"/>
          <p:nvPr/>
        </p:nvSpPr>
        <p:spPr>
          <a:xfrm>
            <a:off x="10190212" y="779929"/>
            <a:ext cx="1163588" cy="369332"/>
          </a:xfrm>
          <a:prstGeom prst="rect">
            <a:avLst/>
          </a:prstGeom>
          <a:noFill/>
        </p:spPr>
        <p:txBody>
          <a:bodyPr wrap="none" rtlCol="0">
            <a:spAutoFit/>
          </a:bodyPr>
          <a:lstStyle/>
          <a:p>
            <a:r>
              <a:rPr lang="en-US" dirty="0"/>
              <a:t>From Walt</a:t>
            </a:r>
          </a:p>
        </p:txBody>
      </p:sp>
      <p:sp>
        <p:nvSpPr>
          <p:cNvPr id="7" name="Footer Placeholder 6">
            <a:extLst>
              <a:ext uri="{FF2B5EF4-FFF2-40B4-BE49-F238E27FC236}">
                <a16:creationId xmlns:a16="http://schemas.microsoft.com/office/drawing/2014/main" id="{70942533-9542-2B45-9029-1EAF61AFCF0F}"/>
              </a:ext>
            </a:extLst>
          </p:cNvPr>
          <p:cNvSpPr>
            <a:spLocks noGrp="1"/>
          </p:cNvSpPr>
          <p:nvPr>
            <p:ph type="ftr" sz="quarter" idx="11"/>
          </p:nvPr>
        </p:nvSpPr>
        <p:spPr/>
        <p:txBody>
          <a:bodyPr/>
          <a:lstStyle/>
          <a:p>
            <a:r>
              <a:rPr lang="en-US"/>
              <a:t>sPHENIX GM - MVTX Update</a:t>
            </a:r>
          </a:p>
        </p:txBody>
      </p:sp>
    </p:spTree>
    <p:extLst>
      <p:ext uri="{BB962C8B-B14F-4D97-AF65-F5344CB8AC3E}">
        <p14:creationId xmlns:p14="http://schemas.microsoft.com/office/powerpoint/2010/main" val="2374485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4024" y="136527"/>
            <a:ext cx="8775326" cy="1325563"/>
          </a:xfrm>
        </p:spPr>
        <p:txBody>
          <a:bodyPr>
            <a:normAutofit/>
          </a:bodyPr>
          <a:lstStyle/>
          <a:p>
            <a:r>
              <a:rPr lang="en-US" sz="3600" b="1" dirty="0"/>
              <a:t>Integration issues: </a:t>
            </a:r>
          </a:p>
        </p:txBody>
      </p:sp>
      <p:sp>
        <p:nvSpPr>
          <p:cNvPr id="3" name="Content Placeholder 2"/>
          <p:cNvSpPr>
            <a:spLocks noGrp="1"/>
          </p:cNvSpPr>
          <p:nvPr>
            <p:ph idx="1"/>
          </p:nvPr>
        </p:nvSpPr>
        <p:spPr>
          <a:xfrm>
            <a:off x="470647" y="1733551"/>
            <a:ext cx="10986247" cy="3833531"/>
          </a:xfrm>
        </p:spPr>
        <p:txBody>
          <a:bodyPr/>
          <a:lstStyle/>
          <a:p>
            <a:r>
              <a:rPr lang="en-US" dirty="0"/>
              <a:t>MVTX and INTT</a:t>
            </a:r>
          </a:p>
          <a:p>
            <a:pPr lvl="1"/>
            <a:r>
              <a:rPr lang="en-US" dirty="0"/>
              <a:t>Unsettled design for the INTT – depending on simulation discussions and conclusion, hopefully by the end of October, number of layers, length of staves, radial position of layers.</a:t>
            </a:r>
          </a:p>
          <a:p>
            <a:pPr lvl="1"/>
            <a:r>
              <a:rPr lang="en-US" dirty="0"/>
              <a:t>MVTX interface with extension tube to bring out services from  detector. </a:t>
            </a:r>
          </a:p>
          <a:p>
            <a:pPr lvl="1"/>
            <a:r>
              <a:rPr lang="en-US" dirty="0"/>
              <a:t>Mounting MVTX assembly</a:t>
            </a:r>
          </a:p>
          <a:p>
            <a:pPr lvl="1"/>
            <a:r>
              <a:rPr lang="en-US" dirty="0"/>
              <a:t>sPHENIX beam-pipe, flange removal, placed further out from IP.</a:t>
            </a:r>
          </a:p>
        </p:txBody>
      </p:sp>
      <p:sp>
        <p:nvSpPr>
          <p:cNvPr id="4" name="Date Placeholder 3"/>
          <p:cNvSpPr>
            <a:spLocks noGrp="1"/>
          </p:cNvSpPr>
          <p:nvPr>
            <p:ph type="dt" sz="half" idx="10"/>
          </p:nvPr>
        </p:nvSpPr>
        <p:spPr/>
        <p:txBody>
          <a:bodyPr/>
          <a:lstStyle/>
          <a:p>
            <a:r>
              <a:rPr lang="en-US"/>
              <a:t>10/19/18</a:t>
            </a:r>
          </a:p>
        </p:txBody>
      </p:sp>
      <p:sp>
        <p:nvSpPr>
          <p:cNvPr id="5" name="Slide Number Placeholder 4"/>
          <p:cNvSpPr>
            <a:spLocks noGrp="1"/>
          </p:cNvSpPr>
          <p:nvPr>
            <p:ph type="sldNum" sz="quarter" idx="12"/>
          </p:nvPr>
        </p:nvSpPr>
        <p:spPr/>
        <p:txBody>
          <a:bodyPr/>
          <a:lstStyle/>
          <a:p>
            <a:fld id="{6139764F-86DE-4C4C-B4F7-6220D1BC7D81}" type="slidenum">
              <a:rPr lang="en-US" smtClean="0"/>
              <a:t>14</a:t>
            </a:fld>
            <a:endParaRPr lang="en-US"/>
          </a:p>
        </p:txBody>
      </p:sp>
      <p:sp>
        <p:nvSpPr>
          <p:cNvPr id="6" name="Footer Placeholder 5">
            <a:extLst>
              <a:ext uri="{FF2B5EF4-FFF2-40B4-BE49-F238E27FC236}">
                <a16:creationId xmlns:a16="http://schemas.microsoft.com/office/drawing/2014/main" id="{B75B9A87-A630-A34A-B9DC-EBEBDB182B73}"/>
              </a:ext>
            </a:extLst>
          </p:cNvPr>
          <p:cNvSpPr>
            <a:spLocks noGrp="1"/>
          </p:cNvSpPr>
          <p:nvPr>
            <p:ph type="ftr" sz="quarter" idx="11"/>
          </p:nvPr>
        </p:nvSpPr>
        <p:spPr/>
        <p:txBody>
          <a:bodyPr/>
          <a:lstStyle/>
          <a:p>
            <a:r>
              <a:rPr lang="en-US"/>
              <a:t>sPHENIX GM - MVTX Update</a:t>
            </a:r>
          </a:p>
        </p:txBody>
      </p:sp>
    </p:spTree>
    <p:extLst>
      <p:ext uri="{BB962C8B-B14F-4D97-AF65-F5344CB8AC3E}">
        <p14:creationId xmlns:p14="http://schemas.microsoft.com/office/powerpoint/2010/main" val="963696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1EF81-1166-A943-9A1C-8EFFA396F3C5}"/>
              </a:ext>
            </a:extLst>
          </p:cNvPr>
          <p:cNvSpPr>
            <a:spLocks noGrp="1"/>
          </p:cNvSpPr>
          <p:nvPr>
            <p:ph type="title"/>
          </p:nvPr>
        </p:nvSpPr>
        <p:spPr>
          <a:xfrm>
            <a:off x="838200" y="0"/>
            <a:ext cx="10515600" cy="1325563"/>
          </a:xfrm>
        </p:spPr>
        <p:txBody>
          <a:bodyPr/>
          <a:lstStyle/>
          <a:p>
            <a:r>
              <a:rPr lang="en-US" dirty="0"/>
              <a:t>Next Activities</a:t>
            </a:r>
          </a:p>
        </p:txBody>
      </p:sp>
      <p:sp>
        <p:nvSpPr>
          <p:cNvPr id="3" name="Date Placeholder 2">
            <a:extLst>
              <a:ext uri="{FF2B5EF4-FFF2-40B4-BE49-F238E27FC236}">
                <a16:creationId xmlns:a16="http://schemas.microsoft.com/office/drawing/2014/main" id="{D131218C-9EAE-2D4D-91A4-AF902053DBF0}"/>
              </a:ext>
            </a:extLst>
          </p:cNvPr>
          <p:cNvSpPr>
            <a:spLocks noGrp="1"/>
          </p:cNvSpPr>
          <p:nvPr>
            <p:ph type="dt" sz="half" idx="10"/>
          </p:nvPr>
        </p:nvSpPr>
        <p:spPr/>
        <p:txBody>
          <a:bodyPr/>
          <a:lstStyle/>
          <a:p>
            <a:pPr>
              <a:defRPr/>
            </a:pPr>
            <a:r>
              <a:rPr lang="en-US" altLang="en-US"/>
              <a:t>10/19/18</a:t>
            </a:r>
          </a:p>
        </p:txBody>
      </p:sp>
      <p:sp>
        <p:nvSpPr>
          <p:cNvPr id="4" name="Footer Placeholder 3">
            <a:extLst>
              <a:ext uri="{FF2B5EF4-FFF2-40B4-BE49-F238E27FC236}">
                <a16:creationId xmlns:a16="http://schemas.microsoft.com/office/drawing/2014/main" id="{0A37CC6E-5E8F-954D-8595-97B7608BE3E9}"/>
              </a:ext>
            </a:extLst>
          </p:cNvPr>
          <p:cNvSpPr>
            <a:spLocks noGrp="1"/>
          </p:cNvSpPr>
          <p:nvPr>
            <p:ph type="ftr" sz="quarter" idx="11"/>
          </p:nvPr>
        </p:nvSpPr>
        <p:spPr/>
        <p:txBody>
          <a:bodyPr/>
          <a:lstStyle/>
          <a:p>
            <a:pPr>
              <a:defRPr/>
            </a:pPr>
            <a:r>
              <a:rPr lang="en-US"/>
              <a:t>sPHENIX GM - MVTX Update</a:t>
            </a:r>
            <a:endParaRPr lang="en-US" dirty="0"/>
          </a:p>
        </p:txBody>
      </p:sp>
      <p:sp>
        <p:nvSpPr>
          <p:cNvPr id="5" name="Slide Number Placeholder 4">
            <a:extLst>
              <a:ext uri="{FF2B5EF4-FFF2-40B4-BE49-F238E27FC236}">
                <a16:creationId xmlns:a16="http://schemas.microsoft.com/office/drawing/2014/main" id="{2C33FB25-E4D0-8849-9BD0-56D8AD068CFD}"/>
              </a:ext>
            </a:extLst>
          </p:cNvPr>
          <p:cNvSpPr>
            <a:spLocks noGrp="1"/>
          </p:cNvSpPr>
          <p:nvPr>
            <p:ph type="sldNum" sz="quarter" idx="12"/>
          </p:nvPr>
        </p:nvSpPr>
        <p:spPr/>
        <p:txBody>
          <a:bodyPr/>
          <a:lstStyle/>
          <a:p>
            <a:fld id="{0AE0C637-5835-444B-B8C0-92C25AFA2084}" type="slidenum">
              <a:rPr lang="en-US" altLang="en-US" smtClean="0"/>
              <a:pPr/>
              <a:t>15</a:t>
            </a:fld>
            <a:endParaRPr lang="en-US" altLang="en-US"/>
          </a:p>
        </p:txBody>
      </p:sp>
      <p:sp>
        <p:nvSpPr>
          <p:cNvPr id="6" name="TextBox 5">
            <a:extLst>
              <a:ext uri="{FF2B5EF4-FFF2-40B4-BE49-F238E27FC236}">
                <a16:creationId xmlns:a16="http://schemas.microsoft.com/office/drawing/2014/main" id="{5F1B0CBC-5BAF-1442-BD47-DC8BB8FCB61F}"/>
              </a:ext>
            </a:extLst>
          </p:cNvPr>
          <p:cNvSpPr txBox="1"/>
          <p:nvPr/>
        </p:nvSpPr>
        <p:spPr>
          <a:xfrm>
            <a:off x="6853645" y="2706198"/>
            <a:ext cx="4267200"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70C0"/>
                </a:solidFill>
              </a:rPr>
              <a:t>Next OSI Meeting Friday 10/26</a:t>
            </a:r>
          </a:p>
          <a:p>
            <a:pPr marL="742950" lvl="1" indent="-285750">
              <a:buFont typeface="Arial" panose="020B0604020202020204" pitchFamily="34" charset="0"/>
              <a:buChar char="•"/>
            </a:pPr>
            <a:r>
              <a:rPr lang="en-US" sz="2000" dirty="0">
                <a:solidFill>
                  <a:srgbClr val="0070C0"/>
                </a:solidFill>
              </a:rPr>
              <a:t>Cable Routes</a:t>
            </a:r>
          </a:p>
          <a:p>
            <a:pPr marL="742950" lvl="1" indent="-285750">
              <a:buFont typeface="Arial" panose="020B0604020202020204" pitchFamily="34" charset="0"/>
              <a:buChar char="•"/>
            </a:pPr>
            <a:r>
              <a:rPr lang="en-US" sz="2000" dirty="0">
                <a:solidFill>
                  <a:srgbClr val="0070C0"/>
                </a:solidFill>
              </a:rPr>
              <a:t>Grounding Scheme</a:t>
            </a:r>
          </a:p>
          <a:p>
            <a:pPr marL="742950" lvl="1" indent="-285750">
              <a:buFont typeface="Arial" panose="020B0604020202020204" pitchFamily="34" charset="0"/>
              <a:buChar char="•"/>
            </a:pPr>
            <a:r>
              <a:rPr lang="en-US" sz="2000" dirty="0">
                <a:solidFill>
                  <a:srgbClr val="0070C0"/>
                </a:solidFill>
              </a:rPr>
              <a:t>ICD Finalization?</a:t>
            </a:r>
          </a:p>
          <a:p>
            <a:pPr marL="742950" lvl="1" indent="-285750">
              <a:buFont typeface="Arial" panose="020B0604020202020204" pitchFamily="34" charset="0"/>
              <a:buChar char="•"/>
            </a:pPr>
            <a:r>
              <a:rPr lang="en-US" sz="2000" dirty="0">
                <a:solidFill>
                  <a:srgbClr val="0070C0"/>
                </a:solidFill>
              </a:rPr>
              <a:t>Beampipe?</a:t>
            </a:r>
          </a:p>
        </p:txBody>
      </p:sp>
      <p:pic>
        <p:nvPicPr>
          <p:cNvPr id="64" name="Picture 63">
            <a:extLst>
              <a:ext uri="{FF2B5EF4-FFF2-40B4-BE49-F238E27FC236}">
                <a16:creationId xmlns:a16="http://schemas.microsoft.com/office/drawing/2014/main" id="{E82A23BB-8B3C-394B-A129-8C43B5416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1075190"/>
            <a:ext cx="4918529" cy="4642859"/>
          </a:xfrm>
          <a:prstGeom prst="rect">
            <a:avLst/>
          </a:prstGeom>
        </p:spPr>
      </p:pic>
      <p:sp>
        <p:nvSpPr>
          <p:cNvPr id="8" name="TextBox 7">
            <a:extLst>
              <a:ext uri="{FF2B5EF4-FFF2-40B4-BE49-F238E27FC236}">
                <a16:creationId xmlns:a16="http://schemas.microsoft.com/office/drawing/2014/main" id="{B5BDEDC5-9513-6143-A06A-7BBBA4FCDAB2}"/>
              </a:ext>
            </a:extLst>
          </p:cNvPr>
          <p:cNvSpPr txBox="1"/>
          <p:nvPr/>
        </p:nvSpPr>
        <p:spPr>
          <a:xfrm>
            <a:off x="10509504" y="323393"/>
            <a:ext cx="1388713" cy="369332"/>
          </a:xfrm>
          <a:prstGeom prst="rect">
            <a:avLst/>
          </a:prstGeom>
          <a:noFill/>
        </p:spPr>
        <p:txBody>
          <a:bodyPr wrap="none" rtlCol="0">
            <a:spAutoFit/>
          </a:bodyPr>
          <a:lstStyle/>
          <a:p>
            <a:r>
              <a:rPr lang="en-US" dirty="0"/>
              <a:t>From Mickey</a:t>
            </a:r>
          </a:p>
        </p:txBody>
      </p:sp>
    </p:spTree>
    <p:extLst>
      <p:ext uri="{BB962C8B-B14F-4D97-AF65-F5344CB8AC3E}">
        <p14:creationId xmlns:p14="http://schemas.microsoft.com/office/powerpoint/2010/main" val="4092313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09154-0315-4043-8870-953CFD12F2BE}"/>
              </a:ext>
            </a:extLst>
          </p:cNvPr>
          <p:cNvSpPr>
            <a:spLocks noGrp="1"/>
          </p:cNvSpPr>
          <p:nvPr>
            <p:ph type="title"/>
          </p:nvPr>
        </p:nvSpPr>
        <p:spPr>
          <a:xfrm>
            <a:off x="777240" y="313510"/>
            <a:ext cx="10515600" cy="1680754"/>
          </a:xfrm>
        </p:spPr>
        <p:txBody>
          <a:bodyPr>
            <a:normAutofit fontScale="90000"/>
          </a:bodyPr>
          <a:lstStyle/>
          <a:p>
            <a:r>
              <a:rPr lang="en-US" dirty="0"/>
              <a:t>Proposal: 2-day MVTX-Tracking Workfest, @FSU</a:t>
            </a:r>
            <a:br>
              <a:rPr lang="en-US" dirty="0"/>
            </a:br>
            <a:r>
              <a:rPr lang="en-US" sz="3200" dirty="0"/>
              <a:t>sPHENIX Collaboration Meeting (12/6-8),</a:t>
            </a:r>
            <a:br>
              <a:rPr lang="en-US" sz="3200" dirty="0"/>
            </a:br>
            <a:br>
              <a:rPr lang="en-US" sz="3200" dirty="0"/>
            </a:br>
            <a:r>
              <a:rPr lang="en-US" sz="2200" dirty="0">
                <a:solidFill>
                  <a:srgbClr val="FF0000"/>
                </a:solidFill>
              </a:rPr>
              <a:t>Dates TBD: Tue-Wed (12/4-5) or Sat-Sun(12/8-9)</a:t>
            </a:r>
            <a:br>
              <a:rPr lang="en-US" sz="2200" dirty="0">
                <a:solidFill>
                  <a:srgbClr val="FF0000"/>
                </a:solidFill>
              </a:rPr>
            </a:br>
            <a:r>
              <a:rPr lang="en-US" sz="2200" dirty="0">
                <a:solidFill>
                  <a:srgbClr val="002060"/>
                </a:solidFill>
              </a:rPr>
              <a:t>Doodle - https://</a:t>
            </a:r>
            <a:r>
              <a:rPr lang="en-US" sz="2200" dirty="0" err="1">
                <a:solidFill>
                  <a:srgbClr val="002060"/>
                </a:solidFill>
              </a:rPr>
              <a:t>doodle.com</a:t>
            </a:r>
            <a:r>
              <a:rPr lang="en-US" sz="2200" dirty="0">
                <a:solidFill>
                  <a:srgbClr val="002060"/>
                </a:solidFill>
              </a:rPr>
              <a:t>/poll/z73e4y2hpahqf4x3 </a:t>
            </a:r>
            <a:endParaRPr lang="en-US" dirty="0">
              <a:solidFill>
                <a:srgbClr val="002060"/>
              </a:solidFill>
            </a:endParaRPr>
          </a:p>
        </p:txBody>
      </p:sp>
      <p:sp>
        <p:nvSpPr>
          <p:cNvPr id="3" name="Content Placeholder 2">
            <a:extLst>
              <a:ext uri="{FF2B5EF4-FFF2-40B4-BE49-F238E27FC236}">
                <a16:creationId xmlns:a16="http://schemas.microsoft.com/office/drawing/2014/main" id="{0BC0862F-D66D-1349-9039-98C5B7562CCA}"/>
              </a:ext>
            </a:extLst>
          </p:cNvPr>
          <p:cNvSpPr>
            <a:spLocks noGrp="1"/>
          </p:cNvSpPr>
          <p:nvPr>
            <p:ph idx="1"/>
          </p:nvPr>
        </p:nvSpPr>
        <p:spPr>
          <a:xfrm>
            <a:off x="838200" y="2516777"/>
            <a:ext cx="10515600" cy="3982916"/>
          </a:xfrm>
        </p:spPr>
        <p:txBody>
          <a:bodyPr>
            <a:normAutofit fontScale="92500" lnSpcReduction="10000"/>
          </a:bodyPr>
          <a:lstStyle/>
          <a:p>
            <a:r>
              <a:rPr lang="en-US" dirty="0">
                <a:solidFill>
                  <a:srgbClr val="0432FF"/>
                </a:solidFill>
              </a:rPr>
              <a:t>Update project cost and schedule</a:t>
            </a:r>
          </a:p>
          <a:p>
            <a:pPr lvl="1"/>
            <a:r>
              <a:rPr lang="en-US" dirty="0"/>
              <a:t>Tasks and resources</a:t>
            </a:r>
          </a:p>
          <a:p>
            <a:pPr lvl="1"/>
            <a:r>
              <a:rPr lang="en-US" dirty="0"/>
              <a:t>Smoothing funding profile for the cash flow </a:t>
            </a:r>
          </a:p>
          <a:p>
            <a:r>
              <a:rPr lang="en-US" dirty="0">
                <a:solidFill>
                  <a:srgbClr val="0432FF"/>
                </a:solidFill>
              </a:rPr>
              <a:t>Discuss and update each institution’s role </a:t>
            </a:r>
          </a:p>
          <a:p>
            <a:pPr lvl="1"/>
            <a:r>
              <a:rPr lang="en-US" dirty="0"/>
              <a:t>Task list </a:t>
            </a:r>
          </a:p>
          <a:p>
            <a:pPr lvl="1"/>
            <a:r>
              <a:rPr lang="en-US" dirty="0"/>
              <a:t>Resources</a:t>
            </a:r>
          </a:p>
          <a:p>
            <a:pPr lvl="1"/>
            <a:r>
              <a:rPr lang="en-US" dirty="0"/>
              <a:t>Manpower and schedule </a:t>
            </a:r>
          </a:p>
          <a:p>
            <a:r>
              <a:rPr lang="en-US" dirty="0"/>
              <a:t>Inner tracking task force</a:t>
            </a:r>
          </a:p>
          <a:p>
            <a:r>
              <a:rPr lang="en-US" dirty="0"/>
              <a:t>Mechanical system integration</a:t>
            </a:r>
          </a:p>
          <a:p>
            <a:r>
              <a:rPr lang="en-US" dirty="0"/>
              <a:t>Latest detector and physics simulations</a:t>
            </a:r>
          </a:p>
        </p:txBody>
      </p:sp>
      <p:sp>
        <p:nvSpPr>
          <p:cNvPr id="5" name="Date Placeholder 4">
            <a:extLst>
              <a:ext uri="{FF2B5EF4-FFF2-40B4-BE49-F238E27FC236}">
                <a16:creationId xmlns:a16="http://schemas.microsoft.com/office/drawing/2014/main" id="{C58097F8-1074-7144-AA0C-366A932B6690}"/>
              </a:ext>
            </a:extLst>
          </p:cNvPr>
          <p:cNvSpPr>
            <a:spLocks noGrp="1"/>
          </p:cNvSpPr>
          <p:nvPr>
            <p:ph type="dt" sz="half" idx="10"/>
          </p:nvPr>
        </p:nvSpPr>
        <p:spPr/>
        <p:txBody>
          <a:bodyPr/>
          <a:lstStyle/>
          <a:p>
            <a:r>
              <a:rPr lang="en-US"/>
              <a:t>10/19/18</a:t>
            </a:r>
          </a:p>
        </p:txBody>
      </p:sp>
      <p:sp>
        <p:nvSpPr>
          <p:cNvPr id="6" name="Footer Placeholder 5">
            <a:extLst>
              <a:ext uri="{FF2B5EF4-FFF2-40B4-BE49-F238E27FC236}">
                <a16:creationId xmlns:a16="http://schemas.microsoft.com/office/drawing/2014/main" id="{891FAC8A-7BF1-B241-AD83-0EE7A6833700}"/>
              </a:ext>
            </a:extLst>
          </p:cNvPr>
          <p:cNvSpPr>
            <a:spLocks noGrp="1"/>
          </p:cNvSpPr>
          <p:nvPr>
            <p:ph type="ftr" sz="quarter" idx="11"/>
          </p:nvPr>
        </p:nvSpPr>
        <p:spPr/>
        <p:txBody>
          <a:bodyPr/>
          <a:lstStyle/>
          <a:p>
            <a:r>
              <a:rPr lang="en-US"/>
              <a:t>sPHENIX GM - MVTX Update</a:t>
            </a:r>
          </a:p>
        </p:txBody>
      </p:sp>
      <p:sp>
        <p:nvSpPr>
          <p:cNvPr id="7" name="Slide Number Placeholder 6">
            <a:extLst>
              <a:ext uri="{FF2B5EF4-FFF2-40B4-BE49-F238E27FC236}">
                <a16:creationId xmlns:a16="http://schemas.microsoft.com/office/drawing/2014/main" id="{FBE01D6E-F238-1743-B905-122D7F74EA9E}"/>
              </a:ext>
            </a:extLst>
          </p:cNvPr>
          <p:cNvSpPr>
            <a:spLocks noGrp="1"/>
          </p:cNvSpPr>
          <p:nvPr>
            <p:ph type="sldNum" sz="quarter" idx="12"/>
          </p:nvPr>
        </p:nvSpPr>
        <p:spPr/>
        <p:txBody>
          <a:bodyPr/>
          <a:lstStyle/>
          <a:p>
            <a:fld id="{FE19270E-12AE-9C45-BA98-35A3CF18703F}" type="slidenum">
              <a:rPr lang="en-US" smtClean="0"/>
              <a:t>16</a:t>
            </a:fld>
            <a:endParaRPr lang="en-US"/>
          </a:p>
        </p:txBody>
      </p:sp>
      <p:sp>
        <p:nvSpPr>
          <p:cNvPr id="8" name="TextBox 7">
            <a:extLst>
              <a:ext uri="{FF2B5EF4-FFF2-40B4-BE49-F238E27FC236}">
                <a16:creationId xmlns:a16="http://schemas.microsoft.com/office/drawing/2014/main" id="{05366DE8-29C4-474E-8550-1F97EE0F0B98}"/>
              </a:ext>
            </a:extLst>
          </p:cNvPr>
          <p:cNvSpPr txBox="1"/>
          <p:nvPr/>
        </p:nvSpPr>
        <p:spPr>
          <a:xfrm>
            <a:off x="8119645" y="1609189"/>
            <a:ext cx="3234155" cy="646331"/>
          </a:xfrm>
          <a:prstGeom prst="rect">
            <a:avLst/>
          </a:prstGeom>
          <a:noFill/>
        </p:spPr>
        <p:txBody>
          <a:bodyPr wrap="none" rtlCol="0">
            <a:spAutoFit/>
          </a:bodyPr>
          <a:lstStyle/>
          <a:p>
            <a:r>
              <a:rPr lang="en-US" dirty="0"/>
              <a:t>Joint meetings with HF-Jet, INTT,</a:t>
            </a:r>
          </a:p>
          <a:p>
            <a:r>
              <a:rPr lang="en-US" dirty="0"/>
              <a:t>Tracking and Simulation groups</a:t>
            </a:r>
          </a:p>
        </p:txBody>
      </p:sp>
    </p:spTree>
    <p:extLst>
      <p:ext uri="{BB962C8B-B14F-4D97-AF65-F5344CB8AC3E}">
        <p14:creationId xmlns:p14="http://schemas.microsoft.com/office/powerpoint/2010/main" val="3180418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852D-1819-2D4B-9BD1-148EBE43D671}"/>
              </a:ext>
            </a:extLst>
          </p:cNvPr>
          <p:cNvSpPr>
            <a:spLocks noGrp="1"/>
          </p:cNvSpPr>
          <p:nvPr>
            <p:ph type="title"/>
          </p:nvPr>
        </p:nvSpPr>
        <p:spPr/>
        <p:txBody>
          <a:bodyPr/>
          <a:lstStyle/>
          <a:p>
            <a:r>
              <a:rPr lang="en-US" dirty="0"/>
              <a:t>backup</a:t>
            </a:r>
          </a:p>
        </p:txBody>
      </p:sp>
      <p:sp>
        <p:nvSpPr>
          <p:cNvPr id="3" name="Content Placeholder 2">
            <a:extLst>
              <a:ext uri="{FF2B5EF4-FFF2-40B4-BE49-F238E27FC236}">
                <a16:creationId xmlns:a16="http://schemas.microsoft.com/office/drawing/2014/main" id="{0797B851-C26C-4146-B0E1-D2EED32BED79}"/>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4A830442-5381-0A44-8BC2-C049A3E3F843}"/>
              </a:ext>
            </a:extLst>
          </p:cNvPr>
          <p:cNvSpPr>
            <a:spLocks noGrp="1"/>
          </p:cNvSpPr>
          <p:nvPr>
            <p:ph type="dt" sz="half" idx="10"/>
          </p:nvPr>
        </p:nvSpPr>
        <p:spPr/>
        <p:txBody>
          <a:bodyPr/>
          <a:lstStyle/>
          <a:p>
            <a:r>
              <a:rPr lang="en-US"/>
              <a:t>10/19/18</a:t>
            </a:r>
          </a:p>
        </p:txBody>
      </p:sp>
      <p:sp>
        <p:nvSpPr>
          <p:cNvPr id="5" name="Footer Placeholder 4">
            <a:extLst>
              <a:ext uri="{FF2B5EF4-FFF2-40B4-BE49-F238E27FC236}">
                <a16:creationId xmlns:a16="http://schemas.microsoft.com/office/drawing/2014/main" id="{34850DB7-4D38-9849-8C1D-731AE7F68A76}"/>
              </a:ext>
            </a:extLst>
          </p:cNvPr>
          <p:cNvSpPr>
            <a:spLocks noGrp="1"/>
          </p:cNvSpPr>
          <p:nvPr>
            <p:ph type="ftr" sz="quarter" idx="11"/>
          </p:nvPr>
        </p:nvSpPr>
        <p:spPr/>
        <p:txBody>
          <a:bodyPr/>
          <a:lstStyle/>
          <a:p>
            <a:r>
              <a:rPr lang="en-US"/>
              <a:t>sPHENIX GM - MVTX Update</a:t>
            </a:r>
          </a:p>
        </p:txBody>
      </p:sp>
      <p:sp>
        <p:nvSpPr>
          <p:cNvPr id="6" name="Slide Number Placeholder 5">
            <a:extLst>
              <a:ext uri="{FF2B5EF4-FFF2-40B4-BE49-F238E27FC236}">
                <a16:creationId xmlns:a16="http://schemas.microsoft.com/office/drawing/2014/main" id="{D28D21B2-C302-B944-9666-50C3B5E0DCA4}"/>
              </a:ext>
            </a:extLst>
          </p:cNvPr>
          <p:cNvSpPr>
            <a:spLocks noGrp="1"/>
          </p:cNvSpPr>
          <p:nvPr>
            <p:ph type="sldNum" sz="quarter" idx="12"/>
          </p:nvPr>
        </p:nvSpPr>
        <p:spPr/>
        <p:txBody>
          <a:bodyPr/>
          <a:lstStyle/>
          <a:p>
            <a:fld id="{FE19270E-12AE-9C45-BA98-35A3CF18703F}" type="slidenum">
              <a:rPr lang="en-US" smtClean="0"/>
              <a:t>17</a:t>
            </a:fld>
            <a:endParaRPr lang="en-US"/>
          </a:p>
        </p:txBody>
      </p:sp>
    </p:spTree>
    <p:extLst>
      <p:ext uri="{BB962C8B-B14F-4D97-AF65-F5344CB8AC3E}">
        <p14:creationId xmlns:p14="http://schemas.microsoft.com/office/powerpoint/2010/main" val="3800990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806459C-C823-9A4A-87BF-D21766146103}"/>
              </a:ext>
            </a:extLst>
          </p:cNvPr>
          <p:cNvSpPr>
            <a:spLocks noGrp="1"/>
          </p:cNvSpPr>
          <p:nvPr>
            <p:ph type="dt" sz="half" idx="10"/>
          </p:nvPr>
        </p:nvSpPr>
        <p:spPr/>
        <p:txBody>
          <a:bodyPr/>
          <a:lstStyle/>
          <a:p>
            <a:fld id="{D11516D2-9F12-4642-9884-570D0BC8A16D}" type="datetime1">
              <a:rPr lang="en-US" smtClean="0"/>
              <a:t>10/18/18</a:t>
            </a:fld>
            <a:endParaRPr lang="en-US"/>
          </a:p>
        </p:txBody>
      </p:sp>
      <p:sp>
        <p:nvSpPr>
          <p:cNvPr id="4" name="Footer Placeholder 3">
            <a:extLst>
              <a:ext uri="{FF2B5EF4-FFF2-40B4-BE49-F238E27FC236}">
                <a16:creationId xmlns:a16="http://schemas.microsoft.com/office/drawing/2014/main" id="{A59869A5-6797-E04D-9C21-16B73404E737}"/>
              </a:ext>
            </a:extLst>
          </p:cNvPr>
          <p:cNvSpPr>
            <a:spLocks noGrp="1"/>
          </p:cNvSpPr>
          <p:nvPr>
            <p:ph type="ftr" sz="quarter" idx="11"/>
          </p:nvPr>
        </p:nvSpPr>
        <p:spPr/>
        <p:txBody>
          <a:bodyPr/>
          <a:lstStyle/>
          <a:p>
            <a:r>
              <a:rPr lang="en-US"/>
              <a:t>MVTX PMG Meeting</a:t>
            </a:r>
          </a:p>
        </p:txBody>
      </p:sp>
      <p:sp>
        <p:nvSpPr>
          <p:cNvPr id="5" name="Slide Number Placeholder 4">
            <a:extLst>
              <a:ext uri="{FF2B5EF4-FFF2-40B4-BE49-F238E27FC236}">
                <a16:creationId xmlns:a16="http://schemas.microsoft.com/office/drawing/2014/main" id="{AF74D423-BD17-8846-BBD1-2F6639EF6C5E}"/>
              </a:ext>
            </a:extLst>
          </p:cNvPr>
          <p:cNvSpPr>
            <a:spLocks noGrp="1"/>
          </p:cNvSpPr>
          <p:nvPr>
            <p:ph type="sldNum" sz="quarter" idx="12"/>
          </p:nvPr>
        </p:nvSpPr>
        <p:spPr/>
        <p:txBody>
          <a:bodyPr/>
          <a:lstStyle/>
          <a:p>
            <a:fld id="{5795E598-65C4-9A49-9A52-D2BD2AEFE634}" type="slidenum">
              <a:rPr lang="en-US" smtClean="0"/>
              <a:t>18</a:t>
            </a:fld>
            <a:endParaRPr lang="en-US"/>
          </a:p>
        </p:txBody>
      </p:sp>
      <p:grpSp>
        <p:nvGrpSpPr>
          <p:cNvPr id="8" name="Group 7">
            <a:extLst>
              <a:ext uri="{FF2B5EF4-FFF2-40B4-BE49-F238E27FC236}">
                <a16:creationId xmlns:a16="http://schemas.microsoft.com/office/drawing/2014/main" id="{AC1B6BDE-3D21-4944-85CF-51553D750412}"/>
              </a:ext>
            </a:extLst>
          </p:cNvPr>
          <p:cNvGrpSpPr/>
          <p:nvPr/>
        </p:nvGrpSpPr>
        <p:grpSpPr>
          <a:xfrm>
            <a:off x="7962900" y="524540"/>
            <a:ext cx="4038600" cy="3012558"/>
            <a:chOff x="0" y="0"/>
            <a:chExt cx="4038600" cy="3012558"/>
          </a:xfrm>
        </p:grpSpPr>
        <p:pic>
          <p:nvPicPr>
            <p:cNvPr id="4098" name="Picture 2" descr="https://www.phenix.bnl.gov/WWW/publish/mxliu/sPHENIX/pictures/CERN-092018/Miko_Sho_IMG_1170.jpg">
              <a:extLst>
                <a:ext uri="{FF2B5EF4-FFF2-40B4-BE49-F238E27FC236}">
                  <a16:creationId xmlns:a16="http://schemas.microsoft.com/office/drawing/2014/main" id="{B67897B4-9E3F-A54F-822D-DC03A3D52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16744" cy="30125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44BF7DE-B313-1849-93DC-B32FF90F8AAF}"/>
                </a:ext>
              </a:extLst>
            </p:cNvPr>
            <p:cNvSpPr txBox="1"/>
            <p:nvPr/>
          </p:nvSpPr>
          <p:spPr>
            <a:xfrm>
              <a:off x="1046519" y="134876"/>
              <a:ext cx="652999" cy="369332"/>
            </a:xfrm>
            <a:prstGeom prst="rect">
              <a:avLst/>
            </a:prstGeom>
            <a:noFill/>
          </p:spPr>
          <p:txBody>
            <a:bodyPr wrap="none" rtlCol="0">
              <a:spAutoFit/>
            </a:bodyPr>
            <a:lstStyle/>
            <a:p>
              <a:r>
                <a:rPr lang="en-US" dirty="0">
                  <a:solidFill>
                    <a:srgbClr val="FFFF00"/>
                  </a:solidFill>
                </a:rPr>
                <a:t>Miko</a:t>
              </a:r>
            </a:p>
          </p:txBody>
        </p:sp>
        <p:sp>
          <p:nvSpPr>
            <p:cNvPr id="7" name="TextBox 6">
              <a:extLst>
                <a:ext uri="{FF2B5EF4-FFF2-40B4-BE49-F238E27FC236}">
                  <a16:creationId xmlns:a16="http://schemas.microsoft.com/office/drawing/2014/main" id="{F0A2AD96-5DAC-E54C-9DC7-C98C30E19F1A}"/>
                </a:ext>
              </a:extLst>
            </p:cNvPr>
            <p:cNvSpPr txBox="1"/>
            <p:nvPr/>
          </p:nvSpPr>
          <p:spPr>
            <a:xfrm>
              <a:off x="3504479" y="134876"/>
              <a:ext cx="534121" cy="369332"/>
            </a:xfrm>
            <a:prstGeom prst="rect">
              <a:avLst/>
            </a:prstGeom>
            <a:noFill/>
          </p:spPr>
          <p:txBody>
            <a:bodyPr wrap="none" rtlCol="0">
              <a:spAutoFit/>
            </a:bodyPr>
            <a:lstStyle/>
            <a:p>
              <a:r>
                <a:rPr lang="en-US" dirty="0" err="1">
                  <a:solidFill>
                    <a:srgbClr val="FFFF00"/>
                  </a:solidFill>
                </a:rPr>
                <a:t>Sho</a:t>
              </a:r>
              <a:endParaRPr lang="en-US" dirty="0">
                <a:solidFill>
                  <a:srgbClr val="FFFF00"/>
                </a:solidFill>
              </a:endParaRPr>
            </a:p>
          </p:txBody>
        </p:sp>
      </p:grpSp>
      <p:pic>
        <p:nvPicPr>
          <p:cNvPr id="10" name="Picture 9">
            <a:extLst>
              <a:ext uri="{FF2B5EF4-FFF2-40B4-BE49-F238E27FC236}">
                <a16:creationId xmlns:a16="http://schemas.microsoft.com/office/drawing/2014/main" id="{F0E42330-3C3D-DC40-8DE9-4AE0F9065006}"/>
              </a:ext>
            </a:extLst>
          </p:cNvPr>
          <p:cNvPicPr>
            <a:picLocks noChangeAspect="1"/>
          </p:cNvPicPr>
          <p:nvPr/>
        </p:nvPicPr>
        <p:blipFill>
          <a:blip r:embed="rId3"/>
          <a:stretch>
            <a:fillRect/>
          </a:stretch>
        </p:blipFill>
        <p:spPr>
          <a:xfrm>
            <a:off x="588334" y="443821"/>
            <a:ext cx="3947429" cy="2965685"/>
          </a:xfrm>
          <a:prstGeom prst="rect">
            <a:avLst/>
          </a:prstGeom>
        </p:spPr>
      </p:pic>
      <p:sp>
        <p:nvSpPr>
          <p:cNvPr id="11" name="TextBox 10">
            <a:extLst>
              <a:ext uri="{FF2B5EF4-FFF2-40B4-BE49-F238E27FC236}">
                <a16:creationId xmlns:a16="http://schemas.microsoft.com/office/drawing/2014/main" id="{983CD4D6-A08A-D34E-BAA8-D8976854BE17}"/>
              </a:ext>
            </a:extLst>
          </p:cNvPr>
          <p:cNvSpPr txBox="1"/>
          <p:nvPr/>
        </p:nvSpPr>
        <p:spPr>
          <a:xfrm>
            <a:off x="588334" y="2636874"/>
            <a:ext cx="581954" cy="369332"/>
          </a:xfrm>
          <a:prstGeom prst="rect">
            <a:avLst/>
          </a:prstGeom>
          <a:noFill/>
        </p:spPr>
        <p:txBody>
          <a:bodyPr wrap="none" rtlCol="0">
            <a:spAutoFit/>
          </a:bodyPr>
          <a:lstStyle/>
          <a:p>
            <a:r>
              <a:rPr lang="en-US" dirty="0">
                <a:solidFill>
                  <a:srgbClr val="FFFF00"/>
                </a:solidFill>
              </a:rPr>
              <a:t>Alex</a:t>
            </a:r>
          </a:p>
        </p:txBody>
      </p:sp>
      <p:sp>
        <p:nvSpPr>
          <p:cNvPr id="13" name="TextBox 12">
            <a:extLst>
              <a:ext uri="{FF2B5EF4-FFF2-40B4-BE49-F238E27FC236}">
                <a16:creationId xmlns:a16="http://schemas.microsoft.com/office/drawing/2014/main" id="{AF58E553-4635-F440-B1F3-87D97E6C7AE3}"/>
              </a:ext>
            </a:extLst>
          </p:cNvPr>
          <p:cNvSpPr txBox="1"/>
          <p:nvPr/>
        </p:nvSpPr>
        <p:spPr>
          <a:xfrm>
            <a:off x="3365204" y="2452208"/>
            <a:ext cx="534121" cy="369332"/>
          </a:xfrm>
          <a:prstGeom prst="rect">
            <a:avLst/>
          </a:prstGeom>
          <a:noFill/>
        </p:spPr>
        <p:txBody>
          <a:bodyPr wrap="none" rtlCol="0">
            <a:spAutoFit/>
          </a:bodyPr>
          <a:lstStyle/>
          <a:p>
            <a:r>
              <a:rPr lang="en-US" dirty="0" err="1">
                <a:solidFill>
                  <a:srgbClr val="FFFF00"/>
                </a:solidFill>
              </a:rPr>
              <a:t>Sho</a:t>
            </a:r>
            <a:endParaRPr lang="en-US" dirty="0">
              <a:solidFill>
                <a:srgbClr val="FFFF00"/>
              </a:solidFill>
            </a:endParaRPr>
          </a:p>
        </p:txBody>
      </p:sp>
      <p:sp>
        <p:nvSpPr>
          <p:cNvPr id="14" name="TextBox 13">
            <a:extLst>
              <a:ext uri="{FF2B5EF4-FFF2-40B4-BE49-F238E27FC236}">
                <a16:creationId xmlns:a16="http://schemas.microsoft.com/office/drawing/2014/main" id="{65F906B1-E874-6A4D-8CA4-F29583AEA2E7}"/>
              </a:ext>
            </a:extLst>
          </p:cNvPr>
          <p:cNvSpPr txBox="1"/>
          <p:nvPr/>
        </p:nvSpPr>
        <p:spPr>
          <a:xfrm>
            <a:off x="3931858" y="2636874"/>
            <a:ext cx="665567" cy="369332"/>
          </a:xfrm>
          <a:prstGeom prst="rect">
            <a:avLst/>
          </a:prstGeom>
          <a:noFill/>
        </p:spPr>
        <p:txBody>
          <a:bodyPr wrap="none" rtlCol="0">
            <a:spAutoFit/>
          </a:bodyPr>
          <a:lstStyle/>
          <a:p>
            <a:r>
              <a:rPr lang="en-US" dirty="0">
                <a:solidFill>
                  <a:srgbClr val="FFFF00"/>
                </a:solidFill>
              </a:rPr>
              <a:t>Ming</a:t>
            </a:r>
          </a:p>
        </p:txBody>
      </p:sp>
      <p:pic>
        <p:nvPicPr>
          <p:cNvPr id="15" name="Picture 14">
            <a:extLst>
              <a:ext uri="{FF2B5EF4-FFF2-40B4-BE49-F238E27FC236}">
                <a16:creationId xmlns:a16="http://schemas.microsoft.com/office/drawing/2014/main" id="{23BF331A-8DA9-4F42-82CF-AD125481D917}"/>
              </a:ext>
            </a:extLst>
          </p:cNvPr>
          <p:cNvPicPr>
            <a:picLocks noChangeAspect="1"/>
          </p:cNvPicPr>
          <p:nvPr/>
        </p:nvPicPr>
        <p:blipFill>
          <a:blip r:embed="rId4"/>
          <a:stretch>
            <a:fillRect/>
          </a:stretch>
        </p:blipFill>
        <p:spPr>
          <a:xfrm>
            <a:off x="588334" y="3473302"/>
            <a:ext cx="4512931" cy="3384698"/>
          </a:xfrm>
          <a:prstGeom prst="rect">
            <a:avLst/>
          </a:prstGeom>
        </p:spPr>
      </p:pic>
      <p:sp>
        <p:nvSpPr>
          <p:cNvPr id="17" name="TextBox 16">
            <a:extLst>
              <a:ext uri="{FF2B5EF4-FFF2-40B4-BE49-F238E27FC236}">
                <a16:creationId xmlns:a16="http://schemas.microsoft.com/office/drawing/2014/main" id="{2EE5B3FC-C2F4-8149-AD27-210DB3C37086}"/>
              </a:ext>
            </a:extLst>
          </p:cNvPr>
          <p:cNvSpPr txBox="1"/>
          <p:nvPr/>
        </p:nvSpPr>
        <p:spPr>
          <a:xfrm>
            <a:off x="2844799" y="4001386"/>
            <a:ext cx="607667" cy="369332"/>
          </a:xfrm>
          <a:prstGeom prst="rect">
            <a:avLst/>
          </a:prstGeom>
          <a:noFill/>
        </p:spPr>
        <p:txBody>
          <a:bodyPr wrap="none" rtlCol="0">
            <a:spAutoFit/>
          </a:bodyPr>
          <a:lstStyle/>
          <a:p>
            <a:r>
              <a:rPr lang="en-US" dirty="0">
                <a:solidFill>
                  <a:srgbClr val="FFFF00"/>
                </a:solidFill>
              </a:rPr>
              <a:t>Felix</a:t>
            </a:r>
          </a:p>
        </p:txBody>
      </p:sp>
      <p:grpSp>
        <p:nvGrpSpPr>
          <p:cNvPr id="19" name="Group 18">
            <a:extLst>
              <a:ext uri="{FF2B5EF4-FFF2-40B4-BE49-F238E27FC236}">
                <a16:creationId xmlns:a16="http://schemas.microsoft.com/office/drawing/2014/main" id="{AC5B3015-57CD-6E44-821A-1F0F72832227}"/>
              </a:ext>
            </a:extLst>
          </p:cNvPr>
          <p:cNvGrpSpPr/>
          <p:nvPr/>
        </p:nvGrpSpPr>
        <p:grpSpPr>
          <a:xfrm>
            <a:off x="4698307" y="1341473"/>
            <a:ext cx="3102049" cy="4136065"/>
            <a:chOff x="4698307" y="1341473"/>
            <a:chExt cx="3102049" cy="4136065"/>
          </a:xfrm>
        </p:grpSpPr>
        <p:pic>
          <p:nvPicPr>
            <p:cNvPr id="18" name="Picture 17">
              <a:extLst>
                <a:ext uri="{FF2B5EF4-FFF2-40B4-BE49-F238E27FC236}">
                  <a16:creationId xmlns:a16="http://schemas.microsoft.com/office/drawing/2014/main" id="{9BCB6E39-5F02-654E-99AC-768908E4E30F}"/>
                </a:ext>
              </a:extLst>
            </p:cNvPr>
            <p:cNvPicPr>
              <a:picLocks noChangeAspect="1"/>
            </p:cNvPicPr>
            <p:nvPr/>
          </p:nvPicPr>
          <p:blipFill>
            <a:blip r:embed="rId5"/>
            <a:stretch>
              <a:fillRect/>
            </a:stretch>
          </p:blipFill>
          <p:spPr>
            <a:xfrm>
              <a:off x="4698307" y="1341473"/>
              <a:ext cx="3102049" cy="4136065"/>
            </a:xfrm>
            <a:prstGeom prst="rect">
              <a:avLst/>
            </a:prstGeom>
          </p:spPr>
        </p:pic>
        <p:sp>
          <p:nvSpPr>
            <p:cNvPr id="20" name="TextBox 19">
              <a:extLst>
                <a:ext uri="{FF2B5EF4-FFF2-40B4-BE49-F238E27FC236}">
                  <a16:creationId xmlns:a16="http://schemas.microsoft.com/office/drawing/2014/main" id="{FDA1E616-68E9-8448-88A6-6108BCCF05C8}"/>
                </a:ext>
              </a:extLst>
            </p:cNvPr>
            <p:cNvSpPr txBox="1"/>
            <p:nvPr/>
          </p:nvSpPr>
          <p:spPr>
            <a:xfrm>
              <a:off x="5635004" y="2082876"/>
              <a:ext cx="939744" cy="369332"/>
            </a:xfrm>
            <a:prstGeom prst="rect">
              <a:avLst/>
            </a:prstGeom>
            <a:noFill/>
          </p:spPr>
          <p:txBody>
            <a:bodyPr wrap="none" rtlCol="0">
              <a:spAutoFit/>
            </a:bodyPr>
            <a:lstStyle/>
            <a:p>
              <a:r>
                <a:rPr lang="en-US" dirty="0" err="1">
                  <a:solidFill>
                    <a:srgbClr val="FFFF00"/>
                  </a:solidFill>
                </a:rPr>
                <a:t>Corrado</a:t>
              </a:r>
              <a:endParaRPr lang="en-US" dirty="0">
                <a:solidFill>
                  <a:srgbClr val="FFFF00"/>
                </a:solidFill>
              </a:endParaRPr>
            </a:p>
          </p:txBody>
        </p:sp>
      </p:grpSp>
      <p:sp>
        <p:nvSpPr>
          <p:cNvPr id="21" name="TextBox 20">
            <a:extLst>
              <a:ext uri="{FF2B5EF4-FFF2-40B4-BE49-F238E27FC236}">
                <a16:creationId xmlns:a16="http://schemas.microsoft.com/office/drawing/2014/main" id="{A4F406CE-B018-DE4B-9EA3-BE15E3DA2E7F}"/>
              </a:ext>
            </a:extLst>
          </p:cNvPr>
          <p:cNvSpPr txBox="1"/>
          <p:nvPr/>
        </p:nvSpPr>
        <p:spPr>
          <a:xfrm>
            <a:off x="4591345" y="197751"/>
            <a:ext cx="3315972" cy="923330"/>
          </a:xfrm>
          <a:prstGeom prst="rect">
            <a:avLst/>
          </a:prstGeom>
          <a:noFill/>
        </p:spPr>
        <p:txBody>
          <a:bodyPr wrap="none" rtlCol="0">
            <a:spAutoFit/>
          </a:bodyPr>
          <a:lstStyle/>
          <a:p>
            <a:r>
              <a:rPr lang="en-US" dirty="0"/>
              <a:t>Actions @CERN</a:t>
            </a:r>
          </a:p>
          <a:p>
            <a:r>
              <a:rPr lang="en-US" dirty="0"/>
              <a:t>Many thanks to CERN colleagues!</a:t>
            </a:r>
          </a:p>
          <a:p>
            <a:r>
              <a:rPr lang="en-US" dirty="0"/>
              <a:t>Many are not shown here!</a:t>
            </a:r>
          </a:p>
        </p:txBody>
      </p:sp>
      <p:pic>
        <p:nvPicPr>
          <p:cNvPr id="23" name="Picture 22">
            <a:extLst>
              <a:ext uri="{FF2B5EF4-FFF2-40B4-BE49-F238E27FC236}">
                <a16:creationId xmlns:a16="http://schemas.microsoft.com/office/drawing/2014/main" id="{6DC53390-7911-604C-88CB-899AA0F35405}"/>
              </a:ext>
            </a:extLst>
          </p:cNvPr>
          <p:cNvPicPr>
            <a:picLocks noChangeAspect="1"/>
          </p:cNvPicPr>
          <p:nvPr/>
        </p:nvPicPr>
        <p:blipFill rotWithShape="1">
          <a:blip r:embed="rId6"/>
          <a:srcRect t="10842"/>
          <a:stretch/>
        </p:blipFill>
        <p:spPr>
          <a:xfrm>
            <a:off x="7895116" y="3911796"/>
            <a:ext cx="4097079" cy="2739654"/>
          </a:xfrm>
          <a:prstGeom prst="rect">
            <a:avLst/>
          </a:prstGeom>
        </p:spPr>
      </p:pic>
      <p:sp>
        <p:nvSpPr>
          <p:cNvPr id="25" name="TextBox 24">
            <a:extLst>
              <a:ext uri="{FF2B5EF4-FFF2-40B4-BE49-F238E27FC236}">
                <a16:creationId xmlns:a16="http://schemas.microsoft.com/office/drawing/2014/main" id="{AC7A3B3F-4205-7544-A160-AD8DACBE3FB0}"/>
              </a:ext>
            </a:extLst>
          </p:cNvPr>
          <p:cNvSpPr txBox="1"/>
          <p:nvPr/>
        </p:nvSpPr>
        <p:spPr>
          <a:xfrm>
            <a:off x="9756892" y="4980985"/>
            <a:ext cx="924099" cy="369332"/>
          </a:xfrm>
          <a:prstGeom prst="rect">
            <a:avLst/>
          </a:prstGeom>
          <a:noFill/>
        </p:spPr>
        <p:txBody>
          <a:bodyPr wrap="none" rtlCol="0">
            <a:spAutoFit/>
          </a:bodyPr>
          <a:lstStyle/>
          <a:p>
            <a:r>
              <a:rPr lang="en-US" dirty="0">
                <a:solidFill>
                  <a:srgbClr val="FFFF00"/>
                </a:solidFill>
              </a:rPr>
              <a:t>Antoine</a:t>
            </a:r>
          </a:p>
        </p:txBody>
      </p:sp>
      <p:sp>
        <p:nvSpPr>
          <p:cNvPr id="26" name="TextBox 25">
            <a:extLst>
              <a:ext uri="{FF2B5EF4-FFF2-40B4-BE49-F238E27FC236}">
                <a16:creationId xmlns:a16="http://schemas.microsoft.com/office/drawing/2014/main" id="{72195352-E0B3-9240-B69A-2DDA3F99D795}"/>
              </a:ext>
            </a:extLst>
          </p:cNvPr>
          <p:cNvSpPr txBox="1"/>
          <p:nvPr/>
        </p:nvSpPr>
        <p:spPr>
          <a:xfrm>
            <a:off x="10680991" y="4980985"/>
            <a:ext cx="1098827" cy="369332"/>
          </a:xfrm>
          <a:prstGeom prst="rect">
            <a:avLst/>
          </a:prstGeom>
          <a:noFill/>
        </p:spPr>
        <p:txBody>
          <a:bodyPr wrap="none" rtlCol="0">
            <a:spAutoFit/>
          </a:bodyPr>
          <a:lstStyle/>
          <a:p>
            <a:r>
              <a:rPr lang="en-US" dirty="0">
                <a:solidFill>
                  <a:srgbClr val="FFFF00"/>
                </a:solidFill>
              </a:rPr>
              <a:t>Antonello</a:t>
            </a:r>
          </a:p>
        </p:txBody>
      </p:sp>
    </p:spTree>
    <p:extLst>
      <p:ext uri="{BB962C8B-B14F-4D97-AF65-F5344CB8AC3E}">
        <p14:creationId xmlns:p14="http://schemas.microsoft.com/office/powerpoint/2010/main" val="741316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F45DA942-DD95-6B41-9243-AF870D8A94EC}"/>
              </a:ext>
            </a:extLst>
          </p:cNvPr>
          <p:cNvCxnSpPr>
            <a:cxnSpLocks/>
          </p:cNvCxnSpPr>
          <p:nvPr/>
        </p:nvCxnSpPr>
        <p:spPr>
          <a:xfrm flipH="1">
            <a:off x="7024279" y="2920042"/>
            <a:ext cx="475449" cy="246655"/>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53FCB47-F30B-4848-9DCE-1584ABBC8856}"/>
              </a:ext>
            </a:extLst>
          </p:cNvPr>
          <p:cNvCxnSpPr>
            <a:cxnSpLocks/>
          </p:cNvCxnSpPr>
          <p:nvPr/>
        </p:nvCxnSpPr>
        <p:spPr>
          <a:xfrm flipV="1">
            <a:off x="7375585" y="4865299"/>
            <a:ext cx="2682815" cy="957531"/>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CA5555C6-6BD6-3346-BEF1-512C821410C3}"/>
              </a:ext>
            </a:extLst>
          </p:cNvPr>
          <p:cNvGrpSpPr/>
          <p:nvPr/>
        </p:nvGrpSpPr>
        <p:grpSpPr>
          <a:xfrm>
            <a:off x="0" y="15020"/>
            <a:ext cx="12192000" cy="6935466"/>
            <a:chOff x="0" y="15020"/>
            <a:chExt cx="12192000" cy="6935466"/>
          </a:xfrm>
        </p:grpSpPr>
        <p:grpSp>
          <p:nvGrpSpPr>
            <p:cNvPr id="34" name="Group 33">
              <a:extLst>
                <a:ext uri="{FF2B5EF4-FFF2-40B4-BE49-F238E27FC236}">
                  <a16:creationId xmlns:a16="http://schemas.microsoft.com/office/drawing/2014/main" id="{6AE9D04D-E2A1-9745-B85C-D3DBEB7FC895}"/>
                </a:ext>
              </a:extLst>
            </p:cNvPr>
            <p:cNvGrpSpPr/>
            <p:nvPr/>
          </p:nvGrpSpPr>
          <p:grpSpPr>
            <a:xfrm>
              <a:off x="0" y="15020"/>
              <a:ext cx="12192000" cy="6935466"/>
              <a:chOff x="0" y="15020"/>
              <a:chExt cx="12192000" cy="6935466"/>
            </a:xfrm>
          </p:grpSpPr>
          <p:grpSp>
            <p:nvGrpSpPr>
              <p:cNvPr id="33" name="Group 32">
                <a:extLst>
                  <a:ext uri="{FF2B5EF4-FFF2-40B4-BE49-F238E27FC236}">
                    <a16:creationId xmlns:a16="http://schemas.microsoft.com/office/drawing/2014/main" id="{D6114A71-C4F1-334C-9D1F-BE14E4E5C819}"/>
                  </a:ext>
                </a:extLst>
              </p:cNvPr>
              <p:cNvGrpSpPr/>
              <p:nvPr/>
            </p:nvGrpSpPr>
            <p:grpSpPr>
              <a:xfrm>
                <a:off x="0" y="15020"/>
                <a:ext cx="12192000" cy="6935466"/>
                <a:chOff x="0" y="0"/>
                <a:chExt cx="12192000" cy="6935466"/>
              </a:xfrm>
            </p:grpSpPr>
            <p:grpSp>
              <p:nvGrpSpPr>
                <p:cNvPr id="29" name="Group 28">
                  <a:extLst>
                    <a:ext uri="{FF2B5EF4-FFF2-40B4-BE49-F238E27FC236}">
                      <a16:creationId xmlns:a16="http://schemas.microsoft.com/office/drawing/2014/main" id="{85F186A4-1EDD-6140-A907-0EEC29C24A2C}"/>
                    </a:ext>
                  </a:extLst>
                </p:cNvPr>
                <p:cNvGrpSpPr/>
                <p:nvPr/>
              </p:nvGrpSpPr>
              <p:grpSpPr>
                <a:xfrm>
                  <a:off x="0" y="0"/>
                  <a:ext cx="12192000" cy="6935466"/>
                  <a:chOff x="-22734" y="0"/>
                  <a:chExt cx="12192000" cy="6935466"/>
                </a:xfrm>
              </p:grpSpPr>
              <p:pic>
                <p:nvPicPr>
                  <p:cNvPr id="4" name="Picture 3">
                    <a:extLst>
                      <a:ext uri="{FF2B5EF4-FFF2-40B4-BE49-F238E27FC236}">
                        <a16:creationId xmlns:a16="http://schemas.microsoft.com/office/drawing/2014/main" id="{7CCF3AE1-335A-A54B-A646-4341F8E8BF03}"/>
                      </a:ext>
                    </a:extLst>
                  </p:cNvPr>
                  <p:cNvPicPr>
                    <a:picLocks noChangeAspect="1"/>
                  </p:cNvPicPr>
                  <p:nvPr/>
                </p:nvPicPr>
                <p:blipFill>
                  <a:blip r:embed="rId2"/>
                  <a:stretch>
                    <a:fillRect/>
                  </a:stretch>
                </p:blipFill>
                <p:spPr>
                  <a:xfrm>
                    <a:off x="-22734" y="0"/>
                    <a:ext cx="12192000" cy="6858000"/>
                  </a:xfrm>
                  <a:prstGeom prst="rect">
                    <a:avLst/>
                  </a:prstGeom>
                </p:spPr>
              </p:pic>
              <p:sp>
                <p:nvSpPr>
                  <p:cNvPr id="7" name="TextBox 6">
                    <a:extLst>
                      <a:ext uri="{FF2B5EF4-FFF2-40B4-BE49-F238E27FC236}">
                        <a16:creationId xmlns:a16="http://schemas.microsoft.com/office/drawing/2014/main" id="{022173C1-D98A-5748-8579-3000BB8DF4A7}"/>
                      </a:ext>
                    </a:extLst>
                  </p:cNvPr>
                  <p:cNvSpPr txBox="1"/>
                  <p:nvPr/>
                </p:nvSpPr>
                <p:spPr>
                  <a:xfrm>
                    <a:off x="284672" y="5822830"/>
                    <a:ext cx="3111173" cy="707886"/>
                  </a:xfrm>
                  <a:prstGeom prst="rect">
                    <a:avLst/>
                  </a:prstGeom>
                  <a:noFill/>
                </p:spPr>
                <p:txBody>
                  <a:bodyPr wrap="none" rtlCol="0">
                    <a:spAutoFit/>
                  </a:bodyPr>
                  <a:lstStyle/>
                  <a:p>
                    <a:r>
                      <a:rPr lang="en-US" sz="4000" dirty="0">
                        <a:solidFill>
                          <a:srgbClr val="FFFF00"/>
                        </a:solidFill>
                      </a:rPr>
                      <a:t>ALICE IB Stave</a:t>
                    </a:r>
                    <a:endParaRPr lang="en-US" dirty="0">
                      <a:solidFill>
                        <a:srgbClr val="FFFF00"/>
                      </a:solidFill>
                    </a:endParaRPr>
                  </a:p>
                </p:txBody>
              </p:sp>
              <p:sp>
                <p:nvSpPr>
                  <p:cNvPr id="9" name="TextBox 8">
                    <a:extLst>
                      <a:ext uri="{FF2B5EF4-FFF2-40B4-BE49-F238E27FC236}">
                        <a16:creationId xmlns:a16="http://schemas.microsoft.com/office/drawing/2014/main" id="{72BFBAE2-B46F-F44F-9E5F-638AC79A3B74}"/>
                      </a:ext>
                    </a:extLst>
                  </p:cNvPr>
                  <p:cNvSpPr txBox="1"/>
                  <p:nvPr/>
                </p:nvSpPr>
                <p:spPr>
                  <a:xfrm>
                    <a:off x="7177175" y="2165196"/>
                    <a:ext cx="4199163" cy="830997"/>
                  </a:xfrm>
                  <a:prstGeom prst="rect">
                    <a:avLst/>
                  </a:prstGeom>
                  <a:noFill/>
                </p:spPr>
                <p:txBody>
                  <a:bodyPr wrap="none" rtlCol="0">
                    <a:spAutoFit/>
                  </a:bodyPr>
                  <a:lstStyle/>
                  <a:p>
                    <a:r>
                      <a:rPr lang="en-US" sz="2400" dirty="0">
                        <a:solidFill>
                          <a:srgbClr val="FFFF00"/>
                        </a:solidFill>
                      </a:rPr>
                      <a:t>Flexible Printed Circuit (FPC) for </a:t>
                    </a:r>
                  </a:p>
                  <a:p>
                    <a:r>
                      <a:rPr lang="en-US" sz="2400" dirty="0">
                        <a:solidFill>
                          <a:srgbClr val="FFFF00"/>
                        </a:solidFill>
                      </a:rPr>
                      <a:t>9 HS Signals, CLK, CTRL</a:t>
                    </a:r>
                  </a:p>
                </p:txBody>
              </p:sp>
              <p:sp>
                <p:nvSpPr>
                  <p:cNvPr id="10" name="TextBox 9">
                    <a:extLst>
                      <a:ext uri="{FF2B5EF4-FFF2-40B4-BE49-F238E27FC236}">
                        <a16:creationId xmlns:a16="http://schemas.microsoft.com/office/drawing/2014/main" id="{8961E073-B08D-ED4A-8487-E217C568048A}"/>
                      </a:ext>
                    </a:extLst>
                  </p:cNvPr>
                  <p:cNvSpPr txBox="1"/>
                  <p:nvPr/>
                </p:nvSpPr>
                <p:spPr>
                  <a:xfrm>
                    <a:off x="5813434" y="5365806"/>
                    <a:ext cx="3844642" cy="1569660"/>
                  </a:xfrm>
                  <a:prstGeom prst="rect">
                    <a:avLst/>
                  </a:prstGeom>
                  <a:noFill/>
                </p:spPr>
                <p:txBody>
                  <a:bodyPr wrap="none" rtlCol="0">
                    <a:spAutoFit/>
                  </a:bodyPr>
                  <a:lstStyle/>
                  <a:p>
                    <a:r>
                      <a:rPr lang="en-US" sz="2400" dirty="0">
                        <a:solidFill>
                          <a:srgbClr val="FFFF00"/>
                        </a:solidFill>
                      </a:rPr>
                      <a:t>Flexible power extension PCB</a:t>
                    </a:r>
                  </a:p>
                  <a:p>
                    <a:pPr marL="342900" indent="-342900">
                      <a:buFontTx/>
                      <a:buChar char="-"/>
                    </a:pPr>
                    <a:r>
                      <a:rPr lang="en-US" sz="2400" dirty="0">
                        <a:solidFill>
                          <a:srgbClr val="FFFF00"/>
                        </a:solidFill>
                      </a:rPr>
                      <a:t>DVDD, AVDD and Bias V.</a:t>
                    </a:r>
                  </a:p>
                  <a:p>
                    <a:pPr marL="342900" indent="-342900">
                      <a:buFontTx/>
                      <a:buChar char="-"/>
                    </a:pPr>
                    <a:r>
                      <a:rPr lang="en-US" sz="2400" dirty="0">
                        <a:solidFill>
                          <a:srgbClr val="FFFF00"/>
                        </a:solidFill>
                      </a:rPr>
                      <a:t>Soldered to FPC</a:t>
                    </a:r>
                  </a:p>
                  <a:p>
                    <a:r>
                      <a:rPr lang="en-US" sz="2400" dirty="0">
                        <a:solidFill>
                          <a:srgbClr val="FFFF00"/>
                        </a:solidFill>
                      </a:rPr>
                      <a:t>- To be modified for sPHENIX</a:t>
                    </a:r>
                    <a:endParaRPr lang="en-US" dirty="0">
                      <a:solidFill>
                        <a:srgbClr val="FFFF00"/>
                      </a:solidFill>
                    </a:endParaRPr>
                  </a:p>
                </p:txBody>
              </p:sp>
              <p:cxnSp>
                <p:nvCxnSpPr>
                  <p:cNvPr id="17" name="Straight Arrow Connector 16">
                    <a:extLst>
                      <a:ext uri="{FF2B5EF4-FFF2-40B4-BE49-F238E27FC236}">
                        <a16:creationId xmlns:a16="http://schemas.microsoft.com/office/drawing/2014/main" id="{04AF32C4-67AA-1F47-96CF-C75F72452BAD}"/>
                      </a:ext>
                    </a:extLst>
                  </p:cNvPr>
                  <p:cNvCxnSpPr>
                    <a:cxnSpLocks/>
                  </p:cNvCxnSpPr>
                  <p:nvPr/>
                </p:nvCxnSpPr>
                <p:spPr>
                  <a:xfrm flipV="1">
                    <a:off x="7352851" y="3484925"/>
                    <a:ext cx="0" cy="199855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F15B6C8-F533-BB42-A04F-93B8AE9D47FE}"/>
                      </a:ext>
                    </a:extLst>
                  </p:cNvPr>
                  <p:cNvCxnSpPr>
                    <a:cxnSpLocks/>
                  </p:cNvCxnSpPr>
                  <p:nvPr/>
                </p:nvCxnSpPr>
                <p:spPr>
                  <a:xfrm>
                    <a:off x="7499728" y="2904544"/>
                    <a:ext cx="634981" cy="763625"/>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63FAF33-3E9E-5D41-BFA9-35F1E4A91DDC}"/>
                      </a:ext>
                    </a:extLst>
                  </p:cNvPr>
                  <p:cNvSpPr txBox="1"/>
                  <p:nvPr/>
                </p:nvSpPr>
                <p:spPr>
                  <a:xfrm>
                    <a:off x="2936706" y="851782"/>
                    <a:ext cx="1349600" cy="461665"/>
                  </a:xfrm>
                  <a:prstGeom prst="rect">
                    <a:avLst/>
                  </a:prstGeom>
                  <a:noFill/>
                </p:spPr>
                <p:txBody>
                  <a:bodyPr wrap="none" rtlCol="0">
                    <a:spAutoFit/>
                  </a:bodyPr>
                  <a:lstStyle/>
                  <a:p>
                    <a:r>
                      <a:rPr lang="en-US" sz="2400" dirty="0">
                        <a:solidFill>
                          <a:srgbClr val="FFFF00"/>
                        </a:solidFill>
                      </a:rPr>
                      <a:t>9 sensors</a:t>
                    </a:r>
                    <a:endParaRPr lang="en-US" dirty="0">
                      <a:solidFill>
                        <a:srgbClr val="FFFF00"/>
                      </a:solidFill>
                    </a:endParaRPr>
                  </a:p>
                </p:txBody>
              </p:sp>
              <p:cxnSp>
                <p:nvCxnSpPr>
                  <p:cNvPr id="27" name="Straight Arrow Connector 26">
                    <a:extLst>
                      <a:ext uri="{FF2B5EF4-FFF2-40B4-BE49-F238E27FC236}">
                        <a16:creationId xmlns:a16="http://schemas.microsoft.com/office/drawing/2014/main" id="{9BC9AEE0-94DF-734F-BECF-0CBA81F83DF4}"/>
                      </a:ext>
                    </a:extLst>
                  </p:cNvPr>
                  <p:cNvCxnSpPr>
                    <a:cxnSpLocks/>
                  </p:cNvCxnSpPr>
                  <p:nvPr/>
                </p:nvCxnSpPr>
                <p:spPr>
                  <a:xfrm>
                    <a:off x="1091439" y="347138"/>
                    <a:ext cx="4610621" cy="2040811"/>
                  </a:xfrm>
                  <a:prstGeom prst="straightConnector1">
                    <a:avLst/>
                  </a:prstGeom>
                  <a:ln w="28575">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32" name="Straight Arrow Connector 31">
                  <a:extLst>
                    <a:ext uri="{FF2B5EF4-FFF2-40B4-BE49-F238E27FC236}">
                      <a16:creationId xmlns:a16="http://schemas.microsoft.com/office/drawing/2014/main" id="{1214577D-EC9B-8A45-8CD6-2A1B4BEBB149}"/>
                    </a:ext>
                  </a:extLst>
                </p:cNvPr>
                <p:cNvCxnSpPr>
                  <a:cxnSpLocks/>
                </p:cNvCxnSpPr>
                <p:nvPr/>
              </p:nvCxnSpPr>
              <p:spPr>
                <a:xfrm flipH="1">
                  <a:off x="6602581" y="2910359"/>
                  <a:ext cx="897147" cy="15919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pic>
            <p:nvPicPr>
              <p:cNvPr id="35" name="Picture 2" descr="https://www.phenix.bnl.gov/WWW/publish/mxliu/sPHENIX/pictures/CERN-092018/FPC_Cables_connections_IMG_1156.jpg">
                <a:extLst>
                  <a:ext uri="{FF2B5EF4-FFF2-40B4-BE49-F238E27FC236}">
                    <a16:creationId xmlns:a16="http://schemas.microsoft.com/office/drawing/2014/main" id="{4C123397-6259-A14F-92BB-FC166D1A33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57" b="38490"/>
              <a:stretch/>
            </p:blipFill>
            <p:spPr bwMode="auto">
              <a:xfrm>
                <a:off x="6689012" y="17252"/>
                <a:ext cx="5502988" cy="216523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Arrow Connector 38">
              <a:extLst>
                <a:ext uri="{FF2B5EF4-FFF2-40B4-BE49-F238E27FC236}">
                  <a16:creationId xmlns:a16="http://schemas.microsoft.com/office/drawing/2014/main" id="{2A330BCB-2697-DB42-AE0E-CA161B17DA45}"/>
                </a:ext>
              </a:extLst>
            </p:cNvPr>
            <p:cNvCxnSpPr>
              <a:cxnSpLocks/>
            </p:cNvCxnSpPr>
            <p:nvPr/>
          </p:nvCxnSpPr>
          <p:spPr>
            <a:xfrm flipV="1">
              <a:off x="7375588" y="4856673"/>
              <a:ext cx="2622430" cy="633204"/>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Date Placeholder 43">
            <a:extLst>
              <a:ext uri="{FF2B5EF4-FFF2-40B4-BE49-F238E27FC236}">
                <a16:creationId xmlns:a16="http://schemas.microsoft.com/office/drawing/2014/main" id="{B8C744F6-05D1-754E-81DE-A25A33DDBDAB}"/>
              </a:ext>
            </a:extLst>
          </p:cNvPr>
          <p:cNvSpPr>
            <a:spLocks noGrp="1"/>
          </p:cNvSpPr>
          <p:nvPr>
            <p:ph type="dt" sz="half" idx="10"/>
          </p:nvPr>
        </p:nvSpPr>
        <p:spPr/>
        <p:txBody>
          <a:bodyPr/>
          <a:lstStyle/>
          <a:p>
            <a:r>
              <a:rPr lang="en-US"/>
              <a:t>10/19/18</a:t>
            </a:r>
          </a:p>
        </p:txBody>
      </p:sp>
      <p:sp>
        <p:nvSpPr>
          <p:cNvPr id="45" name="Footer Placeholder 44">
            <a:extLst>
              <a:ext uri="{FF2B5EF4-FFF2-40B4-BE49-F238E27FC236}">
                <a16:creationId xmlns:a16="http://schemas.microsoft.com/office/drawing/2014/main" id="{F556688D-3B07-9A4E-9DDD-1BF9326C9429}"/>
              </a:ext>
            </a:extLst>
          </p:cNvPr>
          <p:cNvSpPr>
            <a:spLocks noGrp="1"/>
          </p:cNvSpPr>
          <p:nvPr>
            <p:ph type="ftr" sz="quarter" idx="11"/>
          </p:nvPr>
        </p:nvSpPr>
        <p:spPr/>
        <p:txBody>
          <a:bodyPr/>
          <a:lstStyle/>
          <a:p>
            <a:r>
              <a:rPr lang="en-US"/>
              <a:t>sPHENIX GM - MVTX Update</a:t>
            </a:r>
          </a:p>
        </p:txBody>
      </p:sp>
      <p:sp>
        <p:nvSpPr>
          <p:cNvPr id="46" name="Slide Number Placeholder 45">
            <a:extLst>
              <a:ext uri="{FF2B5EF4-FFF2-40B4-BE49-F238E27FC236}">
                <a16:creationId xmlns:a16="http://schemas.microsoft.com/office/drawing/2014/main" id="{1A785EC5-CDC5-5443-9C45-A021AAC1B6C4}"/>
              </a:ext>
            </a:extLst>
          </p:cNvPr>
          <p:cNvSpPr>
            <a:spLocks noGrp="1"/>
          </p:cNvSpPr>
          <p:nvPr>
            <p:ph type="sldNum" sz="quarter" idx="12"/>
          </p:nvPr>
        </p:nvSpPr>
        <p:spPr/>
        <p:txBody>
          <a:bodyPr/>
          <a:lstStyle/>
          <a:p>
            <a:fld id="{5795E598-65C4-9A49-9A52-D2BD2AEFE634}" type="slidenum">
              <a:rPr lang="en-US" smtClean="0"/>
              <a:t>19</a:t>
            </a:fld>
            <a:endParaRPr lang="en-US"/>
          </a:p>
        </p:txBody>
      </p:sp>
    </p:spTree>
    <p:extLst>
      <p:ext uri="{BB962C8B-B14F-4D97-AF65-F5344CB8AC3E}">
        <p14:creationId xmlns:p14="http://schemas.microsoft.com/office/powerpoint/2010/main" val="84906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0C5D0-460A-5044-8FF1-37F2575FCB91}"/>
              </a:ext>
            </a:extLst>
          </p:cNvPr>
          <p:cNvSpPr>
            <a:spLocks noGrp="1"/>
          </p:cNvSpPr>
          <p:nvPr>
            <p:ph type="title"/>
          </p:nvPr>
        </p:nvSpPr>
        <p:spPr>
          <a:xfrm>
            <a:off x="838200" y="0"/>
            <a:ext cx="10515600" cy="1325563"/>
          </a:xfrm>
        </p:spPr>
        <p:txBody>
          <a:bodyPr/>
          <a:lstStyle/>
          <a:p>
            <a:r>
              <a:rPr lang="en-US" dirty="0"/>
              <a:t>MVTX Plan - WBS 3.2 (renumbered)</a:t>
            </a:r>
          </a:p>
        </p:txBody>
      </p:sp>
      <p:sp>
        <p:nvSpPr>
          <p:cNvPr id="3" name="Content Placeholder 2">
            <a:extLst>
              <a:ext uri="{FF2B5EF4-FFF2-40B4-BE49-F238E27FC236}">
                <a16:creationId xmlns:a16="http://schemas.microsoft.com/office/drawing/2014/main" id="{02836DF9-6410-0842-A070-E876DD9829E0}"/>
              </a:ext>
            </a:extLst>
          </p:cNvPr>
          <p:cNvSpPr>
            <a:spLocks noGrp="1"/>
          </p:cNvSpPr>
          <p:nvPr>
            <p:ph idx="1"/>
          </p:nvPr>
        </p:nvSpPr>
        <p:spPr>
          <a:xfrm>
            <a:off x="838200" y="1500188"/>
            <a:ext cx="10515600" cy="4676775"/>
          </a:xfrm>
        </p:spPr>
        <p:txBody>
          <a:bodyPr>
            <a:normAutofit fontScale="85000" lnSpcReduction="20000"/>
          </a:bodyPr>
          <a:lstStyle/>
          <a:p>
            <a:r>
              <a:rPr lang="en-US" dirty="0"/>
              <a:t>MS Project being updated, now moved into P6</a:t>
            </a:r>
          </a:p>
          <a:p>
            <a:pPr lvl="1"/>
            <a:r>
              <a:rPr lang="en-US" dirty="0"/>
              <a:t>Stave and RU production through ALICE, moved out of the scope</a:t>
            </a:r>
          </a:p>
          <a:p>
            <a:pPr lvl="1"/>
            <a:r>
              <a:rPr lang="en-US" dirty="0"/>
              <a:t>The rest of tasks, being optimize for cash flow</a:t>
            </a:r>
          </a:p>
          <a:p>
            <a:pPr lvl="1"/>
            <a:endParaRPr lang="en-US" dirty="0"/>
          </a:p>
          <a:p>
            <a:r>
              <a:rPr lang="en-US" dirty="0">
                <a:solidFill>
                  <a:srgbClr val="FF0000"/>
                </a:solidFill>
              </a:rPr>
              <a:t>Early procurements of staves and readout units (RU) through US-Alice </a:t>
            </a:r>
          </a:p>
          <a:p>
            <a:pPr lvl="1"/>
            <a:r>
              <a:rPr lang="en-US" dirty="0"/>
              <a:t>DOE and BNL agree, DOE directly pays UTK/US-ALICE</a:t>
            </a:r>
          </a:p>
          <a:p>
            <a:pPr lvl="1"/>
            <a:r>
              <a:rPr lang="en-US" dirty="0"/>
              <a:t>Received signed letter from CERN on the cost of 60 RUs and 84 Stave, ~$1.36M</a:t>
            </a:r>
          </a:p>
          <a:p>
            <a:pPr lvl="1"/>
            <a:r>
              <a:rPr lang="en-US" dirty="0"/>
              <a:t>Paperwork in progress, aim to complete by ~ mid November, 2018  </a:t>
            </a:r>
          </a:p>
          <a:p>
            <a:pPr lvl="1"/>
            <a:endParaRPr lang="en-US" dirty="0"/>
          </a:p>
          <a:p>
            <a:r>
              <a:rPr lang="en-US" dirty="0">
                <a:solidFill>
                  <a:srgbClr val="FF0000"/>
                </a:solidFill>
              </a:rPr>
              <a:t>About $5M to be added to the sPHENIX Management Portfolio</a:t>
            </a:r>
          </a:p>
          <a:p>
            <a:pPr lvl="1"/>
            <a:r>
              <a:rPr lang="en-US" dirty="0"/>
              <a:t>Open MVTX accounts in coming weeks </a:t>
            </a:r>
          </a:p>
          <a:p>
            <a:pPr lvl="1"/>
            <a:r>
              <a:rPr lang="en-US" dirty="0"/>
              <a:t>As a separated project from the MIE, for the rest of MVTX tasks  </a:t>
            </a:r>
          </a:p>
          <a:p>
            <a:pPr lvl="2"/>
            <a:r>
              <a:rPr lang="en-US" dirty="0"/>
              <a:t>Monthly report to sPHENIX and BNL upper management</a:t>
            </a:r>
          </a:p>
          <a:p>
            <a:pPr lvl="1"/>
            <a:r>
              <a:rPr lang="en-US" dirty="0"/>
              <a:t>Will NOT be part of CD-2/3 DOE review </a:t>
            </a:r>
          </a:p>
          <a:p>
            <a:pPr lvl="1"/>
            <a:r>
              <a:rPr lang="en-US" dirty="0"/>
              <a:t>Update baseline cost and schedule by January 2019</a:t>
            </a:r>
          </a:p>
          <a:p>
            <a:endParaRPr lang="en-US" dirty="0"/>
          </a:p>
          <a:p>
            <a:pPr marL="457200" lvl="1" indent="0">
              <a:buNone/>
            </a:pPr>
            <a:endParaRPr lang="en-US" dirty="0"/>
          </a:p>
        </p:txBody>
      </p:sp>
      <p:sp>
        <p:nvSpPr>
          <p:cNvPr id="4" name="Date Placeholder 3">
            <a:extLst>
              <a:ext uri="{FF2B5EF4-FFF2-40B4-BE49-F238E27FC236}">
                <a16:creationId xmlns:a16="http://schemas.microsoft.com/office/drawing/2014/main" id="{33FD9E4A-330A-3E40-AA87-E86A448AAC1D}"/>
              </a:ext>
            </a:extLst>
          </p:cNvPr>
          <p:cNvSpPr>
            <a:spLocks noGrp="1"/>
          </p:cNvSpPr>
          <p:nvPr>
            <p:ph type="dt" sz="half" idx="10"/>
          </p:nvPr>
        </p:nvSpPr>
        <p:spPr/>
        <p:txBody>
          <a:bodyPr/>
          <a:lstStyle/>
          <a:p>
            <a:r>
              <a:rPr lang="en-US"/>
              <a:t>10/19/18</a:t>
            </a:r>
          </a:p>
        </p:txBody>
      </p:sp>
      <p:sp>
        <p:nvSpPr>
          <p:cNvPr id="5" name="Footer Placeholder 4">
            <a:extLst>
              <a:ext uri="{FF2B5EF4-FFF2-40B4-BE49-F238E27FC236}">
                <a16:creationId xmlns:a16="http://schemas.microsoft.com/office/drawing/2014/main" id="{19B55946-246C-BF48-816F-A3C044B63F8F}"/>
              </a:ext>
            </a:extLst>
          </p:cNvPr>
          <p:cNvSpPr>
            <a:spLocks noGrp="1"/>
          </p:cNvSpPr>
          <p:nvPr>
            <p:ph type="ftr" sz="quarter" idx="11"/>
          </p:nvPr>
        </p:nvSpPr>
        <p:spPr/>
        <p:txBody>
          <a:bodyPr/>
          <a:lstStyle/>
          <a:p>
            <a:r>
              <a:rPr lang="en-US"/>
              <a:t>sPHENIX GM - MVTX Update</a:t>
            </a:r>
          </a:p>
        </p:txBody>
      </p:sp>
      <p:sp>
        <p:nvSpPr>
          <p:cNvPr id="6" name="Slide Number Placeholder 5">
            <a:extLst>
              <a:ext uri="{FF2B5EF4-FFF2-40B4-BE49-F238E27FC236}">
                <a16:creationId xmlns:a16="http://schemas.microsoft.com/office/drawing/2014/main" id="{F4768504-B747-F642-B433-2A7F329CF02E}"/>
              </a:ext>
            </a:extLst>
          </p:cNvPr>
          <p:cNvSpPr>
            <a:spLocks noGrp="1"/>
          </p:cNvSpPr>
          <p:nvPr>
            <p:ph type="sldNum" sz="quarter" idx="12"/>
          </p:nvPr>
        </p:nvSpPr>
        <p:spPr/>
        <p:txBody>
          <a:bodyPr/>
          <a:lstStyle/>
          <a:p>
            <a:fld id="{73ED6BD4-CFF7-FB45-8B7C-AC215C084BB3}" type="slidenum">
              <a:rPr lang="en-US" smtClean="0"/>
              <a:t>2</a:t>
            </a:fld>
            <a:endParaRPr lang="en-US"/>
          </a:p>
        </p:txBody>
      </p:sp>
    </p:spTree>
    <p:extLst>
      <p:ext uri="{BB962C8B-B14F-4D97-AF65-F5344CB8AC3E}">
        <p14:creationId xmlns:p14="http://schemas.microsoft.com/office/powerpoint/2010/main" val="521714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p:cNvSpPr/>
          <p:nvPr/>
        </p:nvSpPr>
        <p:spPr>
          <a:xfrm>
            <a:off x="2288016" y="5517350"/>
            <a:ext cx="1359644" cy="432000"/>
          </a:xfrm>
          <a:prstGeom prst="rect">
            <a:avLst/>
          </a:prstGeom>
          <a:solidFill>
            <a:schemeClr val="bg2">
              <a:lumMod val="50000"/>
              <a:alpha val="70000"/>
            </a:scheme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b="1" dirty="0">
                <a:solidFill>
                  <a:schemeClr val="bg1"/>
                </a:solidFill>
                <a:latin typeface="Calibri Light" panose="020F0302020204030204" pitchFamily="34" charset="0"/>
                <a:cs typeface="Calibri Light" panose="020F0302020204030204" pitchFamily="34" charset="0"/>
              </a:rPr>
              <a:t>Lead time</a:t>
            </a:r>
          </a:p>
        </p:txBody>
      </p:sp>
      <p:sp>
        <p:nvSpPr>
          <p:cNvPr id="122" name="Rectangle 121"/>
          <p:cNvSpPr/>
          <p:nvPr/>
        </p:nvSpPr>
        <p:spPr>
          <a:xfrm>
            <a:off x="2270256" y="4437200"/>
            <a:ext cx="2385306" cy="432000"/>
          </a:xfrm>
          <a:prstGeom prst="rect">
            <a:avLst/>
          </a:prstGeom>
          <a:solidFill>
            <a:schemeClr val="bg2">
              <a:lumMod val="50000"/>
              <a:alpha val="70000"/>
            </a:scheme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b="1" dirty="0">
                <a:solidFill>
                  <a:schemeClr val="bg1"/>
                </a:solidFill>
                <a:latin typeface="Calibri Light" panose="020F0302020204030204" pitchFamily="34" charset="0"/>
                <a:cs typeface="Calibri Light" panose="020F0302020204030204" pitchFamily="34" charset="0"/>
              </a:rPr>
              <a:t>Lead time</a:t>
            </a:r>
          </a:p>
        </p:txBody>
      </p:sp>
      <p:grpSp>
        <p:nvGrpSpPr>
          <p:cNvPr id="28" name="Group 27"/>
          <p:cNvGrpSpPr/>
          <p:nvPr/>
        </p:nvGrpSpPr>
        <p:grpSpPr>
          <a:xfrm>
            <a:off x="119170" y="1392036"/>
            <a:ext cx="11953660" cy="4701284"/>
            <a:chOff x="119170" y="1392036"/>
            <a:chExt cx="11953660" cy="4701284"/>
          </a:xfrm>
        </p:grpSpPr>
        <p:grpSp>
          <p:nvGrpSpPr>
            <p:cNvPr id="10" name="Group 9"/>
            <p:cNvGrpSpPr/>
            <p:nvPr/>
          </p:nvGrpSpPr>
          <p:grpSpPr>
            <a:xfrm>
              <a:off x="911280" y="1392067"/>
              <a:ext cx="11161550" cy="4701253"/>
              <a:chOff x="911280" y="1392067"/>
              <a:chExt cx="11161550" cy="4701253"/>
            </a:xfrm>
          </p:grpSpPr>
          <p:sp>
            <p:nvSpPr>
              <p:cNvPr id="127" name="Rectangle 126"/>
              <p:cNvSpPr/>
              <p:nvPr/>
            </p:nvSpPr>
            <p:spPr>
              <a:xfrm>
                <a:off x="10992720" y="1700760"/>
                <a:ext cx="288000" cy="4392000"/>
              </a:xfrm>
              <a:prstGeom prst="rect">
                <a:avLst/>
              </a:prstGeom>
              <a:pattFill prst="smCheck">
                <a:fgClr>
                  <a:schemeClr val="accent6">
                    <a:lumMod val="20000"/>
                    <a:lumOff val="80000"/>
                  </a:schemeClr>
                </a:fgClr>
                <a:bgClr>
                  <a:schemeClr val="bg1"/>
                </a:bgClr>
              </a:patt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Group 8"/>
              <p:cNvGrpSpPr/>
              <p:nvPr/>
            </p:nvGrpSpPr>
            <p:grpSpPr>
              <a:xfrm>
                <a:off x="911280" y="1392067"/>
                <a:ext cx="11161550" cy="4701253"/>
                <a:chOff x="911280" y="1392067"/>
                <a:chExt cx="11161550" cy="4701253"/>
              </a:xfrm>
            </p:grpSpPr>
            <p:sp>
              <p:nvSpPr>
                <p:cNvPr id="8" name="Rectangle 7"/>
                <p:cNvSpPr/>
                <p:nvPr/>
              </p:nvSpPr>
              <p:spPr>
                <a:xfrm>
                  <a:off x="6384120" y="1700759"/>
                  <a:ext cx="576000" cy="4392561"/>
                </a:xfrm>
                <a:prstGeom prst="rect">
                  <a:avLst/>
                </a:prstGeom>
                <a:pattFill prst="smCheck">
                  <a:fgClr>
                    <a:schemeClr val="accent6">
                      <a:lumMod val="20000"/>
                      <a:lumOff val="80000"/>
                    </a:schemeClr>
                  </a:fgClr>
                  <a:bgClr>
                    <a:schemeClr val="bg1"/>
                  </a:bgClr>
                </a:patt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2"/>
                <p:cNvGrpSpPr/>
                <p:nvPr/>
              </p:nvGrpSpPr>
              <p:grpSpPr>
                <a:xfrm>
                  <a:off x="911280" y="1392067"/>
                  <a:ext cx="11161550" cy="4629295"/>
                  <a:chOff x="-24850" y="2503104"/>
                  <a:chExt cx="11161550" cy="3086196"/>
                </a:xfrm>
              </p:grpSpPr>
              <p:cxnSp>
                <p:nvCxnSpPr>
                  <p:cNvPr id="84" name="Straight Connector 83"/>
                  <p:cNvCxnSpPr/>
                  <p:nvPr/>
                </p:nvCxnSpPr>
                <p:spPr>
                  <a:xfrm>
                    <a:off x="-24850" y="2708900"/>
                    <a:ext cx="0" cy="2880400"/>
                  </a:xfrm>
                  <a:prstGeom prst="line">
                    <a:avLst/>
                  </a:prstGeom>
                  <a:ln w="12700">
                    <a:solidFill>
                      <a:schemeClr val="tx1">
                        <a:lumMod val="50000"/>
                        <a:lumOff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335200" y="2503104"/>
                    <a:ext cx="432000" cy="171579"/>
                  </a:xfrm>
                  <a:prstGeom prst="rect">
                    <a:avLst/>
                  </a:prstGeom>
                </p:spPr>
                <p:txBody>
                  <a:bodyPr wrap="square" lIns="36000" tIns="36000" rIns="36000" bIns="36000" rtlCol="0" anchor="ctr">
                    <a:spAutoFit/>
                  </a:bodyPr>
                  <a:lstStyle/>
                  <a:p>
                    <a:pPr marL="0" indent="0" algn="ctr">
                      <a:buNone/>
                    </a:pPr>
                    <a:r>
                      <a:rPr lang="en-US" sz="1200" b="1" dirty="0">
                        <a:solidFill>
                          <a:schemeClr val="tx2"/>
                        </a:solidFill>
                        <a:latin typeface="Calibri Light" panose="020F0302020204030204" pitchFamily="34" charset="0"/>
                        <a:cs typeface="Calibri Light" panose="020F0302020204030204" pitchFamily="34" charset="0"/>
                      </a:rPr>
                      <a:t>Aug</a:t>
                    </a:r>
                  </a:p>
                </p:txBody>
              </p:sp>
              <p:cxnSp>
                <p:nvCxnSpPr>
                  <p:cNvPr id="82" name="Straight Connector 81"/>
                  <p:cNvCxnSpPr/>
                  <p:nvPr/>
                </p:nvCxnSpPr>
                <p:spPr>
                  <a:xfrm>
                    <a:off x="1127310" y="2708900"/>
                    <a:ext cx="0" cy="2880400"/>
                  </a:xfrm>
                  <a:prstGeom prst="line">
                    <a:avLst/>
                  </a:prstGeom>
                  <a:ln w="12700">
                    <a:solidFill>
                      <a:schemeClr val="tx1">
                        <a:lumMod val="50000"/>
                        <a:lumOff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1487360" y="2503104"/>
                    <a:ext cx="432000" cy="171579"/>
                  </a:xfrm>
                  <a:prstGeom prst="rect">
                    <a:avLst/>
                  </a:prstGeom>
                </p:spPr>
                <p:txBody>
                  <a:bodyPr wrap="square" lIns="36000" tIns="36000" rIns="36000" bIns="36000" rtlCol="0" anchor="ctr">
                    <a:spAutoFit/>
                  </a:bodyPr>
                  <a:lstStyle/>
                  <a:p>
                    <a:pPr marL="0" indent="0" algn="ctr">
                      <a:buNone/>
                    </a:pPr>
                    <a:r>
                      <a:rPr lang="en-US" sz="1200" b="1" dirty="0">
                        <a:solidFill>
                          <a:schemeClr val="tx2"/>
                        </a:solidFill>
                        <a:latin typeface="Calibri Light" panose="020F0302020204030204" pitchFamily="34" charset="0"/>
                        <a:cs typeface="Calibri Light" panose="020F0302020204030204" pitchFamily="34" charset="0"/>
                      </a:rPr>
                      <a:t>Sep</a:t>
                    </a:r>
                  </a:p>
                </p:txBody>
              </p:sp>
              <p:cxnSp>
                <p:nvCxnSpPr>
                  <p:cNvPr id="80" name="Straight Connector 79"/>
                  <p:cNvCxnSpPr/>
                  <p:nvPr/>
                </p:nvCxnSpPr>
                <p:spPr>
                  <a:xfrm>
                    <a:off x="2279470" y="2708900"/>
                    <a:ext cx="0" cy="2880400"/>
                  </a:xfrm>
                  <a:prstGeom prst="line">
                    <a:avLst/>
                  </a:prstGeom>
                  <a:ln w="12700">
                    <a:solidFill>
                      <a:schemeClr val="tx1">
                        <a:lumMod val="50000"/>
                        <a:lumOff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2639520" y="2503104"/>
                    <a:ext cx="432000" cy="171579"/>
                  </a:xfrm>
                  <a:prstGeom prst="rect">
                    <a:avLst/>
                  </a:prstGeom>
                </p:spPr>
                <p:txBody>
                  <a:bodyPr wrap="square" lIns="36000" tIns="36000" rIns="36000" bIns="36000" rtlCol="0" anchor="ctr">
                    <a:spAutoFit/>
                  </a:bodyPr>
                  <a:lstStyle/>
                  <a:p>
                    <a:pPr marL="0" indent="0" algn="ctr">
                      <a:buNone/>
                    </a:pPr>
                    <a:r>
                      <a:rPr lang="en-US" sz="1200" b="1" dirty="0">
                        <a:solidFill>
                          <a:schemeClr val="tx2"/>
                        </a:solidFill>
                        <a:latin typeface="Calibri Light" panose="020F0302020204030204" pitchFamily="34" charset="0"/>
                        <a:cs typeface="Calibri Light" panose="020F0302020204030204" pitchFamily="34" charset="0"/>
                      </a:rPr>
                      <a:t>Oct</a:t>
                    </a:r>
                  </a:p>
                </p:txBody>
              </p:sp>
              <p:cxnSp>
                <p:nvCxnSpPr>
                  <p:cNvPr id="78" name="Straight Connector 77"/>
                  <p:cNvCxnSpPr/>
                  <p:nvPr/>
                </p:nvCxnSpPr>
                <p:spPr>
                  <a:xfrm>
                    <a:off x="3431630" y="2708900"/>
                    <a:ext cx="0" cy="2880400"/>
                  </a:xfrm>
                  <a:prstGeom prst="line">
                    <a:avLst/>
                  </a:prstGeom>
                  <a:ln w="12700">
                    <a:solidFill>
                      <a:schemeClr val="tx1">
                        <a:lumMod val="50000"/>
                        <a:lumOff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3791680" y="2503104"/>
                    <a:ext cx="432000" cy="171579"/>
                  </a:xfrm>
                  <a:prstGeom prst="rect">
                    <a:avLst/>
                  </a:prstGeom>
                </p:spPr>
                <p:txBody>
                  <a:bodyPr wrap="square" lIns="36000" tIns="36000" rIns="36000" bIns="36000" rtlCol="0" anchor="ctr">
                    <a:spAutoFit/>
                  </a:bodyPr>
                  <a:lstStyle/>
                  <a:p>
                    <a:pPr marL="0" indent="0" algn="ctr">
                      <a:buNone/>
                    </a:pPr>
                    <a:r>
                      <a:rPr lang="en-US" sz="1200" b="1" dirty="0">
                        <a:solidFill>
                          <a:schemeClr val="tx2"/>
                        </a:solidFill>
                        <a:latin typeface="Calibri Light" panose="020F0302020204030204" pitchFamily="34" charset="0"/>
                        <a:cs typeface="Calibri Light" panose="020F0302020204030204" pitchFamily="34" charset="0"/>
                      </a:rPr>
                      <a:t>Nov</a:t>
                    </a:r>
                  </a:p>
                </p:txBody>
              </p:sp>
              <p:cxnSp>
                <p:nvCxnSpPr>
                  <p:cNvPr id="76" name="Straight Connector 75"/>
                  <p:cNvCxnSpPr/>
                  <p:nvPr/>
                </p:nvCxnSpPr>
                <p:spPr>
                  <a:xfrm>
                    <a:off x="4583790" y="2708900"/>
                    <a:ext cx="0" cy="2880400"/>
                  </a:xfrm>
                  <a:prstGeom prst="line">
                    <a:avLst/>
                  </a:prstGeom>
                  <a:ln w="12700">
                    <a:solidFill>
                      <a:schemeClr val="tx1">
                        <a:lumMod val="50000"/>
                        <a:lumOff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4943840" y="2503104"/>
                    <a:ext cx="432000" cy="171579"/>
                  </a:xfrm>
                  <a:prstGeom prst="rect">
                    <a:avLst/>
                  </a:prstGeom>
                </p:spPr>
                <p:txBody>
                  <a:bodyPr wrap="square" lIns="36000" tIns="36000" rIns="36000" bIns="36000" rtlCol="0" anchor="ctr">
                    <a:spAutoFit/>
                  </a:bodyPr>
                  <a:lstStyle/>
                  <a:p>
                    <a:pPr marL="0" indent="0" algn="ctr">
                      <a:buNone/>
                    </a:pPr>
                    <a:r>
                      <a:rPr lang="en-US" sz="1200" b="1" dirty="0">
                        <a:solidFill>
                          <a:schemeClr val="tx2"/>
                        </a:solidFill>
                        <a:latin typeface="Calibri Light" panose="020F0302020204030204" pitchFamily="34" charset="0"/>
                        <a:cs typeface="Calibri Light" panose="020F0302020204030204" pitchFamily="34" charset="0"/>
                      </a:rPr>
                      <a:t>Dec</a:t>
                    </a:r>
                  </a:p>
                </p:txBody>
              </p:sp>
              <p:cxnSp>
                <p:nvCxnSpPr>
                  <p:cNvPr id="74" name="Straight Connector 73"/>
                  <p:cNvCxnSpPr/>
                  <p:nvPr/>
                </p:nvCxnSpPr>
                <p:spPr>
                  <a:xfrm>
                    <a:off x="5735950" y="2708900"/>
                    <a:ext cx="0" cy="2880400"/>
                  </a:xfrm>
                  <a:prstGeom prst="line">
                    <a:avLst/>
                  </a:prstGeom>
                  <a:ln w="12700">
                    <a:solidFill>
                      <a:schemeClr val="tx1">
                        <a:lumMod val="50000"/>
                        <a:lumOff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6096000" y="2503104"/>
                    <a:ext cx="432000" cy="171579"/>
                  </a:xfrm>
                  <a:prstGeom prst="rect">
                    <a:avLst/>
                  </a:prstGeom>
                </p:spPr>
                <p:txBody>
                  <a:bodyPr wrap="square" lIns="36000" tIns="36000" rIns="36000" bIns="36000" rtlCol="0" anchor="ctr">
                    <a:spAutoFit/>
                  </a:bodyPr>
                  <a:lstStyle/>
                  <a:p>
                    <a:pPr marL="0" indent="0" algn="ctr">
                      <a:buNone/>
                    </a:pPr>
                    <a:r>
                      <a:rPr lang="en-US" sz="1200" b="1" dirty="0">
                        <a:solidFill>
                          <a:schemeClr val="tx2"/>
                        </a:solidFill>
                        <a:latin typeface="Calibri Light" panose="020F0302020204030204" pitchFamily="34" charset="0"/>
                        <a:cs typeface="Calibri Light" panose="020F0302020204030204" pitchFamily="34" charset="0"/>
                      </a:rPr>
                      <a:t>Jan</a:t>
                    </a:r>
                  </a:p>
                </p:txBody>
              </p:sp>
              <p:cxnSp>
                <p:nvCxnSpPr>
                  <p:cNvPr id="72" name="Straight Connector 71"/>
                  <p:cNvCxnSpPr/>
                  <p:nvPr/>
                </p:nvCxnSpPr>
                <p:spPr>
                  <a:xfrm>
                    <a:off x="6888110" y="2708900"/>
                    <a:ext cx="0" cy="2880400"/>
                  </a:xfrm>
                  <a:prstGeom prst="line">
                    <a:avLst/>
                  </a:prstGeom>
                  <a:ln w="12700">
                    <a:solidFill>
                      <a:schemeClr val="tx1">
                        <a:lumMod val="50000"/>
                        <a:lumOff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7248160" y="2503104"/>
                    <a:ext cx="432000" cy="171579"/>
                  </a:xfrm>
                  <a:prstGeom prst="rect">
                    <a:avLst/>
                  </a:prstGeom>
                </p:spPr>
                <p:txBody>
                  <a:bodyPr wrap="square" lIns="36000" tIns="36000" rIns="36000" bIns="36000" rtlCol="0" anchor="ctr">
                    <a:spAutoFit/>
                  </a:bodyPr>
                  <a:lstStyle/>
                  <a:p>
                    <a:pPr marL="0" indent="0" algn="ctr">
                      <a:buNone/>
                    </a:pPr>
                    <a:r>
                      <a:rPr lang="en-US" sz="1200" b="1" dirty="0">
                        <a:solidFill>
                          <a:schemeClr val="tx2"/>
                        </a:solidFill>
                        <a:latin typeface="Calibri Light" panose="020F0302020204030204" pitchFamily="34" charset="0"/>
                        <a:cs typeface="Calibri Light" panose="020F0302020204030204" pitchFamily="34" charset="0"/>
                      </a:rPr>
                      <a:t>Feb</a:t>
                    </a:r>
                  </a:p>
                </p:txBody>
              </p:sp>
              <p:cxnSp>
                <p:nvCxnSpPr>
                  <p:cNvPr id="70" name="Straight Connector 69"/>
                  <p:cNvCxnSpPr/>
                  <p:nvPr/>
                </p:nvCxnSpPr>
                <p:spPr>
                  <a:xfrm>
                    <a:off x="8040270" y="2708900"/>
                    <a:ext cx="0" cy="2880400"/>
                  </a:xfrm>
                  <a:prstGeom prst="line">
                    <a:avLst/>
                  </a:prstGeom>
                  <a:ln w="12700">
                    <a:solidFill>
                      <a:schemeClr val="tx1">
                        <a:lumMod val="50000"/>
                        <a:lumOff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8400320" y="2503104"/>
                    <a:ext cx="432000" cy="171579"/>
                  </a:xfrm>
                  <a:prstGeom prst="rect">
                    <a:avLst/>
                  </a:prstGeom>
                </p:spPr>
                <p:txBody>
                  <a:bodyPr wrap="square" lIns="36000" tIns="36000" rIns="36000" bIns="36000" rtlCol="0" anchor="ctr">
                    <a:spAutoFit/>
                  </a:bodyPr>
                  <a:lstStyle/>
                  <a:p>
                    <a:pPr marL="0" indent="0" algn="ctr">
                      <a:buNone/>
                    </a:pPr>
                    <a:r>
                      <a:rPr lang="en-US" sz="1200" b="1" dirty="0">
                        <a:solidFill>
                          <a:schemeClr val="tx2"/>
                        </a:solidFill>
                        <a:latin typeface="Calibri Light" panose="020F0302020204030204" pitchFamily="34" charset="0"/>
                        <a:cs typeface="Calibri Light" panose="020F0302020204030204" pitchFamily="34" charset="0"/>
                      </a:rPr>
                      <a:t>Mar</a:t>
                    </a:r>
                  </a:p>
                </p:txBody>
              </p:sp>
              <p:sp>
                <p:nvSpPr>
                  <p:cNvPr id="93" name="TextBox 92"/>
                  <p:cNvSpPr txBox="1"/>
                  <p:nvPr/>
                </p:nvSpPr>
                <p:spPr>
                  <a:xfrm>
                    <a:off x="9552480" y="2503104"/>
                    <a:ext cx="432000" cy="171579"/>
                  </a:xfrm>
                  <a:prstGeom prst="rect">
                    <a:avLst/>
                  </a:prstGeom>
                </p:spPr>
                <p:txBody>
                  <a:bodyPr wrap="square" lIns="36000" tIns="36000" rIns="36000" bIns="36000" rtlCol="0" anchor="ctr">
                    <a:spAutoFit/>
                  </a:bodyPr>
                  <a:lstStyle/>
                  <a:p>
                    <a:pPr marL="0" indent="0" algn="ctr">
                      <a:buNone/>
                    </a:pPr>
                    <a:r>
                      <a:rPr lang="en-US" sz="1200" b="1" dirty="0">
                        <a:solidFill>
                          <a:schemeClr val="tx2"/>
                        </a:solidFill>
                        <a:latin typeface="Calibri Light" panose="020F0302020204030204" pitchFamily="34" charset="0"/>
                        <a:cs typeface="Calibri Light" panose="020F0302020204030204" pitchFamily="34" charset="0"/>
                      </a:rPr>
                      <a:t>Apr</a:t>
                    </a:r>
                  </a:p>
                </p:txBody>
              </p:sp>
              <p:cxnSp>
                <p:nvCxnSpPr>
                  <p:cNvPr id="94" name="Straight Connector 93"/>
                  <p:cNvCxnSpPr/>
                  <p:nvPr/>
                </p:nvCxnSpPr>
                <p:spPr>
                  <a:xfrm>
                    <a:off x="9192430" y="2708900"/>
                    <a:ext cx="0" cy="2880400"/>
                  </a:xfrm>
                  <a:prstGeom prst="line">
                    <a:avLst/>
                  </a:prstGeom>
                  <a:ln w="12700">
                    <a:solidFill>
                      <a:schemeClr val="tx1">
                        <a:lumMod val="50000"/>
                        <a:lumOff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10344590" y="2708900"/>
                    <a:ext cx="0" cy="2880400"/>
                  </a:xfrm>
                  <a:prstGeom prst="line">
                    <a:avLst/>
                  </a:prstGeom>
                  <a:ln w="12700">
                    <a:solidFill>
                      <a:schemeClr val="tx1">
                        <a:lumMod val="50000"/>
                        <a:lumOff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10704700" y="2503104"/>
                    <a:ext cx="432000" cy="171579"/>
                  </a:xfrm>
                  <a:prstGeom prst="rect">
                    <a:avLst/>
                  </a:prstGeom>
                </p:spPr>
                <p:txBody>
                  <a:bodyPr wrap="square" lIns="36000" tIns="36000" rIns="36000" bIns="36000" rtlCol="0" anchor="ctr">
                    <a:spAutoFit/>
                  </a:bodyPr>
                  <a:lstStyle/>
                  <a:p>
                    <a:pPr marL="0" indent="0" algn="ctr">
                      <a:buNone/>
                    </a:pPr>
                    <a:r>
                      <a:rPr lang="en-US" sz="1200" b="1" dirty="0">
                        <a:solidFill>
                          <a:schemeClr val="tx2"/>
                        </a:solidFill>
                        <a:latin typeface="Calibri Light" panose="020F0302020204030204" pitchFamily="34" charset="0"/>
                        <a:cs typeface="Calibri Light" panose="020F0302020204030204" pitchFamily="34" charset="0"/>
                      </a:rPr>
                      <a:t>May</a:t>
                    </a:r>
                  </a:p>
                </p:txBody>
              </p:sp>
            </p:grpSp>
          </p:grpSp>
        </p:grpSp>
        <p:sp>
          <p:nvSpPr>
            <p:cNvPr id="140" name="TextBox 139"/>
            <p:cNvSpPr txBox="1"/>
            <p:nvPr/>
          </p:nvSpPr>
          <p:spPr>
            <a:xfrm>
              <a:off x="119170" y="1392036"/>
              <a:ext cx="432000" cy="257369"/>
            </a:xfrm>
            <a:prstGeom prst="rect">
              <a:avLst/>
            </a:prstGeom>
          </p:spPr>
          <p:txBody>
            <a:bodyPr wrap="square" lIns="36000" tIns="36000" rIns="36000" bIns="36000" rtlCol="0" anchor="ctr">
              <a:spAutoFit/>
            </a:bodyPr>
            <a:lstStyle/>
            <a:p>
              <a:pPr marL="0" indent="0" algn="ctr">
                <a:buNone/>
              </a:pPr>
              <a:r>
                <a:rPr lang="en-US" sz="1200" b="1" dirty="0">
                  <a:solidFill>
                    <a:schemeClr val="tx2"/>
                  </a:solidFill>
                  <a:latin typeface="Calibri Light" panose="020F0302020204030204" pitchFamily="34" charset="0"/>
                  <a:cs typeface="Calibri Light" panose="020F0302020204030204" pitchFamily="34" charset="0"/>
                </a:rPr>
                <a:t>Jul</a:t>
              </a:r>
            </a:p>
          </p:txBody>
        </p:sp>
      </p:grpSp>
      <p:sp>
        <p:nvSpPr>
          <p:cNvPr id="2" name="TextBox 1"/>
          <p:cNvSpPr txBox="1"/>
          <p:nvPr/>
        </p:nvSpPr>
        <p:spPr>
          <a:xfrm>
            <a:off x="97382" y="-34578"/>
            <a:ext cx="11903075" cy="432000"/>
          </a:xfrm>
          <a:prstGeom prst="rect">
            <a:avLst/>
          </a:prstGeom>
          <a:noFill/>
        </p:spPr>
        <p:txBody>
          <a:bodyPr wrap="square" lIns="36000" tIns="36000" rIns="36000" bIns="36000" rtlCol="0" anchor="ctr" anchorCtr="0">
            <a:noAutofit/>
          </a:bodyPr>
          <a:lstStyle/>
          <a:p>
            <a:r>
              <a:rPr lang="en-US" sz="2400" dirty="0">
                <a:solidFill>
                  <a:schemeClr val="tx2"/>
                </a:solidFill>
                <a:latin typeface="Calibri Light" panose="020F0302020204030204" pitchFamily="34" charset="0"/>
              </a:rPr>
              <a:t>ALICE RU Production – </a:t>
            </a:r>
            <a:r>
              <a:rPr lang="en-US" sz="2400" b="1" dirty="0">
                <a:solidFill>
                  <a:schemeClr val="tx2"/>
                </a:solidFill>
                <a:latin typeface="Calibri Light" panose="020F0302020204030204" pitchFamily="34" charset="0"/>
              </a:rPr>
              <a:t>Timeline</a:t>
            </a:r>
            <a:endParaRPr lang="en-US" sz="2400" dirty="0">
              <a:solidFill>
                <a:schemeClr val="tx2"/>
              </a:solidFill>
              <a:latin typeface="Calibri Light" panose="020F0302020204030204" pitchFamily="34" charset="0"/>
            </a:endParaRPr>
          </a:p>
        </p:txBody>
      </p:sp>
      <p:sp>
        <p:nvSpPr>
          <p:cNvPr id="4" name="Rectangle 3"/>
          <p:cNvSpPr/>
          <p:nvPr/>
        </p:nvSpPr>
        <p:spPr>
          <a:xfrm>
            <a:off x="6672080" y="6093370"/>
            <a:ext cx="5375458" cy="288000"/>
          </a:xfrm>
          <a:prstGeom prst="rect">
            <a:avLst/>
          </a:prstGeom>
          <a:solidFill>
            <a:schemeClr val="bg2">
              <a:lumMod val="75000"/>
            </a:scheme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b="1" dirty="0">
                <a:solidFill>
                  <a:schemeClr val="tx2"/>
                </a:solidFill>
                <a:latin typeface="Calibri Light" panose="020F0302020204030204" pitchFamily="34" charset="0"/>
                <a:cs typeface="Calibri Light" panose="020F0302020204030204" pitchFamily="34" charset="0"/>
              </a:rPr>
              <a:t>2019</a:t>
            </a:r>
            <a:endParaRPr lang="en-US" b="1" dirty="0">
              <a:solidFill>
                <a:schemeClr val="tx2"/>
              </a:solidFill>
              <a:latin typeface="Calibri Light" panose="020F0302020204030204" pitchFamily="34" charset="0"/>
              <a:cs typeface="Calibri Light" panose="020F0302020204030204" pitchFamily="34" charset="0"/>
            </a:endParaRPr>
          </a:p>
        </p:txBody>
      </p:sp>
      <p:sp>
        <p:nvSpPr>
          <p:cNvPr id="101" name="Rectangle 100"/>
          <p:cNvSpPr/>
          <p:nvPr/>
        </p:nvSpPr>
        <p:spPr>
          <a:xfrm>
            <a:off x="144462" y="6093370"/>
            <a:ext cx="6527618" cy="288000"/>
          </a:xfrm>
          <a:prstGeom prst="rect">
            <a:avLst/>
          </a:prstGeom>
          <a:solidFill>
            <a:schemeClr val="bg2">
              <a:lumMod val="90000"/>
            </a:scheme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b="1" dirty="0">
                <a:solidFill>
                  <a:schemeClr val="tx2"/>
                </a:solidFill>
                <a:latin typeface="Calibri Light" panose="020F0302020204030204" pitchFamily="34" charset="0"/>
                <a:cs typeface="Calibri Light" panose="020F0302020204030204" pitchFamily="34" charset="0"/>
              </a:rPr>
              <a:t>2018</a:t>
            </a:r>
            <a:endParaRPr lang="en-US" b="1" dirty="0">
              <a:solidFill>
                <a:schemeClr val="tx2"/>
              </a:solidFill>
              <a:latin typeface="Calibri Light" panose="020F0302020204030204" pitchFamily="34" charset="0"/>
              <a:cs typeface="Calibri Light" panose="020F0302020204030204" pitchFamily="34" charset="0"/>
            </a:endParaRPr>
          </a:p>
        </p:txBody>
      </p:sp>
      <p:sp>
        <p:nvSpPr>
          <p:cNvPr id="119" name="Content Placeholder 2"/>
          <p:cNvSpPr txBox="1">
            <a:spLocks/>
          </p:cNvSpPr>
          <p:nvPr/>
        </p:nvSpPr>
        <p:spPr>
          <a:xfrm>
            <a:off x="119063" y="548599"/>
            <a:ext cx="11928475" cy="674095"/>
          </a:xfrm>
          <a:prstGeom prst="rect">
            <a:avLst/>
          </a:prstGeom>
        </p:spPr>
        <p:txBody>
          <a:bodyPr lIns="36000" tIns="36000" rIns="36000" bIns="36000"/>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chemeClr val="tx2"/>
                </a:solidFill>
                <a:latin typeface="Calibri Light" panose="020F0302020204030204" pitchFamily="34" charset="0"/>
                <a:cs typeface="Calibri Light" panose="020F0302020204030204" pitchFamily="34" charset="0"/>
              </a:rPr>
              <a:t>Both RUs and Data Cables are at the DAI. Goal is having 20 RUs before Christmas Break, as well as enough data cables to connect the whole IB (24 assemblies, equal to 40 data cables).</a:t>
            </a:r>
          </a:p>
        </p:txBody>
      </p:sp>
      <p:sp>
        <p:nvSpPr>
          <p:cNvPr id="7" name="TextBox 6"/>
          <p:cNvSpPr txBox="1"/>
          <p:nvPr/>
        </p:nvSpPr>
        <p:spPr>
          <a:xfrm>
            <a:off x="119170" y="1556740"/>
            <a:ext cx="1295940" cy="432000"/>
          </a:xfrm>
          <a:prstGeom prst="rect">
            <a:avLst/>
          </a:prstGeom>
        </p:spPr>
        <p:txBody>
          <a:bodyPr wrap="square" lIns="36000" tIns="36000" rIns="36000" bIns="36000" rtlCol="0" anchor="ctr">
            <a:noAutofit/>
          </a:bodyPr>
          <a:lstStyle/>
          <a:p>
            <a:pPr marL="0" indent="0">
              <a:buNone/>
            </a:pPr>
            <a:r>
              <a:rPr lang="en-US" sz="1600" b="1" dirty="0">
                <a:solidFill>
                  <a:schemeClr val="tx2"/>
                </a:solidFill>
                <a:latin typeface="Calibri Light" panose="020F0302020204030204" pitchFamily="34" charset="0"/>
                <a:cs typeface="Calibri Light" panose="020F0302020204030204" pitchFamily="34" charset="0"/>
              </a:rPr>
              <a:t>Data cables</a:t>
            </a:r>
          </a:p>
        </p:txBody>
      </p:sp>
      <p:sp>
        <p:nvSpPr>
          <p:cNvPr id="111" name="Rectangle 110"/>
          <p:cNvSpPr/>
          <p:nvPr/>
        </p:nvSpPr>
        <p:spPr>
          <a:xfrm>
            <a:off x="1775162" y="4437140"/>
            <a:ext cx="431880" cy="432000"/>
          </a:xfrm>
          <a:prstGeom prst="rect">
            <a:avLst/>
          </a:prstGeom>
          <a:solidFill>
            <a:srgbClr val="FF990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b="1" dirty="0">
                <a:latin typeface="Calibri Light" panose="020F0302020204030204" pitchFamily="34" charset="0"/>
                <a:cs typeface="Calibri Light" panose="020F0302020204030204" pitchFamily="34" charset="0"/>
              </a:rPr>
              <a:t>DAI</a:t>
            </a:r>
          </a:p>
        </p:txBody>
      </p:sp>
      <p:sp>
        <p:nvSpPr>
          <p:cNvPr id="121" name="Rectangle 120"/>
          <p:cNvSpPr/>
          <p:nvPr/>
        </p:nvSpPr>
        <p:spPr>
          <a:xfrm>
            <a:off x="2351621" y="4507535"/>
            <a:ext cx="431919" cy="288000"/>
          </a:xfrm>
          <a:prstGeom prst="rect">
            <a:avLst/>
          </a:prstGeom>
          <a:solidFill>
            <a:srgbClr val="92D050">
              <a:alpha val="70000"/>
            </a:srgbClr>
          </a:solidFill>
          <a:ln w="19050">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b="1" dirty="0">
                <a:latin typeface="Calibri Light" panose="020F0302020204030204" pitchFamily="34" charset="0"/>
                <a:cs typeface="Calibri Light" panose="020F0302020204030204" pitchFamily="34" charset="0"/>
              </a:rPr>
              <a:t>(26)</a:t>
            </a:r>
          </a:p>
        </p:txBody>
      </p:sp>
      <p:sp>
        <p:nvSpPr>
          <p:cNvPr id="5" name="Rectangle 4"/>
          <p:cNvSpPr/>
          <p:nvPr/>
        </p:nvSpPr>
        <p:spPr>
          <a:xfrm>
            <a:off x="614681" y="1988800"/>
            <a:ext cx="1952588" cy="432060"/>
          </a:xfrm>
          <a:prstGeom prst="rect">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t>Tendering</a:t>
            </a:r>
          </a:p>
        </p:txBody>
      </p:sp>
      <p:sp>
        <p:nvSpPr>
          <p:cNvPr id="58" name="Rectangle 57"/>
          <p:cNvSpPr/>
          <p:nvPr/>
        </p:nvSpPr>
        <p:spPr>
          <a:xfrm>
            <a:off x="2638800" y="1988800"/>
            <a:ext cx="432302" cy="432060"/>
          </a:xfrm>
          <a:prstGeom prst="rect">
            <a:avLst/>
          </a:prstGeom>
          <a:solidFill>
            <a:srgbClr val="FF990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dirty="0"/>
              <a:t>DAI</a:t>
            </a:r>
          </a:p>
        </p:txBody>
      </p:sp>
      <p:sp>
        <p:nvSpPr>
          <p:cNvPr id="59" name="Rectangle 58"/>
          <p:cNvSpPr/>
          <p:nvPr/>
        </p:nvSpPr>
        <p:spPr>
          <a:xfrm>
            <a:off x="5446468" y="1988800"/>
            <a:ext cx="937170" cy="432060"/>
          </a:xfrm>
          <a:prstGeom prst="rect">
            <a:avLst/>
          </a:prstGeom>
          <a:solidFill>
            <a:schemeClr val="bg1">
              <a:lumMod val="65000"/>
              <a:alpha val="50000"/>
            </a:scheme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dirty="0"/>
              <a:t>Batch </a:t>
            </a:r>
            <a:r>
              <a:rPr lang="en-US" sz="1200" b="1" dirty="0"/>
              <a:t>1b</a:t>
            </a:r>
            <a:endParaRPr lang="en-US" sz="1200" dirty="0"/>
          </a:p>
          <a:p>
            <a:pPr algn="ctr"/>
            <a:r>
              <a:rPr lang="en-US" sz="1200" dirty="0"/>
              <a:t>(</a:t>
            </a:r>
            <a:r>
              <a:rPr lang="en-US" sz="1200" b="1" dirty="0"/>
              <a:t>46</a:t>
            </a:r>
            <a:r>
              <a:rPr lang="en-US" sz="1200" dirty="0"/>
              <a:t> A+B)</a:t>
            </a:r>
          </a:p>
        </p:txBody>
      </p:sp>
      <p:sp>
        <p:nvSpPr>
          <p:cNvPr id="60" name="Rectangle 59"/>
          <p:cNvSpPr/>
          <p:nvPr/>
        </p:nvSpPr>
        <p:spPr>
          <a:xfrm>
            <a:off x="6816100" y="1988800"/>
            <a:ext cx="1656000" cy="432060"/>
          </a:xfrm>
          <a:prstGeom prst="rect">
            <a:avLst/>
          </a:prstGeom>
          <a:solidFill>
            <a:schemeClr val="bg1">
              <a:lumMod val="65000"/>
              <a:alpha val="50000"/>
            </a:scheme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t>Batch 2 (90 A+B)</a:t>
            </a:r>
          </a:p>
        </p:txBody>
      </p:sp>
      <p:sp>
        <p:nvSpPr>
          <p:cNvPr id="88" name="Rectangle 87"/>
          <p:cNvSpPr/>
          <p:nvPr/>
        </p:nvSpPr>
        <p:spPr>
          <a:xfrm>
            <a:off x="8544340" y="1988800"/>
            <a:ext cx="1656000" cy="432060"/>
          </a:xfrm>
          <a:prstGeom prst="rect">
            <a:avLst/>
          </a:prstGeom>
          <a:solidFill>
            <a:schemeClr val="bg1">
              <a:lumMod val="65000"/>
              <a:alpha val="50000"/>
            </a:scheme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t>Batch 3 (90 A+B)</a:t>
            </a:r>
          </a:p>
        </p:txBody>
      </p:sp>
      <p:sp>
        <p:nvSpPr>
          <p:cNvPr id="89" name="Rectangle 88"/>
          <p:cNvSpPr/>
          <p:nvPr/>
        </p:nvSpPr>
        <p:spPr>
          <a:xfrm>
            <a:off x="10272820" y="1988800"/>
            <a:ext cx="1656000" cy="432060"/>
          </a:xfrm>
          <a:prstGeom prst="rect">
            <a:avLst/>
          </a:prstGeom>
          <a:solidFill>
            <a:schemeClr val="bg1">
              <a:lumMod val="65000"/>
              <a:alpha val="50000"/>
            </a:scheme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t>Batch 4  (90 A+B)</a:t>
            </a:r>
          </a:p>
        </p:txBody>
      </p:sp>
      <p:sp>
        <p:nvSpPr>
          <p:cNvPr id="91" name="Rectangle 90"/>
          <p:cNvSpPr/>
          <p:nvPr/>
        </p:nvSpPr>
        <p:spPr>
          <a:xfrm>
            <a:off x="614681" y="3212970"/>
            <a:ext cx="1592459" cy="432060"/>
          </a:xfrm>
          <a:prstGeom prst="rect">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t>Tendering</a:t>
            </a:r>
          </a:p>
        </p:txBody>
      </p:sp>
      <p:sp>
        <p:nvSpPr>
          <p:cNvPr id="92" name="Rectangle 91"/>
          <p:cNvSpPr/>
          <p:nvPr/>
        </p:nvSpPr>
        <p:spPr>
          <a:xfrm>
            <a:off x="2279520" y="3212970"/>
            <a:ext cx="360000" cy="432060"/>
          </a:xfrm>
          <a:prstGeom prst="rect">
            <a:avLst/>
          </a:prstGeom>
          <a:solidFill>
            <a:srgbClr val="FF990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dirty="0"/>
              <a:t>DAI</a:t>
            </a:r>
          </a:p>
        </p:txBody>
      </p:sp>
      <p:sp>
        <p:nvSpPr>
          <p:cNvPr id="96" name="Rectangle 95"/>
          <p:cNvSpPr/>
          <p:nvPr/>
        </p:nvSpPr>
        <p:spPr>
          <a:xfrm>
            <a:off x="3143268" y="3212970"/>
            <a:ext cx="2232151" cy="432060"/>
          </a:xfrm>
          <a:prstGeom prst="rect">
            <a:avLst/>
          </a:prstGeom>
          <a:solidFill>
            <a:schemeClr val="bg1">
              <a:lumMod val="65000"/>
              <a:alpha val="50000"/>
            </a:scheme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t>Prototypes (20)</a:t>
            </a:r>
          </a:p>
        </p:txBody>
      </p:sp>
      <p:sp>
        <p:nvSpPr>
          <p:cNvPr id="98" name="Rectangle 97"/>
          <p:cNvSpPr/>
          <p:nvPr/>
        </p:nvSpPr>
        <p:spPr>
          <a:xfrm>
            <a:off x="6959960" y="3212970"/>
            <a:ext cx="1512139" cy="432060"/>
          </a:xfrm>
          <a:prstGeom prst="rect">
            <a:avLst/>
          </a:prstGeom>
          <a:solidFill>
            <a:schemeClr val="bg1">
              <a:lumMod val="65000"/>
              <a:alpha val="50000"/>
            </a:scheme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t>Batch 1 (140)</a:t>
            </a:r>
          </a:p>
        </p:txBody>
      </p:sp>
      <p:sp>
        <p:nvSpPr>
          <p:cNvPr id="104" name="Rectangle 103"/>
          <p:cNvSpPr/>
          <p:nvPr/>
        </p:nvSpPr>
        <p:spPr>
          <a:xfrm>
            <a:off x="8898951" y="3212970"/>
            <a:ext cx="1517649" cy="432060"/>
          </a:xfrm>
          <a:prstGeom prst="rect">
            <a:avLst/>
          </a:prstGeom>
          <a:solidFill>
            <a:schemeClr val="bg1">
              <a:lumMod val="65000"/>
              <a:alpha val="50000"/>
            </a:scheme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t>Batch 2 (150)</a:t>
            </a:r>
          </a:p>
        </p:txBody>
      </p:sp>
      <p:sp>
        <p:nvSpPr>
          <p:cNvPr id="109" name="Rectangle 108"/>
          <p:cNvSpPr/>
          <p:nvPr/>
        </p:nvSpPr>
        <p:spPr>
          <a:xfrm>
            <a:off x="5375900" y="3717040"/>
            <a:ext cx="1007739" cy="432060"/>
          </a:xfrm>
          <a:prstGeom prst="rect">
            <a:avLst/>
          </a:prstGeom>
          <a:solidFill>
            <a:srgbClr val="0070C0">
              <a:alpha val="70000"/>
            </a:srgb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solidFill>
                  <a:schemeClr val="bg1"/>
                </a:solidFill>
              </a:rPr>
              <a:t>Acpt. (extensive)</a:t>
            </a:r>
          </a:p>
        </p:txBody>
      </p:sp>
      <p:sp>
        <p:nvSpPr>
          <p:cNvPr id="112" name="Rectangle 111"/>
          <p:cNvSpPr/>
          <p:nvPr/>
        </p:nvSpPr>
        <p:spPr>
          <a:xfrm>
            <a:off x="8472629" y="3717070"/>
            <a:ext cx="1295881" cy="432000"/>
          </a:xfrm>
          <a:prstGeom prst="rect">
            <a:avLst/>
          </a:prstGeom>
          <a:solidFill>
            <a:srgbClr val="0070C0">
              <a:alpha val="70000"/>
            </a:srgb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solidFill>
                  <a:schemeClr val="bg1"/>
                </a:solidFill>
              </a:rPr>
              <a:t>Acpt. (40 b/w)</a:t>
            </a:r>
          </a:p>
          <a:p>
            <a:pPr algn="ctr"/>
            <a:r>
              <a:rPr lang="en-US" sz="1200" dirty="0">
                <a:solidFill>
                  <a:schemeClr val="bg1"/>
                </a:solidFill>
              </a:rPr>
              <a:t>(standard)</a:t>
            </a:r>
          </a:p>
        </p:txBody>
      </p:sp>
      <p:sp>
        <p:nvSpPr>
          <p:cNvPr id="129" name="TextBox 128"/>
          <p:cNvSpPr txBox="1"/>
          <p:nvPr/>
        </p:nvSpPr>
        <p:spPr>
          <a:xfrm>
            <a:off x="3142633" y="2420860"/>
            <a:ext cx="2232304" cy="216000"/>
          </a:xfrm>
          <a:prstGeom prst="rect">
            <a:avLst/>
          </a:prstGeom>
        </p:spPr>
        <p:txBody>
          <a:bodyPr wrap="square" lIns="36000" tIns="36000" rIns="36000" bIns="36000" rtlCol="0" anchor="ctr">
            <a:noAutofit/>
          </a:bodyPr>
          <a:lstStyle/>
          <a:p>
            <a:pPr marL="0" indent="0" algn="ctr">
              <a:buNone/>
            </a:pPr>
            <a:r>
              <a:rPr lang="en-US" sz="1200" b="1" dirty="0">
                <a:solidFill>
                  <a:srgbClr val="FF0000"/>
                </a:solidFill>
                <a:latin typeface="Calibri Light" panose="020F0302020204030204" pitchFamily="34" charset="0"/>
                <a:cs typeface="Calibri Light" panose="020F0302020204030204" pitchFamily="34" charset="0"/>
              </a:rPr>
              <a:t>IB covered</a:t>
            </a:r>
            <a:endParaRPr lang="en-US" sz="1600" b="1" dirty="0">
              <a:solidFill>
                <a:srgbClr val="FF0000"/>
              </a:solidFill>
              <a:latin typeface="Calibri Light" panose="020F0302020204030204" pitchFamily="34" charset="0"/>
              <a:cs typeface="Calibri Light" panose="020F0302020204030204" pitchFamily="34" charset="0"/>
            </a:endParaRPr>
          </a:p>
        </p:txBody>
      </p:sp>
      <p:sp>
        <p:nvSpPr>
          <p:cNvPr id="130" name="TextBox 129"/>
          <p:cNvSpPr txBox="1"/>
          <p:nvPr/>
        </p:nvSpPr>
        <p:spPr>
          <a:xfrm>
            <a:off x="119170" y="2780970"/>
            <a:ext cx="444408" cy="432000"/>
          </a:xfrm>
          <a:prstGeom prst="rect">
            <a:avLst/>
          </a:prstGeom>
        </p:spPr>
        <p:txBody>
          <a:bodyPr wrap="square" lIns="36000" tIns="36000" rIns="36000" bIns="36000" rtlCol="0" anchor="ctr">
            <a:noAutofit/>
          </a:bodyPr>
          <a:lstStyle/>
          <a:p>
            <a:pPr marL="0" indent="0">
              <a:buNone/>
            </a:pPr>
            <a:r>
              <a:rPr lang="en-US" sz="1600" b="1" dirty="0">
                <a:solidFill>
                  <a:schemeClr val="tx2"/>
                </a:solidFill>
                <a:latin typeface="Calibri Light" panose="020F0302020204030204" pitchFamily="34" charset="0"/>
                <a:cs typeface="Calibri Light" panose="020F0302020204030204" pitchFamily="34" charset="0"/>
              </a:rPr>
              <a:t>RUs</a:t>
            </a:r>
          </a:p>
        </p:txBody>
      </p:sp>
      <p:sp>
        <p:nvSpPr>
          <p:cNvPr id="131" name="TextBox 130"/>
          <p:cNvSpPr txBox="1"/>
          <p:nvPr/>
        </p:nvSpPr>
        <p:spPr>
          <a:xfrm>
            <a:off x="119170" y="4005080"/>
            <a:ext cx="1008080" cy="432000"/>
          </a:xfrm>
          <a:prstGeom prst="rect">
            <a:avLst/>
          </a:prstGeom>
        </p:spPr>
        <p:txBody>
          <a:bodyPr wrap="square" lIns="36000" tIns="36000" rIns="36000" bIns="36000" rtlCol="0" anchor="ctr">
            <a:noAutofit/>
          </a:bodyPr>
          <a:lstStyle/>
          <a:p>
            <a:pPr marL="0" indent="0">
              <a:buNone/>
            </a:pPr>
            <a:r>
              <a:rPr lang="en-US" sz="1600" b="1" dirty="0" err="1">
                <a:solidFill>
                  <a:schemeClr val="tx2"/>
                </a:solidFill>
                <a:latin typeface="Calibri Light" panose="020F0302020204030204" pitchFamily="34" charset="0"/>
                <a:cs typeface="Calibri Light" panose="020F0302020204030204" pitchFamily="34" charset="0"/>
              </a:rPr>
              <a:t>Microsemi</a:t>
            </a:r>
            <a:endParaRPr lang="en-US" sz="1600" b="1" dirty="0">
              <a:solidFill>
                <a:schemeClr val="tx2"/>
              </a:solidFill>
              <a:latin typeface="Calibri Light" panose="020F0302020204030204" pitchFamily="34" charset="0"/>
              <a:cs typeface="Calibri Light" panose="020F0302020204030204" pitchFamily="34" charset="0"/>
            </a:endParaRPr>
          </a:p>
        </p:txBody>
      </p:sp>
      <p:sp>
        <p:nvSpPr>
          <p:cNvPr id="132" name="TextBox 131"/>
          <p:cNvSpPr txBox="1"/>
          <p:nvPr/>
        </p:nvSpPr>
        <p:spPr>
          <a:xfrm>
            <a:off x="119170" y="5085230"/>
            <a:ext cx="1008080" cy="432000"/>
          </a:xfrm>
          <a:prstGeom prst="rect">
            <a:avLst/>
          </a:prstGeom>
        </p:spPr>
        <p:txBody>
          <a:bodyPr wrap="square" lIns="36000" tIns="36000" rIns="36000" bIns="36000" rtlCol="0" anchor="ctr">
            <a:noAutofit/>
          </a:bodyPr>
          <a:lstStyle/>
          <a:p>
            <a:pPr marL="0" indent="0">
              <a:buNone/>
            </a:pPr>
            <a:r>
              <a:rPr lang="en-US" sz="1600" b="1" dirty="0">
                <a:solidFill>
                  <a:schemeClr val="tx2"/>
                </a:solidFill>
                <a:latin typeface="Calibri Light" panose="020F0302020204030204" pitchFamily="34" charset="0"/>
                <a:cs typeface="Calibri Light" panose="020F0302020204030204" pitchFamily="34" charset="0"/>
              </a:rPr>
              <a:t>Xilinx</a:t>
            </a:r>
          </a:p>
        </p:txBody>
      </p:sp>
      <p:sp>
        <p:nvSpPr>
          <p:cNvPr id="133" name="Rectangle 132"/>
          <p:cNvSpPr/>
          <p:nvPr/>
        </p:nvSpPr>
        <p:spPr>
          <a:xfrm>
            <a:off x="1775162" y="5517290"/>
            <a:ext cx="431880" cy="432000"/>
          </a:xfrm>
          <a:prstGeom prst="rect">
            <a:avLst/>
          </a:prstGeom>
          <a:solidFill>
            <a:srgbClr val="FF990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b="1" dirty="0">
                <a:latin typeface="Calibri Light" panose="020F0302020204030204" pitchFamily="34" charset="0"/>
                <a:cs typeface="Calibri Light" panose="020F0302020204030204" pitchFamily="34" charset="0"/>
              </a:rPr>
              <a:t>DAI</a:t>
            </a:r>
          </a:p>
        </p:txBody>
      </p:sp>
      <p:sp>
        <p:nvSpPr>
          <p:cNvPr id="136" name="Rectangle 135"/>
          <p:cNvSpPr/>
          <p:nvPr/>
        </p:nvSpPr>
        <p:spPr>
          <a:xfrm>
            <a:off x="119063" y="4437140"/>
            <a:ext cx="1592886" cy="432060"/>
          </a:xfrm>
          <a:prstGeom prst="rect">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t>Tendering</a:t>
            </a:r>
          </a:p>
        </p:txBody>
      </p:sp>
      <p:sp>
        <p:nvSpPr>
          <p:cNvPr id="137" name="Rectangle 136"/>
          <p:cNvSpPr/>
          <p:nvPr/>
        </p:nvSpPr>
        <p:spPr>
          <a:xfrm>
            <a:off x="119170" y="5517290"/>
            <a:ext cx="1592886" cy="432060"/>
          </a:xfrm>
          <a:prstGeom prst="rect">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t>Tendering</a:t>
            </a:r>
          </a:p>
        </p:txBody>
      </p:sp>
      <p:sp>
        <p:nvSpPr>
          <p:cNvPr id="138" name="Snip Single Corner Rectangle 137"/>
          <p:cNvSpPr/>
          <p:nvPr/>
        </p:nvSpPr>
        <p:spPr>
          <a:xfrm>
            <a:off x="119171" y="1988800"/>
            <a:ext cx="432000" cy="432060"/>
          </a:xfrm>
          <a:prstGeom prst="snip1Rect">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t>TP</a:t>
            </a:r>
          </a:p>
        </p:txBody>
      </p:sp>
      <p:sp>
        <p:nvSpPr>
          <p:cNvPr id="139" name="Snip Single Corner Rectangle 138"/>
          <p:cNvSpPr/>
          <p:nvPr/>
        </p:nvSpPr>
        <p:spPr>
          <a:xfrm>
            <a:off x="119170" y="3212970"/>
            <a:ext cx="432000" cy="432060"/>
          </a:xfrm>
          <a:prstGeom prst="snip1Rect">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t>TP</a:t>
            </a:r>
          </a:p>
        </p:txBody>
      </p:sp>
      <p:cxnSp>
        <p:nvCxnSpPr>
          <p:cNvPr id="20" name="Elbow Connector 19"/>
          <p:cNvCxnSpPr>
            <a:stCxn id="122" idx="3"/>
            <a:endCxn id="98" idx="1"/>
          </p:cNvCxnSpPr>
          <p:nvPr/>
        </p:nvCxnSpPr>
        <p:spPr>
          <a:xfrm flipV="1">
            <a:off x="4655562" y="3429000"/>
            <a:ext cx="2304398" cy="1224200"/>
          </a:xfrm>
          <a:prstGeom prst="bentConnector3">
            <a:avLst>
              <a:gd name="adj1" fmla="val 78926"/>
            </a:avLst>
          </a:prstGeom>
          <a:ln w="19050">
            <a:solidFill>
              <a:srgbClr val="FF99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3142870" y="1988800"/>
            <a:ext cx="2232067" cy="432060"/>
          </a:xfrm>
          <a:prstGeom prst="rect">
            <a:avLst/>
          </a:prstGeom>
          <a:solidFill>
            <a:schemeClr val="bg1">
              <a:lumMod val="65000"/>
              <a:alpha val="50000"/>
            </a:scheme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dirty="0"/>
              <a:t>Batch </a:t>
            </a:r>
            <a:r>
              <a:rPr lang="en-US" sz="1200" b="1" dirty="0"/>
              <a:t>1a</a:t>
            </a:r>
            <a:r>
              <a:rPr lang="en-US" sz="1200" dirty="0"/>
              <a:t> (</a:t>
            </a:r>
            <a:r>
              <a:rPr lang="en-US" sz="1200" b="1" dirty="0"/>
              <a:t>24</a:t>
            </a:r>
            <a:r>
              <a:rPr lang="en-US" sz="1200" dirty="0"/>
              <a:t> A+B)</a:t>
            </a:r>
          </a:p>
        </p:txBody>
      </p:sp>
      <p:sp>
        <p:nvSpPr>
          <p:cNvPr id="100" name="Rectangle 99"/>
          <p:cNvSpPr/>
          <p:nvPr/>
        </p:nvSpPr>
        <p:spPr>
          <a:xfrm>
            <a:off x="2711580" y="3212970"/>
            <a:ext cx="360000" cy="432060"/>
          </a:xfrm>
          <a:prstGeom prst="rect">
            <a:avLst/>
          </a:prstGeom>
          <a:solidFill>
            <a:schemeClr val="accent3"/>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dirty="0"/>
              <a:t>Ref.</a:t>
            </a:r>
          </a:p>
        </p:txBody>
      </p:sp>
      <p:cxnSp>
        <p:nvCxnSpPr>
          <p:cNvPr id="102" name="Straight Connector 101"/>
          <p:cNvCxnSpPr/>
          <p:nvPr/>
        </p:nvCxnSpPr>
        <p:spPr>
          <a:xfrm>
            <a:off x="2999570" y="1700760"/>
            <a:ext cx="0" cy="4608609"/>
          </a:xfrm>
          <a:prstGeom prst="line">
            <a:avLst/>
          </a:prstGeom>
          <a:ln w="19050">
            <a:solidFill>
              <a:srgbClr val="FF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2567269" y="3933070"/>
            <a:ext cx="1152361" cy="574465"/>
            <a:chOff x="2567269" y="3933070"/>
            <a:chExt cx="1152361" cy="574465"/>
          </a:xfrm>
        </p:grpSpPr>
        <p:cxnSp>
          <p:nvCxnSpPr>
            <p:cNvPr id="39" name="Straight Connector 38"/>
            <p:cNvCxnSpPr>
              <a:stCxn id="121" idx="0"/>
            </p:cNvCxnSpPr>
            <p:nvPr/>
          </p:nvCxnSpPr>
          <p:spPr>
            <a:xfrm flipH="1" flipV="1">
              <a:off x="2567269" y="3933070"/>
              <a:ext cx="312" cy="574465"/>
            </a:xfrm>
            <a:prstGeom prst="line">
              <a:avLst/>
            </a:prstGeom>
            <a:ln w="19050">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2575829" y="3933070"/>
              <a:ext cx="1143801" cy="0"/>
            </a:xfrm>
            <a:prstGeom prst="line">
              <a:avLst/>
            </a:prstGeom>
            <a:ln w="19050">
              <a:solidFill>
                <a:srgbClr val="FF99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3647630" y="3429000"/>
            <a:ext cx="216060" cy="2304320"/>
            <a:chOff x="3647630" y="3429000"/>
            <a:chExt cx="216060" cy="2304320"/>
          </a:xfrm>
        </p:grpSpPr>
        <p:grpSp>
          <p:nvGrpSpPr>
            <p:cNvPr id="117" name="Group 116"/>
            <p:cNvGrpSpPr/>
            <p:nvPr/>
          </p:nvGrpSpPr>
          <p:grpSpPr>
            <a:xfrm>
              <a:off x="3719670" y="3429000"/>
              <a:ext cx="144020" cy="2304000"/>
              <a:chOff x="3334329" y="3933070"/>
              <a:chExt cx="144020" cy="2341133"/>
            </a:xfrm>
          </p:grpSpPr>
          <p:cxnSp>
            <p:nvCxnSpPr>
              <p:cNvPr id="120" name="Straight Connector 119"/>
              <p:cNvCxnSpPr/>
              <p:nvPr/>
            </p:nvCxnSpPr>
            <p:spPr>
              <a:xfrm flipV="1">
                <a:off x="3334329" y="3933071"/>
                <a:ext cx="0" cy="2341132"/>
              </a:xfrm>
              <a:prstGeom prst="line">
                <a:avLst/>
              </a:prstGeom>
              <a:ln w="19050">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3334329" y="3933070"/>
                <a:ext cx="144020" cy="0"/>
              </a:xfrm>
              <a:prstGeom prst="line">
                <a:avLst/>
              </a:prstGeom>
              <a:ln w="19050">
                <a:solidFill>
                  <a:srgbClr val="FF99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24" name="Straight Connector 123"/>
            <p:cNvCxnSpPr/>
            <p:nvPr/>
          </p:nvCxnSpPr>
          <p:spPr>
            <a:xfrm flipH="1">
              <a:off x="3647630" y="5733320"/>
              <a:ext cx="72000" cy="0"/>
            </a:xfrm>
            <a:prstGeom prst="line">
              <a:avLst/>
            </a:prstGeom>
            <a:ln w="19050">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41" name="Rectangle 140"/>
          <p:cNvSpPr/>
          <p:nvPr/>
        </p:nvSpPr>
        <p:spPr>
          <a:xfrm>
            <a:off x="10416600" y="3717100"/>
            <a:ext cx="1295881" cy="432000"/>
          </a:xfrm>
          <a:prstGeom prst="rect">
            <a:avLst/>
          </a:prstGeom>
          <a:solidFill>
            <a:srgbClr val="0070C0">
              <a:alpha val="70000"/>
            </a:srgb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solidFill>
                  <a:schemeClr val="bg1"/>
                </a:solidFill>
              </a:rPr>
              <a:t>Acpt. (40 b/w)</a:t>
            </a:r>
          </a:p>
          <a:p>
            <a:pPr algn="ctr"/>
            <a:r>
              <a:rPr lang="en-US" sz="1200" dirty="0">
                <a:solidFill>
                  <a:schemeClr val="bg1"/>
                </a:solidFill>
              </a:rPr>
              <a:t>(standard)</a:t>
            </a:r>
          </a:p>
        </p:txBody>
      </p:sp>
      <p:sp>
        <p:nvSpPr>
          <p:cNvPr id="143" name="Right Arrow 142"/>
          <p:cNvSpPr/>
          <p:nvPr/>
        </p:nvSpPr>
        <p:spPr>
          <a:xfrm>
            <a:off x="11712860" y="4149100"/>
            <a:ext cx="479140" cy="576000"/>
          </a:xfrm>
          <a:prstGeom prst="rightArrow">
            <a:avLst>
              <a:gd name="adj1" fmla="val 64836"/>
              <a:gd name="adj2" fmla="val 50000"/>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dirty="0"/>
              <a:t>150 RU </a:t>
            </a:r>
          </a:p>
        </p:txBody>
      </p:sp>
      <p:sp>
        <p:nvSpPr>
          <p:cNvPr id="144" name="Right Arrow 143"/>
          <p:cNvSpPr/>
          <p:nvPr/>
        </p:nvSpPr>
        <p:spPr>
          <a:xfrm>
            <a:off x="9768510" y="4149180"/>
            <a:ext cx="479140" cy="576000"/>
          </a:xfrm>
          <a:prstGeom prst="rightArrow">
            <a:avLst>
              <a:gd name="adj1" fmla="val 64836"/>
              <a:gd name="adj2" fmla="val 50000"/>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dirty="0"/>
              <a:t>140 RU </a:t>
            </a:r>
          </a:p>
        </p:txBody>
      </p:sp>
      <p:sp>
        <p:nvSpPr>
          <p:cNvPr id="145" name="Right Arrow 144"/>
          <p:cNvSpPr/>
          <p:nvPr/>
        </p:nvSpPr>
        <p:spPr>
          <a:xfrm>
            <a:off x="10200570" y="2420860"/>
            <a:ext cx="479140" cy="576000"/>
          </a:xfrm>
          <a:prstGeom prst="rightArrow">
            <a:avLst>
              <a:gd name="adj1" fmla="val 64836"/>
              <a:gd name="adj2" fmla="val 50000"/>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dirty="0"/>
              <a:t>180 </a:t>
            </a:r>
            <a:r>
              <a:rPr lang="en-US" sz="1200" dirty="0" err="1"/>
              <a:t>Lnk</a:t>
            </a:r>
            <a:r>
              <a:rPr lang="en-US" sz="1200" dirty="0"/>
              <a:t> </a:t>
            </a:r>
          </a:p>
        </p:txBody>
      </p:sp>
      <p:sp>
        <p:nvSpPr>
          <p:cNvPr id="146" name="Right Arrow 145"/>
          <p:cNvSpPr/>
          <p:nvPr/>
        </p:nvSpPr>
        <p:spPr>
          <a:xfrm>
            <a:off x="8472330" y="2420940"/>
            <a:ext cx="479140" cy="576000"/>
          </a:xfrm>
          <a:prstGeom prst="rightArrow">
            <a:avLst>
              <a:gd name="adj1" fmla="val 64836"/>
              <a:gd name="adj2" fmla="val 50000"/>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dirty="0"/>
              <a:t>180 </a:t>
            </a:r>
            <a:r>
              <a:rPr lang="en-US" sz="1200" dirty="0" err="1"/>
              <a:t>Lnk</a:t>
            </a:r>
            <a:r>
              <a:rPr lang="en-US" sz="1200" dirty="0"/>
              <a:t> </a:t>
            </a:r>
          </a:p>
        </p:txBody>
      </p:sp>
      <p:sp>
        <p:nvSpPr>
          <p:cNvPr id="147" name="Right Arrow 146"/>
          <p:cNvSpPr/>
          <p:nvPr/>
        </p:nvSpPr>
        <p:spPr>
          <a:xfrm>
            <a:off x="11712780" y="2420940"/>
            <a:ext cx="479140" cy="576000"/>
          </a:xfrm>
          <a:prstGeom prst="rightArrow">
            <a:avLst>
              <a:gd name="adj1" fmla="val 64836"/>
              <a:gd name="adj2" fmla="val 50000"/>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dirty="0"/>
              <a:t>180 </a:t>
            </a:r>
            <a:r>
              <a:rPr lang="en-US" sz="1200" dirty="0" err="1"/>
              <a:t>Lnk</a:t>
            </a:r>
            <a:r>
              <a:rPr lang="en-US" sz="1200" dirty="0"/>
              <a:t> </a:t>
            </a:r>
          </a:p>
        </p:txBody>
      </p:sp>
      <p:sp>
        <p:nvSpPr>
          <p:cNvPr id="148" name="Right Arrow 147"/>
          <p:cNvSpPr/>
          <p:nvPr/>
        </p:nvSpPr>
        <p:spPr>
          <a:xfrm>
            <a:off x="6985050" y="2420860"/>
            <a:ext cx="479140" cy="576000"/>
          </a:xfrm>
          <a:prstGeom prst="rightArrow">
            <a:avLst>
              <a:gd name="adj1" fmla="val 64836"/>
              <a:gd name="adj2" fmla="val 50000"/>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dirty="0"/>
              <a:t>92 </a:t>
            </a:r>
            <a:r>
              <a:rPr lang="en-US" sz="1200" dirty="0" err="1"/>
              <a:t>Lnk</a:t>
            </a:r>
            <a:r>
              <a:rPr lang="en-US" sz="1200" dirty="0"/>
              <a:t> </a:t>
            </a:r>
          </a:p>
        </p:txBody>
      </p:sp>
      <p:sp>
        <p:nvSpPr>
          <p:cNvPr id="149" name="Right Arrow 148"/>
          <p:cNvSpPr/>
          <p:nvPr/>
        </p:nvSpPr>
        <p:spPr>
          <a:xfrm>
            <a:off x="6048920" y="2420940"/>
            <a:ext cx="479140" cy="576000"/>
          </a:xfrm>
          <a:prstGeom prst="rightArrow">
            <a:avLst>
              <a:gd name="adj1" fmla="val 64836"/>
              <a:gd name="adj2" fmla="val 50000"/>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dirty="0"/>
              <a:t>48 </a:t>
            </a:r>
            <a:r>
              <a:rPr lang="en-US" sz="1200" dirty="0" err="1"/>
              <a:t>Lnk</a:t>
            </a:r>
            <a:r>
              <a:rPr lang="en-US" sz="1200" dirty="0"/>
              <a:t> </a:t>
            </a:r>
          </a:p>
        </p:txBody>
      </p:sp>
      <p:sp>
        <p:nvSpPr>
          <p:cNvPr id="151" name="Rectangle 150"/>
          <p:cNvSpPr/>
          <p:nvPr/>
        </p:nvSpPr>
        <p:spPr>
          <a:xfrm>
            <a:off x="5374937" y="2492870"/>
            <a:ext cx="576642" cy="432060"/>
          </a:xfrm>
          <a:prstGeom prst="rect">
            <a:avLst/>
          </a:prstGeom>
          <a:solidFill>
            <a:srgbClr val="0070C0">
              <a:alpha val="70000"/>
            </a:srgb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solidFill>
                  <a:schemeClr val="bg1"/>
                </a:solidFill>
              </a:rPr>
              <a:t>Acpt. </a:t>
            </a:r>
          </a:p>
        </p:txBody>
      </p:sp>
      <p:sp>
        <p:nvSpPr>
          <p:cNvPr id="6" name="TextBox 5">
            <a:extLst>
              <a:ext uri="{FF2B5EF4-FFF2-40B4-BE49-F238E27FC236}">
                <a16:creationId xmlns:a16="http://schemas.microsoft.com/office/drawing/2014/main" id="{3470B2C2-3AE7-2D4E-95D5-B35BB4094E59}"/>
              </a:ext>
            </a:extLst>
          </p:cNvPr>
          <p:cNvSpPr txBox="1"/>
          <p:nvPr/>
        </p:nvSpPr>
        <p:spPr>
          <a:xfrm>
            <a:off x="10090291" y="5021189"/>
            <a:ext cx="1486304" cy="615553"/>
          </a:xfrm>
          <a:prstGeom prst="rect">
            <a:avLst/>
          </a:prstGeom>
          <a:noFill/>
        </p:spPr>
        <p:txBody>
          <a:bodyPr wrap="none" rtlCol="0">
            <a:spAutoFit/>
          </a:bodyPr>
          <a:lstStyle/>
          <a:p>
            <a:r>
              <a:rPr lang="en-US" b="1" dirty="0">
                <a:solidFill>
                  <a:srgbClr val="FF0000"/>
                </a:solidFill>
                <a:sym typeface="Wingdings" pitchFamily="2" charset="2"/>
              </a:rPr>
              <a:t></a:t>
            </a:r>
            <a:r>
              <a:rPr lang="en-US" b="1" dirty="0" err="1">
                <a:solidFill>
                  <a:srgbClr val="FF0000"/>
                </a:solidFill>
              </a:rPr>
              <a:t>s</a:t>
            </a:r>
            <a:r>
              <a:rPr lang="en-US" sz="1600" b="1" dirty="0" err="1">
                <a:solidFill>
                  <a:srgbClr val="FF0000"/>
                </a:solidFill>
              </a:rPr>
              <a:t>PHENIX</a:t>
            </a:r>
            <a:r>
              <a:rPr lang="en-US" sz="1600" b="1" dirty="0">
                <a:solidFill>
                  <a:srgbClr val="FF0000"/>
                </a:solidFill>
              </a:rPr>
              <a:t> RU </a:t>
            </a:r>
          </a:p>
          <a:p>
            <a:r>
              <a:rPr lang="en-US" sz="1600" b="1" dirty="0">
                <a:solidFill>
                  <a:srgbClr val="FF0000"/>
                </a:solidFill>
              </a:rPr>
              <a:t>     production </a:t>
            </a:r>
            <a:endParaRPr lang="en-US" b="1" dirty="0">
              <a:solidFill>
                <a:srgbClr val="FF0000"/>
              </a:solidFill>
            </a:endParaRPr>
          </a:p>
        </p:txBody>
      </p:sp>
      <p:sp>
        <p:nvSpPr>
          <p:cNvPr id="11" name="TextBox 10">
            <a:extLst>
              <a:ext uri="{FF2B5EF4-FFF2-40B4-BE49-F238E27FC236}">
                <a16:creationId xmlns:a16="http://schemas.microsoft.com/office/drawing/2014/main" id="{60C2AF24-F983-714E-B355-CED6BD4EA4E5}"/>
              </a:ext>
            </a:extLst>
          </p:cNvPr>
          <p:cNvSpPr txBox="1"/>
          <p:nvPr/>
        </p:nvSpPr>
        <p:spPr>
          <a:xfrm>
            <a:off x="6383638" y="50585"/>
            <a:ext cx="5271955" cy="369332"/>
          </a:xfrm>
          <a:prstGeom prst="rect">
            <a:avLst/>
          </a:prstGeom>
          <a:noFill/>
        </p:spPr>
        <p:txBody>
          <a:bodyPr wrap="square" rtlCol="0">
            <a:spAutoFit/>
          </a:bodyPr>
          <a:lstStyle/>
          <a:p>
            <a:r>
              <a:rPr lang="en-US" dirty="0"/>
              <a:t>Presented at ITS Plenary Meeting, 9/24/2018</a:t>
            </a:r>
          </a:p>
        </p:txBody>
      </p:sp>
    </p:spTree>
    <p:extLst>
      <p:ext uri="{BB962C8B-B14F-4D97-AF65-F5344CB8AC3E}">
        <p14:creationId xmlns:p14="http://schemas.microsoft.com/office/powerpoint/2010/main" val="3465637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9B481-A5B8-C544-9F0D-3523C9B6FF9B}"/>
              </a:ext>
            </a:extLst>
          </p:cNvPr>
          <p:cNvSpPr>
            <a:spLocks noGrp="1"/>
          </p:cNvSpPr>
          <p:nvPr>
            <p:ph type="title"/>
          </p:nvPr>
        </p:nvSpPr>
        <p:spPr>
          <a:xfrm>
            <a:off x="838200" y="0"/>
            <a:ext cx="10515600" cy="1325563"/>
          </a:xfrm>
        </p:spPr>
        <p:txBody>
          <a:bodyPr/>
          <a:lstStyle/>
          <a:p>
            <a:r>
              <a:rPr lang="en-US" dirty="0"/>
              <a:t>Near Term Schedule Update  </a:t>
            </a:r>
          </a:p>
        </p:txBody>
      </p:sp>
      <p:sp>
        <p:nvSpPr>
          <p:cNvPr id="3" name="Content Placeholder 2">
            <a:extLst>
              <a:ext uri="{FF2B5EF4-FFF2-40B4-BE49-F238E27FC236}">
                <a16:creationId xmlns:a16="http://schemas.microsoft.com/office/drawing/2014/main" id="{D4AEE04B-0619-6A48-BC03-C778F552D8E5}"/>
              </a:ext>
            </a:extLst>
          </p:cNvPr>
          <p:cNvSpPr>
            <a:spLocks noGrp="1"/>
          </p:cNvSpPr>
          <p:nvPr>
            <p:ph idx="1"/>
          </p:nvPr>
        </p:nvSpPr>
        <p:spPr>
          <a:xfrm>
            <a:off x="838200" y="1219200"/>
            <a:ext cx="10515600" cy="5137150"/>
          </a:xfrm>
        </p:spPr>
        <p:txBody>
          <a:bodyPr>
            <a:normAutofit/>
          </a:bodyPr>
          <a:lstStyle/>
          <a:p>
            <a:r>
              <a:rPr lang="en-US" dirty="0"/>
              <a:t>RU production through ALICE: 60 RUs </a:t>
            </a:r>
          </a:p>
          <a:p>
            <a:pPr lvl="1"/>
            <a:r>
              <a:rPr lang="en-US" dirty="0"/>
              <a:t>Being started at CERN, first batch of full production  ~ Dec., 2018</a:t>
            </a:r>
          </a:p>
          <a:p>
            <a:pPr lvl="1"/>
            <a:r>
              <a:rPr lang="en-US" dirty="0"/>
              <a:t>sPHENIX RUs available: ~Summer 2019 </a:t>
            </a:r>
          </a:p>
          <a:p>
            <a:pPr lvl="1"/>
            <a:r>
              <a:rPr lang="en-US" dirty="0"/>
              <a:t>Acceptance test and QA at UT-Austin: starting ~summer 2019</a:t>
            </a:r>
          </a:p>
          <a:p>
            <a:pPr lvl="2"/>
            <a:r>
              <a:rPr lang="en-US" dirty="0">
                <a:solidFill>
                  <a:srgbClr val="0432FF"/>
                </a:solidFill>
              </a:rPr>
              <a:t>Good opportunity for training and contribution</a:t>
            </a:r>
          </a:p>
          <a:p>
            <a:r>
              <a:rPr lang="en-US" dirty="0"/>
              <a:t>Stave production through ALICE: 84 staves (ALICE Gold/Silver QA)</a:t>
            </a:r>
          </a:p>
          <a:p>
            <a:pPr lvl="1"/>
            <a:r>
              <a:rPr lang="en-US" dirty="0"/>
              <a:t> sPHENIX sensor production ~Dec. 2018</a:t>
            </a:r>
          </a:p>
          <a:p>
            <a:pPr lvl="2"/>
            <a:r>
              <a:rPr lang="en-US" dirty="0"/>
              <a:t>3 months (wafer production) + 1 month (dicing &amp; testing) </a:t>
            </a:r>
          </a:p>
          <a:p>
            <a:pPr lvl="2"/>
            <a:r>
              <a:rPr lang="en-US" dirty="0"/>
              <a:t>Stave assembly starts @CERN, ~ April 2016, will take ~12 months to finish</a:t>
            </a:r>
          </a:p>
          <a:p>
            <a:pPr lvl="2"/>
            <a:r>
              <a:rPr lang="en-US" dirty="0">
                <a:solidFill>
                  <a:srgbClr val="0432FF"/>
                </a:solidFill>
              </a:rPr>
              <a:t>Training &amp; contribution at CERN,  Stave test and QA</a:t>
            </a:r>
          </a:p>
          <a:p>
            <a:pPr lvl="2"/>
            <a:endParaRPr lang="en-US" dirty="0"/>
          </a:p>
          <a:p>
            <a:pPr lvl="1"/>
            <a:r>
              <a:rPr lang="en-US" dirty="0"/>
              <a:t>Acceptance test and QA at LBNL, ~Summer 2019</a:t>
            </a:r>
          </a:p>
          <a:p>
            <a:pPr lvl="2"/>
            <a:r>
              <a:rPr lang="en-US" dirty="0"/>
              <a:t>Hand-carrying staves to LBNL, ~4 trips, ~20 staves each trip </a:t>
            </a:r>
          </a:p>
          <a:p>
            <a:pPr lvl="1"/>
            <a:endParaRPr lang="en-US" dirty="0"/>
          </a:p>
        </p:txBody>
      </p:sp>
      <p:sp>
        <p:nvSpPr>
          <p:cNvPr id="4" name="Date Placeholder 3">
            <a:extLst>
              <a:ext uri="{FF2B5EF4-FFF2-40B4-BE49-F238E27FC236}">
                <a16:creationId xmlns:a16="http://schemas.microsoft.com/office/drawing/2014/main" id="{D69F0502-59E9-134B-8070-16A632733962}"/>
              </a:ext>
            </a:extLst>
          </p:cNvPr>
          <p:cNvSpPr>
            <a:spLocks noGrp="1"/>
          </p:cNvSpPr>
          <p:nvPr>
            <p:ph type="dt" sz="half" idx="10"/>
          </p:nvPr>
        </p:nvSpPr>
        <p:spPr/>
        <p:txBody>
          <a:bodyPr/>
          <a:lstStyle/>
          <a:p>
            <a:r>
              <a:rPr lang="en-US"/>
              <a:t>10/19/18</a:t>
            </a:r>
          </a:p>
        </p:txBody>
      </p:sp>
      <p:sp>
        <p:nvSpPr>
          <p:cNvPr id="5" name="Footer Placeholder 4">
            <a:extLst>
              <a:ext uri="{FF2B5EF4-FFF2-40B4-BE49-F238E27FC236}">
                <a16:creationId xmlns:a16="http://schemas.microsoft.com/office/drawing/2014/main" id="{5D3E7FE8-A7E0-624F-89F3-63A75071D9CB}"/>
              </a:ext>
            </a:extLst>
          </p:cNvPr>
          <p:cNvSpPr>
            <a:spLocks noGrp="1"/>
          </p:cNvSpPr>
          <p:nvPr>
            <p:ph type="ftr" sz="quarter" idx="11"/>
          </p:nvPr>
        </p:nvSpPr>
        <p:spPr/>
        <p:txBody>
          <a:bodyPr/>
          <a:lstStyle/>
          <a:p>
            <a:r>
              <a:rPr lang="en-US"/>
              <a:t>sPHENIX GM - MVTX Update</a:t>
            </a:r>
          </a:p>
        </p:txBody>
      </p:sp>
      <p:sp>
        <p:nvSpPr>
          <p:cNvPr id="6" name="Slide Number Placeholder 5">
            <a:extLst>
              <a:ext uri="{FF2B5EF4-FFF2-40B4-BE49-F238E27FC236}">
                <a16:creationId xmlns:a16="http://schemas.microsoft.com/office/drawing/2014/main" id="{802625D5-3638-2649-AA32-28283F728A40}"/>
              </a:ext>
            </a:extLst>
          </p:cNvPr>
          <p:cNvSpPr>
            <a:spLocks noGrp="1"/>
          </p:cNvSpPr>
          <p:nvPr>
            <p:ph type="sldNum" sz="quarter" idx="12"/>
          </p:nvPr>
        </p:nvSpPr>
        <p:spPr/>
        <p:txBody>
          <a:bodyPr/>
          <a:lstStyle/>
          <a:p>
            <a:fld id="{73ED6BD4-CFF7-FB45-8B7C-AC215C084BB3}" type="slidenum">
              <a:rPr lang="en-US" smtClean="0"/>
              <a:t>3</a:t>
            </a:fld>
            <a:endParaRPr lang="en-US"/>
          </a:p>
        </p:txBody>
      </p:sp>
    </p:spTree>
    <p:extLst>
      <p:ext uri="{BB962C8B-B14F-4D97-AF65-F5344CB8AC3E}">
        <p14:creationId xmlns:p14="http://schemas.microsoft.com/office/powerpoint/2010/main" val="1907891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81998AF-B634-B34F-BE85-0503D8766597}"/>
              </a:ext>
            </a:extLst>
          </p:cNvPr>
          <p:cNvSpPr>
            <a:spLocks noGrp="1"/>
          </p:cNvSpPr>
          <p:nvPr>
            <p:ph type="title"/>
          </p:nvPr>
        </p:nvSpPr>
        <p:spPr>
          <a:xfrm>
            <a:off x="406403" y="159377"/>
            <a:ext cx="9632951" cy="696533"/>
          </a:xfrm>
        </p:spPr>
        <p:txBody>
          <a:bodyPr>
            <a:normAutofit fontScale="90000"/>
          </a:bodyPr>
          <a:lstStyle/>
          <a:p>
            <a:r>
              <a:rPr lang="en-US" sz="4800" dirty="0"/>
              <a:t>Updated Schedules and Milestones</a:t>
            </a:r>
          </a:p>
        </p:txBody>
      </p:sp>
      <p:sp>
        <p:nvSpPr>
          <p:cNvPr id="5" name="Date Placeholder 4">
            <a:extLst>
              <a:ext uri="{FF2B5EF4-FFF2-40B4-BE49-F238E27FC236}">
                <a16:creationId xmlns:a16="http://schemas.microsoft.com/office/drawing/2014/main" id="{CC1F7A34-107C-E843-B107-F55AB7056089}"/>
              </a:ext>
            </a:extLst>
          </p:cNvPr>
          <p:cNvSpPr>
            <a:spLocks noGrp="1"/>
          </p:cNvSpPr>
          <p:nvPr>
            <p:ph type="dt" sz="half" idx="10"/>
          </p:nvPr>
        </p:nvSpPr>
        <p:spPr/>
        <p:txBody>
          <a:bodyPr/>
          <a:lstStyle/>
          <a:p>
            <a:r>
              <a:rPr lang="en-US"/>
              <a:t>10/19/18</a:t>
            </a:r>
          </a:p>
        </p:txBody>
      </p:sp>
      <p:sp>
        <p:nvSpPr>
          <p:cNvPr id="6" name="Footer Placeholder 5">
            <a:extLst>
              <a:ext uri="{FF2B5EF4-FFF2-40B4-BE49-F238E27FC236}">
                <a16:creationId xmlns:a16="http://schemas.microsoft.com/office/drawing/2014/main" id="{682E5597-13DB-AF46-BB83-509280B98FCF}"/>
              </a:ext>
            </a:extLst>
          </p:cNvPr>
          <p:cNvSpPr>
            <a:spLocks noGrp="1"/>
          </p:cNvSpPr>
          <p:nvPr>
            <p:ph type="ftr" sz="quarter" idx="11"/>
          </p:nvPr>
        </p:nvSpPr>
        <p:spPr/>
        <p:txBody>
          <a:bodyPr/>
          <a:lstStyle/>
          <a:p>
            <a:r>
              <a:rPr lang="en-US"/>
              <a:t>sPHENIX GM - MVTX Update</a:t>
            </a:r>
          </a:p>
        </p:txBody>
      </p:sp>
      <p:sp>
        <p:nvSpPr>
          <p:cNvPr id="7" name="Slide Number Placeholder 6">
            <a:extLst>
              <a:ext uri="{FF2B5EF4-FFF2-40B4-BE49-F238E27FC236}">
                <a16:creationId xmlns:a16="http://schemas.microsoft.com/office/drawing/2014/main" id="{FB691E24-7272-2448-B1C0-5DA8165339B9}"/>
              </a:ext>
            </a:extLst>
          </p:cNvPr>
          <p:cNvSpPr>
            <a:spLocks noGrp="1"/>
          </p:cNvSpPr>
          <p:nvPr>
            <p:ph type="sldNum" sz="quarter" idx="12"/>
          </p:nvPr>
        </p:nvSpPr>
        <p:spPr/>
        <p:txBody>
          <a:bodyPr/>
          <a:lstStyle/>
          <a:p>
            <a:fld id="{DBC2B7C4-7EFF-464D-8315-689B7A5A9DB8}" type="slidenum">
              <a:rPr lang="en-US" smtClean="0"/>
              <a:t>4</a:t>
            </a:fld>
            <a:endParaRPr lang="en-US"/>
          </a:p>
        </p:txBody>
      </p:sp>
      <p:graphicFrame>
        <p:nvGraphicFramePr>
          <p:cNvPr id="9" name="Table 8">
            <a:extLst>
              <a:ext uri="{FF2B5EF4-FFF2-40B4-BE49-F238E27FC236}">
                <a16:creationId xmlns:a16="http://schemas.microsoft.com/office/drawing/2014/main" id="{0E2A5AEC-B53D-8D4F-AA72-1E4D50EE80B9}"/>
              </a:ext>
            </a:extLst>
          </p:cNvPr>
          <p:cNvGraphicFramePr>
            <a:graphicFrameLocks noGrp="1"/>
          </p:cNvGraphicFramePr>
          <p:nvPr>
            <p:extLst/>
          </p:nvPr>
        </p:nvGraphicFramePr>
        <p:xfrm>
          <a:off x="2057983" y="1505269"/>
          <a:ext cx="8076042" cy="381000"/>
        </p:xfrm>
        <a:graphic>
          <a:graphicData uri="http://schemas.openxmlformats.org/drawingml/2006/table">
            <a:tbl>
              <a:tblPr firstRow="1" bandRow="1">
                <a:tableStyleId>{5C22544A-7EE6-4342-B048-85BDC9FD1C3A}</a:tableStyleId>
              </a:tblPr>
              <a:tblGrid>
                <a:gridCol w="1346007">
                  <a:extLst>
                    <a:ext uri="{9D8B030D-6E8A-4147-A177-3AD203B41FA5}">
                      <a16:colId xmlns:a16="http://schemas.microsoft.com/office/drawing/2014/main" val="180237816"/>
                    </a:ext>
                  </a:extLst>
                </a:gridCol>
                <a:gridCol w="1346007">
                  <a:extLst>
                    <a:ext uri="{9D8B030D-6E8A-4147-A177-3AD203B41FA5}">
                      <a16:colId xmlns:a16="http://schemas.microsoft.com/office/drawing/2014/main" val="3789061785"/>
                    </a:ext>
                  </a:extLst>
                </a:gridCol>
                <a:gridCol w="1346007">
                  <a:extLst>
                    <a:ext uri="{9D8B030D-6E8A-4147-A177-3AD203B41FA5}">
                      <a16:colId xmlns:a16="http://schemas.microsoft.com/office/drawing/2014/main" val="3360062225"/>
                    </a:ext>
                  </a:extLst>
                </a:gridCol>
                <a:gridCol w="1346007">
                  <a:extLst>
                    <a:ext uri="{9D8B030D-6E8A-4147-A177-3AD203B41FA5}">
                      <a16:colId xmlns:a16="http://schemas.microsoft.com/office/drawing/2014/main" val="4003284006"/>
                    </a:ext>
                  </a:extLst>
                </a:gridCol>
                <a:gridCol w="1346007">
                  <a:extLst>
                    <a:ext uri="{9D8B030D-6E8A-4147-A177-3AD203B41FA5}">
                      <a16:colId xmlns:a16="http://schemas.microsoft.com/office/drawing/2014/main" val="3937574876"/>
                    </a:ext>
                  </a:extLst>
                </a:gridCol>
                <a:gridCol w="1346007">
                  <a:extLst>
                    <a:ext uri="{9D8B030D-6E8A-4147-A177-3AD203B41FA5}">
                      <a16:colId xmlns:a16="http://schemas.microsoft.com/office/drawing/2014/main" val="981024134"/>
                    </a:ext>
                  </a:extLst>
                </a:gridCol>
              </a:tblGrid>
              <a:tr h="375920">
                <a:tc>
                  <a:txBody>
                    <a:bodyPr/>
                    <a:lstStyle/>
                    <a:p>
                      <a:pPr algn="ctr"/>
                      <a:r>
                        <a:rPr lang="en-US" sz="1900" dirty="0"/>
                        <a:t>CY-2018</a:t>
                      </a:r>
                    </a:p>
                  </a:txBody>
                  <a:tcPr/>
                </a:tc>
                <a:tc>
                  <a:txBody>
                    <a:bodyPr/>
                    <a:lstStyle/>
                    <a:p>
                      <a:pPr algn="ctr"/>
                      <a:r>
                        <a:rPr lang="en-US" sz="1900" dirty="0"/>
                        <a:t>2019</a:t>
                      </a:r>
                    </a:p>
                  </a:txBody>
                  <a:tcPr/>
                </a:tc>
                <a:tc>
                  <a:txBody>
                    <a:bodyPr/>
                    <a:lstStyle/>
                    <a:p>
                      <a:pPr algn="ctr"/>
                      <a:r>
                        <a:rPr lang="en-US" sz="1900" dirty="0"/>
                        <a:t>2020</a:t>
                      </a:r>
                    </a:p>
                  </a:txBody>
                  <a:tcPr/>
                </a:tc>
                <a:tc>
                  <a:txBody>
                    <a:bodyPr/>
                    <a:lstStyle/>
                    <a:p>
                      <a:pPr algn="ctr"/>
                      <a:r>
                        <a:rPr lang="en-US" sz="1900" dirty="0"/>
                        <a:t>2021</a:t>
                      </a:r>
                    </a:p>
                  </a:txBody>
                  <a:tcPr/>
                </a:tc>
                <a:tc>
                  <a:txBody>
                    <a:bodyPr/>
                    <a:lstStyle/>
                    <a:p>
                      <a:pPr algn="ctr"/>
                      <a:r>
                        <a:rPr lang="en-US" sz="1900" dirty="0"/>
                        <a:t>2022</a:t>
                      </a:r>
                    </a:p>
                  </a:txBody>
                  <a:tcPr/>
                </a:tc>
                <a:tc>
                  <a:txBody>
                    <a:bodyPr/>
                    <a:lstStyle/>
                    <a:p>
                      <a:pPr algn="ctr"/>
                      <a:r>
                        <a:rPr lang="en-US" sz="1900" dirty="0"/>
                        <a:t>2023</a:t>
                      </a:r>
                    </a:p>
                  </a:txBody>
                  <a:tcPr/>
                </a:tc>
                <a:extLst>
                  <a:ext uri="{0D108BD9-81ED-4DB2-BD59-A6C34878D82A}">
                    <a16:rowId xmlns:a16="http://schemas.microsoft.com/office/drawing/2014/main" val="1974851673"/>
                  </a:ext>
                </a:extLst>
              </a:tr>
            </a:tbl>
          </a:graphicData>
        </a:graphic>
      </p:graphicFrame>
      <p:grpSp>
        <p:nvGrpSpPr>
          <p:cNvPr id="71" name="Group 70">
            <a:extLst>
              <a:ext uri="{FF2B5EF4-FFF2-40B4-BE49-F238E27FC236}">
                <a16:creationId xmlns:a16="http://schemas.microsoft.com/office/drawing/2014/main" id="{F5171710-2990-534C-AC5B-83A948AC0F6B}"/>
              </a:ext>
            </a:extLst>
          </p:cNvPr>
          <p:cNvGrpSpPr/>
          <p:nvPr/>
        </p:nvGrpSpPr>
        <p:grpSpPr>
          <a:xfrm>
            <a:off x="3103201" y="2031456"/>
            <a:ext cx="1924016" cy="461665"/>
            <a:chOff x="1657350" y="2031459"/>
            <a:chExt cx="1924016" cy="461666"/>
          </a:xfrm>
        </p:grpSpPr>
        <p:cxnSp>
          <p:nvCxnSpPr>
            <p:cNvPr id="11" name="Straight Arrow Connector 10">
              <a:extLst>
                <a:ext uri="{FF2B5EF4-FFF2-40B4-BE49-F238E27FC236}">
                  <a16:creationId xmlns:a16="http://schemas.microsoft.com/office/drawing/2014/main" id="{CDEBFECA-AE31-DA42-A8BC-4449C03686F7}"/>
                </a:ext>
              </a:extLst>
            </p:cNvPr>
            <p:cNvCxnSpPr>
              <a:cxnSpLocks/>
            </p:cNvCxnSpPr>
            <p:nvPr/>
          </p:nvCxnSpPr>
          <p:spPr>
            <a:xfrm>
              <a:off x="1952804" y="2083578"/>
              <a:ext cx="1628562"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5F7E40C-2877-994F-B07F-0FAC32312763}"/>
                </a:ext>
              </a:extLst>
            </p:cNvPr>
            <p:cNvSpPr txBox="1"/>
            <p:nvPr/>
          </p:nvSpPr>
          <p:spPr>
            <a:xfrm>
              <a:off x="1657350" y="2031459"/>
              <a:ext cx="931409" cy="461666"/>
            </a:xfrm>
            <a:prstGeom prst="rect">
              <a:avLst/>
            </a:prstGeom>
            <a:noFill/>
          </p:spPr>
          <p:txBody>
            <a:bodyPr wrap="none" rtlCol="0">
              <a:spAutoFit/>
            </a:bodyPr>
            <a:lstStyle/>
            <a:p>
              <a:r>
                <a:rPr lang="en-US" sz="1200" b="1" dirty="0"/>
                <a:t>Stave &amp; RU </a:t>
              </a:r>
            </a:p>
            <a:p>
              <a:r>
                <a:rPr lang="en-US" sz="1200" b="1" dirty="0"/>
                <a:t>production</a:t>
              </a:r>
            </a:p>
          </p:txBody>
        </p:sp>
      </p:grpSp>
      <p:grpSp>
        <p:nvGrpSpPr>
          <p:cNvPr id="17" name="Group 16">
            <a:extLst>
              <a:ext uri="{FF2B5EF4-FFF2-40B4-BE49-F238E27FC236}">
                <a16:creationId xmlns:a16="http://schemas.microsoft.com/office/drawing/2014/main" id="{70914154-C4A5-D846-8AE9-AAA717C5F4A3}"/>
              </a:ext>
            </a:extLst>
          </p:cNvPr>
          <p:cNvGrpSpPr/>
          <p:nvPr/>
        </p:nvGrpSpPr>
        <p:grpSpPr>
          <a:xfrm>
            <a:off x="5430258" y="4877117"/>
            <a:ext cx="1098823" cy="378989"/>
            <a:chOff x="3262785" y="2711027"/>
            <a:chExt cx="1098822" cy="378987"/>
          </a:xfrm>
        </p:grpSpPr>
        <p:cxnSp>
          <p:nvCxnSpPr>
            <p:cNvPr id="13" name="Straight Arrow Connector 12">
              <a:extLst>
                <a:ext uri="{FF2B5EF4-FFF2-40B4-BE49-F238E27FC236}">
                  <a16:creationId xmlns:a16="http://schemas.microsoft.com/office/drawing/2014/main" id="{DC9903D0-3416-CA40-BF0E-5DE8AD2CFC48}"/>
                </a:ext>
              </a:extLst>
            </p:cNvPr>
            <p:cNvCxnSpPr>
              <a:cxnSpLocks/>
            </p:cNvCxnSpPr>
            <p:nvPr/>
          </p:nvCxnSpPr>
          <p:spPr>
            <a:xfrm>
              <a:off x="3262785" y="2711027"/>
              <a:ext cx="1098822"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8D727B8-1D13-984A-8A4C-A36B28960882}"/>
                </a:ext>
              </a:extLst>
            </p:cNvPr>
            <p:cNvSpPr txBox="1"/>
            <p:nvPr/>
          </p:nvSpPr>
          <p:spPr>
            <a:xfrm>
              <a:off x="3262785" y="2720683"/>
              <a:ext cx="867544" cy="369331"/>
            </a:xfrm>
            <a:prstGeom prst="rect">
              <a:avLst/>
            </a:prstGeom>
            <a:noFill/>
          </p:spPr>
          <p:txBody>
            <a:bodyPr wrap="none" rtlCol="0">
              <a:spAutoFit/>
            </a:bodyPr>
            <a:lstStyle/>
            <a:p>
              <a:r>
                <a:rPr lang="en-US" sz="900" dirty="0"/>
                <a:t>Power system </a:t>
              </a:r>
            </a:p>
            <a:p>
              <a:r>
                <a:rPr lang="en-US" sz="900" dirty="0"/>
                <a:t>production</a:t>
              </a:r>
            </a:p>
          </p:txBody>
        </p:sp>
      </p:grpSp>
      <p:grpSp>
        <p:nvGrpSpPr>
          <p:cNvPr id="18" name="Group 17">
            <a:extLst>
              <a:ext uri="{FF2B5EF4-FFF2-40B4-BE49-F238E27FC236}">
                <a16:creationId xmlns:a16="http://schemas.microsoft.com/office/drawing/2014/main" id="{6280323B-73E3-7D40-A991-45D497DA806F}"/>
              </a:ext>
            </a:extLst>
          </p:cNvPr>
          <p:cNvGrpSpPr/>
          <p:nvPr/>
        </p:nvGrpSpPr>
        <p:grpSpPr>
          <a:xfrm>
            <a:off x="3129028" y="2647920"/>
            <a:ext cx="5066344" cy="276999"/>
            <a:chOff x="3028117" y="2690395"/>
            <a:chExt cx="5066344" cy="276999"/>
          </a:xfrm>
        </p:grpSpPr>
        <p:cxnSp>
          <p:nvCxnSpPr>
            <p:cNvPr id="19" name="Straight Arrow Connector 18">
              <a:extLst>
                <a:ext uri="{FF2B5EF4-FFF2-40B4-BE49-F238E27FC236}">
                  <a16:creationId xmlns:a16="http://schemas.microsoft.com/office/drawing/2014/main" id="{0F4242E0-7F81-4B4F-B74F-A001465249AD}"/>
                </a:ext>
              </a:extLst>
            </p:cNvPr>
            <p:cNvCxnSpPr>
              <a:cxnSpLocks/>
            </p:cNvCxnSpPr>
            <p:nvPr/>
          </p:nvCxnSpPr>
          <p:spPr>
            <a:xfrm>
              <a:off x="3028117" y="2711027"/>
              <a:ext cx="5066344"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FFA2944-1D11-344C-8E9C-1D0EA82D3DFD}"/>
                </a:ext>
              </a:extLst>
            </p:cNvPr>
            <p:cNvSpPr txBox="1"/>
            <p:nvPr/>
          </p:nvSpPr>
          <p:spPr>
            <a:xfrm>
              <a:off x="3239264" y="2690395"/>
              <a:ext cx="4855197" cy="276999"/>
            </a:xfrm>
            <a:prstGeom prst="rect">
              <a:avLst/>
            </a:prstGeom>
            <a:noFill/>
          </p:spPr>
          <p:txBody>
            <a:bodyPr wrap="square" rtlCol="0">
              <a:spAutoFit/>
            </a:bodyPr>
            <a:lstStyle/>
            <a:p>
              <a:r>
                <a:rPr lang="en-US" sz="1200" b="1" dirty="0"/>
                <a:t>Detector mechanics design &amp; production,  global interface to sPHENIX</a:t>
              </a:r>
            </a:p>
          </p:txBody>
        </p:sp>
      </p:grpSp>
      <p:grpSp>
        <p:nvGrpSpPr>
          <p:cNvPr id="23" name="Group 22">
            <a:extLst>
              <a:ext uri="{FF2B5EF4-FFF2-40B4-BE49-F238E27FC236}">
                <a16:creationId xmlns:a16="http://schemas.microsoft.com/office/drawing/2014/main" id="{A1327029-2F9D-124B-97D5-477ABE3C7FB7}"/>
              </a:ext>
            </a:extLst>
          </p:cNvPr>
          <p:cNvGrpSpPr/>
          <p:nvPr/>
        </p:nvGrpSpPr>
        <p:grpSpPr>
          <a:xfrm>
            <a:off x="4901057" y="3563743"/>
            <a:ext cx="1737439" cy="369333"/>
            <a:chOff x="4094391" y="2680223"/>
            <a:chExt cx="1737438" cy="369331"/>
          </a:xfrm>
        </p:grpSpPr>
        <p:cxnSp>
          <p:nvCxnSpPr>
            <p:cNvPr id="24" name="Straight Arrow Connector 23">
              <a:extLst>
                <a:ext uri="{FF2B5EF4-FFF2-40B4-BE49-F238E27FC236}">
                  <a16:creationId xmlns:a16="http://schemas.microsoft.com/office/drawing/2014/main" id="{DFFE5DA4-AE34-2B43-A3F1-95D31C7112E0}"/>
                </a:ext>
              </a:extLst>
            </p:cNvPr>
            <p:cNvCxnSpPr>
              <a:cxnSpLocks/>
            </p:cNvCxnSpPr>
            <p:nvPr/>
          </p:nvCxnSpPr>
          <p:spPr>
            <a:xfrm>
              <a:off x="4094391" y="2711027"/>
              <a:ext cx="1737438"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DEB90A7-2B19-654E-9231-95D23B296796}"/>
                </a:ext>
              </a:extLst>
            </p:cNvPr>
            <p:cNvSpPr txBox="1"/>
            <p:nvPr/>
          </p:nvSpPr>
          <p:spPr>
            <a:xfrm>
              <a:off x="4094391" y="2680223"/>
              <a:ext cx="1737438" cy="369331"/>
            </a:xfrm>
            <a:prstGeom prst="rect">
              <a:avLst/>
            </a:prstGeom>
            <a:noFill/>
          </p:spPr>
          <p:txBody>
            <a:bodyPr wrap="square" rtlCol="0">
              <a:spAutoFit/>
            </a:bodyPr>
            <a:lstStyle/>
            <a:p>
              <a:r>
                <a:rPr lang="en-US" sz="900" dirty="0"/>
                <a:t>Service barrel </a:t>
              </a:r>
            </a:p>
            <a:p>
              <a:r>
                <a:rPr lang="en-US" sz="900" dirty="0"/>
                <a:t>design &amp; production</a:t>
              </a:r>
            </a:p>
          </p:txBody>
        </p:sp>
      </p:grpSp>
      <p:grpSp>
        <p:nvGrpSpPr>
          <p:cNvPr id="29" name="Group 28">
            <a:extLst>
              <a:ext uri="{FF2B5EF4-FFF2-40B4-BE49-F238E27FC236}">
                <a16:creationId xmlns:a16="http://schemas.microsoft.com/office/drawing/2014/main" id="{C8CA1D4B-C503-AE4E-BD8B-54AB3BF531C7}"/>
              </a:ext>
            </a:extLst>
          </p:cNvPr>
          <p:cNvGrpSpPr/>
          <p:nvPr/>
        </p:nvGrpSpPr>
        <p:grpSpPr>
          <a:xfrm>
            <a:off x="3493478" y="3024531"/>
            <a:ext cx="828263" cy="230832"/>
            <a:chOff x="3728752" y="2682754"/>
            <a:chExt cx="828262" cy="230832"/>
          </a:xfrm>
        </p:grpSpPr>
        <p:cxnSp>
          <p:nvCxnSpPr>
            <p:cNvPr id="30" name="Straight Arrow Connector 29">
              <a:extLst>
                <a:ext uri="{FF2B5EF4-FFF2-40B4-BE49-F238E27FC236}">
                  <a16:creationId xmlns:a16="http://schemas.microsoft.com/office/drawing/2014/main" id="{AAF9D36F-93E9-E846-AFEE-796B88F54FB3}"/>
                </a:ext>
              </a:extLst>
            </p:cNvPr>
            <p:cNvCxnSpPr>
              <a:cxnSpLocks/>
            </p:cNvCxnSpPr>
            <p:nvPr/>
          </p:nvCxnSpPr>
          <p:spPr>
            <a:xfrm>
              <a:off x="3795165" y="2703054"/>
              <a:ext cx="761849"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21EE598-D94F-D846-AAC0-2A53BD93AA2A}"/>
                </a:ext>
              </a:extLst>
            </p:cNvPr>
            <p:cNvSpPr txBox="1"/>
            <p:nvPr/>
          </p:nvSpPr>
          <p:spPr>
            <a:xfrm>
              <a:off x="3728752" y="2682754"/>
              <a:ext cx="739304" cy="230832"/>
            </a:xfrm>
            <a:prstGeom prst="rect">
              <a:avLst/>
            </a:prstGeom>
            <a:noFill/>
          </p:spPr>
          <p:txBody>
            <a:bodyPr wrap="none" rtlCol="0">
              <a:spAutoFit/>
            </a:bodyPr>
            <a:lstStyle/>
            <a:p>
              <a:r>
                <a:rPr lang="en-US" sz="900" dirty="0"/>
                <a:t>End Wheels</a:t>
              </a:r>
            </a:p>
          </p:txBody>
        </p:sp>
      </p:grpSp>
      <p:grpSp>
        <p:nvGrpSpPr>
          <p:cNvPr id="34" name="Group 33">
            <a:extLst>
              <a:ext uri="{FF2B5EF4-FFF2-40B4-BE49-F238E27FC236}">
                <a16:creationId xmlns:a16="http://schemas.microsoft.com/office/drawing/2014/main" id="{3346488B-1DBB-234F-81F3-41B9C66DF77E}"/>
              </a:ext>
            </a:extLst>
          </p:cNvPr>
          <p:cNvGrpSpPr/>
          <p:nvPr/>
        </p:nvGrpSpPr>
        <p:grpSpPr>
          <a:xfrm>
            <a:off x="4358842" y="3169952"/>
            <a:ext cx="1023623" cy="230832"/>
            <a:chOff x="3895974" y="2661453"/>
            <a:chExt cx="1023623" cy="230832"/>
          </a:xfrm>
        </p:grpSpPr>
        <p:cxnSp>
          <p:nvCxnSpPr>
            <p:cNvPr id="35" name="Straight Arrow Connector 34">
              <a:extLst>
                <a:ext uri="{FF2B5EF4-FFF2-40B4-BE49-F238E27FC236}">
                  <a16:creationId xmlns:a16="http://schemas.microsoft.com/office/drawing/2014/main" id="{6433B74A-C47F-5948-A5B6-681930CC1B74}"/>
                </a:ext>
              </a:extLst>
            </p:cNvPr>
            <p:cNvCxnSpPr>
              <a:cxnSpLocks/>
            </p:cNvCxnSpPr>
            <p:nvPr/>
          </p:nvCxnSpPr>
          <p:spPr>
            <a:xfrm>
              <a:off x="3895974" y="2703054"/>
              <a:ext cx="1023623"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C7BF6FD-6120-1C4D-A168-1240E1AA35B2}"/>
                </a:ext>
              </a:extLst>
            </p:cNvPr>
            <p:cNvSpPr txBox="1"/>
            <p:nvPr/>
          </p:nvSpPr>
          <p:spPr>
            <a:xfrm>
              <a:off x="4156865" y="2661453"/>
              <a:ext cx="407484" cy="230832"/>
            </a:xfrm>
            <a:prstGeom prst="rect">
              <a:avLst/>
            </a:prstGeom>
            <a:noFill/>
          </p:spPr>
          <p:txBody>
            <a:bodyPr wrap="none" rtlCol="0">
              <a:spAutoFit/>
            </a:bodyPr>
            <a:lstStyle/>
            <a:p>
              <a:r>
                <a:rPr lang="en-US" sz="900" dirty="0"/>
                <a:t>CYSS</a:t>
              </a:r>
              <a:endParaRPr lang="en-US" sz="1200" dirty="0"/>
            </a:p>
          </p:txBody>
        </p:sp>
      </p:grpSp>
      <p:grpSp>
        <p:nvGrpSpPr>
          <p:cNvPr id="40" name="Group 39">
            <a:extLst>
              <a:ext uri="{FF2B5EF4-FFF2-40B4-BE49-F238E27FC236}">
                <a16:creationId xmlns:a16="http://schemas.microsoft.com/office/drawing/2014/main" id="{4A7F3F48-66B7-774B-BF8E-1B0D5AE75086}"/>
              </a:ext>
            </a:extLst>
          </p:cNvPr>
          <p:cNvGrpSpPr/>
          <p:nvPr/>
        </p:nvGrpSpPr>
        <p:grpSpPr>
          <a:xfrm>
            <a:off x="6637389" y="4632788"/>
            <a:ext cx="821059" cy="230832"/>
            <a:chOff x="3174643" y="2681608"/>
            <a:chExt cx="821059" cy="230832"/>
          </a:xfrm>
        </p:grpSpPr>
        <p:cxnSp>
          <p:nvCxnSpPr>
            <p:cNvPr id="41" name="Straight Arrow Connector 40">
              <a:extLst>
                <a:ext uri="{FF2B5EF4-FFF2-40B4-BE49-F238E27FC236}">
                  <a16:creationId xmlns:a16="http://schemas.microsoft.com/office/drawing/2014/main" id="{04860B1B-616D-D248-AA43-A188DDBA19E7}"/>
                </a:ext>
              </a:extLst>
            </p:cNvPr>
            <p:cNvCxnSpPr>
              <a:cxnSpLocks/>
            </p:cNvCxnSpPr>
            <p:nvPr/>
          </p:nvCxnSpPr>
          <p:spPr>
            <a:xfrm>
              <a:off x="3395643" y="2711027"/>
              <a:ext cx="466825"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54DBA20-842B-8E42-B51B-FF0D8C13C178}"/>
                </a:ext>
              </a:extLst>
            </p:cNvPr>
            <p:cNvSpPr txBox="1"/>
            <p:nvPr/>
          </p:nvSpPr>
          <p:spPr>
            <a:xfrm>
              <a:off x="3174643" y="2681608"/>
              <a:ext cx="821059" cy="230832"/>
            </a:xfrm>
            <a:prstGeom prst="rect">
              <a:avLst/>
            </a:prstGeom>
            <a:noFill/>
          </p:spPr>
          <p:txBody>
            <a:bodyPr wrap="none" rtlCol="0">
              <a:spAutoFit/>
            </a:bodyPr>
            <a:lstStyle/>
            <a:p>
              <a:r>
                <a:rPr lang="en-US" sz="900" dirty="0"/>
                <a:t>Half barrel #1</a:t>
              </a:r>
            </a:p>
          </p:txBody>
        </p:sp>
      </p:grpSp>
      <p:grpSp>
        <p:nvGrpSpPr>
          <p:cNvPr id="43" name="Group 42">
            <a:extLst>
              <a:ext uri="{FF2B5EF4-FFF2-40B4-BE49-F238E27FC236}">
                <a16:creationId xmlns:a16="http://schemas.microsoft.com/office/drawing/2014/main" id="{BAE77A88-BF07-A04D-BACE-4E97645708EB}"/>
              </a:ext>
            </a:extLst>
          </p:cNvPr>
          <p:cNvGrpSpPr/>
          <p:nvPr/>
        </p:nvGrpSpPr>
        <p:grpSpPr>
          <a:xfrm>
            <a:off x="6692028" y="4927489"/>
            <a:ext cx="821059" cy="230832"/>
            <a:chOff x="3031258" y="2686395"/>
            <a:chExt cx="821060" cy="230832"/>
          </a:xfrm>
        </p:grpSpPr>
        <p:cxnSp>
          <p:nvCxnSpPr>
            <p:cNvPr id="44" name="Straight Arrow Connector 43">
              <a:extLst>
                <a:ext uri="{FF2B5EF4-FFF2-40B4-BE49-F238E27FC236}">
                  <a16:creationId xmlns:a16="http://schemas.microsoft.com/office/drawing/2014/main" id="{5EA490A9-D80D-244B-9AEF-02E345B39297}"/>
                </a:ext>
              </a:extLst>
            </p:cNvPr>
            <p:cNvCxnSpPr>
              <a:cxnSpLocks/>
            </p:cNvCxnSpPr>
            <p:nvPr/>
          </p:nvCxnSpPr>
          <p:spPr>
            <a:xfrm>
              <a:off x="3387897" y="2711027"/>
              <a:ext cx="389624"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5F325B0-1CA9-1A40-9D4F-D20ED44A2382}"/>
                </a:ext>
              </a:extLst>
            </p:cNvPr>
            <p:cNvSpPr txBox="1"/>
            <p:nvPr/>
          </p:nvSpPr>
          <p:spPr>
            <a:xfrm>
              <a:off x="3031258" y="2686395"/>
              <a:ext cx="821060" cy="230832"/>
            </a:xfrm>
            <a:prstGeom prst="rect">
              <a:avLst/>
            </a:prstGeom>
            <a:noFill/>
          </p:spPr>
          <p:txBody>
            <a:bodyPr wrap="none" rtlCol="0">
              <a:spAutoFit/>
            </a:bodyPr>
            <a:lstStyle/>
            <a:p>
              <a:r>
                <a:rPr lang="en-US" sz="900" dirty="0"/>
                <a:t>Half barrel #2</a:t>
              </a:r>
            </a:p>
          </p:txBody>
        </p:sp>
      </p:grpSp>
      <p:grpSp>
        <p:nvGrpSpPr>
          <p:cNvPr id="48" name="Group 47">
            <a:extLst>
              <a:ext uri="{FF2B5EF4-FFF2-40B4-BE49-F238E27FC236}">
                <a16:creationId xmlns:a16="http://schemas.microsoft.com/office/drawing/2014/main" id="{6C6ECEE6-252F-AF4D-B5BA-1E695B44E938}"/>
              </a:ext>
            </a:extLst>
          </p:cNvPr>
          <p:cNvGrpSpPr/>
          <p:nvPr/>
        </p:nvGrpSpPr>
        <p:grpSpPr>
          <a:xfrm>
            <a:off x="7424403" y="5103775"/>
            <a:ext cx="1011291" cy="415755"/>
            <a:chOff x="4135029" y="4197743"/>
            <a:chExt cx="1011292" cy="415755"/>
          </a:xfrm>
        </p:grpSpPr>
        <p:sp>
          <p:nvSpPr>
            <p:cNvPr id="49" name="5-Point Star 48">
              <a:extLst>
                <a:ext uri="{FF2B5EF4-FFF2-40B4-BE49-F238E27FC236}">
                  <a16:creationId xmlns:a16="http://schemas.microsoft.com/office/drawing/2014/main" id="{9E4B7818-B2D9-8744-BAE5-E5D7790B6BE2}"/>
                </a:ext>
              </a:extLst>
            </p:cNvPr>
            <p:cNvSpPr/>
            <p:nvPr/>
          </p:nvSpPr>
          <p:spPr>
            <a:xfrm>
              <a:off x="4135029" y="4296871"/>
              <a:ext cx="113288" cy="13756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TextBox 49">
              <a:extLst>
                <a:ext uri="{FF2B5EF4-FFF2-40B4-BE49-F238E27FC236}">
                  <a16:creationId xmlns:a16="http://schemas.microsoft.com/office/drawing/2014/main" id="{DE5FFDD7-3062-094B-B0F3-43B6EA1A68C9}"/>
                </a:ext>
              </a:extLst>
            </p:cNvPr>
            <p:cNvSpPr txBox="1"/>
            <p:nvPr/>
          </p:nvSpPr>
          <p:spPr>
            <a:xfrm>
              <a:off x="4248317" y="4197743"/>
              <a:ext cx="898004" cy="415755"/>
            </a:xfrm>
            <a:prstGeom prst="rect">
              <a:avLst/>
            </a:prstGeom>
            <a:noFill/>
          </p:spPr>
          <p:txBody>
            <a:bodyPr wrap="none" rtlCol="0">
              <a:spAutoFit/>
            </a:bodyPr>
            <a:lstStyle/>
            <a:p>
              <a:r>
                <a:rPr lang="en-US" sz="1051" dirty="0"/>
                <a:t>Half barrels</a:t>
              </a:r>
            </a:p>
            <a:p>
              <a:r>
                <a:rPr lang="en-US" sz="1051" dirty="0"/>
                <a:t>arrive @BNL </a:t>
              </a:r>
            </a:p>
          </p:txBody>
        </p:sp>
      </p:grpSp>
      <p:grpSp>
        <p:nvGrpSpPr>
          <p:cNvPr id="51" name="Group 50">
            <a:extLst>
              <a:ext uri="{FF2B5EF4-FFF2-40B4-BE49-F238E27FC236}">
                <a16:creationId xmlns:a16="http://schemas.microsoft.com/office/drawing/2014/main" id="{6120006E-458E-7D43-B6F5-C9499ABB6133}"/>
              </a:ext>
            </a:extLst>
          </p:cNvPr>
          <p:cNvGrpSpPr/>
          <p:nvPr/>
        </p:nvGrpSpPr>
        <p:grpSpPr>
          <a:xfrm>
            <a:off x="7378499" y="5589806"/>
            <a:ext cx="2218877" cy="375195"/>
            <a:chOff x="3190658" y="2711027"/>
            <a:chExt cx="2218877" cy="375194"/>
          </a:xfrm>
        </p:grpSpPr>
        <p:cxnSp>
          <p:nvCxnSpPr>
            <p:cNvPr id="52" name="Straight Arrow Connector 51">
              <a:extLst>
                <a:ext uri="{FF2B5EF4-FFF2-40B4-BE49-F238E27FC236}">
                  <a16:creationId xmlns:a16="http://schemas.microsoft.com/office/drawing/2014/main" id="{C9DF5983-253A-5C42-ACF3-88594453C6F9}"/>
                </a:ext>
              </a:extLst>
            </p:cNvPr>
            <p:cNvCxnSpPr>
              <a:cxnSpLocks/>
            </p:cNvCxnSpPr>
            <p:nvPr/>
          </p:nvCxnSpPr>
          <p:spPr>
            <a:xfrm>
              <a:off x="3262785" y="2711027"/>
              <a:ext cx="1313637"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E2CD4C43-6D60-AF48-940B-0D46D84F3F06}"/>
                </a:ext>
              </a:extLst>
            </p:cNvPr>
            <p:cNvSpPr txBox="1"/>
            <p:nvPr/>
          </p:nvSpPr>
          <p:spPr>
            <a:xfrm>
              <a:off x="3190658" y="2716890"/>
              <a:ext cx="2218877" cy="369331"/>
            </a:xfrm>
            <a:prstGeom prst="rect">
              <a:avLst/>
            </a:prstGeom>
            <a:noFill/>
          </p:spPr>
          <p:txBody>
            <a:bodyPr wrap="none" rtlCol="0">
              <a:spAutoFit/>
            </a:bodyPr>
            <a:lstStyle/>
            <a:p>
              <a:r>
                <a:rPr lang="en-US" sz="900" b="1" dirty="0"/>
                <a:t>MVTX installation &amp; commissioning @BNL</a:t>
              </a:r>
            </a:p>
            <a:p>
              <a:r>
                <a:rPr lang="en-US" sz="900" b="1" dirty="0"/>
                <a:t>RU, FELIX, PS, cables etc.</a:t>
              </a:r>
            </a:p>
          </p:txBody>
        </p:sp>
      </p:grpSp>
      <p:grpSp>
        <p:nvGrpSpPr>
          <p:cNvPr id="55" name="Group 54">
            <a:extLst>
              <a:ext uri="{FF2B5EF4-FFF2-40B4-BE49-F238E27FC236}">
                <a16:creationId xmlns:a16="http://schemas.microsoft.com/office/drawing/2014/main" id="{72DBB80C-0B30-6947-94F6-D1D10E8EAA8D}"/>
              </a:ext>
            </a:extLst>
          </p:cNvPr>
          <p:cNvGrpSpPr/>
          <p:nvPr/>
        </p:nvGrpSpPr>
        <p:grpSpPr>
          <a:xfrm>
            <a:off x="8387089" y="4360403"/>
            <a:ext cx="1270977" cy="415755"/>
            <a:chOff x="4135029" y="4197743"/>
            <a:chExt cx="1270977" cy="415755"/>
          </a:xfrm>
        </p:grpSpPr>
        <p:sp>
          <p:nvSpPr>
            <p:cNvPr id="56" name="5-Point Star 55">
              <a:extLst>
                <a:ext uri="{FF2B5EF4-FFF2-40B4-BE49-F238E27FC236}">
                  <a16:creationId xmlns:a16="http://schemas.microsoft.com/office/drawing/2014/main" id="{52A0F4F9-74AD-E646-BE55-212C0CCCD0B2}"/>
                </a:ext>
              </a:extLst>
            </p:cNvPr>
            <p:cNvSpPr/>
            <p:nvPr/>
          </p:nvSpPr>
          <p:spPr>
            <a:xfrm>
              <a:off x="4135029" y="4296871"/>
              <a:ext cx="113288" cy="13756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TextBox 56">
              <a:extLst>
                <a:ext uri="{FF2B5EF4-FFF2-40B4-BE49-F238E27FC236}">
                  <a16:creationId xmlns:a16="http://schemas.microsoft.com/office/drawing/2014/main" id="{A3F282F9-C6DF-9349-B7EA-A3C8B93A265D}"/>
                </a:ext>
              </a:extLst>
            </p:cNvPr>
            <p:cNvSpPr txBox="1"/>
            <p:nvPr/>
          </p:nvSpPr>
          <p:spPr>
            <a:xfrm>
              <a:off x="4248317" y="4197743"/>
              <a:ext cx="1157689" cy="415755"/>
            </a:xfrm>
            <a:prstGeom prst="rect">
              <a:avLst/>
            </a:prstGeom>
            <a:noFill/>
          </p:spPr>
          <p:txBody>
            <a:bodyPr wrap="none" rtlCol="0">
              <a:spAutoFit/>
            </a:bodyPr>
            <a:lstStyle/>
            <a:p>
              <a:r>
                <a:rPr lang="en-US" sz="1051" dirty="0"/>
                <a:t>Install half barrels</a:t>
              </a:r>
            </a:p>
            <a:p>
              <a:r>
                <a:rPr lang="en-US" sz="1051" dirty="0"/>
                <a:t>     @sPHENIX IR</a:t>
              </a:r>
            </a:p>
          </p:txBody>
        </p:sp>
      </p:grpSp>
      <p:grpSp>
        <p:nvGrpSpPr>
          <p:cNvPr id="58" name="Group 57">
            <a:extLst>
              <a:ext uri="{FF2B5EF4-FFF2-40B4-BE49-F238E27FC236}">
                <a16:creationId xmlns:a16="http://schemas.microsoft.com/office/drawing/2014/main" id="{C0F31F4F-A901-AB4A-9F3F-A64AF29E01D0}"/>
              </a:ext>
            </a:extLst>
          </p:cNvPr>
          <p:cNvGrpSpPr/>
          <p:nvPr/>
        </p:nvGrpSpPr>
        <p:grpSpPr>
          <a:xfrm>
            <a:off x="8725096" y="3506629"/>
            <a:ext cx="1314258" cy="415755"/>
            <a:chOff x="4135029" y="4238203"/>
            <a:chExt cx="1314258" cy="415755"/>
          </a:xfrm>
        </p:grpSpPr>
        <p:sp>
          <p:nvSpPr>
            <p:cNvPr id="59" name="5-Point Star 58">
              <a:extLst>
                <a:ext uri="{FF2B5EF4-FFF2-40B4-BE49-F238E27FC236}">
                  <a16:creationId xmlns:a16="http://schemas.microsoft.com/office/drawing/2014/main" id="{B7BC034F-3F0A-A242-9318-4198A3013569}"/>
                </a:ext>
              </a:extLst>
            </p:cNvPr>
            <p:cNvSpPr/>
            <p:nvPr/>
          </p:nvSpPr>
          <p:spPr>
            <a:xfrm>
              <a:off x="4135029" y="4296871"/>
              <a:ext cx="113288" cy="13756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TextBox 59">
              <a:extLst>
                <a:ext uri="{FF2B5EF4-FFF2-40B4-BE49-F238E27FC236}">
                  <a16:creationId xmlns:a16="http://schemas.microsoft.com/office/drawing/2014/main" id="{54CEE293-60FB-1F48-94F7-C697F8555E47}"/>
                </a:ext>
              </a:extLst>
            </p:cNvPr>
            <p:cNvSpPr txBox="1"/>
            <p:nvPr/>
          </p:nvSpPr>
          <p:spPr>
            <a:xfrm>
              <a:off x="4248317" y="4238203"/>
              <a:ext cx="1200970" cy="415755"/>
            </a:xfrm>
            <a:prstGeom prst="rect">
              <a:avLst/>
            </a:prstGeom>
            <a:noFill/>
          </p:spPr>
          <p:txBody>
            <a:bodyPr wrap="none" rtlCol="0">
              <a:spAutoFit/>
            </a:bodyPr>
            <a:lstStyle/>
            <a:p>
              <a:r>
                <a:rPr lang="en-US" sz="1051" dirty="0">
                  <a:solidFill>
                    <a:srgbClr val="FF0000"/>
                  </a:solidFill>
                </a:rPr>
                <a:t>Ready for beam;</a:t>
              </a:r>
            </a:p>
            <a:p>
              <a:r>
                <a:rPr lang="en-US" sz="1051" dirty="0">
                  <a:solidFill>
                    <a:srgbClr val="FF0000"/>
                  </a:solidFill>
                </a:rPr>
                <a:t>sPHENIX day-1 run</a:t>
              </a:r>
            </a:p>
          </p:txBody>
        </p:sp>
      </p:grpSp>
      <p:cxnSp>
        <p:nvCxnSpPr>
          <p:cNvPr id="62" name="Straight Connector 61">
            <a:extLst>
              <a:ext uri="{FF2B5EF4-FFF2-40B4-BE49-F238E27FC236}">
                <a16:creationId xmlns:a16="http://schemas.microsoft.com/office/drawing/2014/main" id="{6AB2078D-703E-AA48-BD24-64DE36D134DC}"/>
              </a:ext>
            </a:extLst>
          </p:cNvPr>
          <p:cNvCxnSpPr/>
          <p:nvPr/>
        </p:nvCxnSpPr>
        <p:spPr>
          <a:xfrm>
            <a:off x="10134019" y="1908851"/>
            <a:ext cx="0" cy="4262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9651088-8625-DA4B-B8BD-20E60D109332}"/>
              </a:ext>
            </a:extLst>
          </p:cNvPr>
          <p:cNvCxnSpPr/>
          <p:nvPr/>
        </p:nvCxnSpPr>
        <p:spPr>
          <a:xfrm>
            <a:off x="8764276" y="1896769"/>
            <a:ext cx="0" cy="4262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79874EB-8F67-B748-8117-798A1E553BC5}"/>
              </a:ext>
            </a:extLst>
          </p:cNvPr>
          <p:cNvCxnSpPr/>
          <p:nvPr/>
        </p:nvCxnSpPr>
        <p:spPr>
          <a:xfrm>
            <a:off x="7450652" y="1893811"/>
            <a:ext cx="0" cy="4262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D6C1AA2-7653-014C-8BC3-C76B49B48550}"/>
              </a:ext>
            </a:extLst>
          </p:cNvPr>
          <p:cNvCxnSpPr/>
          <p:nvPr/>
        </p:nvCxnSpPr>
        <p:spPr>
          <a:xfrm>
            <a:off x="6092955" y="1893811"/>
            <a:ext cx="0" cy="4262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101F036-DEF6-1643-B10D-0B12AC52181A}"/>
              </a:ext>
            </a:extLst>
          </p:cNvPr>
          <p:cNvCxnSpPr>
            <a:cxnSpLocks/>
          </p:cNvCxnSpPr>
          <p:nvPr/>
        </p:nvCxnSpPr>
        <p:spPr>
          <a:xfrm>
            <a:off x="4775200" y="1881189"/>
            <a:ext cx="0" cy="4262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0810E94-46B4-6A41-9074-7A5BBF2E5276}"/>
              </a:ext>
            </a:extLst>
          </p:cNvPr>
          <p:cNvCxnSpPr/>
          <p:nvPr/>
        </p:nvCxnSpPr>
        <p:spPr>
          <a:xfrm>
            <a:off x="3398655" y="1876109"/>
            <a:ext cx="0" cy="4262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D748D1B-CFF2-5747-ACB9-633191BD5840}"/>
              </a:ext>
            </a:extLst>
          </p:cNvPr>
          <p:cNvCxnSpPr>
            <a:cxnSpLocks/>
          </p:cNvCxnSpPr>
          <p:nvPr/>
        </p:nvCxnSpPr>
        <p:spPr>
          <a:xfrm>
            <a:off x="2057983" y="1868429"/>
            <a:ext cx="9224" cy="4287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27E0C89-DFC7-A749-82BA-5124EDFBFA20}"/>
              </a:ext>
            </a:extLst>
          </p:cNvPr>
          <p:cNvCxnSpPr/>
          <p:nvPr/>
        </p:nvCxnSpPr>
        <p:spPr>
          <a:xfrm>
            <a:off x="2057983" y="6155891"/>
            <a:ext cx="8076036" cy="15040"/>
          </a:xfrm>
          <a:prstGeom prst="line">
            <a:avLst/>
          </a:prstGeom>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34ADBF2C-86D2-494A-A4D2-64A7CEE03F1F}"/>
              </a:ext>
            </a:extLst>
          </p:cNvPr>
          <p:cNvGrpSpPr/>
          <p:nvPr/>
        </p:nvGrpSpPr>
        <p:grpSpPr>
          <a:xfrm>
            <a:off x="4949366" y="2083575"/>
            <a:ext cx="704039" cy="369333"/>
            <a:chOff x="1563564" y="2070534"/>
            <a:chExt cx="704039" cy="369331"/>
          </a:xfrm>
        </p:grpSpPr>
        <p:cxnSp>
          <p:nvCxnSpPr>
            <p:cNvPr id="73" name="Straight Arrow Connector 72">
              <a:extLst>
                <a:ext uri="{FF2B5EF4-FFF2-40B4-BE49-F238E27FC236}">
                  <a16:creationId xmlns:a16="http://schemas.microsoft.com/office/drawing/2014/main" id="{1418171A-2272-4F40-9F59-A9119985ADCC}"/>
                </a:ext>
              </a:extLst>
            </p:cNvPr>
            <p:cNvCxnSpPr>
              <a:cxnSpLocks/>
            </p:cNvCxnSpPr>
            <p:nvPr/>
          </p:nvCxnSpPr>
          <p:spPr>
            <a:xfrm>
              <a:off x="1657350" y="2073105"/>
              <a:ext cx="435728"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B10A2169-5227-8D42-AF68-04CC634D9D36}"/>
                </a:ext>
              </a:extLst>
            </p:cNvPr>
            <p:cNvSpPr txBox="1"/>
            <p:nvPr/>
          </p:nvSpPr>
          <p:spPr>
            <a:xfrm>
              <a:off x="1563564" y="2070534"/>
              <a:ext cx="704039" cy="369331"/>
            </a:xfrm>
            <a:prstGeom prst="rect">
              <a:avLst/>
            </a:prstGeom>
            <a:noFill/>
          </p:spPr>
          <p:txBody>
            <a:bodyPr wrap="none" rtlCol="0">
              <a:spAutoFit/>
            </a:bodyPr>
            <a:lstStyle/>
            <a:p>
              <a:r>
                <a:rPr lang="en-US" sz="900" dirty="0"/>
                <a:t>FELIX </a:t>
              </a:r>
            </a:p>
            <a:p>
              <a:r>
                <a:rPr lang="en-US" sz="900" dirty="0"/>
                <a:t>production</a:t>
              </a:r>
            </a:p>
          </p:txBody>
        </p:sp>
      </p:grpSp>
      <p:grpSp>
        <p:nvGrpSpPr>
          <p:cNvPr id="86" name="Group 85">
            <a:extLst>
              <a:ext uri="{FF2B5EF4-FFF2-40B4-BE49-F238E27FC236}">
                <a16:creationId xmlns:a16="http://schemas.microsoft.com/office/drawing/2014/main" id="{2FAE025F-D1E4-AE44-B3CB-7CCF6FFBEFAD}"/>
              </a:ext>
            </a:extLst>
          </p:cNvPr>
          <p:cNvGrpSpPr/>
          <p:nvPr/>
        </p:nvGrpSpPr>
        <p:grpSpPr>
          <a:xfrm>
            <a:off x="4309347" y="4481907"/>
            <a:ext cx="3161532" cy="277000"/>
            <a:chOff x="3028117" y="2690395"/>
            <a:chExt cx="5066344" cy="190117"/>
          </a:xfrm>
        </p:grpSpPr>
        <p:cxnSp>
          <p:nvCxnSpPr>
            <p:cNvPr id="87" name="Straight Arrow Connector 86">
              <a:extLst>
                <a:ext uri="{FF2B5EF4-FFF2-40B4-BE49-F238E27FC236}">
                  <a16:creationId xmlns:a16="http://schemas.microsoft.com/office/drawing/2014/main" id="{0A1591CA-1FA2-8242-AE45-B74D6F15E247}"/>
                </a:ext>
              </a:extLst>
            </p:cNvPr>
            <p:cNvCxnSpPr>
              <a:cxnSpLocks/>
            </p:cNvCxnSpPr>
            <p:nvPr/>
          </p:nvCxnSpPr>
          <p:spPr>
            <a:xfrm>
              <a:off x="3028117" y="2711027"/>
              <a:ext cx="5066344"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C7B6980B-D5A1-EE46-8772-4F8F455E0783}"/>
                </a:ext>
              </a:extLst>
            </p:cNvPr>
            <p:cNvSpPr txBox="1"/>
            <p:nvPr/>
          </p:nvSpPr>
          <p:spPr>
            <a:xfrm>
              <a:off x="3319246" y="2690395"/>
              <a:ext cx="4321193" cy="190117"/>
            </a:xfrm>
            <a:prstGeom prst="rect">
              <a:avLst/>
            </a:prstGeom>
            <a:noFill/>
          </p:spPr>
          <p:txBody>
            <a:bodyPr wrap="square" rtlCol="0">
              <a:spAutoFit/>
            </a:bodyPr>
            <a:lstStyle/>
            <a:p>
              <a:r>
                <a:rPr lang="en-US" sz="1200" b="1" dirty="0"/>
                <a:t>Barrel Assembly &amp; Testing @LBNL</a:t>
              </a:r>
            </a:p>
          </p:txBody>
        </p:sp>
      </p:grpSp>
      <p:grpSp>
        <p:nvGrpSpPr>
          <p:cNvPr id="61" name="Group 60">
            <a:extLst>
              <a:ext uri="{FF2B5EF4-FFF2-40B4-BE49-F238E27FC236}">
                <a16:creationId xmlns:a16="http://schemas.microsoft.com/office/drawing/2014/main" id="{394B2C5C-5AB0-4149-97DE-07F650499B62}"/>
              </a:ext>
            </a:extLst>
          </p:cNvPr>
          <p:cNvGrpSpPr/>
          <p:nvPr/>
        </p:nvGrpSpPr>
        <p:grpSpPr>
          <a:xfrm>
            <a:off x="2042183" y="2013227"/>
            <a:ext cx="1433406" cy="1209552"/>
            <a:chOff x="3208616" y="4296871"/>
            <a:chExt cx="1433406" cy="1209551"/>
          </a:xfrm>
        </p:grpSpPr>
        <p:sp>
          <p:nvSpPr>
            <p:cNvPr id="69" name="5-Point Star 68">
              <a:extLst>
                <a:ext uri="{FF2B5EF4-FFF2-40B4-BE49-F238E27FC236}">
                  <a16:creationId xmlns:a16="http://schemas.microsoft.com/office/drawing/2014/main" id="{9C1596B5-5FCF-A34D-8F67-0B01F88124E3}"/>
                </a:ext>
              </a:extLst>
            </p:cNvPr>
            <p:cNvSpPr/>
            <p:nvPr/>
          </p:nvSpPr>
          <p:spPr>
            <a:xfrm>
              <a:off x="4135029" y="4296871"/>
              <a:ext cx="113288" cy="13756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TextBox 74">
              <a:extLst>
                <a:ext uri="{FF2B5EF4-FFF2-40B4-BE49-F238E27FC236}">
                  <a16:creationId xmlns:a16="http://schemas.microsoft.com/office/drawing/2014/main" id="{5CF345A6-0162-7741-B152-66EBC1D57560}"/>
                </a:ext>
              </a:extLst>
            </p:cNvPr>
            <p:cNvSpPr txBox="1"/>
            <p:nvPr/>
          </p:nvSpPr>
          <p:spPr>
            <a:xfrm>
              <a:off x="3208616" y="4444594"/>
              <a:ext cx="1433406" cy="1061828"/>
            </a:xfrm>
            <a:prstGeom prst="rect">
              <a:avLst/>
            </a:prstGeom>
            <a:noFill/>
          </p:spPr>
          <p:txBody>
            <a:bodyPr wrap="none" rtlCol="0">
              <a:spAutoFit/>
            </a:bodyPr>
            <a:lstStyle/>
            <a:p>
              <a:r>
                <a:rPr lang="en-US" sz="900" b="1" dirty="0">
                  <a:solidFill>
                    <a:srgbClr val="FF0000"/>
                  </a:solidFill>
                </a:rPr>
                <a:t>ALICE IB stave done;</a:t>
              </a:r>
            </a:p>
            <a:p>
              <a:r>
                <a:rPr lang="en-US" sz="900" b="1" dirty="0">
                  <a:solidFill>
                    <a:srgbClr val="FF0000"/>
                  </a:solidFill>
                </a:rPr>
                <a:t>Facilities available for </a:t>
              </a:r>
            </a:p>
            <a:p>
              <a:r>
                <a:rPr lang="en-US" sz="900" b="1" dirty="0">
                  <a:solidFill>
                    <a:srgbClr val="FF0000"/>
                  </a:solidFill>
                </a:rPr>
                <a:t>sPHENIX production;</a:t>
              </a:r>
            </a:p>
            <a:p>
              <a:endParaRPr lang="en-US" sz="900" b="1" dirty="0">
                <a:solidFill>
                  <a:srgbClr val="FF0000"/>
                </a:solidFill>
              </a:endParaRPr>
            </a:p>
            <a:p>
              <a:r>
                <a:rPr lang="en-US" sz="900" b="1" dirty="0">
                  <a:solidFill>
                    <a:srgbClr val="FF0000"/>
                  </a:solidFill>
                </a:rPr>
                <a:t>A window of opportunity:</a:t>
              </a:r>
            </a:p>
            <a:p>
              <a:pPr marL="228594" indent="-228594">
                <a:buFontTx/>
                <a:buChar char="-"/>
              </a:pPr>
              <a:r>
                <a:rPr lang="en-US" sz="900" b="1" dirty="0">
                  <a:solidFill>
                    <a:srgbClr val="FF0000"/>
                  </a:solidFill>
                </a:rPr>
                <a:t>Low technical risk</a:t>
              </a:r>
            </a:p>
            <a:p>
              <a:pPr marL="228594" indent="-228594">
                <a:buFontTx/>
                <a:buChar char="-"/>
              </a:pPr>
              <a:r>
                <a:rPr lang="en-US" sz="900" b="1" dirty="0">
                  <a:solidFill>
                    <a:srgbClr val="FF0000"/>
                  </a:solidFill>
                </a:rPr>
                <a:t>Cost saving</a:t>
              </a:r>
            </a:p>
          </p:txBody>
        </p:sp>
      </p:grpSp>
      <p:sp>
        <p:nvSpPr>
          <p:cNvPr id="2" name="TextBox 1">
            <a:extLst>
              <a:ext uri="{FF2B5EF4-FFF2-40B4-BE49-F238E27FC236}">
                <a16:creationId xmlns:a16="http://schemas.microsoft.com/office/drawing/2014/main" id="{7116AA45-5EC7-1044-8C35-A9447BB454CE}"/>
              </a:ext>
            </a:extLst>
          </p:cNvPr>
          <p:cNvSpPr txBox="1"/>
          <p:nvPr/>
        </p:nvSpPr>
        <p:spPr>
          <a:xfrm>
            <a:off x="923731" y="1046800"/>
            <a:ext cx="4017446" cy="379656"/>
          </a:xfrm>
          <a:prstGeom prst="rect">
            <a:avLst/>
          </a:prstGeom>
          <a:noFill/>
        </p:spPr>
        <p:txBody>
          <a:bodyPr wrap="none" rtlCol="0">
            <a:spAutoFit/>
          </a:bodyPr>
          <a:lstStyle/>
          <a:p>
            <a:r>
              <a:rPr lang="en-US" sz="1867" b="1" dirty="0">
                <a:solidFill>
                  <a:srgbClr val="032AFF"/>
                </a:solidFill>
              </a:rPr>
              <a:t>sPHENIX:</a:t>
            </a:r>
            <a:r>
              <a:rPr lang="en-US" sz="1867" dirty="0">
                <a:solidFill>
                  <a:srgbClr val="032AFF"/>
                </a:solidFill>
              </a:rPr>
              <a:t>            CD1/3a                     CD2</a:t>
            </a:r>
          </a:p>
        </p:txBody>
      </p:sp>
      <p:sp>
        <p:nvSpPr>
          <p:cNvPr id="76" name="5-Point Star 75">
            <a:extLst>
              <a:ext uri="{FF2B5EF4-FFF2-40B4-BE49-F238E27FC236}">
                <a16:creationId xmlns:a16="http://schemas.microsoft.com/office/drawing/2014/main" id="{ADD71849-089C-2043-86FF-B7BA12C32E75}"/>
              </a:ext>
            </a:extLst>
          </p:cNvPr>
          <p:cNvSpPr/>
          <p:nvPr/>
        </p:nvSpPr>
        <p:spPr>
          <a:xfrm>
            <a:off x="2438400" y="1193801"/>
            <a:ext cx="113288" cy="13756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a:extLst>
              <a:ext uri="{FF2B5EF4-FFF2-40B4-BE49-F238E27FC236}">
                <a16:creationId xmlns:a16="http://schemas.microsoft.com/office/drawing/2014/main" id="{F30FCB28-24AC-A242-9AF6-B5C6CB1408E3}"/>
              </a:ext>
            </a:extLst>
          </p:cNvPr>
          <p:cNvSpPr txBox="1"/>
          <p:nvPr/>
        </p:nvSpPr>
        <p:spPr>
          <a:xfrm>
            <a:off x="1025797" y="1868428"/>
            <a:ext cx="785793" cy="379656"/>
          </a:xfrm>
          <a:prstGeom prst="rect">
            <a:avLst/>
          </a:prstGeom>
          <a:noFill/>
        </p:spPr>
        <p:txBody>
          <a:bodyPr wrap="none" rtlCol="0">
            <a:spAutoFit/>
          </a:bodyPr>
          <a:lstStyle/>
          <a:p>
            <a:r>
              <a:rPr lang="en-US" sz="1867" b="1" dirty="0"/>
              <a:t>MVTX</a:t>
            </a:r>
            <a:endParaRPr lang="en-US" sz="2400" b="1" dirty="0"/>
          </a:p>
        </p:txBody>
      </p:sp>
      <p:sp>
        <p:nvSpPr>
          <p:cNvPr id="77" name="5-Point Star 76">
            <a:extLst>
              <a:ext uri="{FF2B5EF4-FFF2-40B4-BE49-F238E27FC236}">
                <a16:creationId xmlns:a16="http://schemas.microsoft.com/office/drawing/2014/main" id="{F857433C-4304-5A48-9C55-1BF241178F0B}"/>
              </a:ext>
            </a:extLst>
          </p:cNvPr>
          <p:cNvSpPr/>
          <p:nvPr/>
        </p:nvSpPr>
        <p:spPr>
          <a:xfrm>
            <a:off x="8737600" y="1193801"/>
            <a:ext cx="113288" cy="13756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8" name="5-Point Star 77">
            <a:extLst>
              <a:ext uri="{FF2B5EF4-FFF2-40B4-BE49-F238E27FC236}">
                <a16:creationId xmlns:a16="http://schemas.microsoft.com/office/drawing/2014/main" id="{0605263A-36B4-4141-8C59-727056DD55CB}"/>
              </a:ext>
            </a:extLst>
          </p:cNvPr>
          <p:cNvSpPr/>
          <p:nvPr/>
        </p:nvSpPr>
        <p:spPr>
          <a:xfrm>
            <a:off x="4267200" y="1193801"/>
            <a:ext cx="113288" cy="13756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9" name="5-Point Star 78">
            <a:extLst>
              <a:ext uri="{FF2B5EF4-FFF2-40B4-BE49-F238E27FC236}">
                <a16:creationId xmlns:a16="http://schemas.microsoft.com/office/drawing/2014/main" id="{9CF2E3D5-0002-A749-9106-94A2E7263C6F}"/>
              </a:ext>
            </a:extLst>
          </p:cNvPr>
          <p:cNvSpPr/>
          <p:nvPr/>
        </p:nvSpPr>
        <p:spPr>
          <a:xfrm>
            <a:off x="6400800" y="1193801"/>
            <a:ext cx="113288" cy="13756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E97661B5-20DE-794D-B508-7009CB79FD6C}"/>
              </a:ext>
            </a:extLst>
          </p:cNvPr>
          <p:cNvSpPr txBox="1"/>
          <p:nvPr/>
        </p:nvSpPr>
        <p:spPr>
          <a:xfrm>
            <a:off x="8838383" y="1080613"/>
            <a:ext cx="1355884" cy="379656"/>
          </a:xfrm>
          <a:prstGeom prst="rect">
            <a:avLst/>
          </a:prstGeom>
          <a:noFill/>
        </p:spPr>
        <p:txBody>
          <a:bodyPr wrap="none" rtlCol="0">
            <a:spAutoFit/>
          </a:bodyPr>
          <a:lstStyle/>
          <a:p>
            <a:r>
              <a:rPr lang="en-US" sz="1867" dirty="0">
                <a:solidFill>
                  <a:srgbClr val="032AFF"/>
                </a:solidFill>
              </a:rPr>
              <a:t>1</a:t>
            </a:r>
            <a:r>
              <a:rPr lang="en-US" sz="1867" baseline="30000" dirty="0">
                <a:solidFill>
                  <a:srgbClr val="032AFF"/>
                </a:solidFill>
              </a:rPr>
              <a:t>st</a:t>
            </a:r>
            <a:r>
              <a:rPr lang="en-US" sz="1867" dirty="0">
                <a:solidFill>
                  <a:srgbClr val="032AFF"/>
                </a:solidFill>
              </a:rPr>
              <a:t> collisions</a:t>
            </a:r>
          </a:p>
        </p:txBody>
      </p:sp>
      <p:sp>
        <p:nvSpPr>
          <p:cNvPr id="80" name="TextBox 79">
            <a:extLst>
              <a:ext uri="{FF2B5EF4-FFF2-40B4-BE49-F238E27FC236}">
                <a16:creationId xmlns:a16="http://schemas.microsoft.com/office/drawing/2014/main" id="{EA872256-B576-2F4E-B128-A5B4757B8CDC}"/>
              </a:ext>
            </a:extLst>
          </p:cNvPr>
          <p:cNvSpPr txBox="1"/>
          <p:nvPr/>
        </p:nvSpPr>
        <p:spPr>
          <a:xfrm>
            <a:off x="6457444" y="1057928"/>
            <a:ext cx="1262012" cy="379656"/>
          </a:xfrm>
          <a:prstGeom prst="rect">
            <a:avLst/>
          </a:prstGeom>
          <a:noFill/>
        </p:spPr>
        <p:txBody>
          <a:bodyPr wrap="none" rtlCol="0">
            <a:spAutoFit/>
          </a:bodyPr>
          <a:lstStyle/>
          <a:p>
            <a:r>
              <a:rPr lang="en-US" sz="1867" dirty="0">
                <a:solidFill>
                  <a:srgbClr val="032AFF"/>
                </a:solidFill>
              </a:rPr>
              <a:t>Installation</a:t>
            </a:r>
          </a:p>
        </p:txBody>
      </p:sp>
      <p:cxnSp>
        <p:nvCxnSpPr>
          <p:cNvPr id="15" name="Straight Arrow Connector 14">
            <a:extLst>
              <a:ext uri="{FF2B5EF4-FFF2-40B4-BE49-F238E27FC236}">
                <a16:creationId xmlns:a16="http://schemas.microsoft.com/office/drawing/2014/main" id="{45E2144F-4370-9947-A8E0-4C6D7EAFD7C7}"/>
              </a:ext>
            </a:extLst>
          </p:cNvPr>
          <p:cNvCxnSpPr/>
          <p:nvPr/>
        </p:nvCxnSpPr>
        <p:spPr>
          <a:xfrm>
            <a:off x="3264185" y="3506629"/>
            <a:ext cx="1092364" cy="0"/>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6BC9044-44BB-754F-97DA-3A8905E6BD97}"/>
              </a:ext>
            </a:extLst>
          </p:cNvPr>
          <p:cNvSpPr txBox="1"/>
          <p:nvPr/>
        </p:nvSpPr>
        <p:spPr>
          <a:xfrm>
            <a:off x="3164543" y="3568391"/>
            <a:ext cx="1170513" cy="415498"/>
          </a:xfrm>
          <a:prstGeom prst="rect">
            <a:avLst/>
          </a:prstGeom>
          <a:noFill/>
        </p:spPr>
        <p:txBody>
          <a:bodyPr wrap="none" rtlCol="0">
            <a:spAutoFit/>
          </a:bodyPr>
          <a:lstStyle/>
          <a:p>
            <a:r>
              <a:rPr lang="en-US" sz="1050" dirty="0">
                <a:solidFill>
                  <a:srgbClr val="0432FF"/>
                </a:solidFill>
              </a:rPr>
              <a:t>Global integration</a:t>
            </a:r>
          </a:p>
          <a:p>
            <a:r>
              <a:rPr lang="en-US" sz="1050" dirty="0">
                <a:solidFill>
                  <a:srgbClr val="0432FF"/>
                </a:solidFill>
              </a:rPr>
              <a:t>/interface design?</a:t>
            </a:r>
          </a:p>
        </p:txBody>
      </p:sp>
      <p:grpSp>
        <p:nvGrpSpPr>
          <p:cNvPr id="22" name="Group 21">
            <a:extLst>
              <a:ext uri="{FF2B5EF4-FFF2-40B4-BE49-F238E27FC236}">
                <a16:creationId xmlns:a16="http://schemas.microsoft.com/office/drawing/2014/main" id="{88CFBF68-4ACD-C547-BB0C-CF715EA79153}"/>
              </a:ext>
            </a:extLst>
          </p:cNvPr>
          <p:cNvGrpSpPr/>
          <p:nvPr/>
        </p:nvGrpSpPr>
        <p:grpSpPr>
          <a:xfrm>
            <a:off x="4283957" y="5365696"/>
            <a:ext cx="1152880" cy="612988"/>
            <a:chOff x="4283957" y="5204332"/>
            <a:chExt cx="1152880" cy="612988"/>
          </a:xfrm>
        </p:grpSpPr>
        <p:cxnSp>
          <p:nvCxnSpPr>
            <p:cNvPr id="81" name="Straight Arrow Connector 80">
              <a:extLst>
                <a:ext uri="{FF2B5EF4-FFF2-40B4-BE49-F238E27FC236}">
                  <a16:creationId xmlns:a16="http://schemas.microsoft.com/office/drawing/2014/main" id="{2038E9FF-47E0-1043-98D2-A77ED376FF54}"/>
                </a:ext>
              </a:extLst>
            </p:cNvPr>
            <p:cNvCxnSpPr>
              <a:cxnSpLocks/>
            </p:cNvCxnSpPr>
            <p:nvPr/>
          </p:nvCxnSpPr>
          <p:spPr>
            <a:xfrm>
              <a:off x="4309347" y="5204332"/>
              <a:ext cx="992038" cy="0"/>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7C5867C2-3A3A-024F-B544-D0807DE1D053}"/>
                </a:ext>
              </a:extLst>
            </p:cNvPr>
            <p:cNvSpPr txBox="1"/>
            <p:nvPr/>
          </p:nvSpPr>
          <p:spPr>
            <a:xfrm>
              <a:off x="4283957" y="5240239"/>
              <a:ext cx="1152880" cy="577081"/>
            </a:xfrm>
            <a:prstGeom prst="rect">
              <a:avLst/>
            </a:prstGeom>
            <a:noFill/>
          </p:spPr>
          <p:txBody>
            <a:bodyPr wrap="none" rtlCol="0">
              <a:spAutoFit/>
            </a:bodyPr>
            <a:lstStyle/>
            <a:p>
              <a:r>
                <a:rPr lang="en-US" sz="1050" dirty="0">
                  <a:solidFill>
                    <a:srgbClr val="0432FF"/>
                  </a:solidFill>
                </a:rPr>
                <a:t>design &amp; procure </a:t>
              </a:r>
            </a:p>
            <a:p>
              <a:r>
                <a:rPr lang="en-US" sz="1050" dirty="0">
                  <a:solidFill>
                    <a:srgbClr val="0432FF"/>
                  </a:solidFill>
                </a:rPr>
                <a:t>interface to </a:t>
              </a:r>
            </a:p>
            <a:p>
              <a:r>
                <a:rPr lang="en-US" sz="1050" dirty="0">
                  <a:solidFill>
                    <a:srgbClr val="0432FF"/>
                  </a:solidFill>
                </a:rPr>
                <a:t>sPHENIX rails</a:t>
              </a:r>
            </a:p>
          </p:txBody>
        </p:sp>
      </p:grpSp>
      <p:grpSp>
        <p:nvGrpSpPr>
          <p:cNvPr id="83" name="Group 82">
            <a:extLst>
              <a:ext uri="{FF2B5EF4-FFF2-40B4-BE49-F238E27FC236}">
                <a16:creationId xmlns:a16="http://schemas.microsoft.com/office/drawing/2014/main" id="{49F1E9D8-A62B-B14C-B081-F92EA7CF95D7}"/>
              </a:ext>
            </a:extLst>
          </p:cNvPr>
          <p:cNvGrpSpPr/>
          <p:nvPr/>
        </p:nvGrpSpPr>
        <p:grpSpPr>
          <a:xfrm>
            <a:off x="5700375" y="5518096"/>
            <a:ext cx="1165704" cy="451405"/>
            <a:chOff x="4162934" y="5204332"/>
            <a:chExt cx="1165704" cy="451405"/>
          </a:xfrm>
        </p:grpSpPr>
        <p:cxnSp>
          <p:nvCxnSpPr>
            <p:cNvPr id="84" name="Straight Arrow Connector 83">
              <a:extLst>
                <a:ext uri="{FF2B5EF4-FFF2-40B4-BE49-F238E27FC236}">
                  <a16:creationId xmlns:a16="http://schemas.microsoft.com/office/drawing/2014/main" id="{CA4982CB-27E7-514C-9FF5-424E4B13ED07}"/>
                </a:ext>
              </a:extLst>
            </p:cNvPr>
            <p:cNvCxnSpPr>
              <a:cxnSpLocks/>
            </p:cNvCxnSpPr>
            <p:nvPr/>
          </p:nvCxnSpPr>
          <p:spPr>
            <a:xfrm>
              <a:off x="4309347" y="5204332"/>
              <a:ext cx="790601" cy="0"/>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831FDC4E-D8F3-DD43-B3F9-3A044BE6495D}"/>
                </a:ext>
              </a:extLst>
            </p:cNvPr>
            <p:cNvSpPr txBox="1"/>
            <p:nvPr/>
          </p:nvSpPr>
          <p:spPr>
            <a:xfrm>
              <a:off x="4162934" y="5240239"/>
              <a:ext cx="1165704" cy="415498"/>
            </a:xfrm>
            <a:prstGeom prst="rect">
              <a:avLst/>
            </a:prstGeom>
            <a:noFill/>
          </p:spPr>
          <p:txBody>
            <a:bodyPr wrap="none" rtlCol="0">
              <a:spAutoFit/>
            </a:bodyPr>
            <a:lstStyle/>
            <a:p>
              <a:r>
                <a:rPr lang="en-US" sz="1050" dirty="0">
                  <a:solidFill>
                    <a:srgbClr val="0432FF"/>
                  </a:solidFill>
                </a:rPr>
                <a:t>Design &amp; procure </a:t>
              </a:r>
            </a:p>
            <a:p>
              <a:r>
                <a:rPr lang="en-US" sz="1050" dirty="0">
                  <a:solidFill>
                    <a:srgbClr val="0432FF"/>
                  </a:solidFill>
                </a:rPr>
                <a:t>sPHENIX rails</a:t>
              </a:r>
            </a:p>
          </p:txBody>
        </p:sp>
      </p:grpSp>
      <p:sp>
        <p:nvSpPr>
          <p:cNvPr id="32" name="TextBox 31">
            <a:extLst>
              <a:ext uri="{FF2B5EF4-FFF2-40B4-BE49-F238E27FC236}">
                <a16:creationId xmlns:a16="http://schemas.microsoft.com/office/drawing/2014/main" id="{CB2606AE-2DEF-E743-85A6-02F305D0EE92}"/>
              </a:ext>
            </a:extLst>
          </p:cNvPr>
          <p:cNvSpPr txBox="1"/>
          <p:nvPr/>
        </p:nvSpPr>
        <p:spPr>
          <a:xfrm>
            <a:off x="468371" y="5340467"/>
            <a:ext cx="1526893" cy="369332"/>
          </a:xfrm>
          <a:prstGeom prst="rect">
            <a:avLst/>
          </a:prstGeom>
          <a:noFill/>
        </p:spPr>
        <p:txBody>
          <a:bodyPr wrap="none" rtlCol="0">
            <a:spAutoFit/>
          </a:bodyPr>
          <a:lstStyle/>
          <a:p>
            <a:r>
              <a:rPr lang="en-US" dirty="0">
                <a:solidFill>
                  <a:srgbClr val="0432FF"/>
                </a:solidFill>
              </a:rPr>
              <a:t>To be updated</a:t>
            </a:r>
          </a:p>
        </p:txBody>
      </p:sp>
    </p:spTree>
    <p:extLst>
      <p:ext uri="{BB962C8B-B14F-4D97-AF65-F5344CB8AC3E}">
        <p14:creationId xmlns:p14="http://schemas.microsoft.com/office/powerpoint/2010/main" val="3836042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1F8DA-1165-1E48-B863-D387B00E7ABC}"/>
              </a:ext>
            </a:extLst>
          </p:cNvPr>
          <p:cNvSpPr>
            <a:spLocks noGrp="1"/>
          </p:cNvSpPr>
          <p:nvPr>
            <p:ph type="title"/>
          </p:nvPr>
        </p:nvSpPr>
        <p:spPr>
          <a:xfrm>
            <a:off x="838200" y="1"/>
            <a:ext cx="10515600" cy="1095962"/>
          </a:xfrm>
        </p:spPr>
        <p:txBody>
          <a:bodyPr/>
          <a:lstStyle/>
          <a:p>
            <a:r>
              <a:rPr lang="en-US" dirty="0"/>
              <a:t>Recent Progress Highlights</a:t>
            </a:r>
          </a:p>
        </p:txBody>
      </p:sp>
      <p:sp>
        <p:nvSpPr>
          <p:cNvPr id="3" name="Content Placeholder 2">
            <a:extLst>
              <a:ext uri="{FF2B5EF4-FFF2-40B4-BE49-F238E27FC236}">
                <a16:creationId xmlns:a16="http://schemas.microsoft.com/office/drawing/2014/main" id="{5F9F9FE6-79E7-E740-B7F2-700CE5C9655F}"/>
              </a:ext>
            </a:extLst>
          </p:cNvPr>
          <p:cNvSpPr>
            <a:spLocks noGrp="1"/>
          </p:cNvSpPr>
          <p:nvPr>
            <p:ph idx="1"/>
          </p:nvPr>
        </p:nvSpPr>
        <p:spPr>
          <a:xfrm>
            <a:off x="721931" y="1095962"/>
            <a:ext cx="10515600" cy="5260387"/>
          </a:xfrm>
        </p:spPr>
        <p:txBody>
          <a:bodyPr>
            <a:normAutofit fontScale="85000" lnSpcReduction="20000"/>
          </a:bodyPr>
          <a:lstStyle/>
          <a:p>
            <a:r>
              <a:rPr lang="en-US" dirty="0"/>
              <a:t>Completed sensor/HIC/stave evaluations at CERN </a:t>
            </a:r>
          </a:p>
          <a:p>
            <a:pPr lvl="1"/>
            <a:r>
              <a:rPr lang="en-US" dirty="0"/>
              <a:t>Built and tested two HICs with 40cm and 60cm long power FPC</a:t>
            </a:r>
          </a:p>
          <a:p>
            <a:pPr lvl="2"/>
            <a:r>
              <a:rPr lang="en-US" dirty="0"/>
              <a:t>Confirmed sensor performance comparable with the ALICE default configuration</a:t>
            </a:r>
          </a:p>
          <a:p>
            <a:pPr lvl="1"/>
            <a:r>
              <a:rPr lang="en-US" dirty="0"/>
              <a:t>Sensors irradiated up to 2.7MRad, no problem (updated 9/18/2018).</a:t>
            </a:r>
          </a:p>
          <a:p>
            <a:pPr lvl="1"/>
            <a:r>
              <a:rPr lang="en-US" dirty="0"/>
              <a:t>Confirmed low magnetic field in RU/PU racks, &lt;50Gauss; RU/PU designed for 0.5T   </a:t>
            </a:r>
          </a:p>
          <a:p>
            <a:pPr lvl="1"/>
            <a:r>
              <a:rPr lang="en-US" dirty="0">
                <a:solidFill>
                  <a:srgbClr val="FF0000"/>
                </a:solidFill>
              </a:rPr>
              <a:t>Addressed all recommendations on stave/sensor R&amp;D and RU from recent BNL review</a:t>
            </a:r>
            <a:r>
              <a:rPr lang="en-US" dirty="0"/>
              <a:t> </a:t>
            </a:r>
          </a:p>
          <a:p>
            <a:r>
              <a:rPr lang="en-US" dirty="0"/>
              <a:t>MVTX/INTT mechanical integration </a:t>
            </a:r>
          </a:p>
          <a:p>
            <a:pPr lvl="1"/>
            <a:r>
              <a:rPr lang="en-US" dirty="0"/>
              <a:t>Mechanical design being updated and built 3-D mockups</a:t>
            </a:r>
          </a:p>
          <a:p>
            <a:pPr lvl="2"/>
            <a:r>
              <a:rPr lang="en-US" dirty="0">
                <a:solidFill>
                  <a:srgbClr val="FF0000"/>
                </a:solidFill>
              </a:rPr>
              <a:t>no MVTX/INTT interference any more!</a:t>
            </a:r>
          </a:p>
          <a:p>
            <a:pPr lvl="1"/>
            <a:r>
              <a:rPr lang="en-US" dirty="0"/>
              <a:t>Inner tracking simulation task force, good progress</a:t>
            </a:r>
          </a:p>
          <a:p>
            <a:pPr lvl="1"/>
            <a:r>
              <a:rPr lang="en-US" dirty="0" err="1"/>
              <a:t>SamTec</a:t>
            </a:r>
            <a:r>
              <a:rPr lang="en-US" dirty="0"/>
              <a:t> cables</a:t>
            </a:r>
          </a:p>
          <a:p>
            <a:pPr lvl="2"/>
            <a:r>
              <a:rPr lang="en-US" dirty="0"/>
              <a:t>ALICE confirmed signal performance with 8m long readout cables</a:t>
            </a:r>
          </a:p>
          <a:p>
            <a:pPr lvl="2"/>
            <a:r>
              <a:rPr lang="en-US" dirty="0"/>
              <a:t>This eases mechanical integration and layout of the services </a:t>
            </a:r>
          </a:p>
          <a:p>
            <a:r>
              <a:rPr lang="en-US" dirty="0">
                <a:solidFill>
                  <a:srgbClr val="0432FF"/>
                </a:solidFill>
              </a:rPr>
              <a:t>Final documentation to address July MVTX Director’s Review recommendations </a:t>
            </a:r>
          </a:p>
          <a:p>
            <a:pPr lvl="1"/>
            <a:r>
              <a:rPr lang="en-US" dirty="0"/>
              <a:t>MVTX/INTT mechanical integration, draft available  </a:t>
            </a:r>
          </a:p>
          <a:p>
            <a:pPr lvl="1"/>
            <a:r>
              <a:rPr lang="en-US" dirty="0"/>
              <a:t>Inner tracking optimization near final, optimal INTT layers,  ~next week   </a:t>
            </a:r>
          </a:p>
          <a:p>
            <a:pPr marL="457200" lvl="1" indent="0">
              <a:buNone/>
            </a:pPr>
            <a:endParaRPr lang="en-US" sz="1900" dirty="0">
              <a:solidFill>
                <a:srgbClr val="0432FF"/>
              </a:solidFill>
            </a:endParaRPr>
          </a:p>
          <a:p>
            <a:pPr marL="0" indent="0">
              <a:buNone/>
            </a:pPr>
            <a:r>
              <a:rPr lang="en-US" sz="2100" dirty="0">
                <a:solidFill>
                  <a:srgbClr val="0432FF"/>
                </a:solidFill>
              </a:rPr>
              <a:t>https://</a:t>
            </a:r>
            <a:r>
              <a:rPr lang="en-US" sz="2100" dirty="0" err="1">
                <a:solidFill>
                  <a:srgbClr val="0432FF"/>
                </a:solidFill>
              </a:rPr>
              <a:t>docs.google.com</a:t>
            </a:r>
            <a:r>
              <a:rPr lang="en-US" sz="2100" dirty="0">
                <a:solidFill>
                  <a:srgbClr val="0432FF"/>
                </a:solidFill>
              </a:rPr>
              <a:t>/document/d/1vsm_G7ZLgqv-kBZqK0jF69T_Nx2Uwk0Zxv86jRVxybw/</a:t>
            </a:r>
            <a:r>
              <a:rPr lang="en-US" sz="2100" dirty="0" err="1">
                <a:solidFill>
                  <a:srgbClr val="0432FF"/>
                </a:solidFill>
              </a:rPr>
              <a:t>edit?usp</a:t>
            </a:r>
            <a:r>
              <a:rPr lang="en-US" sz="2100" dirty="0">
                <a:solidFill>
                  <a:srgbClr val="0432FF"/>
                </a:solidFill>
              </a:rPr>
              <a:t>=sharing</a:t>
            </a:r>
          </a:p>
        </p:txBody>
      </p:sp>
      <p:sp>
        <p:nvSpPr>
          <p:cNvPr id="4" name="Date Placeholder 3">
            <a:extLst>
              <a:ext uri="{FF2B5EF4-FFF2-40B4-BE49-F238E27FC236}">
                <a16:creationId xmlns:a16="http://schemas.microsoft.com/office/drawing/2014/main" id="{9FA0B6B7-FB1E-0B4E-9690-22A670BEED90}"/>
              </a:ext>
            </a:extLst>
          </p:cNvPr>
          <p:cNvSpPr>
            <a:spLocks noGrp="1"/>
          </p:cNvSpPr>
          <p:nvPr>
            <p:ph type="dt" sz="half" idx="10"/>
          </p:nvPr>
        </p:nvSpPr>
        <p:spPr/>
        <p:txBody>
          <a:bodyPr/>
          <a:lstStyle/>
          <a:p>
            <a:r>
              <a:rPr lang="en-US"/>
              <a:t>10/19/18</a:t>
            </a:r>
          </a:p>
        </p:txBody>
      </p:sp>
      <p:sp>
        <p:nvSpPr>
          <p:cNvPr id="5" name="Footer Placeholder 4">
            <a:extLst>
              <a:ext uri="{FF2B5EF4-FFF2-40B4-BE49-F238E27FC236}">
                <a16:creationId xmlns:a16="http://schemas.microsoft.com/office/drawing/2014/main" id="{210E8813-D93E-BB48-AB0D-7985C6A9CDC9}"/>
              </a:ext>
            </a:extLst>
          </p:cNvPr>
          <p:cNvSpPr>
            <a:spLocks noGrp="1"/>
          </p:cNvSpPr>
          <p:nvPr>
            <p:ph type="ftr" sz="quarter" idx="11"/>
          </p:nvPr>
        </p:nvSpPr>
        <p:spPr/>
        <p:txBody>
          <a:bodyPr/>
          <a:lstStyle/>
          <a:p>
            <a:r>
              <a:rPr lang="en-US"/>
              <a:t>sPHENIX GM - MVTX Update</a:t>
            </a:r>
          </a:p>
        </p:txBody>
      </p:sp>
      <p:sp>
        <p:nvSpPr>
          <p:cNvPr id="6" name="Slide Number Placeholder 5">
            <a:extLst>
              <a:ext uri="{FF2B5EF4-FFF2-40B4-BE49-F238E27FC236}">
                <a16:creationId xmlns:a16="http://schemas.microsoft.com/office/drawing/2014/main" id="{4FAABA3D-276C-6040-9E98-68167CA25D0D}"/>
              </a:ext>
            </a:extLst>
          </p:cNvPr>
          <p:cNvSpPr>
            <a:spLocks noGrp="1"/>
          </p:cNvSpPr>
          <p:nvPr>
            <p:ph type="sldNum" sz="quarter" idx="12"/>
          </p:nvPr>
        </p:nvSpPr>
        <p:spPr/>
        <p:txBody>
          <a:bodyPr/>
          <a:lstStyle/>
          <a:p>
            <a:fld id="{73ED6BD4-CFF7-FB45-8B7C-AC215C084BB3}" type="slidenum">
              <a:rPr lang="en-US" smtClean="0"/>
              <a:t>5</a:t>
            </a:fld>
            <a:endParaRPr lang="en-US"/>
          </a:p>
        </p:txBody>
      </p:sp>
    </p:spTree>
    <p:extLst>
      <p:ext uri="{BB962C8B-B14F-4D97-AF65-F5344CB8AC3E}">
        <p14:creationId xmlns:p14="http://schemas.microsoft.com/office/powerpoint/2010/main" val="2006386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730A7-955C-BB43-99AE-ED5ACAF294F7}"/>
              </a:ext>
            </a:extLst>
          </p:cNvPr>
          <p:cNvSpPr>
            <a:spLocks noGrp="1"/>
          </p:cNvSpPr>
          <p:nvPr>
            <p:ph type="title"/>
          </p:nvPr>
        </p:nvSpPr>
        <p:spPr>
          <a:xfrm>
            <a:off x="838200" y="110610"/>
            <a:ext cx="10515600" cy="1325563"/>
          </a:xfrm>
        </p:spPr>
        <p:txBody>
          <a:bodyPr/>
          <a:lstStyle/>
          <a:p>
            <a:r>
              <a:rPr lang="en-US" dirty="0"/>
              <a:t>Sensor Irradiation Test</a:t>
            </a:r>
          </a:p>
        </p:txBody>
      </p:sp>
      <p:sp>
        <p:nvSpPr>
          <p:cNvPr id="4" name="Date Placeholder 3">
            <a:extLst>
              <a:ext uri="{FF2B5EF4-FFF2-40B4-BE49-F238E27FC236}">
                <a16:creationId xmlns:a16="http://schemas.microsoft.com/office/drawing/2014/main" id="{54476168-583B-5345-83C9-E2EFA22AE618}"/>
              </a:ext>
            </a:extLst>
          </p:cNvPr>
          <p:cNvSpPr>
            <a:spLocks noGrp="1"/>
          </p:cNvSpPr>
          <p:nvPr>
            <p:ph type="dt" sz="half" idx="10"/>
          </p:nvPr>
        </p:nvSpPr>
        <p:spPr/>
        <p:txBody>
          <a:bodyPr/>
          <a:lstStyle/>
          <a:p>
            <a:r>
              <a:rPr lang="en-US"/>
              <a:t>10/19/18</a:t>
            </a:r>
          </a:p>
        </p:txBody>
      </p:sp>
      <p:sp>
        <p:nvSpPr>
          <p:cNvPr id="5" name="Footer Placeholder 4">
            <a:extLst>
              <a:ext uri="{FF2B5EF4-FFF2-40B4-BE49-F238E27FC236}">
                <a16:creationId xmlns:a16="http://schemas.microsoft.com/office/drawing/2014/main" id="{BC36C00D-37BB-8C47-9474-AC7D92CF0638}"/>
              </a:ext>
            </a:extLst>
          </p:cNvPr>
          <p:cNvSpPr>
            <a:spLocks noGrp="1"/>
          </p:cNvSpPr>
          <p:nvPr>
            <p:ph type="ftr" sz="quarter" idx="11"/>
          </p:nvPr>
        </p:nvSpPr>
        <p:spPr/>
        <p:txBody>
          <a:bodyPr/>
          <a:lstStyle/>
          <a:p>
            <a:r>
              <a:rPr lang="en-US"/>
              <a:t>sPHENIX GM - MVTX Update</a:t>
            </a:r>
          </a:p>
        </p:txBody>
      </p:sp>
      <p:sp>
        <p:nvSpPr>
          <p:cNvPr id="6" name="Slide Number Placeholder 5">
            <a:extLst>
              <a:ext uri="{FF2B5EF4-FFF2-40B4-BE49-F238E27FC236}">
                <a16:creationId xmlns:a16="http://schemas.microsoft.com/office/drawing/2014/main" id="{2B4CF04B-A45F-1544-A7AC-37432C7934C4}"/>
              </a:ext>
            </a:extLst>
          </p:cNvPr>
          <p:cNvSpPr>
            <a:spLocks noGrp="1"/>
          </p:cNvSpPr>
          <p:nvPr>
            <p:ph type="sldNum" sz="quarter" idx="12"/>
          </p:nvPr>
        </p:nvSpPr>
        <p:spPr/>
        <p:txBody>
          <a:bodyPr/>
          <a:lstStyle/>
          <a:p>
            <a:fld id="{5795E598-65C4-9A49-9A52-D2BD2AEFE634}" type="slidenum">
              <a:rPr lang="en-US" smtClean="0"/>
              <a:t>6</a:t>
            </a:fld>
            <a:endParaRPr lang="en-US"/>
          </a:p>
        </p:txBody>
      </p:sp>
      <p:grpSp>
        <p:nvGrpSpPr>
          <p:cNvPr id="9" name="Group 8">
            <a:extLst>
              <a:ext uri="{FF2B5EF4-FFF2-40B4-BE49-F238E27FC236}">
                <a16:creationId xmlns:a16="http://schemas.microsoft.com/office/drawing/2014/main" id="{972090F2-183E-D147-B44E-B048E1832627}"/>
              </a:ext>
            </a:extLst>
          </p:cNvPr>
          <p:cNvGrpSpPr/>
          <p:nvPr/>
        </p:nvGrpSpPr>
        <p:grpSpPr>
          <a:xfrm>
            <a:off x="584200" y="1567635"/>
            <a:ext cx="10769600" cy="3513758"/>
            <a:chOff x="584200" y="1567635"/>
            <a:chExt cx="10769600" cy="3513758"/>
          </a:xfrm>
        </p:grpSpPr>
        <p:pic>
          <p:nvPicPr>
            <p:cNvPr id="7" name="Picture 6">
              <a:extLst>
                <a:ext uri="{FF2B5EF4-FFF2-40B4-BE49-F238E27FC236}">
                  <a16:creationId xmlns:a16="http://schemas.microsoft.com/office/drawing/2014/main" id="{23849583-019C-DA49-89E3-123A9E8B3925}"/>
                </a:ext>
              </a:extLst>
            </p:cNvPr>
            <p:cNvPicPr>
              <a:picLocks noChangeAspect="1"/>
            </p:cNvPicPr>
            <p:nvPr/>
          </p:nvPicPr>
          <p:blipFill>
            <a:blip r:embed="rId2"/>
            <a:stretch>
              <a:fillRect/>
            </a:stretch>
          </p:blipFill>
          <p:spPr>
            <a:xfrm>
              <a:off x="584200" y="2428298"/>
              <a:ext cx="10769600" cy="2653095"/>
            </a:xfrm>
            <a:prstGeom prst="rect">
              <a:avLst/>
            </a:prstGeom>
            <a:ln w="25400">
              <a:solidFill>
                <a:srgbClr val="FF0000"/>
              </a:solidFill>
            </a:ln>
          </p:spPr>
        </p:pic>
        <p:pic>
          <p:nvPicPr>
            <p:cNvPr id="8" name="Picture 7">
              <a:extLst>
                <a:ext uri="{FF2B5EF4-FFF2-40B4-BE49-F238E27FC236}">
                  <a16:creationId xmlns:a16="http://schemas.microsoft.com/office/drawing/2014/main" id="{678742B5-5DA9-B64C-9727-021ACFC0ECB2}"/>
                </a:ext>
              </a:extLst>
            </p:cNvPr>
            <p:cNvPicPr>
              <a:picLocks noChangeAspect="1"/>
            </p:cNvPicPr>
            <p:nvPr/>
          </p:nvPicPr>
          <p:blipFill>
            <a:blip r:embed="rId3"/>
            <a:stretch>
              <a:fillRect/>
            </a:stretch>
          </p:blipFill>
          <p:spPr>
            <a:xfrm>
              <a:off x="615950" y="1567635"/>
              <a:ext cx="2070100" cy="660400"/>
            </a:xfrm>
            <a:prstGeom prst="rect">
              <a:avLst/>
            </a:prstGeom>
            <a:ln w="25400">
              <a:solidFill>
                <a:srgbClr val="FF0000"/>
              </a:solidFill>
            </a:ln>
          </p:spPr>
        </p:pic>
      </p:grpSp>
      <p:sp>
        <p:nvSpPr>
          <p:cNvPr id="10" name="TextBox 9">
            <a:extLst>
              <a:ext uri="{FF2B5EF4-FFF2-40B4-BE49-F238E27FC236}">
                <a16:creationId xmlns:a16="http://schemas.microsoft.com/office/drawing/2014/main" id="{D3802910-5118-0E41-9F4E-0EC0A3D959FD}"/>
              </a:ext>
            </a:extLst>
          </p:cNvPr>
          <p:cNvSpPr txBox="1"/>
          <p:nvPr/>
        </p:nvSpPr>
        <p:spPr>
          <a:xfrm>
            <a:off x="6967653" y="1713169"/>
            <a:ext cx="3878562" cy="369332"/>
          </a:xfrm>
          <a:prstGeom prst="rect">
            <a:avLst/>
          </a:prstGeom>
          <a:noFill/>
        </p:spPr>
        <p:txBody>
          <a:bodyPr wrap="none" rtlCol="0">
            <a:spAutoFit/>
          </a:bodyPr>
          <a:lstStyle/>
          <a:p>
            <a:r>
              <a:rPr lang="en-US" dirty="0"/>
              <a:t>BNL Director’s Review: July 19-20, 2018</a:t>
            </a:r>
          </a:p>
        </p:txBody>
      </p:sp>
      <p:cxnSp>
        <p:nvCxnSpPr>
          <p:cNvPr id="12" name="Straight Connector 11">
            <a:extLst>
              <a:ext uri="{FF2B5EF4-FFF2-40B4-BE49-F238E27FC236}">
                <a16:creationId xmlns:a16="http://schemas.microsoft.com/office/drawing/2014/main" id="{193168EE-4FFD-F44F-8D52-280ADB78EB00}"/>
              </a:ext>
            </a:extLst>
          </p:cNvPr>
          <p:cNvCxnSpPr/>
          <p:nvPr/>
        </p:nvCxnSpPr>
        <p:spPr>
          <a:xfrm>
            <a:off x="5985933" y="2794000"/>
            <a:ext cx="262466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E2BBC2A-CDC0-B64E-B862-1587661189E9}"/>
              </a:ext>
            </a:extLst>
          </p:cNvPr>
          <p:cNvSpPr txBox="1"/>
          <p:nvPr/>
        </p:nvSpPr>
        <p:spPr>
          <a:xfrm>
            <a:off x="584200" y="5447095"/>
            <a:ext cx="6741141" cy="646331"/>
          </a:xfrm>
          <a:prstGeom prst="rect">
            <a:avLst/>
          </a:prstGeom>
          <a:noFill/>
        </p:spPr>
        <p:txBody>
          <a:bodyPr wrap="none" rtlCol="0">
            <a:spAutoFit/>
          </a:bodyPr>
          <a:lstStyle/>
          <a:p>
            <a:r>
              <a:rPr lang="en-US" dirty="0">
                <a:solidFill>
                  <a:srgbClr val="0432FF"/>
                </a:solidFill>
              </a:rPr>
              <a:t>Recently (in 9/2018) ALICE carried out irradiation test up to 2.7MRad: </a:t>
            </a:r>
          </a:p>
          <a:p>
            <a:r>
              <a:rPr lang="en-US" dirty="0">
                <a:solidFill>
                  <a:srgbClr val="0432FF"/>
                </a:solidFill>
              </a:rPr>
              <a:t>Sensor can still function well with high efficiency and low noise</a:t>
            </a:r>
          </a:p>
        </p:txBody>
      </p:sp>
      <p:cxnSp>
        <p:nvCxnSpPr>
          <p:cNvPr id="14" name="Straight Connector 13">
            <a:extLst>
              <a:ext uri="{FF2B5EF4-FFF2-40B4-BE49-F238E27FC236}">
                <a16:creationId xmlns:a16="http://schemas.microsoft.com/office/drawing/2014/main" id="{7D6126C1-79C0-DB4E-B654-ABA0C0E919D4}"/>
              </a:ext>
            </a:extLst>
          </p:cNvPr>
          <p:cNvCxnSpPr>
            <a:cxnSpLocks/>
          </p:cNvCxnSpPr>
          <p:nvPr/>
        </p:nvCxnSpPr>
        <p:spPr>
          <a:xfrm>
            <a:off x="5350932" y="3242734"/>
            <a:ext cx="3471335"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878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DAD04-321C-F644-A78C-4BB281617BC4}"/>
              </a:ext>
            </a:extLst>
          </p:cNvPr>
          <p:cNvSpPr>
            <a:spLocks noGrp="1"/>
          </p:cNvSpPr>
          <p:nvPr>
            <p:ph type="title"/>
          </p:nvPr>
        </p:nvSpPr>
        <p:spPr>
          <a:xfrm>
            <a:off x="440962" y="1"/>
            <a:ext cx="10515600" cy="959370"/>
          </a:xfrm>
        </p:spPr>
        <p:txBody>
          <a:bodyPr/>
          <a:lstStyle/>
          <a:p>
            <a:r>
              <a:rPr lang="en-US" dirty="0"/>
              <a:t>Sensor Radiation Hardness – OK at 2.7MRad </a:t>
            </a:r>
          </a:p>
        </p:txBody>
      </p:sp>
      <p:sp>
        <p:nvSpPr>
          <p:cNvPr id="3" name="Content Placeholder 2">
            <a:extLst>
              <a:ext uri="{FF2B5EF4-FFF2-40B4-BE49-F238E27FC236}">
                <a16:creationId xmlns:a16="http://schemas.microsoft.com/office/drawing/2014/main" id="{5BCEE733-7EEF-534A-B792-D5B22587BDA1}"/>
              </a:ext>
            </a:extLst>
          </p:cNvPr>
          <p:cNvSpPr>
            <a:spLocks noGrp="1"/>
          </p:cNvSpPr>
          <p:nvPr>
            <p:ph idx="1"/>
          </p:nvPr>
        </p:nvSpPr>
        <p:spPr>
          <a:xfrm>
            <a:off x="440962" y="1325563"/>
            <a:ext cx="5234074" cy="4351338"/>
          </a:xfrm>
        </p:spPr>
        <p:txBody>
          <a:bodyPr/>
          <a:lstStyle/>
          <a:p>
            <a:r>
              <a:rPr lang="en-US" dirty="0"/>
              <a:t>Continuous effort by ALICE (@NPI, Czech)</a:t>
            </a:r>
          </a:p>
          <a:p>
            <a:r>
              <a:rPr lang="en-US" dirty="0"/>
              <a:t>BNL review recommendation: test sensor up to 1MRad</a:t>
            </a:r>
          </a:p>
        </p:txBody>
      </p:sp>
      <p:pic>
        <p:nvPicPr>
          <p:cNvPr id="4" name="Picture 3">
            <a:extLst>
              <a:ext uri="{FF2B5EF4-FFF2-40B4-BE49-F238E27FC236}">
                <a16:creationId xmlns:a16="http://schemas.microsoft.com/office/drawing/2014/main" id="{E7F4B687-E876-9F45-AD70-03C4A9C899F5}"/>
              </a:ext>
            </a:extLst>
          </p:cNvPr>
          <p:cNvPicPr>
            <a:picLocks noChangeAspect="1"/>
          </p:cNvPicPr>
          <p:nvPr/>
        </p:nvPicPr>
        <p:blipFill rotWithShape="1">
          <a:blip r:embed="rId2"/>
          <a:srcRect l="18744"/>
          <a:stretch/>
        </p:blipFill>
        <p:spPr>
          <a:xfrm>
            <a:off x="5897935" y="959370"/>
            <a:ext cx="6195842" cy="5898630"/>
          </a:xfrm>
          <a:prstGeom prst="rect">
            <a:avLst/>
          </a:prstGeom>
        </p:spPr>
      </p:pic>
      <p:pic>
        <p:nvPicPr>
          <p:cNvPr id="5" name="Picture 4">
            <a:extLst>
              <a:ext uri="{FF2B5EF4-FFF2-40B4-BE49-F238E27FC236}">
                <a16:creationId xmlns:a16="http://schemas.microsoft.com/office/drawing/2014/main" id="{6E19FFD5-7CE0-E241-8C6A-0054E522C778}"/>
              </a:ext>
            </a:extLst>
          </p:cNvPr>
          <p:cNvPicPr>
            <a:picLocks noChangeAspect="1"/>
          </p:cNvPicPr>
          <p:nvPr/>
        </p:nvPicPr>
        <p:blipFill>
          <a:blip r:embed="rId3"/>
          <a:stretch>
            <a:fillRect/>
          </a:stretch>
        </p:blipFill>
        <p:spPr>
          <a:xfrm>
            <a:off x="0" y="3864876"/>
            <a:ext cx="6051507" cy="2590968"/>
          </a:xfrm>
          <a:prstGeom prst="rect">
            <a:avLst/>
          </a:prstGeom>
        </p:spPr>
      </p:pic>
      <p:sp>
        <p:nvSpPr>
          <p:cNvPr id="6" name="TextBox 5">
            <a:extLst>
              <a:ext uri="{FF2B5EF4-FFF2-40B4-BE49-F238E27FC236}">
                <a16:creationId xmlns:a16="http://schemas.microsoft.com/office/drawing/2014/main" id="{16DF6FEF-E33D-0441-A1E0-8777C84327EA}"/>
              </a:ext>
            </a:extLst>
          </p:cNvPr>
          <p:cNvSpPr txBox="1"/>
          <p:nvPr/>
        </p:nvSpPr>
        <p:spPr>
          <a:xfrm>
            <a:off x="440962" y="3520913"/>
            <a:ext cx="3720377" cy="369332"/>
          </a:xfrm>
          <a:prstGeom prst="rect">
            <a:avLst/>
          </a:prstGeom>
          <a:noFill/>
        </p:spPr>
        <p:txBody>
          <a:bodyPr wrap="none" rtlCol="0">
            <a:spAutoFit/>
          </a:bodyPr>
          <a:lstStyle/>
          <a:p>
            <a:r>
              <a:rPr lang="en-US" dirty="0"/>
              <a:t>https://</a:t>
            </a:r>
            <a:r>
              <a:rPr lang="en-US" dirty="0" err="1"/>
              <a:t>indico.cern.ch</a:t>
            </a:r>
            <a:r>
              <a:rPr lang="en-US" dirty="0"/>
              <a:t>/event/758048/</a:t>
            </a:r>
          </a:p>
        </p:txBody>
      </p:sp>
      <p:sp>
        <p:nvSpPr>
          <p:cNvPr id="7" name="Date Placeholder 6">
            <a:extLst>
              <a:ext uri="{FF2B5EF4-FFF2-40B4-BE49-F238E27FC236}">
                <a16:creationId xmlns:a16="http://schemas.microsoft.com/office/drawing/2014/main" id="{59C355AA-125F-2E4F-8A53-550D325D506F}"/>
              </a:ext>
            </a:extLst>
          </p:cNvPr>
          <p:cNvSpPr>
            <a:spLocks noGrp="1"/>
          </p:cNvSpPr>
          <p:nvPr>
            <p:ph type="dt" sz="half" idx="10"/>
          </p:nvPr>
        </p:nvSpPr>
        <p:spPr/>
        <p:txBody>
          <a:bodyPr/>
          <a:lstStyle/>
          <a:p>
            <a:r>
              <a:rPr lang="en-US"/>
              <a:t>10/19/18</a:t>
            </a:r>
          </a:p>
        </p:txBody>
      </p:sp>
      <p:sp>
        <p:nvSpPr>
          <p:cNvPr id="8" name="Footer Placeholder 7">
            <a:extLst>
              <a:ext uri="{FF2B5EF4-FFF2-40B4-BE49-F238E27FC236}">
                <a16:creationId xmlns:a16="http://schemas.microsoft.com/office/drawing/2014/main" id="{EF841A9A-1668-1347-8876-89E95E024245}"/>
              </a:ext>
            </a:extLst>
          </p:cNvPr>
          <p:cNvSpPr>
            <a:spLocks noGrp="1"/>
          </p:cNvSpPr>
          <p:nvPr>
            <p:ph type="ftr" sz="quarter" idx="11"/>
          </p:nvPr>
        </p:nvSpPr>
        <p:spPr/>
        <p:txBody>
          <a:bodyPr/>
          <a:lstStyle/>
          <a:p>
            <a:r>
              <a:rPr lang="en-US"/>
              <a:t>sPHENIX GM - MVTX Update</a:t>
            </a:r>
          </a:p>
        </p:txBody>
      </p:sp>
      <p:sp>
        <p:nvSpPr>
          <p:cNvPr id="9" name="Slide Number Placeholder 8">
            <a:extLst>
              <a:ext uri="{FF2B5EF4-FFF2-40B4-BE49-F238E27FC236}">
                <a16:creationId xmlns:a16="http://schemas.microsoft.com/office/drawing/2014/main" id="{69F34A59-7161-7543-8CC5-A4319A52DEEF}"/>
              </a:ext>
            </a:extLst>
          </p:cNvPr>
          <p:cNvSpPr>
            <a:spLocks noGrp="1"/>
          </p:cNvSpPr>
          <p:nvPr>
            <p:ph type="sldNum" sz="quarter" idx="12"/>
          </p:nvPr>
        </p:nvSpPr>
        <p:spPr/>
        <p:txBody>
          <a:bodyPr/>
          <a:lstStyle/>
          <a:p>
            <a:fld id="{5795E598-65C4-9A49-9A52-D2BD2AEFE634}" type="slidenum">
              <a:rPr lang="en-US" smtClean="0"/>
              <a:t>7</a:t>
            </a:fld>
            <a:endParaRPr lang="en-US"/>
          </a:p>
        </p:txBody>
      </p:sp>
      <p:sp>
        <p:nvSpPr>
          <p:cNvPr id="10" name="Rectangle 9">
            <a:extLst>
              <a:ext uri="{FF2B5EF4-FFF2-40B4-BE49-F238E27FC236}">
                <a16:creationId xmlns:a16="http://schemas.microsoft.com/office/drawing/2014/main" id="{9189AF00-7746-F64E-8814-1C638BE703C6}"/>
              </a:ext>
            </a:extLst>
          </p:cNvPr>
          <p:cNvSpPr/>
          <p:nvPr/>
        </p:nvSpPr>
        <p:spPr>
          <a:xfrm>
            <a:off x="7910842" y="2954868"/>
            <a:ext cx="894491" cy="2252133"/>
          </a:xfrm>
          <a:prstGeom prst="rect">
            <a:avLst/>
          </a:prstGeom>
          <a:solidFill>
            <a:schemeClr val="accent6">
              <a:lumMod val="40000"/>
              <a:lumOff val="60000"/>
              <a:alpha val="11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432FF"/>
                </a:solidFill>
              </a:rPr>
              <a:t>MVTX Operation Window</a:t>
            </a:r>
            <a:endParaRPr lang="en-US" dirty="0">
              <a:solidFill>
                <a:srgbClr val="0432FF"/>
              </a:solidFill>
            </a:endParaRPr>
          </a:p>
        </p:txBody>
      </p:sp>
    </p:spTree>
    <p:extLst>
      <p:ext uri="{BB962C8B-B14F-4D97-AF65-F5344CB8AC3E}">
        <p14:creationId xmlns:p14="http://schemas.microsoft.com/office/powerpoint/2010/main" val="827921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22454-A888-5741-AD40-D59FE0AC7DE9}"/>
              </a:ext>
            </a:extLst>
          </p:cNvPr>
          <p:cNvSpPr>
            <a:spLocks noGrp="1"/>
          </p:cNvSpPr>
          <p:nvPr>
            <p:ph type="title"/>
          </p:nvPr>
        </p:nvSpPr>
        <p:spPr>
          <a:xfrm>
            <a:off x="827314" y="-8392"/>
            <a:ext cx="10515600" cy="1325563"/>
          </a:xfrm>
        </p:spPr>
        <p:txBody>
          <a:bodyPr/>
          <a:lstStyle/>
          <a:p>
            <a:r>
              <a:rPr lang="en-US" dirty="0"/>
              <a:t>MVTX Detector Mechanical Structure</a:t>
            </a:r>
          </a:p>
        </p:txBody>
      </p:sp>
      <p:pic>
        <p:nvPicPr>
          <p:cNvPr id="28" name="Picture 27">
            <a:extLst>
              <a:ext uri="{FF2B5EF4-FFF2-40B4-BE49-F238E27FC236}">
                <a16:creationId xmlns:a16="http://schemas.microsoft.com/office/drawing/2014/main" id="{F80689DA-AD89-E743-B7D8-609ACC58777D}"/>
              </a:ext>
            </a:extLst>
          </p:cNvPr>
          <p:cNvPicPr>
            <a:picLocks noChangeAspect="1"/>
          </p:cNvPicPr>
          <p:nvPr/>
        </p:nvPicPr>
        <p:blipFill rotWithShape="1">
          <a:blip r:embed="rId2"/>
          <a:srcRect l="18390" t="21111" r="10537" b="22381"/>
          <a:stretch/>
        </p:blipFill>
        <p:spPr>
          <a:xfrm>
            <a:off x="4068391" y="1019043"/>
            <a:ext cx="8101838" cy="4167999"/>
          </a:xfrm>
          <a:prstGeom prst="rect">
            <a:avLst/>
          </a:prstGeom>
        </p:spPr>
      </p:pic>
      <p:grpSp>
        <p:nvGrpSpPr>
          <p:cNvPr id="37" name="Group 36">
            <a:extLst>
              <a:ext uri="{FF2B5EF4-FFF2-40B4-BE49-F238E27FC236}">
                <a16:creationId xmlns:a16="http://schemas.microsoft.com/office/drawing/2014/main" id="{84EF2A53-4BFC-AC43-BE1C-B73D2571B8A2}"/>
              </a:ext>
            </a:extLst>
          </p:cNvPr>
          <p:cNvGrpSpPr/>
          <p:nvPr/>
        </p:nvGrpSpPr>
        <p:grpSpPr>
          <a:xfrm>
            <a:off x="288181" y="3352799"/>
            <a:ext cx="4929249" cy="3191469"/>
            <a:chOff x="288181" y="3352799"/>
            <a:chExt cx="4929249" cy="3191469"/>
          </a:xfrm>
        </p:grpSpPr>
        <p:pic>
          <p:nvPicPr>
            <p:cNvPr id="15" name="Picture 14">
              <a:extLst>
                <a:ext uri="{FF2B5EF4-FFF2-40B4-BE49-F238E27FC236}">
                  <a16:creationId xmlns:a16="http://schemas.microsoft.com/office/drawing/2014/main" id="{36D505A1-5502-2240-A476-34451F943EF8}"/>
                </a:ext>
              </a:extLst>
            </p:cNvPr>
            <p:cNvPicPr>
              <a:picLocks noChangeAspect="1"/>
            </p:cNvPicPr>
            <p:nvPr/>
          </p:nvPicPr>
          <p:blipFill>
            <a:blip r:embed="rId3"/>
            <a:stretch>
              <a:fillRect/>
            </a:stretch>
          </p:blipFill>
          <p:spPr>
            <a:xfrm rot="10800000">
              <a:off x="288181" y="3354754"/>
              <a:ext cx="4929249" cy="3189514"/>
            </a:xfrm>
            <a:prstGeom prst="rect">
              <a:avLst/>
            </a:prstGeom>
          </p:spPr>
        </p:pic>
        <p:sp>
          <p:nvSpPr>
            <p:cNvPr id="29" name="TextBox 28">
              <a:extLst>
                <a:ext uri="{FF2B5EF4-FFF2-40B4-BE49-F238E27FC236}">
                  <a16:creationId xmlns:a16="http://schemas.microsoft.com/office/drawing/2014/main" id="{77EE1FF9-9678-764D-83AC-D881443E9D69}"/>
                </a:ext>
              </a:extLst>
            </p:cNvPr>
            <p:cNvSpPr txBox="1"/>
            <p:nvPr/>
          </p:nvSpPr>
          <p:spPr>
            <a:xfrm>
              <a:off x="2340428" y="3352799"/>
              <a:ext cx="1376980" cy="369332"/>
            </a:xfrm>
            <a:prstGeom prst="rect">
              <a:avLst/>
            </a:prstGeom>
            <a:noFill/>
          </p:spPr>
          <p:txBody>
            <a:bodyPr wrap="none" rtlCol="0">
              <a:spAutoFit/>
            </a:bodyPr>
            <a:lstStyle/>
            <a:p>
              <a:r>
                <a:rPr lang="en-US" dirty="0"/>
                <a:t>Signal cables</a:t>
              </a:r>
            </a:p>
          </p:txBody>
        </p:sp>
        <p:cxnSp>
          <p:nvCxnSpPr>
            <p:cNvPr id="30" name="Straight Arrow Connector 29">
              <a:extLst>
                <a:ext uri="{FF2B5EF4-FFF2-40B4-BE49-F238E27FC236}">
                  <a16:creationId xmlns:a16="http://schemas.microsoft.com/office/drawing/2014/main" id="{50B062BE-0769-AE42-A746-C07BE10023BB}"/>
                </a:ext>
              </a:extLst>
            </p:cNvPr>
            <p:cNvCxnSpPr/>
            <p:nvPr/>
          </p:nvCxnSpPr>
          <p:spPr>
            <a:xfrm>
              <a:off x="2819400" y="3788228"/>
              <a:ext cx="239485" cy="5987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4F0A325-9B33-704B-B344-1AE6BE034D1A}"/>
                </a:ext>
              </a:extLst>
            </p:cNvPr>
            <p:cNvSpPr txBox="1"/>
            <p:nvPr/>
          </p:nvSpPr>
          <p:spPr>
            <a:xfrm>
              <a:off x="2612571" y="6030685"/>
              <a:ext cx="1467068" cy="369332"/>
            </a:xfrm>
            <a:prstGeom prst="rect">
              <a:avLst/>
            </a:prstGeom>
            <a:noFill/>
          </p:spPr>
          <p:txBody>
            <a:bodyPr wrap="none" rtlCol="0">
              <a:spAutoFit/>
            </a:bodyPr>
            <a:lstStyle/>
            <a:p>
              <a:r>
                <a:rPr lang="en-US" dirty="0"/>
                <a:t>Cooling tubes</a:t>
              </a:r>
            </a:p>
          </p:txBody>
        </p:sp>
        <p:cxnSp>
          <p:nvCxnSpPr>
            <p:cNvPr id="32" name="Straight Arrow Connector 31">
              <a:extLst>
                <a:ext uri="{FF2B5EF4-FFF2-40B4-BE49-F238E27FC236}">
                  <a16:creationId xmlns:a16="http://schemas.microsoft.com/office/drawing/2014/main" id="{C4823287-D8A7-4840-AC61-9D39F9CA74A1}"/>
                </a:ext>
              </a:extLst>
            </p:cNvPr>
            <p:cNvCxnSpPr/>
            <p:nvPr/>
          </p:nvCxnSpPr>
          <p:spPr>
            <a:xfrm flipH="1" flipV="1">
              <a:off x="2460171" y="5377543"/>
              <a:ext cx="254824" cy="5225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0ED2E56C-BDDC-5A41-93F6-E6EA8111C3C4}"/>
                </a:ext>
              </a:extLst>
            </p:cNvPr>
            <p:cNvSpPr txBox="1"/>
            <p:nvPr/>
          </p:nvSpPr>
          <p:spPr>
            <a:xfrm>
              <a:off x="816428" y="3788228"/>
              <a:ext cx="1434047" cy="369332"/>
            </a:xfrm>
            <a:prstGeom prst="rect">
              <a:avLst/>
            </a:prstGeom>
            <a:noFill/>
          </p:spPr>
          <p:txBody>
            <a:bodyPr wrap="none" rtlCol="0">
              <a:spAutoFit/>
            </a:bodyPr>
            <a:lstStyle/>
            <a:p>
              <a:r>
                <a:rPr lang="en-US" dirty="0"/>
                <a:t>Digital power</a:t>
              </a:r>
            </a:p>
          </p:txBody>
        </p:sp>
        <p:cxnSp>
          <p:nvCxnSpPr>
            <p:cNvPr id="34" name="Straight Arrow Connector 33">
              <a:extLst>
                <a:ext uri="{FF2B5EF4-FFF2-40B4-BE49-F238E27FC236}">
                  <a16:creationId xmlns:a16="http://schemas.microsoft.com/office/drawing/2014/main" id="{2C52F0E8-AB39-EF40-B839-A1FDAA62BAC9}"/>
                </a:ext>
              </a:extLst>
            </p:cNvPr>
            <p:cNvCxnSpPr>
              <a:cxnSpLocks/>
            </p:cNvCxnSpPr>
            <p:nvPr/>
          </p:nvCxnSpPr>
          <p:spPr>
            <a:xfrm>
              <a:off x="1656609" y="4178547"/>
              <a:ext cx="335476" cy="7690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F530E92-1F45-5141-916D-1CB5B8DDF4B0}"/>
                </a:ext>
              </a:extLst>
            </p:cNvPr>
            <p:cNvSpPr txBox="1"/>
            <p:nvPr/>
          </p:nvSpPr>
          <p:spPr>
            <a:xfrm>
              <a:off x="658116" y="5787711"/>
              <a:ext cx="1592359" cy="369332"/>
            </a:xfrm>
            <a:prstGeom prst="rect">
              <a:avLst/>
            </a:prstGeom>
            <a:noFill/>
          </p:spPr>
          <p:txBody>
            <a:bodyPr wrap="none" rtlCol="0">
              <a:spAutoFit/>
            </a:bodyPr>
            <a:lstStyle/>
            <a:p>
              <a:r>
                <a:rPr lang="en-US" dirty="0"/>
                <a:t>Analogy power</a:t>
              </a:r>
            </a:p>
          </p:txBody>
        </p:sp>
        <p:cxnSp>
          <p:nvCxnSpPr>
            <p:cNvPr id="36" name="Straight Arrow Connector 35">
              <a:extLst>
                <a:ext uri="{FF2B5EF4-FFF2-40B4-BE49-F238E27FC236}">
                  <a16:creationId xmlns:a16="http://schemas.microsoft.com/office/drawing/2014/main" id="{4A8E6E13-350A-BA49-A2A6-24B89942D978}"/>
                </a:ext>
              </a:extLst>
            </p:cNvPr>
            <p:cNvCxnSpPr/>
            <p:nvPr/>
          </p:nvCxnSpPr>
          <p:spPr>
            <a:xfrm flipH="1" flipV="1">
              <a:off x="982684" y="5323114"/>
              <a:ext cx="254824" cy="5225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8" name="Date Placeholder 37">
            <a:extLst>
              <a:ext uri="{FF2B5EF4-FFF2-40B4-BE49-F238E27FC236}">
                <a16:creationId xmlns:a16="http://schemas.microsoft.com/office/drawing/2014/main" id="{6A5B7907-540E-0043-AC85-892AA591E1CC}"/>
              </a:ext>
            </a:extLst>
          </p:cNvPr>
          <p:cNvSpPr>
            <a:spLocks noGrp="1"/>
          </p:cNvSpPr>
          <p:nvPr>
            <p:ph type="dt" sz="half" idx="10"/>
          </p:nvPr>
        </p:nvSpPr>
        <p:spPr/>
        <p:txBody>
          <a:bodyPr/>
          <a:lstStyle/>
          <a:p>
            <a:r>
              <a:rPr lang="en-US"/>
              <a:t>10/19/18</a:t>
            </a:r>
          </a:p>
        </p:txBody>
      </p:sp>
      <p:sp>
        <p:nvSpPr>
          <p:cNvPr id="39" name="Footer Placeholder 38">
            <a:extLst>
              <a:ext uri="{FF2B5EF4-FFF2-40B4-BE49-F238E27FC236}">
                <a16:creationId xmlns:a16="http://schemas.microsoft.com/office/drawing/2014/main" id="{D8B5BCE7-E5C5-A740-8F2E-B16FEEF7877D}"/>
              </a:ext>
            </a:extLst>
          </p:cNvPr>
          <p:cNvSpPr>
            <a:spLocks noGrp="1"/>
          </p:cNvSpPr>
          <p:nvPr>
            <p:ph type="ftr" sz="quarter" idx="11"/>
          </p:nvPr>
        </p:nvSpPr>
        <p:spPr/>
        <p:txBody>
          <a:bodyPr/>
          <a:lstStyle/>
          <a:p>
            <a:r>
              <a:rPr lang="en-US"/>
              <a:t>sPHENIX GM - MVTX Update</a:t>
            </a:r>
          </a:p>
        </p:txBody>
      </p:sp>
      <p:sp>
        <p:nvSpPr>
          <p:cNvPr id="40" name="Slide Number Placeholder 39">
            <a:extLst>
              <a:ext uri="{FF2B5EF4-FFF2-40B4-BE49-F238E27FC236}">
                <a16:creationId xmlns:a16="http://schemas.microsoft.com/office/drawing/2014/main" id="{9BA7B268-D945-A241-AD67-39197982A82B}"/>
              </a:ext>
            </a:extLst>
          </p:cNvPr>
          <p:cNvSpPr>
            <a:spLocks noGrp="1"/>
          </p:cNvSpPr>
          <p:nvPr>
            <p:ph type="sldNum" sz="quarter" idx="12"/>
          </p:nvPr>
        </p:nvSpPr>
        <p:spPr/>
        <p:txBody>
          <a:bodyPr/>
          <a:lstStyle/>
          <a:p>
            <a:fld id="{FE19270E-12AE-9C45-BA98-35A3CF18703F}" type="slidenum">
              <a:rPr lang="en-US" smtClean="0"/>
              <a:t>8</a:t>
            </a:fld>
            <a:endParaRPr lang="en-US"/>
          </a:p>
        </p:txBody>
      </p:sp>
    </p:spTree>
    <p:extLst>
      <p:ext uri="{BB962C8B-B14F-4D97-AF65-F5344CB8AC3E}">
        <p14:creationId xmlns:p14="http://schemas.microsoft.com/office/powerpoint/2010/main" val="1455485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EF5433-F672-8143-A259-8870F1BDBAF9}"/>
              </a:ext>
            </a:extLst>
          </p:cNvPr>
          <p:cNvPicPr>
            <a:picLocks noChangeAspect="1"/>
          </p:cNvPicPr>
          <p:nvPr/>
        </p:nvPicPr>
        <p:blipFill>
          <a:blip r:embed="rId2"/>
          <a:stretch>
            <a:fillRect/>
          </a:stretch>
        </p:blipFill>
        <p:spPr>
          <a:xfrm>
            <a:off x="883024" y="454165"/>
            <a:ext cx="9825317" cy="6357558"/>
          </a:xfrm>
          <a:prstGeom prst="rect">
            <a:avLst/>
          </a:prstGeom>
        </p:spPr>
      </p:pic>
      <p:sp>
        <p:nvSpPr>
          <p:cNvPr id="6" name="Title 1">
            <a:extLst>
              <a:ext uri="{FF2B5EF4-FFF2-40B4-BE49-F238E27FC236}">
                <a16:creationId xmlns:a16="http://schemas.microsoft.com/office/drawing/2014/main" id="{22896F6B-41B7-7B46-A341-8F91DC1DF81B}"/>
              </a:ext>
            </a:extLst>
          </p:cNvPr>
          <p:cNvSpPr txBox="1">
            <a:spLocks/>
          </p:cNvSpPr>
          <p:nvPr/>
        </p:nvSpPr>
        <p:spPr>
          <a:xfrm>
            <a:off x="883024" y="-20861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MVTX + INTT</a:t>
            </a:r>
          </a:p>
        </p:txBody>
      </p:sp>
      <p:sp>
        <p:nvSpPr>
          <p:cNvPr id="7" name="Date Placeholder 6">
            <a:extLst>
              <a:ext uri="{FF2B5EF4-FFF2-40B4-BE49-F238E27FC236}">
                <a16:creationId xmlns:a16="http://schemas.microsoft.com/office/drawing/2014/main" id="{811F935F-60C7-6045-9633-AA56108E66F8}"/>
              </a:ext>
            </a:extLst>
          </p:cNvPr>
          <p:cNvSpPr>
            <a:spLocks noGrp="1"/>
          </p:cNvSpPr>
          <p:nvPr>
            <p:ph type="dt" sz="half" idx="10"/>
          </p:nvPr>
        </p:nvSpPr>
        <p:spPr/>
        <p:txBody>
          <a:bodyPr/>
          <a:lstStyle/>
          <a:p>
            <a:r>
              <a:rPr lang="en-US"/>
              <a:t>10/19/18</a:t>
            </a:r>
          </a:p>
        </p:txBody>
      </p:sp>
      <p:sp>
        <p:nvSpPr>
          <p:cNvPr id="8" name="Footer Placeholder 7">
            <a:extLst>
              <a:ext uri="{FF2B5EF4-FFF2-40B4-BE49-F238E27FC236}">
                <a16:creationId xmlns:a16="http://schemas.microsoft.com/office/drawing/2014/main" id="{F5F72ACD-CCD1-314E-8E59-E1DB83AE4385}"/>
              </a:ext>
            </a:extLst>
          </p:cNvPr>
          <p:cNvSpPr>
            <a:spLocks noGrp="1"/>
          </p:cNvSpPr>
          <p:nvPr>
            <p:ph type="ftr" sz="quarter" idx="11"/>
          </p:nvPr>
        </p:nvSpPr>
        <p:spPr/>
        <p:txBody>
          <a:bodyPr/>
          <a:lstStyle/>
          <a:p>
            <a:r>
              <a:rPr lang="en-US"/>
              <a:t>sPHENIX GM - MVTX Update</a:t>
            </a:r>
          </a:p>
        </p:txBody>
      </p:sp>
      <p:sp>
        <p:nvSpPr>
          <p:cNvPr id="9" name="Slide Number Placeholder 8">
            <a:extLst>
              <a:ext uri="{FF2B5EF4-FFF2-40B4-BE49-F238E27FC236}">
                <a16:creationId xmlns:a16="http://schemas.microsoft.com/office/drawing/2014/main" id="{1D7D5015-62F3-5D46-85CE-4629D8DE35E4}"/>
              </a:ext>
            </a:extLst>
          </p:cNvPr>
          <p:cNvSpPr>
            <a:spLocks noGrp="1"/>
          </p:cNvSpPr>
          <p:nvPr>
            <p:ph type="sldNum" sz="quarter" idx="12"/>
          </p:nvPr>
        </p:nvSpPr>
        <p:spPr/>
        <p:txBody>
          <a:bodyPr/>
          <a:lstStyle/>
          <a:p>
            <a:fld id="{FE19270E-12AE-9C45-BA98-35A3CF18703F}" type="slidenum">
              <a:rPr lang="en-US" smtClean="0"/>
              <a:t>9</a:t>
            </a:fld>
            <a:endParaRPr lang="en-US"/>
          </a:p>
        </p:txBody>
      </p:sp>
    </p:spTree>
    <p:extLst>
      <p:ext uri="{BB962C8B-B14F-4D97-AF65-F5344CB8AC3E}">
        <p14:creationId xmlns:p14="http://schemas.microsoft.com/office/powerpoint/2010/main" val="140476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3057</TotalTime>
  <Words>1422</Words>
  <Application>Microsoft Macintosh PowerPoint</Application>
  <PresentationFormat>Widescreen</PresentationFormat>
  <Paragraphs>304</Paragraphs>
  <Slides>20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ＭＳ Ｐゴシック</vt:lpstr>
      <vt:lpstr>Arial</vt:lpstr>
      <vt:lpstr>Calibri</vt:lpstr>
      <vt:lpstr>Calibri Light</vt:lpstr>
      <vt:lpstr>Wingdings</vt:lpstr>
      <vt:lpstr>Office Theme</vt:lpstr>
      <vt:lpstr>MVTX Update</vt:lpstr>
      <vt:lpstr>MVTX Plan - WBS 3.2 (renumbered)</vt:lpstr>
      <vt:lpstr>Near Term Schedule Update  </vt:lpstr>
      <vt:lpstr>Updated Schedules and Milestones</vt:lpstr>
      <vt:lpstr>Recent Progress Highlights</vt:lpstr>
      <vt:lpstr>Sensor Irradiation Test</vt:lpstr>
      <vt:lpstr>Sensor Radiation Hardness – OK at 2.7MRad </vt:lpstr>
      <vt:lpstr>MVTX Detector Mechanical Structure</vt:lpstr>
      <vt:lpstr>PowerPoint Presentation</vt:lpstr>
      <vt:lpstr>PowerPoint Presentation</vt:lpstr>
      <vt:lpstr>SamTec Cables Tested and Finalized for ITS: ~8m!</vt:lpstr>
      <vt:lpstr>PowerPoint Presentation</vt:lpstr>
      <vt:lpstr>Current thoughts on outstanding mechanical issues MVTX &amp; sPHENIX:</vt:lpstr>
      <vt:lpstr>Integration issues: </vt:lpstr>
      <vt:lpstr>Next Activities</vt:lpstr>
      <vt:lpstr>Proposal: 2-day MVTX-Tracking Workfest, @FSU sPHENIX Collaboration Meeting (12/6-8),  Dates TBD: Tue-Wed (12/4-5) or Sat-Sun(12/8-9) Doodle - https://doodle.com/poll/z73e4y2hpahqf4x3 </vt:lpstr>
      <vt:lpstr>backup</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MVTX Update</dc:title>
  <dc:creator>Ming Liu</dc:creator>
  <cp:lastModifiedBy>Ming Liu</cp:lastModifiedBy>
  <cp:revision>93</cp:revision>
  <cp:lastPrinted>2018-10-19T16:05:10Z</cp:lastPrinted>
  <dcterms:created xsi:type="dcterms:W3CDTF">2018-10-17T14:15:28Z</dcterms:created>
  <dcterms:modified xsi:type="dcterms:W3CDTF">2018-10-19T17:12:44Z</dcterms:modified>
</cp:coreProperties>
</file>