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64" r:id="rId3"/>
    <p:sldId id="517" r:id="rId4"/>
    <p:sldId id="529" r:id="rId5"/>
    <p:sldId id="528" r:id="rId6"/>
    <p:sldId id="585" r:id="rId7"/>
    <p:sldId id="495" r:id="rId8"/>
    <p:sldId id="526" r:id="rId9"/>
    <p:sldId id="380" r:id="rId10"/>
    <p:sldId id="498" r:id="rId11"/>
    <p:sldId id="531" r:id="rId12"/>
    <p:sldId id="415" r:id="rId13"/>
    <p:sldId id="427" r:id="rId14"/>
    <p:sldId id="505" r:id="rId15"/>
    <p:sldId id="500" r:id="rId16"/>
    <p:sldId id="510" r:id="rId17"/>
    <p:sldId id="499" r:id="rId18"/>
    <p:sldId id="555" r:id="rId19"/>
    <p:sldId id="583" r:id="rId20"/>
    <p:sldId id="530" r:id="rId21"/>
    <p:sldId id="329" r:id="rId22"/>
    <p:sldId id="556" r:id="rId23"/>
    <p:sldId id="527" r:id="rId24"/>
    <p:sldId id="496" r:id="rId25"/>
    <p:sldId id="477" r:id="rId26"/>
    <p:sldId id="491" r:id="rId27"/>
    <p:sldId id="489" r:id="rId28"/>
    <p:sldId id="475" r:id="rId29"/>
    <p:sldId id="398" r:id="rId30"/>
    <p:sldId id="313" r:id="rId31"/>
    <p:sldId id="569" r:id="rId32"/>
    <p:sldId id="560" r:id="rId33"/>
    <p:sldId id="584" r:id="rId34"/>
    <p:sldId id="521" r:id="rId35"/>
    <p:sldId id="513" r:id="rId36"/>
    <p:sldId id="56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5"/>
    <p:restoredTop sz="94631"/>
  </p:normalViewPr>
  <p:slideViewPr>
    <p:cSldViewPr snapToGrid="0" snapToObjects="1">
      <p:cViewPr varScale="1">
        <p:scale>
          <a:sx n="102" d="100"/>
          <a:sy n="102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A0553-77A0-2245-A59A-0386D878DD18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1BE91-E413-2F46-87C1-10E7C77F0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34584A-DEA2-B044-9BB7-F0494BA9D541}" type="slidenum">
              <a:rPr lang="en-US" sz="1200"/>
              <a:pPr/>
              <a:t>29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9720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40D5-B7AA-3D4A-BEB6-88200033E5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0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3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3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7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2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1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6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6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1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7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8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11015-89E7-0741-A1E2-B51C385A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5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jpeg"/><Relationship Id="rId3" Type="http://schemas.openxmlformats.org/officeDocument/2006/relationships/image" Target="../media/image53.png"/><Relationship Id="rId7" Type="http://schemas.openxmlformats.org/officeDocument/2006/relationships/image" Target="../media/image21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9BB4-6CEF-0146-8D3D-F049AAF9B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013222"/>
            <a:ext cx="6858000" cy="1790700"/>
          </a:xfrm>
        </p:spPr>
        <p:txBody>
          <a:bodyPr/>
          <a:lstStyle/>
          <a:p>
            <a:r>
              <a:rPr lang="en-US" dirty="0"/>
              <a:t>MVTX Status and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DC365-A8CE-7A42-B9BD-1C00B3F80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257550"/>
            <a:ext cx="6858000" cy="2463800"/>
          </a:xfrm>
        </p:spPr>
        <p:txBody>
          <a:bodyPr>
            <a:normAutofit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For the MVTX Detector Group </a:t>
            </a:r>
          </a:p>
          <a:p>
            <a:endParaRPr lang="en-US" dirty="0"/>
          </a:p>
          <a:p>
            <a:r>
              <a:rPr lang="en-US" sz="1700" dirty="0"/>
              <a:t>06/06/2018</a:t>
            </a:r>
          </a:p>
          <a:p>
            <a:r>
              <a:rPr lang="en-US" sz="1700" dirty="0"/>
              <a:t>sPHENIX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344330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572" y="86199"/>
            <a:ext cx="6581840" cy="1027668"/>
          </a:xfrm>
        </p:spPr>
        <p:txBody>
          <a:bodyPr>
            <a:normAutofit/>
          </a:bodyPr>
          <a:lstStyle/>
          <a:p>
            <a:r>
              <a:rPr lang="en-US" sz="3600" b="1" dirty="0"/>
              <a:t>MVTX Physics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66" y="1334099"/>
            <a:ext cx="4367720" cy="38011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/>
              <a:t>Jet quenching &amp; energy loss</a:t>
            </a:r>
          </a:p>
          <a:p>
            <a:pPr lvl="2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/>
              <a:t>Temperature, density, coupling, transport coefficients, viscosity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447800" y="5703562"/>
            <a:ext cx="6569425" cy="1076862"/>
            <a:chOff x="533400" y="4343400"/>
            <a:chExt cx="8439820" cy="1436242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355" y="1225415"/>
            <a:ext cx="4487038" cy="19398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755" y="3765266"/>
            <a:ext cx="4439353" cy="185042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41472" y="921374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78680" y="3519149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6ADEF-0F30-B54E-8136-2B5CCE02B554}"/>
              </a:ext>
            </a:extLst>
          </p:cNvPr>
          <p:cNvSpPr txBox="1"/>
          <p:nvPr/>
        </p:nvSpPr>
        <p:spPr>
          <a:xfrm>
            <a:off x="7699162" y="198193"/>
            <a:ext cx="134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/Xin’s talk</a:t>
            </a:r>
          </a:p>
        </p:txBody>
      </p:sp>
    </p:spTree>
    <p:extLst>
      <p:ext uri="{BB962C8B-B14F-4D97-AF65-F5344CB8AC3E}">
        <p14:creationId xmlns:p14="http://schemas.microsoft.com/office/powerpoint/2010/main" val="4205818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76CE-AA8E-CC47-9173-B5505D51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Progress and Highlights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0626A-6245-434A-BF3C-ADE80C42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C023D-1ED6-B146-BA0D-0191B422E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77133-5F89-2E4E-8618-EFC8FA3C9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95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872" y="0"/>
            <a:ext cx="7717128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Electronics,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224" y="810225"/>
            <a:ext cx="8836298" cy="4295175"/>
            <a:chOff x="121974" y="1442743"/>
            <a:chExt cx="8836298" cy="4295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5-10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07230" y="5393333"/>
            <a:ext cx="8731970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|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</p:spTree>
    <p:extLst>
      <p:ext uri="{BB962C8B-B14F-4D97-AF65-F5344CB8AC3E}">
        <p14:creationId xmlns:p14="http://schemas.microsoft.com/office/powerpoint/2010/main" val="3305356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3070193"/>
            <a:ext cx="5486399" cy="300204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Readout Unit configures Stave using USB interface</a:t>
            </a:r>
          </a:p>
          <a:p>
            <a:r>
              <a:rPr lang="en-US" sz="2000" dirty="0"/>
              <a:t>FELIX distributes clock to Readout Unit</a:t>
            </a:r>
          </a:p>
          <a:p>
            <a:r>
              <a:rPr lang="en-US" sz="2000" dirty="0"/>
              <a:t>Readout Unit distributes clock to the Stave</a:t>
            </a:r>
          </a:p>
          <a:p>
            <a:r>
              <a:rPr lang="en-US" sz="2000" dirty="0"/>
              <a:t>Stave is triggered, sends data at 1.2Gb/s</a:t>
            </a:r>
          </a:p>
          <a:p>
            <a:r>
              <a:rPr lang="en-US" sz="2000" dirty="0"/>
              <a:t>Configured GBT link to recover clock from FELIX</a:t>
            </a:r>
          </a:p>
          <a:p>
            <a:r>
              <a:rPr lang="en-US" sz="2000" dirty="0"/>
              <a:t>Readout Unit receives the data and sends the data to FELIX over fiber using GBT link</a:t>
            </a:r>
          </a:p>
          <a:p>
            <a:r>
              <a:rPr lang="en-US" sz="2000" dirty="0"/>
              <a:t>FELIX packs data, stores it on disk using RCDAQ - the sPHENIX data format and software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19349" y="0"/>
            <a:ext cx="7842070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Full Readout Chain Demonstrated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20015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5410200" cy="195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600200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543800" y="990600"/>
            <a:ext cx="0" cy="1143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H="1">
            <a:off x="1905000" y="990600"/>
            <a:ext cx="5638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05000" y="990600"/>
            <a:ext cx="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52600" y="1597968"/>
            <a:ext cx="381000" cy="233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3" name="TextBox 32"/>
          <p:cNvSpPr txBox="1"/>
          <p:nvPr/>
        </p:nvSpPr>
        <p:spPr>
          <a:xfrm>
            <a:off x="1524000" y="148875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Readout</a:t>
            </a:r>
          </a:p>
          <a:p>
            <a:r>
              <a:rPr lang="en-US" sz="1200" dirty="0"/>
              <a:t>     Unit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800" y="1536412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14800" y="1613357"/>
            <a:ext cx="381000" cy="233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7" name="TextBox 36"/>
          <p:cNvSpPr txBox="1"/>
          <p:nvPr/>
        </p:nvSpPr>
        <p:spPr>
          <a:xfrm>
            <a:off x="3886200" y="15240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FELIX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9600" y="838200"/>
            <a:ext cx="815975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9600" y="838200"/>
            <a:ext cx="0" cy="5334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5400000">
            <a:off x="7924800" y="1676400"/>
            <a:ext cx="1676400" cy="12700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305300" y="1966752"/>
            <a:ext cx="0" cy="77644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305300" y="2743200"/>
            <a:ext cx="14097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715000" y="2743200"/>
            <a:ext cx="0" cy="9906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715000" y="3733800"/>
            <a:ext cx="12954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096000" y="5943600"/>
            <a:ext cx="282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 + FELIX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96000" y="3352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Readout Unit + Stave</a:t>
            </a:r>
          </a:p>
        </p:txBody>
      </p:sp>
      <p:pic>
        <p:nvPicPr>
          <p:cNvPr id="81" name="Picture 80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29" y="4191000"/>
            <a:ext cx="3148221" cy="17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Arrow Connector 74"/>
          <p:cNvCxnSpPr/>
          <p:nvPr/>
        </p:nvCxnSpPr>
        <p:spPr>
          <a:xfrm>
            <a:off x="7010400" y="3733800"/>
            <a:ext cx="0" cy="11430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</p:spTree>
    <p:extLst>
      <p:ext uri="{BB962C8B-B14F-4D97-AF65-F5344CB8AC3E}">
        <p14:creationId xmlns:p14="http://schemas.microsoft.com/office/powerpoint/2010/main" val="86483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56A28A-656A-1141-B854-D5261FDB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568" y="-64358"/>
            <a:ext cx="5924550" cy="131863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MVTX Test Beam at </a:t>
            </a:r>
            <a:r>
              <a:rPr lang="en-US" sz="4000" b="1" dirty="0" err="1"/>
              <a:t>Fermilab</a:t>
            </a:r>
            <a:r>
              <a:rPr lang="en-US" sz="4000" b="1" dirty="0"/>
              <a:t> 02/20-03/10,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E11EC-D8B5-E041-BFCB-048BA36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9" y="1263510"/>
            <a:ext cx="4229893" cy="187550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Test full readout chain </a:t>
            </a:r>
          </a:p>
          <a:p>
            <a:pPr lvl="1"/>
            <a:r>
              <a:rPr lang="en-US" dirty="0"/>
              <a:t>Evaluate ALPIDE sensor performance</a:t>
            </a:r>
          </a:p>
          <a:p>
            <a:r>
              <a:rPr lang="en-US" dirty="0"/>
              <a:t>Experimental setup </a:t>
            </a:r>
          </a:p>
          <a:p>
            <a:pPr lvl="1"/>
            <a:r>
              <a:rPr lang="en-US" dirty="0"/>
              <a:t>A 4-sensor telescope </a:t>
            </a:r>
          </a:p>
          <a:p>
            <a:pPr lvl="1"/>
            <a:r>
              <a:rPr lang="en-US" dirty="0"/>
              <a:t>Full readout chain: MAPS+RU+FELIX+RCDAQ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8A9F-4FE8-2C43-AF20-D7064D376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6339"/>
            <a:ext cx="9144000" cy="2744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16F1-EB04-FA46-AB73-0C2A1FF35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3199" y="617730"/>
            <a:ext cx="2726268" cy="2044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F8810-E5F7-BE49-9192-9D4EE55B055C}"/>
              </a:ext>
            </a:extLst>
          </p:cNvPr>
          <p:cNvSpPr txBox="1"/>
          <p:nvPr/>
        </p:nvSpPr>
        <p:spPr>
          <a:xfrm>
            <a:off x="4174015" y="2263837"/>
            <a:ext cx="26870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Parasitic with INTT run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Very productive &amp; collaborative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0221B-175B-CE47-8DE7-7C07E2237E34}"/>
              </a:ext>
            </a:extLst>
          </p:cNvPr>
          <p:cNvCxnSpPr/>
          <p:nvPr/>
        </p:nvCxnSpPr>
        <p:spPr>
          <a:xfrm>
            <a:off x="6222419" y="1380836"/>
            <a:ext cx="7112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86B6DE-C9DE-2142-A0B3-AE1E1B30F715}"/>
              </a:ext>
            </a:extLst>
          </p:cNvPr>
          <p:cNvSpPr txBox="1"/>
          <p:nvPr/>
        </p:nvSpPr>
        <p:spPr>
          <a:xfrm>
            <a:off x="6163366" y="1408684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350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E958D2-57AA-5744-B36D-2ADCAF463E92}"/>
              </a:ext>
            </a:extLst>
          </p:cNvPr>
          <p:cNvSpPr/>
          <p:nvPr/>
        </p:nvSpPr>
        <p:spPr>
          <a:xfrm>
            <a:off x="6032500" y="3575050"/>
            <a:ext cx="901119" cy="2133600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B2D37-861C-AF49-BDAA-BA6684B1AF95}"/>
              </a:ext>
            </a:extLst>
          </p:cNvPr>
          <p:cNvSpPr txBox="1"/>
          <p:nvPr/>
        </p:nvSpPr>
        <p:spPr>
          <a:xfrm>
            <a:off x="7302863" y="2341568"/>
            <a:ext cx="111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4-sensor</a:t>
            </a:r>
          </a:p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B41CF-56EA-1540-8BDC-F5E259D4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F51AA-ADA6-1348-A0C8-02B1A6CC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C1A6-E2FB-2240-9A6E-7C1FD4A1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92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7A-8808-7342-983D-77ED739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402" y="0"/>
            <a:ext cx="7223948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F2A0-C4DD-CC48-9B1A-5062F90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14A4-2705-B446-AE97-E611C458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0DE9-46F5-FA4E-AE08-D0A08F1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BAFC-559C-014F-8804-FCD52099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4" y="2139168"/>
            <a:ext cx="8451590" cy="382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B0BE2-CA99-1A46-91A1-1A231D5283BB}"/>
              </a:ext>
            </a:extLst>
          </p:cNvPr>
          <p:cNvSpPr txBox="1"/>
          <p:nvPr/>
        </p:nvSpPr>
        <p:spPr>
          <a:xfrm>
            <a:off x="2556673" y="1170633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4-hit track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0DA217-C68D-4C42-AE29-E323E29FF03D}"/>
              </a:ext>
            </a:extLst>
          </p:cNvPr>
          <p:cNvGrpSpPr/>
          <p:nvPr/>
        </p:nvGrpSpPr>
        <p:grpSpPr>
          <a:xfrm>
            <a:off x="1591056" y="1077526"/>
            <a:ext cx="850392" cy="1098746"/>
            <a:chOff x="950976" y="1179576"/>
            <a:chExt cx="502919" cy="8046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C82B01-1DE3-D441-BDD5-6DA037648A15}"/>
                </a:ext>
              </a:extLst>
            </p:cNvPr>
            <p:cNvSpPr/>
            <p:nvPr/>
          </p:nvSpPr>
          <p:spPr>
            <a:xfrm>
              <a:off x="9509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484BF2-5538-E342-AEC5-AAB21D0DCB6F}"/>
                </a:ext>
              </a:extLst>
            </p:cNvPr>
            <p:cNvSpPr/>
            <p:nvPr/>
          </p:nvSpPr>
          <p:spPr>
            <a:xfrm>
              <a:off x="11033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9D5D57-B6C4-E44A-AB5C-0A9FC7598D7B}"/>
                </a:ext>
              </a:extLst>
            </p:cNvPr>
            <p:cNvSpPr/>
            <p:nvPr/>
          </p:nvSpPr>
          <p:spPr>
            <a:xfrm>
              <a:off x="1273302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730ED-4823-7D49-A974-DD42D78D2398}"/>
                </a:ext>
              </a:extLst>
            </p:cNvPr>
            <p:cNvSpPr/>
            <p:nvPr/>
          </p:nvSpPr>
          <p:spPr>
            <a:xfrm>
              <a:off x="14081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CFBEDA-F2B8-6F4D-B0AF-FEECB820FAFA}"/>
              </a:ext>
            </a:extLst>
          </p:cNvPr>
          <p:cNvCxnSpPr>
            <a:cxnSpLocks/>
          </p:cNvCxnSpPr>
          <p:nvPr/>
        </p:nvCxnSpPr>
        <p:spPr>
          <a:xfrm>
            <a:off x="955223" y="1622248"/>
            <a:ext cx="2571753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C554E9-BF19-0B42-9CC8-758782A4BC5E}"/>
              </a:ext>
            </a:extLst>
          </p:cNvPr>
          <p:cNvSpPr txBox="1"/>
          <p:nvPr/>
        </p:nvSpPr>
        <p:spPr>
          <a:xfrm>
            <a:off x="6199632" y="3300984"/>
            <a:ext cx="21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 size: 2.1 ~ 2.4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29966-6F11-3448-93AB-38A0C04A6B21}"/>
              </a:ext>
            </a:extLst>
          </p:cNvPr>
          <p:cNvSpPr txBox="1"/>
          <p:nvPr/>
        </p:nvSpPr>
        <p:spPr>
          <a:xfrm>
            <a:off x="2093975" y="3271769"/>
            <a:ext cx="202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single tracks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836C9-7751-3049-828B-6D02D76D16BA}"/>
              </a:ext>
            </a:extLst>
          </p:cNvPr>
          <p:cNvSpPr txBox="1"/>
          <p:nvPr/>
        </p:nvSpPr>
        <p:spPr>
          <a:xfrm>
            <a:off x="2477042" y="1894113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4-sensor telescope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C15B-77AA-A14A-85A7-EDD5CFCE7820}"/>
              </a:ext>
            </a:extLst>
          </p:cNvPr>
          <p:cNvSpPr txBox="1"/>
          <p:nvPr/>
        </p:nvSpPr>
        <p:spPr>
          <a:xfrm>
            <a:off x="937865" y="5665828"/>
            <a:ext cx="301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tracks per triggered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746EB-A4C8-254B-8641-AD368BC7CED3}"/>
              </a:ext>
            </a:extLst>
          </p:cNvPr>
          <p:cNvSpPr txBox="1"/>
          <p:nvPr/>
        </p:nvSpPr>
        <p:spPr>
          <a:xfrm>
            <a:off x="5453834" y="5605121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1AB38-C5C9-944A-98F3-10F7C74D7494}"/>
              </a:ext>
            </a:extLst>
          </p:cNvPr>
          <p:cNvSpPr txBox="1"/>
          <p:nvPr/>
        </p:nvSpPr>
        <p:spPr>
          <a:xfrm>
            <a:off x="4126470" y="1402254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120 GeV proton beam</a:t>
            </a:r>
          </a:p>
        </p:txBody>
      </p:sp>
      <p:pic>
        <p:nvPicPr>
          <p:cNvPr id="21" name="Picture 2" descr="Picture 2">
            <a:extLst>
              <a:ext uri="{FF2B5EF4-FFF2-40B4-BE49-F238E27FC236}">
                <a16:creationId xmlns:a16="http://schemas.microsoft.com/office/drawing/2014/main" id="{97879833-B0CB-BC44-B729-70517CF80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5830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D5CC-F414-C345-892C-23064991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662" y="80495"/>
            <a:ext cx="7130687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(II)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4F667-A32E-1143-B61A-01A4DF62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3F423-9A8B-F746-BC5D-60EA3823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D79BA-4C41-BA40-A6C5-DD9C57B2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9EA70-90CA-754C-9E5B-3A423521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709393"/>
            <a:ext cx="4542205" cy="4263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58613-3E78-D94F-BBDE-8EF5022C3E5A}"/>
              </a:ext>
            </a:extLst>
          </p:cNvPr>
          <p:cNvSpPr txBox="1"/>
          <p:nvPr/>
        </p:nvSpPr>
        <p:spPr>
          <a:xfrm>
            <a:off x="5018371" y="1465881"/>
            <a:ext cx="219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Efficiency &gt; 99.5%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" y="1709392"/>
            <a:ext cx="4178808" cy="3993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F44F1-4F7B-0E43-9C8D-ED8F25E0F8AE}"/>
              </a:ext>
            </a:extLst>
          </p:cNvPr>
          <p:cNvSpPr txBox="1"/>
          <p:nvPr/>
        </p:nvSpPr>
        <p:spPr>
          <a:xfrm>
            <a:off x="1579314" y="5577476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size (~28um)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031F0-2747-BE46-B324-65AD634F27E2}"/>
              </a:ext>
            </a:extLst>
          </p:cNvPr>
          <p:cNvSpPr txBox="1"/>
          <p:nvPr/>
        </p:nvSpPr>
        <p:spPr>
          <a:xfrm>
            <a:off x="352696" y="1465881"/>
            <a:ext cx="300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&lt; 5 um </a:t>
            </a:r>
          </a:p>
        </p:txBody>
      </p:sp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ABAD07FF-8FBE-4F41-8B4D-E730B5D10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8491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0568EE-389D-4C4B-A646-FBACEF5EF2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154512" y="3153686"/>
            <a:ext cx="8834975" cy="311822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9CE89BE-3792-2D4E-92D6-EC10D877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53" y="238378"/>
            <a:ext cx="6773360" cy="863339"/>
          </a:xfrm>
        </p:spPr>
        <p:txBody>
          <a:bodyPr>
            <a:noAutofit/>
          </a:bodyPr>
          <a:lstStyle/>
          <a:p>
            <a:r>
              <a:rPr lang="en-US" sz="3600" b="1" dirty="0"/>
              <a:t>MVTX Detector Integration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A905AE-8EBF-704A-A1AE-4B6875A74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080" y="1094270"/>
            <a:ext cx="7886700" cy="4596357"/>
          </a:xfrm>
        </p:spPr>
        <p:txBody>
          <a:bodyPr/>
          <a:lstStyle/>
          <a:p>
            <a:r>
              <a:rPr lang="en-US" dirty="0"/>
              <a:t>Electrical system</a:t>
            </a:r>
          </a:p>
          <a:p>
            <a:pPr lvl="1"/>
            <a:r>
              <a:rPr lang="en-US" dirty="0"/>
              <a:t>Readout, power, controls</a:t>
            </a:r>
          </a:p>
          <a:p>
            <a:r>
              <a:rPr lang="en-US" dirty="0"/>
              <a:t>Mechanical system</a:t>
            </a:r>
          </a:p>
          <a:p>
            <a:pPr lvl="1"/>
            <a:r>
              <a:rPr lang="en-US" dirty="0"/>
              <a:t>Support and cooling</a:t>
            </a:r>
          </a:p>
          <a:p>
            <a:r>
              <a:rPr lang="en-US" dirty="0"/>
              <a:t>Office of System Integration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7ED46-9612-114D-AA24-C57A9E95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D48DD-77B6-2649-B214-B786AC82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179A0-65B8-5A42-8878-31613467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17</a:t>
            </a:fld>
            <a:endParaRPr lang="en-US"/>
          </a:p>
        </p:txBody>
      </p:sp>
      <p:grpSp>
        <p:nvGrpSpPr>
          <p:cNvPr id="10" name="Group 112">
            <a:extLst>
              <a:ext uri="{FF2B5EF4-FFF2-40B4-BE49-F238E27FC236}">
                <a16:creationId xmlns:a16="http://schemas.microsoft.com/office/drawing/2014/main" id="{D540544B-31B9-364F-AACD-821EC8D9D8D1}"/>
              </a:ext>
            </a:extLst>
          </p:cNvPr>
          <p:cNvGrpSpPr/>
          <p:nvPr/>
        </p:nvGrpSpPr>
        <p:grpSpPr>
          <a:xfrm>
            <a:off x="6593339" y="670048"/>
            <a:ext cx="2138363" cy="2344970"/>
            <a:chOff x="7365933" y="-679878"/>
            <a:chExt cx="3771955" cy="4187708"/>
          </a:xfrm>
        </p:grpSpPr>
        <p:pic>
          <p:nvPicPr>
            <p:cNvPr id="11" name="Screen Shot 2015-11-03 at 1.34.37 PM.png">
              <a:extLst>
                <a:ext uri="{FF2B5EF4-FFF2-40B4-BE49-F238E27FC236}">
                  <a16:creationId xmlns:a16="http://schemas.microsoft.com/office/drawing/2014/main" id="{7B4EE973-0356-7744-A309-F3EE06383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2" name="Shape 111">
              <a:extLst>
                <a:ext uri="{FF2B5EF4-FFF2-40B4-BE49-F238E27FC236}">
                  <a16:creationId xmlns:a16="http://schemas.microsoft.com/office/drawing/2014/main" id="{05F457AA-11ED-4A4E-AC08-BB75F4A4170A}"/>
                </a:ext>
              </a:extLst>
            </p:cNvPr>
            <p:cNvSpPr/>
            <p:nvPr/>
          </p:nvSpPr>
          <p:spPr>
            <a:xfrm>
              <a:off x="8451266" y="-679878"/>
              <a:ext cx="2304989" cy="14565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600" dirty="0">
                  <a:solidFill>
                    <a:srgbClr val="FF0000"/>
                  </a:solidFill>
                </a:rPr>
                <a:t>MVTX: </a:t>
              </a:r>
            </a:p>
            <a:p>
              <a:pPr marL="171450" indent="-171450">
                <a:buFontTx/>
                <a:buChar char="-"/>
              </a:pPr>
              <a:r>
                <a:rPr lang="en-US" sz="1600" dirty="0">
                  <a:solidFill>
                    <a:srgbClr val="FF0000"/>
                  </a:solidFill>
                </a:rPr>
                <a:t>3 layers</a:t>
              </a:r>
            </a:p>
            <a:p>
              <a:pPr marL="171450" indent="-171450">
                <a:buFontTx/>
                <a:buChar char="-"/>
              </a:pPr>
              <a:r>
                <a:rPr lang="en-US" sz="1600" dirty="0">
                  <a:solidFill>
                    <a:srgbClr val="FF0000"/>
                  </a:solidFill>
                </a:rPr>
                <a:t>48 staves</a:t>
              </a:r>
              <a:endParaRPr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BC6EC-5E8B-AE41-91F5-8433818FF1BE}"/>
              </a:ext>
            </a:extLst>
          </p:cNvPr>
          <p:cNvSpPr txBox="1"/>
          <p:nvPr/>
        </p:nvSpPr>
        <p:spPr>
          <a:xfrm>
            <a:off x="7091279" y="144372"/>
            <a:ext cx="199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Mickey/Walt’s talks</a:t>
            </a:r>
          </a:p>
        </p:txBody>
      </p:sp>
    </p:spTree>
    <p:extLst>
      <p:ext uri="{BB962C8B-B14F-4D97-AF65-F5344CB8AC3E}">
        <p14:creationId xmlns:p14="http://schemas.microsoft.com/office/powerpoint/2010/main" val="3395954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950"/>
            <a:ext cx="7461301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Toward INTT-MVTX Conflict Resolution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INTT 4-layers</a:t>
              </a:r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64" y="3563498"/>
            <a:ext cx="3600852" cy="195456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31BCF7-4FE7-4B45-9C31-98AC8167B2CA}"/>
              </a:ext>
            </a:extLst>
          </p:cNvPr>
          <p:cNvSpPr/>
          <p:nvPr/>
        </p:nvSpPr>
        <p:spPr>
          <a:xfrm rot="18899799">
            <a:off x="7123910" y="3231939"/>
            <a:ext cx="1485817" cy="2908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F456A4-85E1-D14B-A2FB-7D4F0D4F556A}"/>
              </a:ext>
            </a:extLst>
          </p:cNvPr>
          <p:cNvSpPr txBox="1"/>
          <p:nvPr/>
        </p:nvSpPr>
        <p:spPr>
          <a:xfrm>
            <a:off x="61435" y="4357298"/>
            <a:ext cx="67211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MVTX: </a:t>
            </a:r>
            <a:r>
              <a:rPr lang="en-US" sz="1600" dirty="0"/>
              <a:t>Extend cables to move the conical structure further out in z-direction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FPC data cable is the HDI and can’t be easily  extended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Make longer power extension ~50cm (current: 15cm)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Reduce angle of cone to free up space for INTT services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Redesign patch panel/cable connection shape and location</a:t>
            </a:r>
          </a:p>
          <a:p>
            <a:pPr marL="514350" indent="-514350">
              <a:buFont typeface="Arial"/>
              <a:buChar char="•"/>
            </a:pPr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INTT: </a:t>
            </a:r>
            <a:r>
              <a:rPr lang="en-US" sz="1600" dirty="0"/>
              <a:t>optimize detector layout and support for integration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7289F1-1081-D94E-BBD0-079BA04B0ABA}"/>
              </a:ext>
            </a:extLst>
          </p:cNvPr>
          <p:cNvSpPr txBox="1"/>
          <p:nvPr/>
        </p:nvSpPr>
        <p:spPr>
          <a:xfrm>
            <a:off x="7082419" y="70881"/>
            <a:ext cx="199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Walt/Mickey’s talks</a:t>
            </a:r>
          </a:p>
        </p:txBody>
      </p:sp>
    </p:spTree>
    <p:extLst>
      <p:ext uri="{BB962C8B-B14F-4D97-AF65-F5344CB8AC3E}">
        <p14:creationId xmlns:p14="http://schemas.microsoft.com/office/powerpoint/2010/main" val="3728094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4F860D0-44F8-0040-B76D-280F8FB81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598443" y="3773346"/>
            <a:ext cx="5082569" cy="812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73E24A-A026-6B4F-BB07-57B485B1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43" y="122213"/>
            <a:ext cx="7886700" cy="92336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Mockup &amp; FPC Extension R&amp;D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5EE3B-E7BA-1649-9A60-86A007621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D2C8E-FAF3-F14E-BD13-4239D8DB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4D98E-44C3-404B-9F95-3585209F0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4061D-3D9D-D248-B336-1CFD8B126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9" t="-665" r="34889" b="665"/>
          <a:stretch/>
        </p:blipFill>
        <p:spPr>
          <a:xfrm rot="16200000">
            <a:off x="3312313" y="-1533379"/>
            <a:ext cx="2635624" cy="8236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4B440B-AB1A-E944-A551-AF2868A17779}"/>
              </a:ext>
            </a:extLst>
          </p:cNvPr>
          <p:cNvSpPr txBox="1"/>
          <p:nvPr/>
        </p:nvSpPr>
        <p:spPr>
          <a:xfrm>
            <a:off x="4352081" y="2905478"/>
            <a:ext cx="1596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PWR extension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L=15cm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03D84DEC-0A09-C741-879C-0B77A842C36A}"/>
              </a:ext>
            </a:extLst>
          </p:cNvPr>
          <p:cNvSpPr/>
          <p:nvPr/>
        </p:nvSpPr>
        <p:spPr>
          <a:xfrm>
            <a:off x="1064872" y="5074928"/>
            <a:ext cx="4132162" cy="254564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B952CE-6BB0-1F48-8656-5EEA8DF9BBE0}"/>
              </a:ext>
            </a:extLst>
          </p:cNvPr>
          <p:cNvSpPr txBox="1"/>
          <p:nvPr/>
        </p:nvSpPr>
        <p:spPr>
          <a:xfrm>
            <a:off x="469626" y="5485641"/>
            <a:ext cx="7611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Extended power cables AVDD/DVDD: </a:t>
            </a:r>
          </a:p>
          <a:p>
            <a:r>
              <a:rPr lang="en-US" dirty="0"/>
              <a:t>L = ~50cm, and possibly with 2~3 different lengths, like 30cm and 40cm</a:t>
            </a:r>
          </a:p>
          <a:p>
            <a:r>
              <a:rPr lang="en-US" dirty="0"/>
              <a:t>Separate PWR and signal connections at different Z-locations.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451A0-6588-824F-86C7-B8E6584E994B}"/>
              </a:ext>
            </a:extLst>
          </p:cNvPr>
          <p:cNvSpPr txBox="1"/>
          <p:nvPr/>
        </p:nvSpPr>
        <p:spPr>
          <a:xfrm>
            <a:off x="2028994" y="4853569"/>
            <a:ext cx="316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Extend power cables to ~ 50cm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A0634B-F599-5443-81BB-A44630939387}"/>
              </a:ext>
            </a:extLst>
          </p:cNvPr>
          <p:cNvCxnSpPr/>
          <p:nvPr/>
        </p:nvCxnSpPr>
        <p:spPr>
          <a:xfrm flipH="1">
            <a:off x="1807157" y="3365425"/>
            <a:ext cx="2754022" cy="17095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186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224" y="360256"/>
            <a:ext cx="4328216" cy="747230"/>
          </a:xfrm>
        </p:spPr>
        <p:txBody>
          <a:bodyPr>
            <a:normAutofit/>
          </a:bodyPr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734681"/>
            <a:ext cx="4063705" cy="3972155"/>
          </a:xfrm>
        </p:spPr>
        <p:txBody>
          <a:bodyPr>
            <a:normAutofit/>
          </a:bodyPr>
          <a:lstStyle/>
          <a:p>
            <a:r>
              <a:rPr lang="en-US" dirty="0"/>
              <a:t>Project Status </a:t>
            </a:r>
          </a:p>
          <a:p>
            <a:endParaRPr lang="en-US" dirty="0"/>
          </a:p>
          <a:p>
            <a:r>
              <a:rPr lang="en-US" dirty="0"/>
              <a:t>MVTX full proposal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R&amp;D Highlights</a:t>
            </a:r>
          </a:p>
          <a:p>
            <a:endParaRPr lang="en-US" dirty="0"/>
          </a:p>
          <a:p>
            <a:r>
              <a:rPr lang="en-US" dirty="0"/>
              <a:t>Plan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786" y="1568450"/>
            <a:ext cx="3917477" cy="4493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BB78E6-1FB0-F747-A5D3-598C8130DEFB}"/>
              </a:ext>
            </a:extLst>
          </p:cNvPr>
          <p:cNvSpPr txBox="1"/>
          <p:nvPr/>
        </p:nvSpPr>
        <p:spPr>
          <a:xfrm>
            <a:off x="4988512" y="1726060"/>
            <a:ext cx="26621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Document: sPH-HF-2018-001</a:t>
            </a:r>
          </a:p>
          <a:p>
            <a:r>
              <a:rPr lang="en-US" sz="1350" dirty="0">
                <a:solidFill>
                  <a:srgbClr val="FFFF00"/>
                </a:solidFill>
              </a:rPr>
              <a:t>https://</a:t>
            </a:r>
            <a:r>
              <a:rPr lang="en-US" sz="1350" dirty="0" err="1">
                <a:solidFill>
                  <a:srgbClr val="FFFF00"/>
                </a:solidFill>
              </a:rPr>
              <a:t>indico.bnl.gov</a:t>
            </a:r>
            <a:r>
              <a:rPr lang="en-US" sz="1350" dirty="0">
                <a:solidFill>
                  <a:srgbClr val="FFFF00"/>
                </a:solidFill>
              </a:rPr>
              <a:t>/event/4072/</a:t>
            </a:r>
          </a:p>
        </p:txBody>
      </p:sp>
    </p:spTree>
    <p:extLst>
      <p:ext uri="{BB962C8B-B14F-4D97-AF65-F5344CB8AC3E}">
        <p14:creationId xmlns:p14="http://schemas.microsoft.com/office/powerpoint/2010/main" val="1056106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5F19-A5A2-BD45-9CE2-7F08FA02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Plan for next 6+ months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72E8-C6B9-3C47-8EB7-2B6018D63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26" y="1168701"/>
            <a:ext cx="8260673" cy="5264563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Detector simulation for integration: INTT + MVTX + TPC …  urgent!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TPC-INTT-MVTX tracking optimization for integration </a:t>
            </a:r>
          </a:p>
          <a:p>
            <a:pPr lvl="1"/>
            <a:r>
              <a:rPr lang="en-US" dirty="0"/>
              <a:t>Physics performance study, 3 or 4-layer INTT etc.</a:t>
            </a:r>
          </a:p>
          <a:p>
            <a:r>
              <a:rPr lang="en-US" dirty="0">
                <a:solidFill>
                  <a:srgbClr val="0070C0"/>
                </a:solidFill>
              </a:rPr>
              <a:t>Mini-review, July 19</a:t>
            </a:r>
          </a:p>
          <a:p>
            <a:pPr lvl="1"/>
            <a:r>
              <a:rPr lang="en-US" dirty="0"/>
              <a:t>MVTX/INTT subsystem integration </a:t>
            </a:r>
          </a:p>
          <a:p>
            <a:pPr lvl="1"/>
            <a:r>
              <a:rPr lang="en-US" dirty="0"/>
              <a:t>Technical readiness of stave and RU for production </a:t>
            </a:r>
          </a:p>
          <a:p>
            <a:r>
              <a:rPr lang="en-US" dirty="0">
                <a:solidFill>
                  <a:srgbClr val="0070C0"/>
                </a:solidFill>
              </a:rPr>
              <a:t>Production readiness review in September </a:t>
            </a:r>
          </a:p>
          <a:p>
            <a:pPr lvl="1"/>
            <a:r>
              <a:rPr lang="en-US" dirty="0"/>
              <a:t>Stave and RU production at CERN beginning 10/2018</a:t>
            </a:r>
          </a:p>
          <a:p>
            <a:pPr lvl="1"/>
            <a:r>
              <a:rPr lang="en-US" dirty="0"/>
              <a:t>Advanced funding, BNL/MIT </a:t>
            </a:r>
          </a:p>
          <a:p>
            <a:pPr lvl="1"/>
            <a:r>
              <a:rPr lang="en-US" dirty="0"/>
              <a:t>MVTX + INTT + rest sPHENIX integration </a:t>
            </a:r>
          </a:p>
          <a:p>
            <a:r>
              <a:rPr lang="en-US" dirty="0"/>
              <a:t>Near term R&amp;D</a:t>
            </a:r>
          </a:p>
          <a:p>
            <a:pPr lvl="1"/>
            <a:r>
              <a:rPr lang="en-US" dirty="0"/>
              <a:t>MVTX carbon structure and integration</a:t>
            </a:r>
          </a:p>
          <a:p>
            <a:pPr lvl="2"/>
            <a:r>
              <a:rPr lang="en-US" dirty="0"/>
              <a:t>End wheels </a:t>
            </a:r>
          </a:p>
          <a:p>
            <a:pPr lvl="2"/>
            <a:r>
              <a:rPr lang="en-US" dirty="0"/>
              <a:t>Service barrel  </a:t>
            </a:r>
          </a:p>
          <a:p>
            <a:pPr lvl="1"/>
            <a:r>
              <a:rPr lang="en-US" dirty="0"/>
              <a:t>Electrical system integration </a:t>
            </a:r>
          </a:p>
          <a:p>
            <a:pPr lvl="2"/>
            <a:r>
              <a:rPr lang="en-US" dirty="0"/>
              <a:t>Readout </a:t>
            </a:r>
          </a:p>
          <a:p>
            <a:pPr lvl="2"/>
            <a:r>
              <a:rPr lang="en-US" dirty="0"/>
              <a:t>Slow control &amp; power</a:t>
            </a:r>
          </a:p>
          <a:p>
            <a:pPr lvl="1"/>
            <a:r>
              <a:rPr lang="en-US" dirty="0"/>
              <a:t>MVTX+INTT joint test beam at </a:t>
            </a:r>
            <a:r>
              <a:rPr lang="en-US" dirty="0" err="1"/>
              <a:t>Fermilab</a:t>
            </a:r>
            <a:r>
              <a:rPr lang="en-US" dirty="0"/>
              <a:t>, ~Feb/Mar 2019</a:t>
            </a:r>
          </a:p>
          <a:p>
            <a:r>
              <a:rPr lang="en-US" dirty="0"/>
              <a:t>Budget profile &amp; schedule smoothing </a:t>
            </a:r>
          </a:p>
          <a:p>
            <a:pPr lvl="1"/>
            <a:r>
              <a:rPr lang="en-US" dirty="0"/>
              <a:t>RHIC operation budget and cash flow </a:t>
            </a:r>
          </a:p>
          <a:p>
            <a:pPr lvl="1"/>
            <a:r>
              <a:rPr lang="en-US" dirty="0"/>
              <a:t>MVTX production schedule </a:t>
            </a:r>
          </a:p>
          <a:p>
            <a:pPr lvl="1"/>
            <a:r>
              <a:rPr lang="en-US" dirty="0"/>
              <a:t>Prepare for CD-2 MIE integration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41D1B-DB28-3C41-ADDB-AE9AC646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4631E-5710-FF46-8853-3AB5173E7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824B4-728A-E44C-B090-5535DBF5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56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46365" y="0"/>
            <a:ext cx="5251269" cy="994172"/>
          </a:xfrm>
        </p:spPr>
        <p:txBody>
          <a:bodyPr>
            <a:normAutofit/>
          </a:bodyPr>
          <a:lstStyle/>
          <a:p>
            <a:r>
              <a:rPr lang="en-US" b="1" dirty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158411"/>
            <a:ext cx="7886700" cy="53621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MVTX full proposal completed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Expanded science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sPHENIX baseline (CD-2)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New collaborators, on physics/software and hardware</a:t>
            </a:r>
          </a:p>
          <a:p>
            <a:r>
              <a:rPr lang="en-US" dirty="0"/>
              <a:t>Cost and schedule being updated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Major item cost and production plan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Funding profile smoothing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Advanced funding for staves and RU production at CERN</a:t>
            </a:r>
          </a:p>
          <a:p>
            <a:r>
              <a:rPr lang="en-US" dirty="0"/>
              <a:t>Excellent progress in R&amp;D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Full readout and controls proof-of-principle demonstrated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Conceptual integrated mechanical system design developed </a:t>
            </a:r>
          </a:p>
          <a:p>
            <a:r>
              <a:rPr lang="en-US" dirty="0"/>
              <a:t>MVTX+INTT+TPC integration in progress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Electrical and mechanical system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sPHENIX wide coordination through Office of System Integration</a:t>
            </a:r>
          </a:p>
          <a:p>
            <a:r>
              <a:rPr lang="en-US" dirty="0"/>
              <a:t>To be ready for sPHENIX Day-1 Physics  in 2023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sPHENIX</a:t>
            </a:r>
            <a:r>
              <a:rPr lang="en-US" dirty="0">
                <a:solidFill>
                  <a:srgbClr val="00B050"/>
                </a:solidFill>
              </a:rPr>
              <a:t> and later EIC possibility</a:t>
            </a:r>
          </a:p>
          <a:p>
            <a:pPr marL="457200" lvl="1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9AD57-C27C-A947-B94C-C6808388A496}"/>
              </a:ext>
            </a:extLst>
          </p:cNvPr>
          <p:cNvSpPr txBox="1"/>
          <p:nvPr/>
        </p:nvSpPr>
        <p:spPr>
          <a:xfrm>
            <a:off x="5127348" y="1158411"/>
            <a:ext cx="3483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Document: sPH-HF-2018-001</a:t>
            </a:r>
          </a:p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/event/4072/</a:t>
            </a:r>
          </a:p>
        </p:txBody>
      </p:sp>
    </p:spTree>
    <p:extLst>
      <p:ext uri="{BB962C8B-B14F-4D97-AF65-F5344CB8AC3E}">
        <p14:creationId xmlns:p14="http://schemas.microsoft.com/office/powerpoint/2010/main" val="1856632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44882-B1B0-164D-B4CD-16EE90CA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9C6BB-8B6C-2543-93EA-BE910A4C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31941-8ABD-1E48-B6E9-97B74CD7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6F65B-3BC2-394E-8EF7-77A21185A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07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39" y="185583"/>
            <a:ext cx="7377261" cy="1318358"/>
          </a:xfrm>
        </p:spPr>
        <p:txBody>
          <a:bodyPr>
            <a:normAutofit/>
          </a:bodyPr>
          <a:lstStyle/>
          <a:p>
            <a:r>
              <a:rPr lang="en-US" sz="3200" b="1" dirty="0"/>
              <a:t>Monolithic-Active-Pixel-Sensors (MAPS)</a:t>
            </a:r>
            <a:br>
              <a:rPr lang="en-US" sz="3200" b="1" dirty="0"/>
            </a:br>
            <a:r>
              <a:rPr lang="en-US" sz="1600" b="1" dirty="0">
                <a:solidFill>
                  <a:srgbClr val="FF0000"/>
                </a:solidFill>
              </a:rPr>
              <a:t>ALPIDE: </a:t>
            </a:r>
            <a:r>
              <a:rPr lang="en-US" sz="1600" dirty="0">
                <a:solidFill>
                  <a:srgbClr val="FF0000"/>
                </a:solidFill>
              </a:rPr>
              <a:t>The next Generation State of the Art Pixel Sensor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902" y="1615312"/>
            <a:ext cx="4842982" cy="1953072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MAPS(ALPIDE):</a:t>
            </a:r>
          </a:p>
          <a:p>
            <a:pPr lvl="1"/>
            <a:r>
              <a:rPr lang="en-US" dirty="0"/>
              <a:t>Very fine pitch (27x29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Excellent time resolution, 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An ideal detector for </a:t>
            </a:r>
            <a:r>
              <a:rPr lang="en-US" b="1" dirty="0" err="1">
                <a:solidFill>
                  <a:srgbClr val="0432FF"/>
                </a:solidFill>
              </a:rPr>
              <a:t>sPHENIX</a:t>
            </a:r>
            <a:r>
              <a:rPr lang="en-US" b="1" dirty="0">
                <a:solidFill>
                  <a:srgbClr val="0432FF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and </a:t>
            </a:r>
            <a:r>
              <a:rPr lang="en-US" b="1" dirty="0">
                <a:solidFill>
                  <a:srgbClr val="0432FF"/>
                </a:solidFill>
              </a:rPr>
              <a:t>EIC</a:t>
            </a:r>
            <a:r>
              <a:rPr lang="en-US" b="1" dirty="0">
                <a:solidFill>
                  <a:srgbClr val="FF0000"/>
                </a:solidFill>
              </a:rPr>
              <a:t>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3680E-18B4-DC47-B778-8F86E3AE12E6}"/>
              </a:ext>
            </a:extLst>
          </p:cNvPr>
          <p:cNvGrpSpPr/>
          <p:nvPr/>
        </p:nvGrpSpPr>
        <p:grpSpPr>
          <a:xfrm>
            <a:off x="1114311" y="3926406"/>
            <a:ext cx="4995855" cy="2171927"/>
            <a:chOff x="1227338" y="3669723"/>
            <a:chExt cx="5370850" cy="2035500"/>
          </a:xfrm>
        </p:grpSpPr>
        <p:pic>
          <p:nvPicPr>
            <p:cNvPr id="5" name="pasted-image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3441" y="3697976"/>
              <a:ext cx="4874747" cy="182380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617846" y="4053052"/>
              <a:ext cx="0" cy="132364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227338" y="4593016"/>
              <a:ext cx="560426" cy="232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/>
                <a:t>50 </a:t>
              </a:r>
              <a:r>
                <a:rPr lang="en-US" sz="1013" dirty="0" err="1"/>
                <a:t>μm</a:t>
              </a:r>
              <a:endParaRPr lang="en-US" sz="1013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66764" y="5472605"/>
              <a:ext cx="560426" cy="232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/>
                <a:t>28 </a:t>
              </a:r>
              <a:r>
                <a:rPr lang="en-US" sz="1013" dirty="0" err="1"/>
                <a:t>μm</a:t>
              </a:r>
              <a:endParaRPr lang="en-US" sz="1013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864673" y="5479208"/>
              <a:ext cx="282885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388919" y="3669723"/>
              <a:ext cx="1001597" cy="232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/>
                <a:t>ALPIDE design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55768" y="1774515"/>
            <a:ext cx="1856660" cy="1627279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6"/>
              <a:ext cx="521327" cy="339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778475" cy="339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207053" cy="339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/>
                <a:t>Cooling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252303" y="3411603"/>
            <a:ext cx="216277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0000FF"/>
                </a:solidFill>
              </a:rPr>
              <a:t>A 9-chip MAPS stave, 9 x (1.5 x 3 cm</a:t>
            </a:r>
            <a:r>
              <a:rPr lang="en-US" sz="1013" baseline="30000" dirty="0">
                <a:solidFill>
                  <a:srgbClr val="0000FF"/>
                </a:solidFill>
              </a:rPr>
              <a:t>2</a:t>
            </a:r>
            <a:r>
              <a:rPr lang="en-US" sz="1013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8926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20700" y="1481364"/>
            <a:ext cx="7277100" cy="4821446"/>
            <a:chOff x="609600" y="1039005"/>
            <a:chExt cx="7315200" cy="5303624"/>
          </a:xfrm>
        </p:grpSpPr>
        <p:grpSp>
          <p:nvGrpSpPr>
            <p:cNvPr id="11" name="Group 10"/>
            <p:cNvGrpSpPr/>
            <p:nvPr/>
          </p:nvGrpSpPr>
          <p:grpSpPr>
            <a:xfrm>
              <a:off x="609600" y="3294628"/>
              <a:ext cx="7315200" cy="3048001"/>
              <a:chOff x="457200" y="2819400"/>
              <a:chExt cx="7315200" cy="304800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731" b="20874"/>
              <a:stretch/>
            </p:blipFill>
            <p:spPr>
              <a:xfrm>
                <a:off x="457200" y="2819400"/>
                <a:ext cx="7315200" cy="304800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429000" y="3200400"/>
                <a:ext cx="603157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chemeClr val="bg1"/>
                    </a:solidFill>
                  </a:rPr>
                  <a:t>TPC</a:t>
                </a:r>
              </a:p>
            </p:txBody>
          </p:sp>
          <p:sp>
            <p:nvSpPr>
              <p:cNvPr id="9" name="Line Callout 2 8"/>
              <p:cNvSpPr/>
              <p:nvPr/>
            </p:nvSpPr>
            <p:spPr>
              <a:xfrm>
                <a:off x="5328470" y="3458947"/>
                <a:ext cx="691330" cy="381000"/>
              </a:xfrm>
              <a:prstGeom prst="borderCallout2">
                <a:avLst>
                  <a:gd name="adj1" fmla="val 74380"/>
                  <a:gd name="adj2" fmla="val -1326"/>
                  <a:gd name="adj3" fmla="val 75969"/>
                  <a:gd name="adj4" fmla="val -17543"/>
                  <a:gd name="adj5" fmla="val 184023"/>
                  <a:gd name="adj6" fmla="val -3177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/>
                  <a:t>INTT</a:t>
                </a:r>
              </a:p>
            </p:txBody>
          </p:sp>
          <p:sp>
            <p:nvSpPr>
              <p:cNvPr id="10" name="Line Callout 2 9"/>
              <p:cNvSpPr/>
              <p:nvPr/>
            </p:nvSpPr>
            <p:spPr>
              <a:xfrm>
                <a:off x="3855438" y="4953000"/>
                <a:ext cx="748354" cy="381000"/>
              </a:xfrm>
              <a:prstGeom prst="borderCallout2">
                <a:avLst>
                  <a:gd name="adj1" fmla="val 23519"/>
                  <a:gd name="adj2" fmla="val 101717"/>
                  <a:gd name="adj3" fmla="val 23518"/>
                  <a:gd name="adj4" fmla="val 121705"/>
                  <a:gd name="adj5" fmla="val -137036"/>
                  <a:gd name="adj6" fmla="val 1493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rgbClr val="FFFF00"/>
                    </a:solidFill>
                  </a:rPr>
                  <a:t>MVTX</a:t>
                </a: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6423" y="1039005"/>
              <a:ext cx="1928377" cy="19743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3505200" y="1981200"/>
              <a:ext cx="3124200" cy="152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010400" y="2057400"/>
              <a:ext cx="7620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039" y="139003"/>
            <a:ext cx="5462435" cy="1036907"/>
          </a:xfrm>
        </p:spPr>
        <p:txBody>
          <a:bodyPr>
            <a:normAutofit/>
          </a:bodyPr>
          <a:lstStyle/>
          <a:p>
            <a:r>
              <a:rPr lang="en-US" sz="3600" b="1" dirty="0"/>
              <a:t>sPHENIX Tracking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22" y="1202682"/>
            <a:ext cx="5507029" cy="1656141"/>
          </a:xfrm>
        </p:spPr>
        <p:txBody>
          <a:bodyPr>
            <a:normAutofit fontScale="92500"/>
          </a:bodyPr>
          <a:lstStyle/>
          <a:p>
            <a:r>
              <a:rPr lang="en-US" dirty="0"/>
              <a:t>Excellent Tracking system:</a:t>
            </a:r>
          </a:p>
          <a:p>
            <a:pPr lvl="1"/>
            <a:r>
              <a:rPr lang="en-US" dirty="0">
                <a:solidFill>
                  <a:srgbClr val="0000F5"/>
                </a:solidFill>
              </a:rPr>
              <a:t>TPC: Time Projection Chamber</a:t>
            </a:r>
          </a:p>
          <a:p>
            <a:pPr lvl="1"/>
            <a:r>
              <a:rPr lang="en-US" dirty="0">
                <a:solidFill>
                  <a:srgbClr val="0000F5"/>
                </a:solidFill>
              </a:rPr>
              <a:t>INTT: Intermediate Silicon Strip Tracker</a:t>
            </a:r>
          </a:p>
          <a:p>
            <a:pPr lvl="1"/>
            <a:r>
              <a:rPr lang="en-US" dirty="0">
                <a:solidFill>
                  <a:srgbClr val="0000F5"/>
                </a:solidFill>
              </a:rPr>
              <a:t>MVTX</a:t>
            </a:r>
          </a:p>
          <a:p>
            <a:pPr lvl="1"/>
            <a:endParaRPr lang="en-US" dirty="0">
              <a:solidFill>
                <a:srgbClr val="0000F5"/>
              </a:solidFill>
            </a:endParaRP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2D945BE8-F13A-0F4A-8186-D4C6F37F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3283799" y="6302810"/>
            <a:ext cx="37193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720250" y="3501671"/>
            <a:ext cx="1391726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5"/>
                </a:solidFill>
              </a:rPr>
              <a:t>TPC: </a:t>
            </a:r>
          </a:p>
          <a:p>
            <a:r>
              <a:rPr lang="en-US" sz="1200" b="1" dirty="0">
                <a:solidFill>
                  <a:srgbClr val="0000F5"/>
                </a:solidFill>
              </a:rPr>
              <a:t>   R = 20-80cm</a:t>
            </a:r>
          </a:p>
          <a:p>
            <a:endParaRPr lang="en-US" sz="1200" b="1" dirty="0">
              <a:solidFill>
                <a:srgbClr val="0000F5"/>
              </a:solidFill>
            </a:endParaRPr>
          </a:p>
          <a:p>
            <a:r>
              <a:rPr lang="en-US" sz="1200" b="1" dirty="0">
                <a:solidFill>
                  <a:srgbClr val="0000F5"/>
                </a:solidFill>
              </a:rPr>
              <a:t>INTT:</a:t>
            </a:r>
          </a:p>
          <a:p>
            <a:r>
              <a:rPr lang="en-US" sz="1200" b="1" dirty="0">
                <a:solidFill>
                  <a:srgbClr val="0000F5"/>
                </a:solidFill>
              </a:rPr>
              <a:t>  R =6,8,10,12cm</a:t>
            </a:r>
          </a:p>
          <a:p>
            <a:endParaRPr lang="en-US" sz="1200" b="1" dirty="0">
              <a:solidFill>
                <a:srgbClr val="0000F5"/>
              </a:solidFill>
            </a:endParaRPr>
          </a:p>
          <a:p>
            <a:r>
              <a:rPr lang="en-US" sz="1200" b="1" dirty="0">
                <a:solidFill>
                  <a:srgbClr val="0000F5"/>
                </a:solidFill>
              </a:rPr>
              <a:t>MVTX:</a:t>
            </a:r>
          </a:p>
          <a:p>
            <a:r>
              <a:rPr lang="en-US" sz="1200" b="1" dirty="0">
                <a:solidFill>
                  <a:srgbClr val="0000F5"/>
                </a:solidFill>
              </a:rPr>
              <a:t>  R=2.3, 3.2, 3.9cm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0134" y="6052581"/>
            <a:ext cx="386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C2"/>
                </a:solidFill>
              </a:rPr>
              <a:t>2m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388" y="2863486"/>
            <a:ext cx="1639431" cy="20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41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Test Beam 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0">
                <a:solidFill>
                  <a:prstClr val="black"/>
                </a:solidFill>
              </a:rPr>
              <a:t>6/6/18</a:t>
            </a:r>
            <a:endParaRPr lang="en-US" altLang="en-US" b="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Ming Liu, sPHENIX Collaboration Mtg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b="0" smtClean="0">
                <a:solidFill>
                  <a:prstClr val="black"/>
                </a:solidFill>
                <a:latin typeface="+mn-lt"/>
              </a:rPr>
              <a:pPr/>
              <a:t>25</a:t>
            </a:fld>
            <a:endParaRPr lang="en-US" altLang="en-US" b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619FD8-66C8-1E44-B153-991C2150A3E9}"/>
              </a:ext>
            </a:extLst>
          </p:cNvPr>
          <p:cNvSpPr txBox="1"/>
          <p:nvPr/>
        </p:nvSpPr>
        <p:spPr>
          <a:xfrm>
            <a:off x="92456" y="1707574"/>
            <a:ext cx="3154704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594" indent="-178594">
              <a:buFontTx/>
              <a:buChar char="-"/>
            </a:pPr>
            <a:r>
              <a:rPr lang="en-US" sz="1125" dirty="0"/>
              <a:t>Successfully operated the full readout chain</a:t>
            </a:r>
          </a:p>
          <a:p>
            <a:pPr marL="586788" lvl="1" indent="-178594">
              <a:buFontTx/>
              <a:buChar char="-"/>
            </a:pPr>
            <a:r>
              <a:rPr lang="en-US" sz="1125" dirty="0"/>
              <a:t>RU Configured and readout 4 ALPIDEs</a:t>
            </a:r>
          </a:p>
          <a:p>
            <a:pPr marL="586788" lvl="1" indent="-178594">
              <a:buFontTx/>
              <a:buChar char="-"/>
            </a:pPr>
            <a:r>
              <a:rPr lang="en-US" sz="1125" dirty="0"/>
              <a:t>FELIX successfully integrated into RCDAQ</a:t>
            </a:r>
          </a:p>
          <a:p>
            <a:pPr marL="178594" indent="-178594">
              <a:buFontTx/>
              <a:buChar char="-"/>
            </a:pPr>
            <a:endParaRPr lang="en-US" sz="1125" dirty="0"/>
          </a:p>
          <a:p>
            <a:pPr marL="178594" indent="-178594">
              <a:buFontTx/>
              <a:buChar char="-"/>
            </a:pPr>
            <a:r>
              <a:rPr lang="en-US" sz="1125" dirty="0"/>
              <a:t>Sensor Performance </a:t>
            </a:r>
          </a:p>
          <a:p>
            <a:pPr marL="586788" lvl="1" indent="-178594">
              <a:buFontTx/>
              <a:buChar char="-"/>
            </a:pPr>
            <a:r>
              <a:rPr lang="en-US" sz="1125" dirty="0"/>
              <a:t>Cluster Size</a:t>
            </a:r>
          </a:p>
          <a:p>
            <a:pPr marL="586788" lvl="1" indent="-178594">
              <a:buFontTx/>
              <a:buChar char="-"/>
            </a:pPr>
            <a:r>
              <a:rPr lang="en-US" sz="1125" dirty="0"/>
              <a:t>Threshold parameters </a:t>
            </a:r>
          </a:p>
          <a:p>
            <a:pPr marL="586788" lvl="1" indent="-178594">
              <a:buFontTx/>
              <a:buChar char="-"/>
            </a:pPr>
            <a:r>
              <a:rPr lang="en-US" sz="1125" dirty="0"/>
              <a:t>trigger delay</a:t>
            </a:r>
          </a:p>
          <a:p>
            <a:pPr algn="l"/>
            <a:endParaRPr lang="en-US" sz="1125" dirty="0"/>
          </a:p>
          <a:p>
            <a:pPr marL="178594" indent="-178594">
              <a:buFontTx/>
              <a:buChar char="-"/>
            </a:pPr>
            <a:r>
              <a:rPr lang="en-US" sz="1125" dirty="0"/>
              <a:t>High multiplicity events </a:t>
            </a:r>
          </a:p>
          <a:p>
            <a:pPr marL="586788" lvl="1" indent="-178594">
              <a:buFontTx/>
              <a:buChar char="-"/>
            </a:pPr>
            <a:r>
              <a:rPr lang="en-US" sz="1125" dirty="0"/>
              <a:t>ALPIDE occupancy runs with 10cm lead bricks</a:t>
            </a:r>
          </a:p>
          <a:p>
            <a:pPr marL="178594" indent="-178594">
              <a:buFontTx/>
              <a:buChar char="-"/>
            </a:pPr>
            <a:endParaRPr lang="en-US" sz="1125" dirty="0"/>
          </a:p>
          <a:p>
            <a:pPr marL="178594" indent="-178594">
              <a:buFontTx/>
              <a:buChar char="-"/>
            </a:pPr>
            <a:r>
              <a:rPr lang="en-US" sz="1125" dirty="0"/>
              <a:t>Online Monitoring </a:t>
            </a:r>
          </a:p>
          <a:p>
            <a:pPr marL="586788" lvl="1" indent="-178594">
              <a:buFontTx/>
              <a:buChar char="-"/>
            </a:pPr>
            <a:r>
              <a:rPr lang="en-US" sz="1125" dirty="0"/>
              <a:t>Hit distribution, relative alignment </a:t>
            </a:r>
          </a:p>
          <a:p>
            <a:pPr lvl="1" algn="l"/>
            <a:endParaRPr lang="en-US" sz="1125" dirty="0"/>
          </a:p>
          <a:p>
            <a:pPr marL="178594" indent="-178594">
              <a:buFontTx/>
              <a:buChar char="-"/>
            </a:pPr>
            <a:r>
              <a:rPr lang="en-US" sz="1125" dirty="0"/>
              <a:t>Analysis confirmed telescope performance</a:t>
            </a:r>
          </a:p>
          <a:p>
            <a:pPr marL="586788" lvl="1" indent="-178594">
              <a:buFontTx/>
              <a:buChar char="-"/>
            </a:pPr>
            <a:r>
              <a:rPr lang="en-US" sz="1125" dirty="0"/>
              <a:t>Hit resolution &lt; 5 um</a:t>
            </a:r>
          </a:p>
        </p:txBody>
      </p:sp>
      <p:pic>
        <p:nvPicPr>
          <p:cNvPr id="1028" name="Picture 4" descr="C:\Users\alext\Pictures\work\testbeam\IMG_4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6672" y="4581363"/>
            <a:ext cx="1608668" cy="120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lext\Pictures\work\people\IMG_4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89" y="4582497"/>
            <a:ext cx="1608668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lext\Pictures\work\people\IMG_3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3276" y="4740581"/>
            <a:ext cx="120650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23" y="1929714"/>
            <a:ext cx="2691641" cy="257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F:\run114_tal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59" y="1498435"/>
            <a:ext cx="3178523" cy="30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632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Beam Test Block Diagram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6/6/18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Ming Liu, sPHENIX Collaboration Mtg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>
                <a:solidFill>
                  <a:prstClr val="black"/>
                </a:solidFill>
              </a:rPr>
              <a:pPr/>
              <a:t>26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6" y="1529602"/>
            <a:ext cx="5554266" cy="425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5940FF-2B02-B042-A188-A6DA411BD142}"/>
              </a:ext>
            </a:extLst>
          </p:cNvPr>
          <p:cNvSpPr txBox="1"/>
          <p:nvPr/>
        </p:nvSpPr>
        <p:spPr>
          <a:xfrm>
            <a:off x="2747003" y="2720228"/>
            <a:ext cx="958917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25" b="1" dirty="0">
                <a:solidFill>
                  <a:srgbClr val="FF0000"/>
                </a:solidFill>
              </a:rPr>
              <a:t>CLK recovered from </a:t>
            </a:r>
          </a:p>
          <a:p>
            <a:r>
              <a:rPr lang="en-US" sz="625" b="1" dirty="0">
                <a:solidFill>
                  <a:srgbClr val="FF0000"/>
                </a:solidFill>
              </a:rPr>
              <a:t>FELIX through GBT link;</a:t>
            </a:r>
          </a:p>
          <a:p>
            <a:r>
              <a:rPr lang="en-US" sz="625" b="1" dirty="0">
                <a:solidFill>
                  <a:srgbClr val="FF0000"/>
                </a:solidFill>
              </a:rPr>
              <a:t>Trigger from FELIX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9DBAE5-6269-5241-B091-33C0DAE85FCD}"/>
              </a:ext>
            </a:extLst>
          </p:cNvPr>
          <p:cNvSpPr txBox="1"/>
          <p:nvPr/>
        </p:nvSpPr>
        <p:spPr>
          <a:xfrm>
            <a:off x="401310" y="2242117"/>
            <a:ext cx="10477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5" b="1" dirty="0">
                <a:solidFill>
                  <a:srgbClr val="FF0000"/>
                </a:solidFill>
              </a:rPr>
              <a:t>4-ALPIDE Telescope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A2A567-9BB3-1740-8A7E-9B749E652F7C}"/>
              </a:ext>
            </a:extLst>
          </p:cNvPr>
          <p:cNvSpPr txBox="1"/>
          <p:nvPr/>
        </p:nvSpPr>
        <p:spPr>
          <a:xfrm>
            <a:off x="1507890" y="2360708"/>
            <a:ext cx="1564852" cy="226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5" b="1" dirty="0">
                <a:solidFill>
                  <a:srgbClr val="FF0000"/>
                </a:solidFill>
              </a:rPr>
              <a:t>4 5m </a:t>
            </a:r>
            <a:r>
              <a:rPr lang="en-US" sz="875" b="1" dirty="0" err="1">
                <a:solidFill>
                  <a:srgbClr val="FF0000"/>
                </a:solidFill>
              </a:rPr>
              <a:t>SamTec</a:t>
            </a:r>
            <a:r>
              <a:rPr lang="en-US" sz="875" b="1" dirty="0">
                <a:solidFill>
                  <a:srgbClr val="FF0000"/>
                </a:solidFill>
              </a:rPr>
              <a:t> Cables, 1.2Gbps</a:t>
            </a:r>
            <a:endParaRPr lang="en-US" sz="1125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lext\Pictures\work\testbeam\IMG_4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42" y="2360708"/>
            <a:ext cx="3114257" cy="23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418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 Sensor Telescope at </a:t>
            </a:r>
            <a:r>
              <a:rPr lang="en-US" altLang="en-US" dirty="0" err="1"/>
              <a:t>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>
                <a:solidFill>
                  <a:prstClr val="black"/>
                </a:solidFill>
              </a:rPr>
              <a:pPr/>
              <a:t>27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A6D609-C724-3B48-A487-EDDF579E8D66}"/>
              </a:ext>
            </a:extLst>
          </p:cNvPr>
          <p:cNvGrpSpPr/>
          <p:nvPr/>
        </p:nvGrpSpPr>
        <p:grpSpPr>
          <a:xfrm>
            <a:off x="658863" y="4034798"/>
            <a:ext cx="2412899" cy="1809261"/>
            <a:chOff x="5105400" y="990600"/>
            <a:chExt cx="3860638" cy="28948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4CC076-B764-6445-AE46-404F09CDD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990600"/>
              <a:ext cx="3860638" cy="289481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443A53C-118E-F149-A103-FDD490F27C72}"/>
                </a:ext>
              </a:extLst>
            </p:cNvPr>
            <p:cNvSpPr txBox="1"/>
            <p:nvPr/>
          </p:nvSpPr>
          <p:spPr>
            <a:xfrm>
              <a:off x="5248637" y="2759350"/>
              <a:ext cx="2420472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25" dirty="0">
                  <a:solidFill>
                    <a:srgbClr val="FFFF00"/>
                  </a:solidFill>
                </a:rPr>
                <a:t>KC705</a:t>
              </a:r>
            </a:p>
            <a:p>
              <a:r>
                <a:rPr lang="en-US" sz="1125" dirty="0">
                  <a:solidFill>
                    <a:srgbClr val="FFFF00"/>
                  </a:solidFill>
                </a:rPr>
                <a:t>External Trigger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350998-C6F9-9444-8A19-05575FC21173}"/>
              </a:ext>
            </a:extLst>
          </p:cNvPr>
          <p:cNvGrpSpPr/>
          <p:nvPr/>
        </p:nvGrpSpPr>
        <p:grpSpPr>
          <a:xfrm>
            <a:off x="3992563" y="1669900"/>
            <a:ext cx="3399106" cy="2073871"/>
            <a:chOff x="241433" y="1126838"/>
            <a:chExt cx="4754934" cy="268316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2A91B03-6C07-D04C-A90E-705DDBEC6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41433" y="1126838"/>
              <a:ext cx="4754934" cy="268316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1E2FF8-C572-FA4F-ACA9-E88CC1CD04AF}"/>
                </a:ext>
              </a:extLst>
            </p:cNvPr>
            <p:cNvSpPr txBox="1"/>
            <p:nvPr/>
          </p:nvSpPr>
          <p:spPr>
            <a:xfrm>
              <a:off x="731556" y="3098296"/>
              <a:ext cx="2441890" cy="617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sz="1250" b="1" dirty="0">
                  <a:solidFill>
                    <a:srgbClr val="FFFF00"/>
                  </a:solidFill>
                </a:rPr>
                <a:t>5m long </a:t>
              </a:r>
              <a:r>
                <a:rPr lang="en-US" sz="1250" b="1" dirty="0" err="1">
                  <a:solidFill>
                    <a:srgbClr val="FFFF00"/>
                  </a:solidFill>
                </a:rPr>
                <a:t>SamTec</a:t>
              </a:r>
              <a:r>
                <a:rPr lang="en-US" sz="1250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3272B7A-2F72-524F-B088-E6EFFD496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6" y="1625333"/>
            <a:ext cx="3038996" cy="227924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053E52B-26BF-D54A-9B66-39F014884C0D}"/>
              </a:ext>
            </a:extLst>
          </p:cNvPr>
          <p:cNvSpPr/>
          <p:nvPr/>
        </p:nvSpPr>
        <p:spPr>
          <a:xfrm>
            <a:off x="286461" y="1752005"/>
            <a:ext cx="3023121" cy="663744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511E46-E760-B646-B1AA-93CCBEF45175}"/>
              </a:ext>
            </a:extLst>
          </p:cNvPr>
          <p:cNvSpPr txBox="1"/>
          <p:nvPr/>
        </p:nvSpPr>
        <p:spPr>
          <a:xfrm>
            <a:off x="1680232" y="3030174"/>
            <a:ext cx="523164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b="1" dirty="0">
                <a:solidFill>
                  <a:srgbClr val="FFFF00"/>
                </a:solidFill>
              </a:rPr>
              <a:t>RU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3309582" y="1678713"/>
            <a:ext cx="690918" cy="7329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81623" y="2415750"/>
            <a:ext cx="710940" cy="132802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3847944"/>
            <a:ext cx="2809875" cy="2107406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 flipV="1">
            <a:off x="2726302" y="3847944"/>
            <a:ext cx="1274198" cy="2235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59677" y="5214444"/>
            <a:ext cx="1012261" cy="74090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443A53C-118E-F149-A103-FDD490F27C72}"/>
              </a:ext>
            </a:extLst>
          </p:cNvPr>
          <p:cNvSpPr txBox="1"/>
          <p:nvPr/>
        </p:nvSpPr>
        <p:spPr>
          <a:xfrm>
            <a:off x="1941813" y="4052286"/>
            <a:ext cx="11046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solidFill>
                  <a:srgbClr val="FFFF00"/>
                </a:solidFill>
              </a:rPr>
              <a:t>Si Time Kit</a:t>
            </a:r>
          </a:p>
          <a:p>
            <a:r>
              <a:rPr lang="en-US" sz="1125" dirty="0">
                <a:solidFill>
                  <a:srgbClr val="FFFF00"/>
                </a:solidFill>
              </a:rPr>
              <a:t>External Clock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9731C4-6709-B64A-8207-868DC1527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F3FDB-C9A7-5942-9665-34AD3CDE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</p:spTree>
    <p:extLst>
      <p:ext uri="{BB962C8B-B14F-4D97-AF65-F5344CB8AC3E}">
        <p14:creationId xmlns:p14="http://schemas.microsoft.com/office/powerpoint/2010/main" val="463760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R&amp;D </a:t>
            </a:r>
            <a:r>
              <a:rPr lang="en-US" dirty="0" err="1"/>
              <a:t>Gameplan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6/6/18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Ming Liu, sPHENIX Collaboration Mtg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>
                <a:solidFill>
                  <a:prstClr val="black"/>
                </a:solidFill>
              </a:rPr>
              <a:pPr/>
              <a:t>28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pic>
        <p:nvPicPr>
          <p:cNvPr id="3075" name="Picture 3" descr="C:\Users\alext\Desktop\meetingWithSho\LDRD_Review\labpics\IMG_07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341" y="1696640"/>
            <a:ext cx="3905580" cy="292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941" y="1696641"/>
            <a:ext cx="4810503" cy="307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938" dirty="0"/>
              <a:t>ALPIDE Characterization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938" dirty="0"/>
              <a:t>ALPIDE Triggered &amp; Continuous Modes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938" dirty="0"/>
              <a:t>Remote Readout Unit programming (over fiber)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938" dirty="0"/>
              <a:t>Readout Unit Radiation Upset (Scrubbing) Firmware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938" dirty="0"/>
              <a:t>FELIX programming (over </a:t>
            </a:r>
            <a:r>
              <a:rPr lang="en-US" sz="1938" dirty="0" err="1"/>
              <a:t>PCIe</a:t>
            </a:r>
            <a:r>
              <a:rPr lang="en-US" sz="1938" dirty="0"/>
              <a:t>).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938" dirty="0"/>
              <a:t>RCDAQ (</a:t>
            </a:r>
            <a:r>
              <a:rPr lang="en-US" sz="1938" dirty="0" err="1"/>
              <a:t>sPHENIX</a:t>
            </a:r>
            <a:r>
              <a:rPr lang="en-US" sz="1938" dirty="0"/>
              <a:t> DAQ) finalization 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938" dirty="0"/>
              <a:t>Flex Cable Extension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938" dirty="0"/>
              <a:t>System Optimization &amp; Documentation</a:t>
            </a:r>
          </a:p>
        </p:txBody>
      </p:sp>
    </p:spTree>
    <p:extLst>
      <p:ext uri="{BB962C8B-B14F-4D97-AF65-F5344CB8AC3E}">
        <p14:creationId xmlns:p14="http://schemas.microsoft.com/office/powerpoint/2010/main" val="2033422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7"/>
          <p:cNvSpPr txBox="1">
            <a:spLocks noChangeArrowheads="1"/>
          </p:cNvSpPr>
          <p:nvPr/>
        </p:nvSpPr>
        <p:spPr bwMode="auto">
          <a:xfrm>
            <a:off x="1066800" y="0"/>
            <a:ext cx="69342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Arial Black" charset="0"/>
              </a:rPr>
              <a:t>A Test Bench at LANL</a:t>
            </a:r>
          </a:p>
        </p:txBody>
      </p:sp>
      <p:sp>
        <p:nvSpPr>
          <p:cNvPr id="25603" name="AutoShape 13"/>
          <p:cNvSpPr>
            <a:spLocks noChangeAspect="1" noChangeArrowheads="1"/>
          </p:cNvSpPr>
          <p:nvPr/>
        </p:nvSpPr>
        <p:spPr bwMode="auto">
          <a:xfrm>
            <a:off x="1357313" y="7462838"/>
            <a:ext cx="25241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7200" y="762000"/>
            <a:ext cx="8393093" cy="2743203"/>
            <a:chOff x="474471" y="985914"/>
            <a:chExt cx="8393093" cy="2743203"/>
          </a:xfrm>
        </p:grpSpPr>
        <p:grpSp>
          <p:nvGrpSpPr>
            <p:cNvPr id="17" name="Group 16"/>
            <p:cNvGrpSpPr/>
            <p:nvPr/>
          </p:nvGrpSpPr>
          <p:grpSpPr>
            <a:xfrm>
              <a:off x="474471" y="985914"/>
              <a:ext cx="8349195" cy="2743203"/>
              <a:chOff x="289596" y="2154897"/>
              <a:chExt cx="8564681" cy="306923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35" t="17743" r="17087" b="52022"/>
              <a:stretch/>
            </p:blipFill>
            <p:spPr>
              <a:xfrm>
                <a:off x="3186133" y="3151607"/>
                <a:ext cx="1765856" cy="432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000753" y="2530607"/>
                <a:ext cx="1324800" cy="1242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56578" y="3921520"/>
                <a:ext cx="1281674" cy="130261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601" y="2934119"/>
                <a:ext cx="2977721" cy="987400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5034885" y="3921519"/>
                <a:ext cx="972370" cy="1296000"/>
                <a:chOff x="5500016" y="4578180"/>
                <a:chExt cx="1296493" cy="1296000"/>
              </a:xfrm>
              <a:solidFill>
                <a:schemeClr val="bg2"/>
              </a:solidFill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5500016" y="4578180"/>
                  <a:ext cx="1296493" cy="1296000"/>
                </a:xfrm>
                <a:prstGeom prst="rect">
                  <a:avLst/>
                </a:prstGeom>
                <a:grpFill/>
                <a:ln w="19050">
                  <a:solidFill>
                    <a:schemeClr val="tx2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/>
                </a:p>
              </p:txBody>
            </p: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563271"/>
                  <a:ext cx="242059" cy="242059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6103141" y="4406073"/>
                <a:ext cx="11109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Power Board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554793" y="4415572"/>
                <a:ext cx="987827" cy="5444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Filtering Capacitors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446943" y="3587498"/>
                <a:ext cx="12868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Samtec</a:t>
                </a:r>
                <a:r>
                  <a:rPr lang="en-US" sz="1200" dirty="0"/>
                  <a:t> </a:t>
                </a:r>
                <a:r>
                  <a:rPr lang="en-US" sz="1200" dirty="0" err="1"/>
                  <a:t>Twinax</a:t>
                </a:r>
                <a:r>
                  <a:rPr lang="en-US" sz="1200" dirty="0"/>
                  <a:t> “</a:t>
                </a:r>
                <a:r>
                  <a:rPr lang="en-US" sz="1200" dirty="0" err="1"/>
                  <a:t>FireFly</a:t>
                </a:r>
                <a:r>
                  <a:rPr lang="en-US" sz="1200" dirty="0"/>
                  <a:t>”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75895" y="2540083"/>
                <a:ext cx="1734381" cy="723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9 Data (1.2Gbps)</a:t>
                </a:r>
              </a:p>
              <a:p>
                <a:r>
                  <a:rPr lang="en-US" sz="1200" dirty="0"/>
                  <a:t>1 Clock, 1 Control/Trigger</a:t>
                </a:r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10800000">
                <a:off x="3523502" y="4467163"/>
                <a:ext cx="1405166" cy="215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022001" y="2294179"/>
                <a:ext cx="1262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Readout Unit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88005" y="4624363"/>
                <a:ext cx="10728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Regulated Power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740906" y="2405060"/>
                <a:ext cx="1113371" cy="30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FELIX </a:t>
                </a:r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6407945" y="3047441"/>
                <a:ext cx="1136824" cy="432000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Data (9.6 Gb/s max)</a:t>
                </a:r>
              </a:p>
            </p:txBody>
          </p:sp>
          <p:sp>
            <p:nvSpPr>
              <p:cNvPr id="35" name="Left-Right Arrow 34"/>
              <p:cNvSpPr/>
              <p:nvPr/>
            </p:nvSpPr>
            <p:spPr>
              <a:xfrm>
                <a:off x="6407945" y="2615442"/>
                <a:ext cx="1130786" cy="432000"/>
              </a:xfrm>
              <a:prstGeom prst="left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Control</a:t>
                </a:r>
              </a:p>
            </p:txBody>
          </p:sp>
          <p:sp>
            <p:nvSpPr>
              <p:cNvPr id="36" name="Left Arrow 35"/>
              <p:cNvSpPr/>
              <p:nvPr/>
            </p:nvSpPr>
            <p:spPr>
              <a:xfrm>
                <a:off x="6407949" y="3385354"/>
                <a:ext cx="1127503" cy="432000"/>
              </a:xfrm>
              <a:prstGeom prst="leftArrow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Trigger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9596" y="4190166"/>
                <a:ext cx="8408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Alpide</a:t>
                </a:r>
                <a:r>
                  <a:rPr lang="en-US" sz="1200" dirty="0"/>
                  <a:t> Sensors</a:t>
                </a:r>
              </a:p>
            </p:txBody>
          </p:sp>
          <p:cxnSp>
            <p:nvCxnSpPr>
              <p:cNvPr id="38" name="Straight Arrow Connector 37"/>
              <p:cNvCxnSpPr>
                <a:stCxn id="37" idx="0"/>
              </p:cNvCxnSpPr>
              <p:nvPr/>
            </p:nvCxnSpPr>
            <p:spPr>
              <a:xfrm flipH="1" flipV="1">
                <a:off x="510631" y="3454697"/>
                <a:ext cx="199387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stCxn id="37" idx="0"/>
              </p:cNvCxnSpPr>
              <p:nvPr/>
            </p:nvCxnSpPr>
            <p:spPr>
              <a:xfrm flipV="1">
                <a:off x="710018" y="3454697"/>
                <a:ext cx="16901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7" idx="2"/>
              </p:cNvCxnSpPr>
              <p:nvPr/>
            </p:nvCxnSpPr>
            <p:spPr>
              <a:xfrm flipV="1">
                <a:off x="710018" y="4572595"/>
                <a:ext cx="591276" cy="792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1399646" y="3945283"/>
                <a:ext cx="640298" cy="30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FPC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707295" y="4627334"/>
                <a:ext cx="723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Cold Plate</a:t>
                </a:r>
              </a:p>
            </p:txBody>
          </p:sp>
          <p:cxnSp>
            <p:nvCxnSpPr>
              <p:cNvPr id="43" name="Elbow Connector 42"/>
              <p:cNvCxnSpPr>
                <a:stCxn id="27" idx="0"/>
              </p:cNvCxnSpPr>
              <p:nvPr/>
            </p:nvCxnSpPr>
            <p:spPr>
              <a:xfrm rot="16200000" flipV="1">
                <a:off x="2499041" y="3865907"/>
                <a:ext cx="373079" cy="726253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130771" y="4456533"/>
                <a:ext cx="9723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regulators</a:t>
                </a:r>
              </a:p>
            </p:txBody>
          </p:sp>
          <p:cxnSp>
            <p:nvCxnSpPr>
              <p:cNvPr id="45" name="Straight Arrow Connector 44"/>
              <p:cNvCxnSpPr>
                <a:endCxn id="51" idx="0"/>
              </p:cNvCxnSpPr>
              <p:nvPr/>
            </p:nvCxnSpPr>
            <p:spPr>
              <a:xfrm>
                <a:off x="5521070" y="3725995"/>
                <a:ext cx="1" cy="19552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2338256" y="3990913"/>
                <a:ext cx="7666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Power</a:t>
                </a:r>
              </a:p>
            </p:txBody>
          </p:sp>
          <p:sp>
            <p:nvSpPr>
              <p:cNvPr id="47" name="Left Brace 46"/>
              <p:cNvSpPr/>
              <p:nvPr/>
            </p:nvSpPr>
            <p:spPr>
              <a:xfrm rot="5400000">
                <a:off x="3876376" y="1762392"/>
                <a:ext cx="251125" cy="154767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14802" y="2154897"/>
                <a:ext cx="5701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5 m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410067" y="2364350"/>
                <a:ext cx="11368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Optical  Links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10018" y="2649274"/>
                <a:ext cx="13575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9 Sensor Stave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2709" y="1461418"/>
              <a:ext cx="1204855" cy="906586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7891154" y="2846631"/>
              <a:ext cx="914400" cy="61763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RCDAQ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141409" y="2494231"/>
              <a:ext cx="398404" cy="201223"/>
            </a:xfrm>
            <a:prstGeom prst="rightArrow">
              <a:avLst/>
            </a:prstGeom>
            <a:solidFill>
              <a:srgbClr val="660066"/>
            </a:solidFill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6190" y="1143825"/>
            <a:ext cx="3581400" cy="5543550"/>
            <a:chOff x="0" y="1143000"/>
            <a:chExt cx="3581400" cy="5543550"/>
          </a:xfrm>
        </p:grpSpPr>
        <p:pic>
          <p:nvPicPr>
            <p:cNvPr id="68" name="Picture 67" descr="stav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733800"/>
              <a:ext cx="1097007" cy="2133600"/>
            </a:xfrm>
            <a:prstGeom prst="rect">
              <a:avLst/>
            </a:prstGeom>
          </p:spPr>
        </p:pic>
        <p:pic>
          <p:nvPicPr>
            <p:cNvPr id="69" name="Picture 68" descr="ALPIDE_chip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733800"/>
              <a:ext cx="2016794" cy="2057400"/>
            </a:xfrm>
            <a:prstGeom prst="rect">
              <a:avLst/>
            </a:prstGeom>
          </p:spPr>
        </p:pic>
        <p:sp>
          <p:nvSpPr>
            <p:cNvPr id="70" name="Content Placeholder 2"/>
            <p:cNvSpPr txBox="1">
              <a:spLocks/>
            </p:cNvSpPr>
            <p:nvPr/>
          </p:nvSpPr>
          <p:spPr bwMode="auto">
            <a:xfrm>
              <a:off x="0" y="5867400"/>
              <a:ext cx="358140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1200"/>
                </a:spcBef>
                <a:buFont typeface="Arial" charset="0"/>
                <a:buNone/>
              </a:pPr>
              <a:r>
                <a:rPr lang="en-US" sz="1800" b="1" dirty="0">
                  <a:solidFill>
                    <a:srgbClr val="FF6600"/>
                  </a:solidFill>
                  <a:latin typeface="Arial" charset="0"/>
                </a:rPr>
                <a:t>One HIC and 5+ individual ALPIDE chips.</a:t>
              </a:r>
              <a:endParaRPr lang="en-US" sz="1600" dirty="0">
                <a:solidFill>
                  <a:srgbClr val="FF6600"/>
                </a:solidFill>
                <a:latin typeface="Arial" charset="0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107350" y="1143000"/>
              <a:ext cx="3151889" cy="2362201"/>
            </a:xfrm>
            <a:prstGeom prst="roundRect">
              <a:avLst/>
            </a:prstGeom>
            <a:noFill/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29200" y="914399"/>
            <a:ext cx="4121939" cy="5237203"/>
            <a:chOff x="5029200" y="914399"/>
            <a:chExt cx="4121939" cy="5237203"/>
          </a:xfrm>
        </p:grpSpPr>
        <p:sp>
          <p:nvSpPr>
            <p:cNvPr id="73" name="Rounded Rectangle 72"/>
            <p:cNvSpPr/>
            <p:nvPr/>
          </p:nvSpPr>
          <p:spPr>
            <a:xfrm>
              <a:off x="5029200" y="914399"/>
              <a:ext cx="3886200" cy="12954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73" descr="MOSAIC_boar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290" y="3581400"/>
              <a:ext cx="1715110" cy="2210839"/>
            </a:xfrm>
            <a:prstGeom prst="rect">
              <a:avLst/>
            </a:prstGeom>
            <a:ln w="47625">
              <a:solidFill>
                <a:srgbClr val="FF0000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991573" y="5782270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MOSAIC </a:t>
              </a:r>
              <a:r>
                <a:rPr lang="en-US" b="1" dirty="0" err="1">
                  <a:solidFill>
                    <a:srgbClr val="FF0000"/>
                  </a:solidFill>
                  <a:latin typeface="Arial"/>
                  <a:cs typeface="Arial"/>
                </a:rPr>
                <a:t>miniDAQ</a:t>
              </a:r>
              <a:endParaRPr lang="en-US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81400" y="2286000"/>
            <a:ext cx="3505200" cy="4038600"/>
            <a:chOff x="3581400" y="2286000"/>
            <a:chExt cx="3505200" cy="4038600"/>
          </a:xfrm>
        </p:grpSpPr>
        <p:sp>
          <p:nvSpPr>
            <p:cNvPr id="72" name="Rounded Rectangle 71"/>
            <p:cNvSpPr/>
            <p:nvPr/>
          </p:nvSpPr>
          <p:spPr>
            <a:xfrm>
              <a:off x="4953000" y="2286000"/>
              <a:ext cx="1219200" cy="1304768"/>
            </a:xfrm>
            <a:prstGeom prst="round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157" y="3733800"/>
              <a:ext cx="2879210" cy="2159408"/>
            </a:xfrm>
            <a:prstGeom prst="rect">
              <a:avLst/>
            </a:prstGeom>
            <a:ln w="44450">
              <a:solidFill>
                <a:srgbClr val="0432FF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3581400" y="595526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Power Board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406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1C7C-672E-2240-A1FA-EE8AA2E3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77" y="186490"/>
            <a:ext cx="8559800" cy="893762"/>
          </a:xfrm>
        </p:spPr>
        <p:txBody>
          <a:bodyPr>
            <a:normAutofit/>
          </a:bodyPr>
          <a:lstStyle/>
          <a:p>
            <a:r>
              <a:rPr lang="en-US" b="1" dirty="0"/>
              <a:t>Toward Realizing MVTX …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B5D67-272B-2A46-935F-A9038F72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7BB64-FF7F-AF45-9C5C-876900EB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A1683-3352-9F46-8F24-471F72EF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Image result for roller coaster">
            <a:extLst>
              <a:ext uri="{FF2B5EF4-FFF2-40B4-BE49-F238E27FC236}">
                <a16:creationId xmlns:a16="http://schemas.microsoft.com/office/drawing/2014/main" id="{96F2DC20-79F7-4040-BA3F-532B2F9B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601"/>
            <a:ext cx="9158373" cy="51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018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3" y="125532"/>
            <a:ext cx="7412500" cy="1047600"/>
          </a:xfrm>
        </p:spPr>
        <p:txBody>
          <a:bodyPr>
            <a:normAutofit/>
          </a:bodyPr>
          <a:lstStyle/>
          <a:p>
            <a:r>
              <a:rPr lang="en-US" sz="2800" b="1" dirty="0"/>
              <a:t>Trigger Latency and Signal Shaping Time Study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CB0A-1B32-1347-814D-2ECDA0B41BC5}" type="slidenum">
              <a:rPr lang="en-US" smtClean="0"/>
              <a:t>30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32592" y="1173131"/>
            <a:ext cx="8557145" cy="10736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Lower the OUT_D threshold (IDB) increases the trigger duration time, but also increases the cluster size which might include more background hits.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432FF"/>
                </a:solidFill>
              </a:rPr>
              <a:t>In the continuous readout mode, “trigger/strobe” can start as early as ~1uS</a:t>
            </a:r>
          </a:p>
        </p:txBody>
      </p:sp>
      <p:pic>
        <p:nvPicPr>
          <p:cNvPr id="8" name="Picture 7" descr="Cluster_VS_trig_delay_defaul_se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" y="2410774"/>
            <a:ext cx="4601770" cy="3633508"/>
          </a:xfrm>
          <a:prstGeom prst="rect">
            <a:avLst/>
          </a:prstGeom>
        </p:spPr>
      </p:pic>
      <p:pic>
        <p:nvPicPr>
          <p:cNvPr id="10" name="Picture 9" descr="Cluster_VS_trig_dela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88" y="2421987"/>
            <a:ext cx="4577841" cy="36222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5656" y="3743013"/>
            <a:ext cx="11153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Default 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9216" y="3327515"/>
            <a:ext cx="16154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Lower Threshold</a:t>
            </a:r>
          </a:p>
          <a:p>
            <a:r>
              <a:rPr lang="en-US" sz="1650" dirty="0"/>
              <a:t>(Lower the IDB)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AF2C32F-7378-374B-A2A0-BA59E2B6ABD3}"/>
              </a:ext>
            </a:extLst>
          </p:cNvPr>
          <p:cNvSpPr/>
          <p:nvPr/>
        </p:nvSpPr>
        <p:spPr>
          <a:xfrm>
            <a:off x="1993813" y="4675243"/>
            <a:ext cx="985652" cy="427512"/>
          </a:xfrm>
          <a:prstGeom prst="wedgeRoundRectCallout">
            <a:avLst>
              <a:gd name="adj1" fmla="val -23243"/>
              <a:gd name="adj2" fmla="val 131945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E70B8E-D29C-9246-A14B-53A03F79A1EC}"/>
              </a:ext>
            </a:extLst>
          </p:cNvPr>
          <p:cNvSpPr txBox="1"/>
          <p:nvPr/>
        </p:nvSpPr>
        <p:spPr>
          <a:xfrm>
            <a:off x="2126070" y="4667006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sPHENIX</a:t>
            </a:r>
            <a:endParaRPr lang="en-US" sz="1200" b="1" dirty="0"/>
          </a:p>
          <a:p>
            <a:r>
              <a:rPr lang="en-US" sz="1200" b="1" dirty="0"/>
              <a:t>trigger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407C4B-6A4F-3A41-BA2B-B1CE19BE5874}"/>
              </a:ext>
            </a:extLst>
          </p:cNvPr>
          <p:cNvSpPr txBox="1"/>
          <p:nvPr/>
        </p:nvSpPr>
        <p:spPr>
          <a:xfrm>
            <a:off x="603067" y="6052519"/>
            <a:ext cx="459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Nice work done by Xuan, </a:t>
            </a:r>
            <a:r>
              <a:rPr lang="en-US" dirty="0" err="1">
                <a:solidFill>
                  <a:srgbClr val="FF0000"/>
                </a:solidFill>
              </a:rPr>
              <a:t>Sho</a:t>
            </a:r>
            <a:r>
              <a:rPr lang="en-US" dirty="0">
                <a:solidFill>
                  <a:srgbClr val="FF0000"/>
                </a:solidFill>
              </a:rPr>
              <a:t> and Alex + others</a:t>
            </a:r>
          </a:p>
        </p:txBody>
      </p:sp>
    </p:spTree>
    <p:extLst>
      <p:ext uri="{BB962C8B-B14F-4D97-AF65-F5344CB8AC3E}">
        <p14:creationId xmlns:p14="http://schemas.microsoft.com/office/powerpoint/2010/main" val="2710578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954" y="153689"/>
            <a:ext cx="740484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MVTX Flexible Printed Circuit (FPC)</a:t>
            </a:r>
            <a:br>
              <a:rPr lang="en-US" dirty="0"/>
            </a:br>
            <a:r>
              <a:rPr lang="en-US" sz="3100" dirty="0">
                <a:solidFill>
                  <a:srgbClr val="0000FF"/>
                </a:solidFill>
              </a:rPr>
              <a:t>Extend MVTX Service Cables? </a:t>
            </a:r>
            <a:br>
              <a:rPr lang="en-US" sz="3100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Maximum ~60cm for HS signal, TBD through R&amp;D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563904" y="5540100"/>
            <a:ext cx="64904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F9144C-4A10-AE47-B6D9-4E0C77151C53}"/>
              </a:ext>
            </a:extLst>
          </p:cNvPr>
          <p:cNvSpPr/>
          <p:nvPr/>
        </p:nvSpPr>
        <p:spPr>
          <a:xfrm rot="20567368">
            <a:off x="3541059" y="4648102"/>
            <a:ext cx="1797408" cy="460199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B4DD6-7D1F-5B44-92D9-3897E3591BB5}"/>
              </a:ext>
            </a:extLst>
          </p:cNvPr>
          <p:cNvSpPr txBox="1"/>
          <p:nvPr/>
        </p:nvSpPr>
        <p:spPr>
          <a:xfrm>
            <a:off x="4271096" y="5029027"/>
            <a:ext cx="471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Extend FPC/signal path by ~10cm – challenging! </a:t>
            </a:r>
          </a:p>
        </p:txBody>
      </p:sp>
    </p:spTree>
    <p:extLst>
      <p:ext uri="{BB962C8B-B14F-4D97-AF65-F5344CB8AC3E}">
        <p14:creationId xmlns:p14="http://schemas.microsoft.com/office/powerpoint/2010/main" val="3554315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08655-BD91-5E40-AA8C-12578886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9" y="51736"/>
            <a:ext cx="8937811" cy="722031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SamTec</a:t>
            </a:r>
            <a:r>
              <a:rPr lang="en-US" sz="4000" b="1" dirty="0"/>
              <a:t> Cable and FPC Extension R&amp;D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A8BDE-D08B-F04E-BEC2-572B4B0C6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F7D96-A8F4-F848-B6E7-6C6FDDA3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EEF3D-08E0-444B-B32A-257405AD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B46F9D-98BD-7146-8167-963C10CB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29" y="818217"/>
            <a:ext cx="7871012" cy="59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87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CB4E4-3E54-2941-8E4F-34B0368D22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3772494" y="598728"/>
            <a:ext cx="5370911" cy="1895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48D44-1EF3-E645-9540-B70B9C29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401" y="52601"/>
            <a:ext cx="5831470" cy="746043"/>
          </a:xfrm>
        </p:spPr>
        <p:txBody>
          <a:bodyPr/>
          <a:lstStyle/>
          <a:p>
            <a:r>
              <a:rPr lang="en-US" dirty="0"/>
              <a:t>To Do List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5EDBB-908E-1947-9DC4-9B5034AD0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38" y="1435261"/>
            <a:ext cx="7886700" cy="47590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FPC extension </a:t>
            </a:r>
          </a:p>
          <a:p>
            <a:pPr lvl="1"/>
            <a:r>
              <a:rPr lang="en-US" dirty="0"/>
              <a:t>Power extension, ~50cm</a:t>
            </a:r>
          </a:p>
          <a:p>
            <a:pPr lvl="1"/>
            <a:endParaRPr lang="en-US" dirty="0"/>
          </a:p>
          <a:p>
            <a:r>
              <a:rPr lang="en-US" dirty="0" err="1"/>
              <a:t>SamTec</a:t>
            </a:r>
            <a:r>
              <a:rPr lang="en-US" dirty="0"/>
              <a:t> cable length vs signal quality </a:t>
            </a:r>
          </a:p>
          <a:p>
            <a:pPr lvl="1"/>
            <a:r>
              <a:rPr lang="en-US" dirty="0"/>
              <a:t>5~7m</a:t>
            </a:r>
          </a:p>
          <a:p>
            <a:pPr lvl="1"/>
            <a:r>
              <a:rPr lang="en-US" dirty="0"/>
              <a:t>RU location, MVTX electrical system integration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Carbon structure and connector design </a:t>
            </a:r>
          </a:p>
          <a:p>
            <a:pPr lvl="1"/>
            <a:r>
              <a:rPr lang="en-US" dirty="0"/>
              <a:t>FPC HS signal connectors</a:t>
            </a:r>
          </a:p>
          <a:p>
            <a:pPr lvl="1"/>
            <a:r>
              <a:rPr lang="en-US" dirty="0"/>
              <a:t>FPC power extension connectors </a:t>
            </a:r>
          </a:p>
          <a:p>
            <a:pPr lvl="1"/>
            <a:r>
              <a:rPr lang="en-US" dirty="0"/>
              <a:t>MVT Service barrel and mechanical system integration </a:t>
            </a:r>
          </a:p>
          <a:p>
            <a:pPr lvl="1"/>
            <a:r>
              <a:rPr lang="en-US" dirty="0"/>
              <a:t>Installation procedure  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C9124-9953-3749-BD94-5AC41F225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E3291-496F-A44B-8413-EF01F859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C7014-294D-734C-BC44-6916F191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96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2" y="178274"/>
            <a:ext cx="6571503" cy="994172"/>
          </a:xfrm>
        </p:spPr>
        <p:txBody>
          <a:bodyPr/>
          <a:lstStyle/>
          <a:p>
            <a:r>
              <a:rPr lang="en-US" dirty="0"/>
              <a:t>MVTX Carbon Structures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3D49-09AE-EC4F-8773-351406376ACB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115647" y="1192805"/>
            <a:ext cx="3109795" cy="1737794"/>
            <a:chOff x="0" y="513807"/>
            <a:chExt cx="8046824" cy="44966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80313" y="4031318"/>
              <a:ext cx="1202412" cy="895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IB CYSS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00928" y="1509315"/>
              <a:ext cx="1245896" cy="895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39358" y="2150666"/>
              <a:ext cx="1325637" cy="56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13164" y="3000389"/>
              <a:ext cx="1334347" cy="56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87" y="2065396"/>
            <a:ext cx="6339663" cy="35591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9A71F6-0387-B442-85D7-C36EC861320F}"/>
              </a:ext>
            </a:extLst>
          </p:cNvPr>
          <p:cNvSpPr txBox="1"/>
          <p:nvPr/>
        </p:nvSpPr>
        <p:spPr>
          <a:xfrm>
            <a:off x="6979634" y="3749104"/>
            <a:ext cx="22172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 carbon frames:</a:t>
            </a:r>
          </a:p>
          <a:p>
            <a:pPr marL="214313" indent="-214313">
              <a:buFontTx/>
              <a:buChar char="-"/>
            </a:pPr>
            <a:r>
              <a:rPr lang="en-US" sz="1600" dirty="0" err="1"/>
              <a:t>CYlindrical</a:t>
            </a:r>
            <a:r>
              <a:rPr lang="en-US" sz="1600" dirty="0"/>
              <a:t> Support </a:t>
            </a:r>
          </a:p>
          <a:p>
            <a:r>
              <a:rPr lang="en-US" sz="1600" dirty="0"/>
              <a:t>     Structure (CYSS)</a:t>
            </a:r>
          </a:p>
          <a:p>
            <a:r>
              <a:rPr lang="en-US" sz="1600" dirty="0"/>
              <a:t>- End Wheels</a:t>
            </a:r>
          </a:p>
          <a:p>
            <a:endParaRPr lang="en-US" sz="16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C7AA46-A8EC-364E-90E0-5C1F93F1063A}"/>
              </a:ext>
            </a:extLst>
          </p:cNvPr>
          <p:cNvCxnSpPr>
            <a:cxnSpLocks/>
          </p:cNvCxnSpPr>
          <p:nvPr/>
        </p:nvCxnSpPr>
        <p:spPr>
          <a:xfrm flipH="1" flipV="1">
            <a:off x="6317674" y="4110080"/>
            <a:ext cx="713946" cy="5067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8BC332-B00B-3242-B92C-08D704157A22}"/>
              </a:ext>
            </a:extLst>
          </p:cNvPr>
          <p:cNvCxnSpPr>
            <a:cxnSpLocks/>
          </p:cNvCxnSpPr>
          <p:nvPr/>
        </p:nvCxnSpPr>
        <p:spPr>
          <a:xfrm flipH="1" flipV="1">
            <a:off x="4551218" y="4577900"/>
            <a:ext cx="2480402" cy="1343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98244AF-4089-D84F-AC07-1969098121F5}"/>
              </a:ext>
            </a:extLst>
          </p:cNvPr>
          <p:cNvSpPr/>
          <p:nvPr/>
        </p:nvSpPr>
        <p:spPr>
          <a:xfrm>
            <a:off x="1" y="2930599"/>
            <a:ext cx="1153391" cy="7169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6C4DEC-2CF2-B548-AD69-44530BDA10EC}"/>
              </a:ext>
            </a:extLst>
          </p:cNvPr>
          <p:cNvSpPr/>
          <p:nvPr/>
        </p:nvSpPr>
        <p:spPr>
          <a:xfrm>
            <a:off x="1994749" y="2338048"/>
            <a:ext cx="893924" cy="4460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1B8295-3783-FE42-B6D8-E2DE4FDBFCD4}"/>
              </a:ext>
            </a:extLst>
          </p:cNvPr>
          <p:cNvSpPr/>
          <p:nvPr/>
        </p:nvSpPr>
        <p:spPr>
          <a:xfrm>
            <a:off x="1874286" y="3568593"/>
            <a:ext cx="958394" cy="7116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B445F8-EBF1-994F-851E-FC7984124467}"/>
              </a:ext>
            </a:extLst>
          </p:cNvPr>
          <p:cNvSpPr/>
          <p:nvPr/>
        </p:nvSpPr>
        <p:spPr>
          <a:xfrm>
            <a:off x="3657294" y="2982386"/>
            <a:ext cx="893924" cy="4460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259977-C45F-9047-9927-D4D45D0EBD7B}"/>
              </a:ext>
            </a:extLst>
          </p:cNvPr>
          <p:cNvSpPr/>
          <p:nvPr/>
        </p:nvSpPr>
        <p:spPr>
          <a:xfrm>
            <a:off x="3277566" y="4287412"/>
            <a:ext cx="1273652" cy="10052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D89B93-4C47-3241-85F1-3DB437E61120}"/>
              </a:ext>
            </a:extLst>
          </p:cNvPr>
          <p:cNvSpPr/>
          <p:nvPr/>
        </p:nvSpPr>
        <p:spPr>
          <a:xfrm>
            <a:off x="5423749" y="3664510"/>
            <a:ext cx="893924" cy="4460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89B8F9-6923-1F4D-B8B1-A60E3BF23671}"/>
              </a:ext>
            </a:extLst>
          </p:cNvPr>
          <p:cNvSpPr/>
          <p:nvPr/>
        </p:nvSpPr>
        <p:spPr>
          <a:xfrm>
            <a:off x="6484271" y="1930768"/>
            <a:ext cx="1646067" cy="955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6A9187-FB39-8743-AC8A-B08C7FE2DAED}"/>
              </a:ext>
            </a:extLst>
          </p:cNvPr>
          <p:cNvCxnSpPr>
            <a:cxnSpLocks/>
          </p:cNvCxnSpPr>
          <p:nvPr/>
        </p:nvCxnSpPr>
        <p:spPr>
          <a:xfrm flipH="1" flipV="1">
            <a:off x="6796774" y="2950959"/>
            <a:ext cx="258346" cy="12030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D3C1C97-CE6F-C14C-AE53-953549ACF704}"/>
              </a:ext>
            </a:extLst>
          </p:cNvPr>
          <p:cNvSpPr/>
          <p:nvPr/>
        </p:nvSpPr>
        <p:spPr>
          <a:xfrm>
            <a:off x="4641" y="4110081"/>
            <a:ext cx="1906733" cy="541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F1A20C-189C-AA49-B820-2C5799FD0FD1}"/>
              </a:ext>
            </a:extLst>
          </p:cNvPr>
          <p:cNvSpPr/>
          <p:nvPr/>
        </p:nvSpPr>
        <p:spPr>
          <a:xfrm>
            <a:off x="327752" y="5037833"/>
            <a:ext cx="2463362" cy="484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4B301F-F3E0-514C-9856-5F0C587A586C}"/>
              </a:ext>
            </a:extLst>
          </p:cNvPr>
          <p:cNvSpPr txBox="1"/>
          <p:nvPr/>
        </p:nvSpPr>
        <p:spPr>
          <a:xfrm>
            <a:off x="135415" y="1274350"/>
            <a:ext cx="6383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Carbon structures need modifications </a:t>
            </a:r>
            <a:r>
              <a:rPr lang="en-US" sz="2000" dirty="0" err="1">
                <a:solidFill>
                  <a:srgbClr val="FF0000"/>
                </a:solidFill>
              </a:rPr>
              <a:t>w.r.t</a:t>
            </a:r>
            <a:r>
              <a:rPr lang="en-US" sz="2000" dirty="0">
                <a:solidFill>
                  <a:srgbClr val="FF0000"/>
                </a:solidFill>
              </a:rPr>
              <a:t>. ALICE for installation in </a:t>
            </a:r>
            <a:r>
              <a:rPr lang="en-US" sz="2000" dirty="0" err="1">
                <a:solidFill>
                  <a:srgbClr val="FF0000"/>
                </a:solidFill>
              </a:rPr>
              <a:t>sPHENIX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8D857B-3FD0-7542-8071-1D340215AA77}"/>
              </a:ext>
            </a:extLst>
          </p:cNvPr>
          <p:cNvSpPr/>
          <p:nvPr/>
        </p:nvSpPr>
        <p:spPr>
          <a:xfrm>
            <a:off x="4701826" y="3298354"/>
            <a:ext cx="1756124" cy="336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833082-7186-2842-B0C8-1338E90B3AA8}"/>
              </a:ext>
            </a:extLst>
          </p:cNvPr>
          <p:cNvSpPr/>
          <p:nvPr/>
        </p:nvSpPr>
        <p:spPr>
          <a:xfrm>
            <a:off x="118162" y="2073909"/>
            <a:ext cx="4528222" cy="25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" name="Picture 2" descr="Picture 2">
            <a:extLst>
              <a:ext uri="{FF2B5EF4-FFF2-40B4-BE49-F238E27FC236}">
                <a16:creationId xmlns:a16="http://schemas.microsoft.com/office/drawing/2014/main" id="{E1068B4D-35A7-194D-82EC-32329217B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93069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976" y="76200"/>
            <a:ext cx="7115335" cy="990600"/>
          </a:xfrm>
        </p:spPr>
        <p:txBody>
          <a:bodyPr>
            <a:normAutofit/>
          </a:bodyPr>
          <a:lstStyle/>
          <a:p>
            <a:r>
              <a:rPr lang="en-US" sz="3600" b="1" dirty="0"/>
              <a:t>MVTX Mechanical Conceptual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72" y="1322938"/>
            <a:ext cx="5069884" cy="1374837"/>
          </a:xfrm>
        </p:spPr>
        <p:txBody>
          <a:bodyPr>
            <a:normAutofit/>
          </a:bodyPr>
          <a:lstStyle/>
          <a:p>
            <a:r>
              <a:rPr lang="en-US" dirty="0"/>
              <a:t>View of MVTX half detector assembly with extended central barrel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20439" r="5465" b="11993"/>
          <a:stretch/>
        </p:blipFill>
        <p:spPr>
          <a:xfrm>
            <a:off x="152400" y="2700188"/>
            <a:ext cx="4410185" cy="2661685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167796" y="4261524"/>
            <a:ext cx="3748704" cy="2094826"/>
            <a:chOff x="0" y="513807"/>
            <a:chExt cx="8046824" cy="44966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613812" y="4031317"/>
              <a:ext cx="1756875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IB CYSS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06366" y="1509314"/>
              <a:ext cx="1040458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52096" y="2149487"/>
              <a:ext cx="1182953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76618" y="2930342"/>
              <a:ext cx="1129748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2</a:t>
              </a:r>
            </a:p>
          </p:txBody>
        </p:sp>
      </p:grpSp>
      <p:cxnSp>
        <p:nvCxnSpPr>
          <p:cNvPr id="16" name="Straight Arrow Connector 15"/>
          <p:cNvCxnSpPr>
            <a:endCxn id="7" idx="3"/>
          </p:cNvCxnSpPr>
          <p:nvPr/>
        </p:nvCxnSpPr>
        <p:spPr>
          <a:xfrm flipV="1">
            <a:off x="3048000" y="4031031"/>
            <a:ext cx="1514585" cy="3123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896457">
            <a:off x="3311610" y="4055424"/>
            <a:ext cx="1392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27cm</a:t>
            </a:r>
          </a:p>
          <a:p>
            <a:r>
              <a:rPr lang="en-US" dirty="0"/>
              <a:t>MVTX Staves</a:t>
            </a:r>
          </a:p>
        </p:txBody>
      </p:sp>
      <p:grpSp>
        <p:nvGrpSpPr>
          <p:cNvPr id="19" name="Group 112"/>
          <p:cNvGrpSpPr/>
          <p:nvPr/>
        </p:nvGrpSpPr>
        <p:grpSpPr>
          <a:xfrm>
            <a:off x="5855234" y="1447800"/>
            <a:ext cx="2851151" cy="2503965"/>
            <a:chOff x="7365933" y="154094"/>
            <a:chExt cx="3771955" cy="3353736"/>
          </a:xfrm>
        </p:grpSpPr>
        <p:pic>
          <p:nvPicPr>
            <p:cNvPr id="20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1" name="Shape 111"/>
            <p:cNvSpPr/>
            <p:nvPr/>
          </p:nvSpPr>
          <p:spPr>
            <a:xfrm>
              <a:off x="8692274" y="154094"/>
              <a:ext cx="1396104" cy="7145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</a:rPr>
                <a:t>Stave layout 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Beam view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Line Callout 1 3"/>
          <p:cNvSpPr/>
          <p:nvPr/>
        </p:nvSpPr>
        <p:spPr>
          <a:xfrm>
            <a:off x="2743198" y="4972735"/>
            <a:ext cx="2601532" cy="1174904"/>
          </a:xfrm>
          <a:prstGeom prst="borderCallout1">
            <a:avLst>
              <a:gd name="adj1" fmla="val 18750"/>
              <a:gd name="adj2" fmla="val -8333"/>
              <a:gd name="adj3" fmla="val -46207"/>
              <a:gd name="adj4" fmla="val -217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Needed extension for sPHENIX INTT integration, ~6cm possible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6318897-DC27-9849-B589-F7F1853D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</p:spTree>
    <p:extLst>
      <p:ext uri="{BB962C8B-B14F-4D97-AF65-F5344CB8AC3E}">
        <p14:creationId xmlns:p14="http://schemas.microsoft.com/office/powerpoint/2010/main" val="921501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4A487-2ADE-6B40-AFBD-5C73A9E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522"/>
            <a:ext cx="7886700" cy="1325563"/>
          </a:xfrm>
        </p:spPr>
        <p:txBody>
          <a:bodyPr/>
          <a:lstStyle/>
          <a:p>
            <a:r>
              <a:rPr lang="en-US" dirty="0"/>
              <a:t>INTT Support Structure </a:t>
            </a:r>
            <a:br>
              <a:rPr lang="en-US" dirty="0"/>
            </a:br>
            <a:r>
              <a:rPr lang="en-US" dirty="0"/>
              <a:t>from Dan </a:t>
            </a:r>
            <a:r>
              <a:rPr lang="en-US" dirty="0" err="1"/>
              <a:t>Cacace</a:t>
            </a:r>
            <a:r>
              <a:rPr lang="en-US" dirty="0"/>
              <a:t>, 4/27/2018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874DA-A6A9-5241-831B-7DF006AB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0787B-7CF5-4B4E-957A-9B8CE415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02929-AABA-DF4A-A484-4E32BB9B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7B912-ECE9-5B42-B99A-DF74ED384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2292350"/>
            <a:ext cx="2824287" cy="316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FD65E4-BDE3-8147-ABDF-402528E64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137" y="2274786"/>
            <a:ext cx="5765785" cy="32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8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D4D7-16EF-E14E-84C5-43D9C6A19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0"/>
            <a:ext cx="7886700" cy="1325563"/>
          </a:xfrm>
        </p:spPr>
        <p:txBody>
          <a:bodyPr/>
          <a:lstStyle/>
          <a:p>
            <a:r>
              <a:rPr lang="en-US" dirty="0"/>
              <a:t>A Short Summary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BC89D-BAE0-5E4E-BFF0-BAED28FC9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142" y="1700422"/>
            <a:ext cx="4328176" cy="2979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8C104-ED9B-ED48-A5C3-C7BC4CCD05C7}"/>
              </a:ext>
            </a:extLst>
          </p:cNvPr>
          <p:cNvSpPr txBox="1"/>
          <p:nvPr/>
        </p:nvSpPr>
        <p:spPr>
          <a:xfrm>
            <a:off x="6949241" y="1324634"/>
            <a:ext cx="181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Dave &amp; Gunther talk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10434-CFEE-4E46-A267-5A704C2A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816FF-3331-1847-878F-6E8C6AB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808FA0-CB35-AE49-AD36-D06A884C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4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A2688F-0C4A-F84E-A971-CB70EC5A1156}"/>
              </a:ext>
            </a:extLst>
          </p:cNvPr>
          <p:cNvGrpSpPr/>
          <p:nvPr/>
        </p:nvGrpSpPr>
        <p:grpSpPr>
          <a:xfrm>
            <a:off x="148970" y="1673873"/>
            <a:ext cx="4403755" cy="2952562"/>
            <a:chOff x="142845" y="1890439"/>
            <a:chExt cx="4403755" cy="29525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EDDE47-F1E4-7C41-BDB0-74DA4288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845" y="1890439"/>
              <a:ext cx="4171950" cy="29525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8E2D2F-1EDC-974D-A1AF-5A4CF3A276ED}"/>
                </a:ext>
              </a:extLst>
            </p:cNvPr>
            <p:cNvSpPr txBox="1"/>
            <p:nvPr/>
          </p:nvSpPr>
          <p:spPr>
            <a:xfrm>
              <a:off x="3443606" y="2469581"/>
              <a:ext cx="1102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Feb. 2018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6A23D2-DE63-1B4C-8BBC-764CB3AD7F73}"/>
              </a:ext>
            </a:extLst>
          </p:cNvPr>
          <p:cNvSpPr txBox="1"/>
          <p:nvPr/>
        </p:nvSpPr>
        <p:spPr>
          <a:xfrm>
            <a:off x="216270" y="4974745"/>
            <a:ext cx="393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sPHENIX workshop in China, 4/2018</a:t>
            </a:r>
          </a:p>
          <a:p>
            <a:pPr marL="285750" indent="-285750">
              <a:buFontTx/>
              <a:buChar char="-"/>
            </a:pPr>
            <a:r>
              <a:rPr lang="en-US" dirty="0"/>
              <a:t>Korean consortium under discussion, led by Prof. Y. </a:t>
            </a:r>
            <a:r>
              <a:rPr lang="en-US" dirty="0" err="1"/>
              <a:t>Kown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A13AD-4C19-754C-A040-561FEA63D42D}"/>
              </a:ext>
            </a:extLst>
          </p:cNvPr>
          <p:cNvSpPr txBox="1"/>
          <p:nvPr/>
        </p:nvSpPr>
        <p:spPr>
          <a:xfrm>
            <a:off x="4636051" y="4974745"/>
            <a:ext cx="43241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Extensive discussion of integration @MIT</a:t>
            </a:r>
          </a:p>
          <a:p>
            <a:pPr marL="285750" indent="-285750">
              <a:buFontTx/>
              <a:buChar char="-"/>
            </a:pPr>
            <a:r>
              <a:rPr lang="en-US" dirty="0"/>
              <a:t>MVTX+INTT+TPC…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/event/4380/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2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1C7C-672E-2240-A1FA-EE8AA2E3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549"/>
            <a:ext cx="7387358" cy="76716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Status: Where do we stand?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B5D67-272B-2A46-935F-A9038F72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7BB64-FF7F-AF45-9C5C-876900EB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A1683-3352-9F46-8F24-471F72EF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73BBEE-2E40-054B-A50A-CFF1E69F6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11" y="1511807"/>
            <a:ext cx="8624577" cy="435133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BNL (w/ DOE) is actively exploring ways to secure funding for MVTX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sPHENIX MIE at CD-2 (when baseline defined)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Or a parallel project  </a:t>
            </a:r>
          </a:p>
          <a:p>
            <a:endParaRPr lang="en-US" dirty="0"/>
          </a:p>
          <a:p>
            <a:r>
              <a:rPr lang="en-US" dirty="0"/>
              <a:t>BNL/MIT facilitating advanced funding for stave and RU production beginning Oct. 2018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MVTX/INTT subsystem integration mini-review planned for 7/19/2018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Procurement readiness review in September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CE9A-A744-E540-980F-7838263D8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Full Proposal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FB64C-82AC-3F4B-B5B6-7B6AD17C2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7305B-604F-9F4C-A6F8-F96A46B3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C21E-8E31-8943-B7E5-4A030ACC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1015-89E7-0741-A1E2-B51C385AE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83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2" y="451315"/>
            <a:ext cx="8960038" cy="98995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MVTX</a:t>
            </a:r>
            <a:r>
              <a:rPr lang="en-US" sz="2800" b="1" dirty="0"/>
              <a:t>: </a:t>
            </a:r>
            <a:r>
              <a:rPr lang="en-US" sz="2800" b="1" dirty="0">
                <a:solidFill>
                  <a:srgbClr val="FF0000"/>
                </a:solidFill>
              </a:rPr>
              <a:t>M</a:t>
            </a:r>
            <a:r>
              <a:rPr lang="en-US" sz="2800" b="1" dirty="0"/>
              <a:t>onolithic-Active-Pixel-Sensor-based </a:t>
            </a:r>
            <a:r>
              <a:rPr lang="en-US" sz="2800" b="1" dirty="0" err="1">
                <a:solidFill>
                  <a:srgbClr val="FF0000"/>
                </a:solidFill>
              </a:rPr>
              <a:t>V</a:t>
            </a:r>
            <a:r>
              <a:rPr lang="en-US" sz="2800" b="1" dirty="0" err="1"/>
              <a:t>er</a:t>
            </a:r>
            <a:r>
              <a:rPr lang="en-US" sz="2800" b="1" dirty="0" err="1">
                <a:solidFill>
                  <a:srgbClr val="FF0000"/>
                </a:solidFill>
              </a:rPr>
              <a:t>T</a:t>
            </a:r>
            <a:r>
              <a:rPr lang="en-US" sz="2800" b="1" dirty="0" err="1"/>
              <a:t>e</a:t>
            </a:r>
            <a:r>
              <a:rPr lang="en-US" sz="2800" b="1" dirty="0" err="1">
                <a:solidFill>
                  <a:srgbClr val="FF0000"/>
                </a:solidFill>
              </a:rPr>
              <a:t>X</a:t>
            </a:r>
            <a:r>
              <a:rPr lang="en-US" sz="2800" b="1" dirty="0"/>
              <a:t> Detector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sPHENIX Collaboration Mtg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29251" y="2512186"/>
            <a:ext cx="1675295" cy="2478224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2020455" y="3844030"/>
            <a:ext cx="1603772" cy="1265481"/>
            <a:chOff x="7365933" y="494590"/>
            <a:chExt cx="3771955" cy="3013240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5561" y="494590"/>
              <a:ext cx="2435515" cy="426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788" dirty="0" err="1">
                  <a:solidFill>
                    <a:srgbClr val="FF0000"/>
                  </a:solidFill>
                </a:rPr>
                <a:t>sPHENIX</a:t>
              </a:r>
              <a:r>
                <a:rPr lang="en-US" sz="788" dirty="0">
                  <a:solidFill>
                    <a:srgbClr val="FF0000"/>
                  </a:solidFill>
                </a:rPr>
                <a:t> </a:t>
              </a:r>
              <a:r>
                <a:rPr sz="788" dirty="0">
                  <a:solidFill>
                    <a:srgbClr val="FF0000"/>
                  </a:solidFill>
                </a:rPr>
                <a:t>Inner Trackin</a:t>
              </a:r>
              <a:r>
                <a:rPr lang="en-US" sz="788" dirty="0">
                  <a:solidFill>
                    <a:srgbClr val="FF0000"/>
                  </a:solidFill>
                </a:rPr>
                <a:t>g</a:t>
              </a:r>
              <a:endParaRPr sz="788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624227" y="4310158"/>
            <a:ext cx="1796829" cy="819980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900" dirty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900" dirty="0">
                <a:solidFill>
                  <a:srgbClr val="FF0000"/>
                </a:solidFill>
              </a:rPr>
              <a:t>Max.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7346" y="2492347"/>
            <a:ext cx="1342983" cy="1644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24" name="TextBox 23"/>
          <p:cNvSpPr txBox="1"/>
          <p:nvPr/>
        </p:nvSpPr>
        <p:spPr>
          <a:xfrm>
            <a:off x="2122828" y="1711159"/>
            <a:ext cx="15846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sPHENIX @RHIC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829" y="2012218"/>
            <a:ext cx="1640318" cy="167938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891438" y="2899993"/>
            <a:ext cx="392374" cy="85347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430664" y="2899993"/>
            <a:ext cx="400050" cy="85347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17555" y="2054375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ALICE ITS Upgrade @CERN;</a:t>
            </a:r>
          </a:p>
          <a:p>
            <a:r>
              <a:rPr lang="en-US" sz="9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0890" y="1794637"/>
            <a:ext cx="1574086" cy="5599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013" dirty="0"/>
              <a:t>Key integration tasks:</a:t>
            </a:r>
          </a:p>
          <a:p>
            <a:pPr marL="160735" indent="-160735">
              <a:buFontTx/>
              <a:buChar char="-"/>
            </a:pPr>
            <a:r>
              <a:rPr lang="en-US" sz="1013" dirty="0"/>
              <a:t>Readout </a:t>
            </a:r>
          </a:p>
          <a:p>
            <a:pPr marL="160735" indent="-160735">
              <a:buFontTx/>
              <a:buChar char="-"/>
            </a:pPr>
            <a:r>
              <a:rPr lang="en-US" sz="1013" dirty="0"/>
              <a:t>Mechanics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825348-5C51-324B-8844-8088BA1C5F85}"/>
              </a:ext>
            </a:extLst>
          </p:cNvPr>
          <p:cNvSpPr txBox="1"/>
          <p:nvPr/>
        </p:nvSpPr>
        <p:spPr>
          <a:xfrm>
            <a:off x="2122829" y="5519165"/>
            <a:ext cx="30582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432FF"/>
                </a:solidFill>
              </a:rPr>
              <a:t>MVTX could also be a day-1 EIC detector</a:t>
            </a:r>
          </a:p>
        </p:txBody>
      </p:sp>
    </p:spTree>
    <p:extLst>
      <p:ext uri="{BB962C8B-B14F-4D97-AF65-F5344CB8AC3E}">
        <p14:creationId xmlns:p14="http://schemas.microsoft.com/office/powerpoint/2010/main" val="27505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3056" y="66670"/>
            <a:ext cx="7574763" cy="69344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Enables the 3</a:t>
            </a:r>
            <a:r>
              <a:rPr lang="en-US" b="1" baseline="30000" dirty="0"/>
              <a:t>rd</a:t>
            </a:r>
            <a:r>
              <a:rPr lang="en-US" b="1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7580" y="1196252"/>
            <a:ext cx="3760516" cy="243815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700" dirty="0"/>
              <a:t>Jets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/>
              <a:t>Upsilons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solidFill>
                  <a:srgbClr val="FF0000"/>
                </a:solidFill>
              </a:rPr>
              <a:t>Open Heavy Flavor</a:t>
            </a:r>
          </a:p>
          <a:p>
            <a:pPr marL="385763" indent="-385763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128" y="1196252"/>
            <a:ext cx="4994795" cy="47664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188289" y="3241307"/>
            <a:ext cx="3840699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Bottom quarks are heavy (4.2 GeV)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Produced in initial collision, probe QGP evolution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Well controlled in </a:t>
            </a:r>
            <a:r>
              <a:rPr lang="en-US" dirty="0" err="1"/>
              <a:t>pQCD</a:t>
            </a:r>
            <a:endParaRPr lang="en-US" dirty="0"/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Provide access to fundamental transport properties</a:t>
            </a:r>
          </a:p>
        </p:txBody>
      </p:sp>
      <p:pic>
        <p:nvPicPr>
          <p:cNvPr id="11" name="Picture 9" descr="Picture 20.png">
            <a:extLst>
              <a:ext uri="{FF2B5EF4-FFF2-40B4-BE49-F238E27FC236}">
                <a16:creationId xmlns:a16="http://schemas.microsoft.com/office/drawing/2014/main" id="{7C4D0AAC-1439-A74A-B10E-FDFF5AF64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34" y="4931352"/>
            <a:ext cx="1862512" cy="132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6FE37-00CA-1148-91F3-793AC7240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69"/>
          <a:stretch/>
        </p:blipFill>
        <p:spPr>
          <a:xfrm>
            <a:off x="242827" y="4918666"/>
            <a:ext cx="1688475" cy="1333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9C9058-0DD6-E64F-8FFF-AB6BE3D315D0}"/>
              </a:ext>
            </a:extLst>
          </p:cNvPr>
          <p:cNvSpPr txBox="1"/>
          <p:nvPr/>
        </p:nvSpPr>
        <p:spPr>
          <a:xfrm>
            <a:off x="7772400" y="782381"/>
            <a:ext cx="134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/Xin’s talk</a:t>
            </a:r>
          </a:p>
        </p:txBody>
      </p:sp>
    </p:spTree>
    <p:extLst>
      <p:ext uri="{BB962C8B-B14F-4D97-AF65-F5344CB8AC3E}">
        <p14:creationId xmlns:p14="http://schemas.microsoft.com/office/powerpoint/2010/main" val="2157742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0722" y="2344413"/>
            <a:ext cx="3737774" cy="375729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0" y="150336"/>
            <a:ext cx="9144000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591839" y="1146542"/>
            <a:ext cx="697274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Displaced tracks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Large 2</a:t>
            </a:r>
            <a:r>
              <a:rPr lang="en-US" sz="1600" baseline="30000" dirty="0">
                <a:solidFill>
                  <a:srgbClr val="00B050"/>
                </a:solidFill>
              </a:rPr>
              <a:t>nd</a:t>
            </a:r>
            <a:r>
              <a:rPr lang="en-US" sz="1600" dirty="0">
                <a:solidFill>
                  <a:srgbClr val="00B050"/>
                </a:solidFill>
              </a:rPr>
              <a:t> vertex invariant mass</a:t>
            </a:r>
            <a:endParaRPr sz="1600" dirty="0">
              <a:solidFill>
                <a:srgbClr val="00B05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/>
              <a:t>Need high precision tracking and vertex determination – </a:t>
            </a:r>
            <a:r>
              <a:rPr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lang="en-US" sz="1400" dirty="0"/>
              <a:t>Need excellent jet detection capabilities – </a:t>
            </a:r>
            <a:r>
              <a:rPr lang="en-US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79" y="-53437"/>
            <a:ext cx="7435141" cy="1325563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0" y="2587801"/>
            <a:ext cx="4580689" cy="391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178A3A38-E8FC-054C-92F9-7EEBD6CDA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6/6/18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sPHENIX Collaboration Mtg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A428A-16FB-4C4C-92C6-7584F3B03F5A}"/>
              </a:ext>
            </a:extLst>
          </p:cNvPr>
          <p:cNvSpPr txBox="1"/>
          <p:nvPr/>
        </p:nvSpPr>
        <p:spPr>
          <a:xfrm>
            <a:off x="7657100" y="953356"/>
            <a:ext cx="143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Jin</a:t>
            </a:r>
            <a:r>
              <a:rPr lang="en-US" dirty="0"/>
              <a:t>/Xin’s talks</a:t>
            </a:r>
          </a:p>
        </p:txBody>
      </p:sp>
    </p:spTree>
    <p:extLst>
      <p:ext uri="{BB962C8B-B14F-4D97-AF65-F5344CB8AC3E}">
        <p14:creationId xmlns:p14="http://schemas.microsoft.com/office/powerpoint/2010/main" val="1195362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1640</TotalTime>
  <Words>1982</Words>
  <Application>Microsoft Macintosh PowerPoint</Application>
  <PresentationFormat>On-screen Show (4:3)</PresentationFormat>
  <Paragraphs>490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ＭＳ Ｐゴシック</vt:lpstr>
      <vt:lpstr>宋体</vt:lpstr>
      <vt:lpstr>Arial</vt:lpstr>
      <vt:lpstr>Arial Black</vt:lpstr>
      <vt:lpstr>Calibri</vt:lpstr>
      <vt:lpstr>Calibri Light</vt:lpstr>
      <vt:lpstr>Mangal</vt:lpstr>
      <vt:lpstr>Symbol</vt:lpstr>
      <vt:lpstr>Office Theme</vt:lpstr>
      <vt:lpstr>MVTX Status and Plan</vt:lpstr>
      <vt:lpstr>Outline</vt:lpstr>
      <vt:lpstr>Toward Realizing MVTX … </vt:lpstr>
      <vt:lpstr>A Short Summary …</vt:lpstr>
      <vt:lpstr>MVTX Status: Where do we stand? </vt:lpstr>
      <vt:lpstr>MVTX Full Proposal</vt:lpstr>
      <vt:lpstr>MVTX: Monolithic-Active-Pixel-Sensor-based VerTeX Detector </vt:lpstr>
      <vt:lpstr>MVTX Enables the 3rd Science Pillar</vt:lpstr>
      <vt:lpstr>B-Hadron &amp; b-Jet Tagging</vt:lpstr>
      <vt:lpstr>MVTX Physics Highlights</vt:lpstr>
      <vt:lpstr>R&amp;D Progress and Highlights</vt:lpstr>
      <vt:lpstr>MVTX Electronics, Power and Controls</vt:lpstr>
      <vt:lpstr>MVTX Full Readout Chain Demonstrated</vt:lpstr>
      <vt:lpstr>MVTX Test Beam at Fermilab 02/20-03/10, 2018</vt:lpstr>
      <vt:lpstr>Fermilab Test Beam Results (I)</vt:lpstr>
      <vt:lpstr>Fermilab Test Beam Results (II)</vt:lpstr>
      <vt:lpstr>MVTX Detector Integration</vt:lpstr>
      <vt:lpstr>Toward INTT-MVTX Conflict Resolution</vt:lpstr>
      <vt:lpstr>MVTX Mockup &amp; FPC Extension R&amp;D</vt:lpstr>
      <vt:lpstr>Plan for next 6+ months</vt:lpstr>
      <vt:lpstr>Summary</vt:lpstr>
      <vt:lpstr>Backup slides</vt:lpstr>
      <vt:lpstr>Monolithic-Active-Pixel-Sensors (MAPS) ALPIDE: The next Generation State of the Art Pixel Sensor</vt:lpstr>
      <vt:lpstr>sPHENIX Tracking System</vt:lpstr>
      <vt:lpstr>Fermilab Test Beam Summary</vt:lpstr>
      <vt:lpstr>Fermilab Beam Test Block Diagram</vt:lpstr>
      <vt:lpstr>4 Sensor Telescope at Fermilab</vt:lpstr>
      <vt:lpstr>R&amp;D Gameplan</vt:lpstr>
      <vt:lpstr>PowerPoint Presentation</vt:lpstr>
      <vt:lpstr>Trigger Latency and Signal Shaping Time Study</vt:lpstr>
      <vt:lpstr>MVTX Flexible Printed Circuit (FPC) Extend MVTX Service Cables?  Maximum ~60cm for HS signal, TBD through R&amp;D</vt:lpstr>
      <vt:lpstr>SamTec Cable and FPC Extension R&amp;D</vt:lpstr>
      <vt:lpstr>To Do List</vt:lpstr>
      <vt:lpstr>MVTX Carbon Structures</vt:lpstr>
      <vt:lpstr>MVTX Mechanical Conceptual Design</vt:lpstr>
      <vt:lpstr>INTT Support Structure  from Dan Cacace, 4/27/2018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</dc:title>
  <dc:creator>Ming Liu</dc:creator>
  <cp:lastModifiedBy>Ming Liu</cp:lastModifiedBy>
  <cp:revision>110</cp:revision>
  <cp:lastPrinted>2018-06-07T05:04:07Z</cp:lastPrinted>
  <dcterms:created xsi:type="dcterms:W3CDTF">2018-06-05T17:22:32Z</dcterms:created>
  <dcterms:modified xsi:type="dcterms:W3CDTF">2018-06-07T05:04:21Z</dcterms:modified>
</cp:coreProperties>
</file>