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87"/>
  </p:notesMasterIdLst>
  <p:sldIdLst>
    <p:sldId id="256" r:id="rId2"/>
    <p:sldId id="264" r:id="rId3"/>
    <p:sldId id="517" r:id="rId4"/>
    <p:sldId id="495" r:id="rId5"/>
    <p:sldId id="527" r:id="rId6"/>
    <p:sldId id="496" r:id="rId7"/>
    <p:sldId id="526" r:id="rId8"/>
    <p:sldId id="498" r:id="rId9"/>
    <p:sldId id="302" r:id="rId10"/>
    <p:sldId id="298" r:id="rId11"/>
    <p:sldId id="380" r:id="rId12"/>
    <p:sldId id="514" r:id="rId13"/>
    <p:sldId id="524" r:id="rId14"/>
    <p:sldId id="297" r:id="rId15"/>
    <p:sldId id="499" r:id="rId16"/>
    <p:sldId id="415" r:id="rId17"/>
    <p:sldId id="427" r:id="rId18"/>
    <p:sldId id="505" r:id="rId19"/>
    <p:sldId id="512" r:id="rId20"/>
    <p:sldId id="500" r:id="rId21"/>
    <p:sldId id="510" r:id="rId22"/>
    <p:sldId id="310" r:id="rId23"/>
    <p:sldId id="398" r:id="rId24"/>
    <p:sldId id="313" r:id="rId25"/>
    <p:sldId id="326" r:id="rId26"/>
    <p:sldId id="281" r:id="rId27"/>
    <p:sldId id="502" r:id="rId28"/>
    <p:sldId id="521" r:id="rId29"/>
    <p:sldId id="513" r:id="rId30"/>
    <p:sldId id="519" r:id="rId31"/>
    <p:sldId id="306" r:id="rId32"/>
    <p:sldId id="529" r:id="rId33"/>
    <p:sldId id="329" r:id="rId34"/>
    <p:sldId id="285" r:id="rId35"/>
    <p:sldId id="536" r:id="rId36"/>
    <p:sldId id="528" r:id="rId37"/>
    <p:sldId id="516" r:id="rId38"/>
    <p:sldId id="520" r:id="rId39"/>
    <p:sldId id="530" r:id="rId40"/>
    <p:sldId id="522" r:id="rId41"/>
    <p:sldId id="277" r:id="rId42"/>
    <p:sldId id="273" r:id="rId43"/>
    <p:sldId id="311" r:id="rId44"/>
    <p:sldId id="534" r:id="rId45"/>
    <p:sldId id="501" r:id="rId46"/>
    <p:sldId id="503" r:id="rId47"/>
    <p:sldId id="268" r:id="rId48"/>
    <p:sldId id="284" r:id="rId49"/>
    <p:sldId id="270" r:id="rId50"/>
    <p:sldId id="280" r:id="rId51"/>
    <p:sldId id="278" r:id="rId52"/>
    <p:sldId id="325" r:id="rId53"/>
    <p:sldId id="331" r:id="rId54"/>
    <p:sldId id="323" r:id="rId55"/>
    <p:sldId id="324" r:id="rId56"/>
    <p:sldId id="287" r:id="rId57"/>
    <p:sldId id="318" r:id="rId58"/>
    <p:sldId id="319" r:id="rId59"/>
    <p:sldId id="320" r:id="rId60"/>
    <p:sldId id="321" r:id="rId61"/>
    <p:sldId id="322" r:id="rId62"/>
    <p:sldId id="531" r:id="rId63"/>
    <p:sldId id="314" r:id="rId64"/>
    <p:sldId id="286" r:id="rId65"/>
    <p:sldId id="518" r:id="rId66"/>
    <p:sldId id="274" r:id="rId67"/>
    <p:sldId id="315" r:id="rId68"/>
    <p:sldId id="532" r:id="rId69"/>
    <p:sldId id="535" r:id="rId70"/>
    <p:sldId id="304" r:id="rId71"/>
    <p:sldId id="265" r:id="rId72"/>
    <p:sldId id="511" r:id="rId73"/>
    <p:sldId id="316" r:id="rId74"/>
    <p:sldId id="309" r:id="rId75"/>
    <p:sldId id="312" r:id="rId76"/>
    <p:sldId id="506" r:id="rId77"/>
    <p:sldId id="330" r:id="rId78"/>
    <p:sldId id="327" r:id="rId79"/>
    <p:sldId id="504" r:id="rId80"/>
    <p:sldId id="533" r:id="rId81"/>
    <p:sldId id="523" r:id="rId82"/>
    <p:sldId id="332" r:id="rId83"/>
    <p:sldId id="525" r:id="rId84"/>
    <p:sldId id="301" r:id="rId85"/>
    <p:sldId id="305" r:id="rId8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02"/>
    <p:restoredTop sz="94667"/>
  </p:normalViewPr>
  <p:slideViewPr>
    <p:cSldViewPr snapToGrid="0" snapToObjects="1">
      <p:cViewPr>
        <p:scale>
          <a:sx n="98" d="100"/>
          <a:sy n="98" d="100"/>
        </p:scale>
        <p:origin x="95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ria/cernbox/MAPS/Cost-Schedule-Resources/MVTX%20Funding%20Profile-FF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>
                <a:solidFill>
                  <a:schemeClr val="tx1"/>
                </a:solidFill>
              </a:rPr>
              <a:t>sPHENIX MVTX Cost &amp; Schedule Profile </a:t>
            </a:r>
          </a:p>
        </c:rich>
      </c:tx>
      <c:layout>
        <c:manualLayout>
          <c:xMode val="edge"/>
          <c:yMode val="edge"/>
          <c:x val="0.20377448004688195"/>
          <c:y val="3.15102015057537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9374696013842502"/>
          <c:y val="0.27360725617478293"/>
          <c:w val="0.78812686167981616"/>
          <c:h val="0.637810890862932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c:spPr>
          <c:invertIfNegative val="0"/>
          <c:cat>
            <c:strRef>
              <c:f>Sheet1!$B$27:$F$27</c:f>
              <c:strCache>
                <c:ptCount val="5"/>
                <c:pt idx="0">
                  <c:v>FY2018</c:v>
                </c:pt>
                <c:pt idx="1">
                  <c:v>FY2019</c:v>
                </c:pt>
                <c:pt idx="2">
                  <c:v>FY2020</c:v>
                </c:pt>
                <c:pt idx="3">
                  <c:v>FY2021</c:v>
                </c:pt>
                <c:pt idx="4">
                  <c:v>FY2022</c:v>
                </c:pt>
              </c:strCache>
            </c:strRef>
          </c:cat>
          <c:val>
            <c:numRef>
              <c:f>Sheet1!$B$28:$F$28</c:f>
              <c:numCache>
                <c:formatCode>_([$$-409]* #,##0_);_([$$-409]* \(#,##0\);_([$$-409]* "-"_);_(@_)</c:formatCode>
                <c:ptCount val="5"/>
                <c:pt idx="0">
                  <c:v>1436825.0796375</c:v>
                </c:pt>
                <c:pt idx="1">
                  <c:v>1911749.029715</c:v>
                </c:pt>
                <c:pt idx="2">
                  <c:v>2610068.0347699998</c:v>
                </c:pt>
                <c:pt idx="3">
                  <c:v>501406.90808249981</c:v>
                </c:pt>
                <c:pt idx="4">
                  <c:v>63152.092744999987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9C-1F4E-A48E-28F62BE322F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33032928"/>
        <c:axId val="2033404032"/>
      </c:barChart>
      <c:catAx>
        <c:axId val="203303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404032"/>
        <c:crosses val="autoZero"/>
        <c:auto val="1"/>
        <c:lblAlgn val="ctr"/>
        <c:lblOffset val="100"/>
        <c:noMultiLvlLbl val="0"/>
      </c:catAx>
      <c:valAx>
        <c:axId val="2033404032"/>
        <c:scaling>
          <c:orientation val="minMax"/>
          <c:max val="350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$-409]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33032928"/>
        <c:crosses val="autoZero"/>
        <c:crossBetween val="between"/>
      </c:valAx>
      <c:spPr>
        <a:noFill/>
        <a:ln>
          <a:noFill/>
        </a:ln>
        <a:effectLst>
          <a:outerShdw blurRad="50800" dist="50800" dir="5400000" algn="ctr" rotWithShape="0">
            <a:schemeClr val="tx2"/>
          </a:outerShdw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8BA498-03CE-884F-8F70-9A7DA443C9F5}" type="datetimeFigureOut">
              <a:rPr lang="en-US" smtClean="0"/>
              <a:t>4/19/18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8BD07-42E3-E840-8CBE-DFB5854892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636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8BD07-42E3-E840-8CBE-DFB58548923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110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8BD07-42E3-E840-8CBE-DFB58548923C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53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>
              <a:latin typeface="Arial" charset="0"/>
              <a:ea typeface="宋体" charset="-122"/>
            </a:endParaRP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990600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2F68D78E-086B-9941-BAD6-DB6BEE767151}" type="slidenum">
              <a:rPr lang="en-US" altLang="zh-CN" sz="1300"/>
              <a:pPr/>
              <a:t>12</a:t>
            </a:fld>
            <a:endParaRPr lang="en-US" altLang="zh-CN" sz="1300"/>
          </a:p>
        </p:txBody>
      </p:sp>
    </p:spTree>
    <p:extLst>
      <p:ext uri="{BB962C8B-B14F-4D97-AF65-F5344CB8AC3E}">
        <p14:creationId xmlns:p14="http://schemas.microsoft.com/office/powerpoint/2010/main" val="30383196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40D5-B7AA-3D4A-BEB6-88200033E53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278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CA34584A-DEA2-B044-9BB7-F0494BA9D541}" type="slidenum">
              <a:rPr lang="en-US" sz="1200"/>
              <a:pPr/>
              <a:t>23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876123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E040D5-B7AA-3D4A-BEB6-88200033E53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6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A1D5BC1-70EB-664A-A3CF-42EAC704F5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7105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lIns="93324" tIns="46662" rIns="93324" bIns="46662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lIns="93324" tIns="46662" rIns="93324" bIns="46662"/>
          <a:lstStyle/>
          <a:p>
            <a:fld id="{B8A2578F-146B-4CFB-93E9-39182D97E2B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313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1382-330A-FF42-B498-AC4D7F418BD8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610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A1382-330A-FF42-B498-AC4D7F418BD8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73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31CFD-2031-E14A-89BE-5AEA355F070E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448A6D3C-F449-6E41-9A7F-9A1CFB61D4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0566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6B7936-A6FE-ED44-B3A9-10887F446369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75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CF553-99AB-714A-8A3F-D003D716C83B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494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10D8-E924-794C-BEB0-EE9BCE50475C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Picture 2">
            <a:extLst>
              <a:ext uri="{FF2B5EF4-FFF2-40B4-BE49-F238E27FC236}">
                <a16:creationId xmlns:a16="http://schemas.microsoft.com/office/drawing/2014/main" id="{B7728EB0-18D9-134C-9174-FAC38BCF61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566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C108CB-B9E2-BD49-81C4-E0DF2F630287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13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7B8B0-1CB7-434E-9C57-D96AFC928F2D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5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637395-F360-5949-9FC3-2F1C5A084766}" type="datetime1">
              <a:rPr lang="en-US" smtClean="0"/>
              <a:t>4/22/18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28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FF721-8D89-984A-A5BB-574E48F04C0E}" type="datetime1">
              <a:rPr lang="en-US" smtClean="0"/>
              <a:t>4/22/18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443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42105-D328-3442-926C-A47B3379A6F3}" type="datetime1">
              <a:rPr lang="en-US" smtClean="0"/>
              <a:t>4/22/18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664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B84E6C-8FBF-234D-84E7-BD90995C6713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94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628AA-F47C-CE45-8E75-79A97AFC5749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86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B48BA-ACC6-5341-A1CE-FDD2079D6CF0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EA366B-302F-B845-87AD-E0CDECDAFC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099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jpeg"/><Relationship Id="rId3" Type="http://schemas.openxmlformats.org/officeDocument/2006/relationships/image" Target="../media/image54.png"/><Relationship Id="rId7" Type="http://schemas.openxmlformats.org/officeDocument/2006/relationships/image" Target="../media/image39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11" Type="http://schemas.openxmlformats.org/officeDocument/2006/relationships/image" Target="../media/image59.png"/><Relationship Id="rId5" Type="http://schemas.openxmlformats.org/officeDocument/2006/relationships/image" Target="../media/image55.png"/><Relationship Id="rId10" Type="http://schemas.openxmlformats.org/officeDocument/2006/relationships/image" Target="../media/image58.png"/><Relationship Id="rId4" Type="http://schemas.microsoft.com/office/2007/relationships/hdphoto" Target="../media/hdphoto2.wdp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tif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em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tif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hdphoto" Target="../media/hdphoto1.wdp"/><Relationship Id="rId7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tif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gi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tif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tiff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2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tiff"/><Relationship Id="rId2" Type="http://schemas.openxmlformats.org/officeDocument/2006/relationships/image" Target="../media/image118.tiff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tiff"/><Relationship Id="rId2" Type="http://schemas.openxmlformats.org/officeDocument/2006/relationships/image" Target="../media/image121.emf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tif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18064"/>
            <a:ext cx="6858000" cy="1302812"/>
          </a:xfrm>
        </p:spPr>
        <p:txBody>
          <a:bodyPr/>
          <a:lstStyle/>
          <a:p>
            <a:r>
              <a:rPr lang="en-US" b="1" dirty="0"/>
              <a:t>MVTX Status &amp; Plan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554448"/>
            <a:ext cx="6858000" cy="2637346"/>
          </a:xfrm>
        </p:spPr>
        <p:txBody>
          <a:bodyPr>
            <a:normAutofit/>
          </a:bodyPr>
          <a:lstStyle/>
          <a:p>
            <a:r>
              <a:rPr lang="en-US" dirty="0"/>
              <a:t>Ming Liu</a:t>
            </a:r>
          </a:p>
          <a:p>
            <a:r>
              <a:rPr lang="en-US" dirty="0"/>
              <a:t>Los Alamos National Lab</a:t>
            </a:r>
          </a:p>
          <a:p>
            <a:r>
              <a:rPr lang="en-US" dirty="0"/>
              <a:t>for the MVTX Group</a:t>
            </a:r>
          </a:p>
          <a:p>
            <a:endParaRPr lang="en-US" dirty="0"/>
          </a:p>
          <a:p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sPHENIX Workshop in China</a:t>
            </a:r>
          </a:p>
          <a:p>
            <a:r>
              <a:rPr lang="en-US" sz="1800" dirty="0"/>
              <a:t>Peking University, Beijing, China</a:t>
            </a:r>
          </a:p>
        </p:txBody>
      </p:sp>
    </p:spTree>
    <p:extLst>
      <p:ext uri="{BB962C8B-B14F-4D97-AF65-F5344CB8AC3E}">
        <p14:creationId xmlns:p14="http://schemas.microsoft.com/office/powerpoint/2010/main" val="123744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463040" y="43480"/>
            <a:ext cx="7550928" cy="994172"/>
          </a:xfrm>
        </p:spPr>
        <p:txBody>
          <a:bodyPr>
            <a:normAutofit/>
          </a:bodyPr>
          <a:lstStyle/>
          <a:p>
            <a:r>
              <a:rPr lang="en-US" b="1" dirty="0"/>
              <a:t>New Insight into QGP: B v2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07348" y="1444283"/>
            <a:ext cx="1917501" cy="408130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1500" b="1" dirty="0"/>
              <a:t>Very active theoretical investigation:</a:t>
            </a:r>
          </a:p>
          <a:p>
            <a:endParaRPr lang="en-US" sz="1200" dirty="0"/>
          </a:p>
          <a:p>
            <a:r>
              <a:rPr lang="en-US" sz="1200" dirty="0"/>
              <a:t>LANL model</a:t>
            </a:r>
          </a:p>
          <a:p>
            <a:r>
              <a:rPr lang="en-US" sz="1200" dirty="0"/>
              <a:t>CUJET</a:t>
            </a:r>
          </a:p>
          <a:p>
            <a:r>
              <a:rPr lang="en-US" sz="1200" dirty="0"/>
              <a:t>Duke model </a:t>
            </a:r>
          </a:p>
          <a:p>
            <a:r>
              <a:rPr lang="en-US" sz="1200" dirty="0"/>
              <a:t>TAMU</a:t>
            </a:r>
          </a:p>
          <a:p>
            <a:r>
              <a:rPr lang="en-US" sz="1200" dirty="0" err="1"/>
              <a:t>UrQMD</a:t>
            </a:r>
            <a:endParaRPr lang="en-US" sz="1200" dirty="0"/>
          </a:p>
          <a:p>
            <a:r>
              <a:rPr lang="en-US" sz="1200" dirty="0"/>
              <a:t>AMPT</a:t>
            </a:r>
          </a:p>
          <a:p>
            <a:r>
              <a:rPr lang="en-US" sz="1200" dirty="0"/>
              <a:t>PHSD</a:t>
            </a:r>
          </a:p>
          <a:p>
            <a:r>
              <a:rPr lang="en-US" sz="1200" dirty="0"/>
              <a:t>Ads/CFT</a:t>
            </a:r>
          </a:p>
          <a:p>
            <a:r>
              <a:rPr lang="en-US" sz="1200" dirty="0"/>
              <a:t>BAMPS</a:t>
            </a:r>
          </a:p>
          <a:p>
            <a:r>
              <a:rPr lang="en-US" sz="1200" dirty="0"/>
              <a:t>HQ+EPOS2</a:t>
            </a:r>
          </a:p>
          <a:p>
            <a:r>
              <a:rPr lang="en-US" sz="1200" dirty="0" err="1"/>
              <a:t>JetScape</a:t>
            </a:r>
            <a:endParaRPr lang="en-US" sz="1200" dirty="0"/>
          </a:p>
          <a:p>
            <a:r>
              <a:rPr lang="mr-IN" sz="1200" dirty="0"/>
              <a:t>…</a:t>
            </a:r>
            <a:r>
              <a:rPr lang="en-US" sz="1200" dirty="0"/>
              <a:t>.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4BE4B-11D3-F940-B7A8-2B5E4E57CE0E}" type="datetime1">
              <a:rPr lang="en-US" smtClean="0"/>
              <a:t>4/22/18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10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8159" y="1210119"/>
            <a:ext cx="39996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Various new model calculations, PHSD, AMPT </a:t>
            </a:r>
            <a:r>
              <a:rPr lang="en-US" sz="2000" dirty="0" err="1">
                <a:solidFill>
                  <a:srgbClr val="FF0000"/>
                </a:solidFill>
              </a:rPr>
              <a:t>etc</a:t>
            </a:r>
            <a:r>
              <a:rPr lang="en-US" sz="2000" dirty="0">
                <a:solidFill>
                  <a:srgbClr val="FF0000"/>
                </a:solidFill>
              </a:rPr>
              <a:t>, for B-hadron v2:  </a:t>
            </a:r>
          </a:p>
          <a:p>
            <a:pPr marL="214313" indent="-214313">
              <a:buFontTx/>
              <a:buChar char="-"/>
            </a:pPr>
            <a:r>
              <a:rPr lang="en-US" sz="2000" dirty="0">
                <a:solidFill>
                  <a:srgbClr val="0432FF"/>
                </a:solidFill>
              </a:rPr>
              <a:t>Significant non-zero v2 suggested, but may NOT follow the scaling due to large b-mass!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87DF7A6-07A4-F044-A772-742D2AF0C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302" y="3174274"/>
            <a:ext cx="7768742" cy="32918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F57B5C-AF7C-9442-925F-AB1E64393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1166" y="1291005"/>
            <a:ext cx="2424913" cy="203599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4893C80-36C8-5B4C-BD1D-B0E02CB62547}"/>
              </a:ext>
            </a:extLst>
          </p:cNvPr>
          <p:cNvSpPr txBox="1"/>
          <p:nvPr/>
        </p:nvSpPr>
        <p:spPr>
          <a:xfrm>
            <a:off x="6873962" y="782438"/>
            <a:ext cx="18762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D-meson: v</a:t>
            </a:r>
            <a:r>
              <a:rPr lang="en-US" sz="1600" b="1" baseline="-25000" dirty="0">
                <a:solidFill>
                  <a:schemeClr val="accent1"/>
                </a:solidFill>
              </a:rPr>
              <a:t>2 </a:t>
            </a:r>
            <a:r>
              <a:rPr lang="en-US" sz="1600" b="1" dirty="0">
                <a:solidFill>
                  <a:schemeClr val="accent1"/>
                </a:solidFill>
              </a:rPr>
              <a:t>scaling </a:t>
            </a:r>
          </a:p>
          <a:p>
            <a:r>
              <a:rPr lang="en-US" sz="1600" b="1" dirty="0">
                <a:solidFill>
                  <a:schemeClr val="accent1"/>
                </a:solidFill>
              </a:rPr>
              <a:t>observed at RHIC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7DBD0D5-7D9E-1F42-B8C5-65C524965890}"/>
              </a:ext>
            </a:extLst>
          </p:cNvPr>
          <p:cNvSpPr txBox="1"/>
          <p:nvPr/>
        </p:nvSpPr>
        <p:spPr>
          <a:xfrm>
            <a:off x="6351166" y="546362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sPHENIX</a:t>
            </a:r>
            <a:r>
              <a:rPr lang="en-US" b="1" dirty="0">
                <a:solidFill>
                  <a:srgbClr val="FF0000"/>
                </a:solidFill>
              </a:rPr>
              <a:t> sensitivity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292C96-9651-A34C-8718-46F785088595}"/>
              </a:ext>
            </a:extLst>
          </p:cNvPr>
          <p:cNvSpPr txBox="1"/>
          <p:nvPr/>
        </p:nvSpPr>
        <p:spPr>
          <a:xfrm>
            <a:off x="2362641" y="5463625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sPHENIX</a:t>
            </a:r>
            <a:r>
              <a:rPr lang="en-US" b="1" dirty="0">
                <a:solidFill>
                  <a:srgbClr val="FF0000"/>
                </a:solidFill>
              </a:rPr>
              <a:t> sensitivity</a:t>
            </a:r>
          </a:p>
        </p:txBody>
      </p:sp>
    </p:spTree>
    <p:extLst>
      <p:ext uri="{BB962C8B-B14F-4D97-AF65-F5344CB8AC3E}">
        <p14:creationId xmlns:p14="http://schemas.microsoft.com/office/powerpoint/2010/main" val="1531477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Picture 11" descr="Picture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0722" y="2344413"/>
            <a:ext cx="3737774" cy="3757292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Rectangle 27"/>
          <p:cNvSpPr txBox="1"/>
          <p:nvPr/>
        </p:nvSpPr>
        <p:spPr>
          <a:xfrm>
            <a:off x="0" y="150336"/>
            <a:ext cx="9144000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400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Physics Reminder</a:t>
            </a:r>
          </a:p>
        </p:txBody>
      </p:sp>
      <p:sp>
        <p:nvSpPr>
          <p:cNvPr id="161" name="TextBox 7"/>
          <p:cNvSpPr txBox="1"/>
          <p:nvPr/>
        </p:nvSpPr>
        <p:spPr>
          <a:xfrm>
            <a:off x="591839" y="1146542"/>
            <a:ext cx="6972742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>
                <a:solidFill>
                  <a:srgbClr val="FF0000"/>
                </a:solidFill>
              </a:rPr>
              <a:t>Detected using the long lifetime of bottom quark hadrons</a:t>
            </a:r>
            <a:r>
              <a:rPr lang="en-US" sz="1600" dirty="0">
                <a:solidFill>
                  <a:srgbClr val="FF0000"/>
                </a:solidFill>
              </a:rPr>
              <a:t>: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/>
              <a:t>Displaced tracks </a:t>
            </a:r>
          </a:p>
          <a:p>
            <a:pPr marL="742950" lvl="1" indent="-285750">
              <a:buSzPct val="100000"/>
              <a:buFont typeface="Arial"/>
              <a:buChar char="•"/>
              <a:defRPr sz="1400"/>
            </a:pPr>
            <a:r>
              <a:rPr lang="en-US" sz="1600" dirty="0"/>
              <a:t>Large 2</a:t>
            </a:r>
            <a:r>
              <a:rPr lang="en-US" sz="1600" baseline="30000" dirty="0"/>
              <a:t>nd</a:t>
            </a:r>
            <a:r>
              <a:rPr lang="en-US" sz="1600" dirty="0"/>
              <a:t> vertex invariant mass</a:t>
            </a:r>
            <a:endParaRPr sz="1600" dirty="0"/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sz="1600" dirty="0"/>
              <a:t>Need high precision tracking and vertex determination – </a:t>
            </a:r>
            <a:r>
              <a:rPr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MVTX!</a:t>
            </a:r>
            <a:endParaRPr lang="en-US" b="1" dirty="0">
              <a:solidFill>
                <a:schemeClr val="accent1">
                  <a:satOff val="-4409"/>
                  <a:lumOff val="-10509"/>
                </a:schemeClr>
              </a:solidFill>
            </a:endParaRPr>
          </a:p>
          <a:p>
            <a:pPr marL="285750" indent="-285750">
              <a:buSzPct val="100000"/>
              <a:buFont typeface="Arial"/>
              <a:buChar char="•"/>
              <a:defRPr sz="1400"/>
            </a:pPr>
            <a:r>
              <a:rPr lang="en-US" sz="1400" dirty="0"/>
              <a:t>Need excellent jet detection capabilities – </a:t>
            </a:r>
            <a:r>
              <a:rPr lang="en-US" b="1" dirty="0" err="1">
                <a:solidFill>
                  <a:schemeClr val="accent1">
                    <a:satOff val="-4409"/>
                    <a:lumOff val="-10509"/>
                  </a:schemeClr>
                </a:solidFill>
              </a:rPr>
              <a:t>sPHENIX</a:t>
            </a:r>
            <a:r>
              <a:rPr lang="en-US" b="1" dirty="0">
                <a:solidFill>
                  <a:schemeClr val="accent1">
                    <a:satOff val="-4409"/>
                    <a:lumOff val="-10509"/>
                  </a:schemeClr>
                </a:solidFill>
              </a:rPr>
              <a:t>!</a:t>
            </a:r>
            <a:endParaRPr lang="en-US" sz="1400" b="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16C46-5A73-4D48-861D-76F06FB18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79" y="-53437"/>
            <a:ext cx="7435141" cy="1325563"/>
          </a:xfrm>
        </p:spPr>
        <p:txBody>
          <a:bodyPr/>
          <a:lstStyle/>
          <a:p>
            <a:r>
              <a:rPr lang="en-US" b="1" dirty="0"/>
              <a:t>B-Hadron &amp; b-Jet Tagging</a:t>
            </a:r>
          </a:p>
        </p:txBody>
      </p:sp>
      <p:pic>
        <p:nvPicPr>
          <p:cNvPr id="13" name="Picture 24" descr="Screen Shot 2017-07-07 at 9.39.44 AM.png">
            <a:extLst>
              <a:ext uri="{FF2B5EF4-FFF2-40B4-BE49-F238E27FC236}">
                <a16:creationId xmlns:a16="http://schemas.microsoft.com/office/drawing/2014/main" id="{9891702D-93B0-084E-B64B-2E289EDF5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40" y="2587801"/>
            <a:ext cx="4580689" cy="3911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178A3A38-E8FC-054C-92F9-7EEBD6CDA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09B01E-B1AA-244F-8257-1E61FFD9E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ABEDF-8B04-E043-B70D-EDE1689B78A6}" type="datetime1">
              <a:rPr lang="en-US" smtClean="0"/>
              <a:t>4/22/18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F38081-E5B2-BA44-A588-E627E288EF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5EB164-7529-ED46-B515-6D983B4FE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151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itle 5"/>
          <p:cNvSpPr>
            <a:spLocks noGrp="1"/>
          </p:cNvSpPr>
          <p:nvPr>
            <p:ph type="title"/>
          </p:nvPr>
        </p:nvSpPr>
        <p:spPr>
          <a:xfrm>
            <a:off x="1567543" y="23143"/>
            <a:ext cx="7348086" cy="740440"/>
          </a:xfrm>
        </p:spPr>
        <p:txBody>
          <a:bodyPr>
            <a:normAutofit/>
          </a:bodyPr>
          <a:lstStyle/>
          <a:p>
            <a:r>
              <a:rPr lang="en-US" altLang="en-US" sz="3200" b="1" dirty="0"/>
              <a:t>Simulation for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-jet and </a:t>
            </a:r>
            <a:r>
              <a:rPr lang="en-US" altLang="en-US" sz="3200" b="1" i="1" dirty="0"/>
              <a:t>B</a:t>
            </a:r>
            <a:r>
              <a:rPr lang="en-US" altLang="en-US" sz="3200" b="1" dirty="0"/>
              <a:t>-meson tagging</a:t>
            </a:r>
            <a:endParaRPr lang="en-US" altLang="en-US" sz="4800" b="1" dirty="0"/>
          </a:p>
        </p:txBody>
      </p:sp>
      <p:sp>
        <p:nvSpPr>
          <p:cNvPr id="53259" name="Slide Number Placeholder 1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28448794" indent="-28105894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3429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6858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0287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371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fld id="{364594B5-9D97-2C4A-A165-FF3AF6B1FFAB}" type="slidenum">
              <a:rPr lang="en-US" altLang="zh-CN" sz="1050">
                <a:latin typeface="Times New Roman" charset="0"/>
              </a:rPr>
              <a:pPr/>
              <a:t>12</a:t>
            </a:fld>
            <a:endParaRPr lang="en-US" altLang="zh-CN" sz="1050">
              <a:latin typeface="Times New Roman" charset="0"/>
            </a:endParaRPr>
          </a:p>
        </p:txBody>
      </p:sp>
      <p:pic>
        <p:nvPicPr>
          <p:cNvPr id="53252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9" t="3407" r="5452" b="2521"/>
          <a:stretch>
            <a:fillRect/>
          </a:stretch>
        </p:blipFill>
        <p:spPr bwMode="auto">
          <a:xfrm>
            <a:off x="1018904" y="730741"/>
            <a:ext cx="2343376" cy="2630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3" name="Picture 9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52" b="2538"/>
          <a:stretch>
            <a:fillRect/>
          </a:stretch>
        </p:blipFill>
        <p:spPr bwMode="auto">
          <a:xfrm>
            <a:off x="4000501" y="1714500"/>
            <a:ext cx="4117181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ight Arrow 10"/>
          <p:cNvSpPr>
            <a:spLocks noChangeArrowheads="1"/>
          </p:cNvSpPr>
          <p:nvPr/>
        </p:nvSpPr>
        <p:spPr bwMode="auto">
          <a:xfrm rot="1238013">
            <a:off x="3200401" y="2201858"/>
            <a:ext cx="1600200" cy="614363"/>
          </a:xfrm>
          <a:prstGeom prst="rightArrow">
            <a:avLst>
              <a:gd name="adj1" fmla="val 50000"/>
              <a:gd name="adj2" fmla="val 49995"/>
            </a:avLst>
          </a:pr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Design to Simulation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53255" name="Rectangle 11"/>
          <p:cNvSpPr>
            <a:spLocks noChangeArrowheads="1"/>
          </p:cNvSpPr>
          <p:nvPr/>
        </p:nvSpPr>
        <p:spPr bwMode="auto">
          <a:xfrm>
            <a:off x="4000501" y="1426374"/>
            <a:ext cx="49151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eaLnBrk="1" hangingPunct="1"/>
            <a:r>
              <a:rPr lang="en-US" altLang="en-US" dirty="0">
                <a:solidFill>
                  <a:srgbClr val="FF0000"/>
                </a:solidFill>
              </a:rPr>
              <a:t>sPHENIX Geant4 display of </a:t>
            </a:r>
            <a:r>
              <a:rPr lang="en-US" altLang="en-US" i="1" dirty="0" err="1">
                <a:solidFill>
                  <a:srgbClr val="FF0000"/>
                </a:solidFill>
              </a:rPr>
              <a:t>p</a:t>
            </a:r>
            <a:r>
              <a:rPr lang="en-US" altLang="en-US" i="1" baseline="-25000" dirty="0" err="1">
                <a:solidFill>
                  <a:srgbClr val="FF0000"/>
                </a:solidFill>
              </a:rPr>
              <a:t>T</a:t>
            </a:r>
            <a:r>
              <a:rPr lang="en-US" altLang="en-US" dirty="0">
                <a:solidFill>
                  <a:srgbClr val="FF0000"/>
                </a:solidFill>
              </a:rPr>
              <a:t>=30 GeV/c </a:t>
            </a:r>
            <a:r>
              <a:rPr lang="en-US" altLang="en-US" i="1" dirty="0">
                <a:solidFill>
                  <a:srgbClr val="FF0000"/>
                </a:solidFill>
              </a:rPr>
              <a:t>B</a:t>
            </a:r>
            <a:r>
              <a:rPr lang="en-US" altLang="en-US" baseline="30000" dirty="0">
                <a:solidFill>
                  <a:srgbClr val="FF0000"/>
                </a:solidFill>
              </a:rPr>
              <a:t>+</a:t>
            </a:r>
            <a:r>
              <a:rPr lang="en-US" altLang="en-US" dirty="0">
                <a:solidFill>
                  <a:srgbClr val="FF0000"/>
                </a:solidFill>
              </a:rPr>
              <a:t>-hadron</a:t>
            </a:r>
          </a:p>
        </p:txBody>
      </p:sp>
      <p:pic>
        <p:nvPicPr>
          <p:cNvPr id="53256" name="Picture 2" descr="https://writelatex.s3.amazonaws.com/cvzwrwtdqjrg/uploads/96/12999568/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9" t="21704" r="24597" b="20767"/>
          <a:stretch>
            <a:fillRect/>
          </a:stretch>
        </p:blipFill>
        <p:spPr bwMode="auto">
          <a:xfrm>
            <a:off x="1029892" y="3429001"/>
            <a:ext cx="2684858" cy="267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Left Arrow 12"/>
          <p:cNvSpPr>
            <a:spLocks/>
          </p:cNvSpPr>
          <p:nvPr/>
        </p:nvSpPr>
        <p:spPr bwMode="auto">
          <a:xfrm rot="-909803">
            <a:off x="3111105" y="3433764"/>
            <a:ext cx="2644378" cy="613172"/>
          </a:xfrm>
          <a:custGeom>
            <a:avLst/>
            <a:gdLst>
              <a:gd name="T0" fmla="*/ 0 w 3289436"/>
              <a:gd name="T1" fmla="*/ 408258 h 818612"/>
              <a:gd name="T2" fmla="*/ 470250 w 3289436"/>
              <a:gd name="T3" fmla="*/ 0 h 818612"/>
              <a:gd name="T4" fmla="*/ 470250 w 3289436"/>
              <a:gd name="T5" fmla="*/ 204129 h 818612"/>
              <a:gd name="T6" fmla="*/ 3769709 w 3289436"/>
              <a:gd name="T7" fmla="*/ 327117 h 818612"/>
              <a:gd name="T8" fmla="*/ 3779196 w 3289436"/>
              <a:gd name="T9" fmla="*/ 415949 h 818612"/>
              <a:gd name="T10" fmla="*/ 470250 w 3289436"/>
              <a:gd name="T11" fmla="*/ 612386 h 818612"/>
              <a:gd name="T12" fmla="*/ 470250 w 3289436"/>
              <a:gd name="T13" fmla="*/ 816515 h 818612"/>
              <a:gd name="T14" fmla="*/ 0 w 3289436"/>
              <a:gd name="T15" fmla="*/ 408258 h 8186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89436"/>
              <a:gd name="T25" fmla="*/ 0 h 818612"/>
              <a:gd name="T26" fmla="*/ 3289436 w 3289436"/>
              <a:gd name="T27" fmla="*/ 818612 h 818612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89436" h="818612">
                <a:moveTo>
                  <a:pt x="0" y="409306"/>
                </a:moveTo>
                <a:lnTo>
                  <a:pt x="409306" y="0"/>
                </a:lnTo>
                <a:lnTo>
                  <a:pt x="409306" y="204653"/>
                </a:lnTo>
                <a:lnTo>
                  <a:pt x="3281151" y="327957"/>
                </a:lnTo>
                <a:cubicBezTo>
                  <a:pt x="3280555" y="412212"/>
                  <a:pt x="3290005" y="332762"/>
                  <a:pt x="3289409" y="417017"/>
                </a:cubicBezTo>
                <a:lnTo>
                  <a:pt x="409306" y="613959"/>
                </a:lnTo>
                <a:lnTo>
                  <a:pt x="409306" y="818612"/>
                </a:lnTo>
                <a:lnTo>
                  <a:pt x="0" y="409306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MVTX and INTT     _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graphicFrame>
        <p:nvGraphicFramePr>
          <p:cNvPr id="53250" name="Object 1"/>
          <p:cNvGraphicFramePr>
            <a:graphicFrameLocks noChangeAspect="1"/>
          </p:cNvGraphicFramePr>
          <p:nvPr>
            <p:extLst/>
          </p:nvPr>
        </p:nvGraphicFramePr>
        <p:xfrm>
          <a:off x="5562600" y="4949428"/>
          <a:ext cx="2140744" cy="13751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2" name="Image" r:id="rId7" imgW="14653968" imgH="9409524" progId="Photoshop.Image.18">
                  <p:embed/>
                </p:oleObj>
              </mc:Choice>
              <mc:Fallback>
                <p:oleObj name="Image" r:id="rId7" imgW="14653968" imgH="9409524" progId="Photoshop.Image.18">
                  <p:embed/>
                  <p:pic>
                    <p:nvPicPr>
                      <p:cNvPr id="5325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949428"/>
                        <a:ext cx="2140744" cy="137517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ight Arrow 13"/>
          <p:cNvSpPr>
            <a:spLocks/>
          </p:cNvSpPr>
          <p:nvPr/>
        </p:nvSpPr>
        <p:spPr bwMode="auto">
          <a:xfrm rot="540307">
            <a:off x="2603302" y="4703015"/>
            <a:ext cx="3022997" cy="681038"/>
          </a:xfrm>
          <a:custGeom>
            <a:avLst/>
            <a:gdLst>
              <a:gd name="T0" fmla="*/ 9205 w 4031342"/>
              <a:gd name="T1" fmla="*/ 406623 h 908194"/>
              <a:gd name="T2" fmla="*/ 3576040 w 4031342"/>
              <a:gd name="T3" fmla="*/ 226977 h 908194"/>
              <a:gd name="T4" fmla="*/ 3576040 w 4031342"/>
              <a:gd name="T5" fmla="*/ 0 h 908194"/>
              <a:gd name="T6" fmla="*/ 4029984 w 4031342"/>
              <a:gd name="T7" fmla="*/ 453953 h 908194"/>
              <a:gd name="T8" fmla="*/ 3576040 w 4031342"/>
              <a:gd name="T9" fmla="*/ 907906 h 908194"/>
              <a:gd name="T10" fmla="*/ 3576040 w 4031342"/>
              <a:gd name="T11" fmla="*/ 680930 h 908194"/>
              <a:gd name="T12" fmla="*/ 0 w 4031342"/>
              <a:gd name="T13" fmla="*/ 503010 h 908194"/>
              <a:gd name="T14" fmla="*/ 9205 w 4031342"/>
              <a:gd name="T15" fmla="*/ 406623 h 9081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031342"/>
              <a:gd name="T25" fmla="*/ 0 h 908194"/>
              <a:gd name="T26" fmla="*/ 4031342 w 4031342"/>
              <a:gd name="T27" fmla="*/ 908194 h 90819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031342" h="908194">
                <a:moveTo>
                  <a:pt x="9209" y="406751"/>
                </a:moveTo>
                <a:lnTo>
                  <a:pt x="3577245" y="227049"/>
                </a:lnTo>
                <a:lnTo>
                  <a:pt x="3577245" y="0"/>
                </a:lnTo>
                <a:lnTo>
                  <a:pt x="4031342" y="454097"/>
                </a:lnTo>
                <a:lnTo>
                  <a:pt x="3577245" y="908194"/>
                </a:lnTo>
                <a:lnTo>
                  <a:pt x="3577245" y="681146"/>
                </a:lnTo>
                <a:lnTo>
                  <a:pt x="0" y="503170"/>
                </a:lnTo>
                <a:lnTo>
                  <a:pt x="9209" y="406751"/>
                </a:lnTo>
                <a:close/>
              </a:path>
            </a:pathLst>
          </a:custGeom>
          <a:gradFill rotWithShape="1">
            <a:gsLst>
              <a:gs pos="0">
                <a:srgbClr val="F6FFFF"/>
              </a:gs>
              <a:gs pos="64999">
                <a:srgbClr val="EAFEFF"/>
              </a:gs>
              <a:gs pos="100000">
                <a:srgbClr val="E2FDFF"/>
              </a:gs>
            </a:gsLst>
            <a:lin ang="5400000" scaled="1"/>
          </a:gradFill>
          <a:ln w="9525">
            <a:solidFill>
              <a:srgbClr val="A6A6A6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ctr">
              <a:spcAft>
                <a:spcPts val="450"/>
              </a:spcAft>
            </a:pPr>
            <a:r>
              <a:rPr lang="en-US" altLang="en-US" sz="1050">
                <a:solidFill>
                  <a:srgbClr val="000000"/>
                </a:solidFill>
                <a:ea typeface="ＭＳ Ｐゴシック" charset="-128"/>
              </a:rPr>
              <a:t>_                MVTX Ladders modeled in details</a:t>
            </a:r>
            <a:endParaRPr lang="en-US" altLang="en-US" sz="1050">
              <a:solidFill>
                <a:srgbClr val="000000"/>
              </a:solidFill>
              <a:latin typeface="Times New Roman" charset="0"/>
              <a:ea typeface="ＭＳ Ｐゴシック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7785100" y="5059323"/>
            <a:ext cx="88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5"/>
                </a:solidFill>
              </a:rPr>
              <a:t>MVTX sensors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186CE6-677E-8F47-B013-34EE1C688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6E420-BF4E-FC4D-B335-ED4995F8E26F}" type="datetime1">
              <a:rPr lang="en-US" smtClean="0"/>
              <a:t>4/22/18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6810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7599" y="51929"/>
            <a:ext cx="4418259" cy="1093853"/>
          </a:xfrm>
        </p:spPr>
        <p:txBody>
          <a:bodyPr>
            <a:normAutofit/>
          </a:bodyPr>
          <a:lstStyle/>
          <a:p>
            <a:r>
              <a:rPr lang="en-US" b="1" dirty="0"/>
              <a:t>B-hadron Tagging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5644" y="1528810"/>
            <a:ext cx="5616391" cy="928687"/>
          </a:xfrm>
        </p:spPr>
        <p:txBody>
          <a:bodyPr>
            <a:normAutofit lnSpcReduction="10000"/>
          </a:bodyPr>
          <a:lstStyle/>
          <a:p>
            <a:r>
              <a:rPr lang="en-US" altLang="en-US" sz="1800" dirty="0"/>
              <a:t>Impact parameter (DCA) method to tag non-prompt </a:t>
            </a:r>
            <a:r>
              <a:rPr lang="en-US" altLang="en-US" sz="1800" i="1" dirty="0"/>
              <a:t>D</a:t>
            </a:r>
            <a:r>
              <a:rPr lang="en-US" altLang="en-US" sz="1800" baseline="30000" dirty="0"/>
              <a:t>0</a:t>
            </a:r>
            <a:r>
              <a:rPr lang="en-US" altLang="en-US" sz="1800" dirty="0"/>
              <a:t> from </a:t>
            </a:r>
            <a:r>
              <a:rPr lang="en-US" altLang="en-US" sz="1800" i="1" dirty="0"/>
              <a:t>B</a:t>
            </a:r>
            <a:r>
              <a:rPr lang="en-US" altLang="en-US" sz="1800" dirty="0"/>
              <a:t>-meson decays</a:t>
            </a:r>
          </a:p>
          <a:p>
            <a:r>
              <a:rPr lang="en-US" altLang="en-US" sz="1800" dirty="0"/>
              <a:t>Inclusive and exclusive channels possible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02B97-5A93-FF49-B7B4-D188D99A684E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7" descr="Screen Shot 2017-06-01 at 10.56.2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63" y="3078956"/>
            <a:ext cx="2012157" cy="3080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Screen Shot 2017-03-07 at 12.2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20" y="3188224"/>
            <a:ext cx="3164053" cy="3073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Bmass_pT2_4_cent0_10_noP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5" y="646182"/>
            <a:ext cx="2805233" cy="2720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Screen Shot 2017-06-29 at 9.55.56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425" y="3355327"/>
            <a:ext cx="2348430" cy="2877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A56177C-E37C-EE4F-95D5-DA898025AE32}"/>
              </a:ext>
            </a:extLst>
          </p:cNvPr>
          <p:cNvSpPr txBox="1"/>
          <p:nvPr/>
        </p:nvSpPr>
        <p:spPr>
          <a:xfrm>
            <a:off x="628650" y="2632397"/>
            <a:ext cx="3048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Partial reconstruction: B-&gt;</a:t>
            </a:r>
            <a:r>
              <a:rPr lang="en-US" b="1" dirty="0" err="1">
                <a:solidFill>
                  <a:srgbClr val="FF0000"/>
                </a:solidFill>
              </a:rPr>
              <a:t>D+x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A3C2D9-2C38-C645-A70B-D0545857FDF3}"/>
              </a:ext>
            </a:extLst>
          </p:cNvPr>
          <p:cNvSpPr txBox="1"/>
          <p:nvPr/>
        </p:nvSpPr>
        <p:spPr>
          <a:xfrm>
            <a:off x="6457950" y="1631423"/>
            <a:ext cx="214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Fully </a:t>
            </a:r>
            <a:r>
              <a:rPr lang="en-US" b="1" dirty="0" err="1">
                <a:solidFill>
                  <a:srgbClr val="FF0000"/>
                </a:solidFill>
              </a:rPr>
              <a:t>reco’d</a:t>
            </a:r>
            <a:r>
              <a:rPr lang="en-US" b="1" dirty="0">
                <a:solidFill>
                  <a:srgbClr val="FF0000"/>
                </a:solidFill>
              </a:rPr>
              <a:t>: B-&gt;</a:t>
            </a:r>
            <a:r>
              <a:rPr lang="en-US" b="1" dirty="0" err="1">
                <a:solidFill>
                  <a:srgbClr val="FF0000"/>
                </a:solidFill>
              </a:rPr>
              <a:t>D+pi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56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657350" y="148441"/>
            <a:ext cx="7182939" cy="994172"/>
          </a:xfrm>
        </p:spPr>
        <p:txBody>
          <a:bodyPr>
            <a:normAutofit/>
          </a:bodyPr>
          <a:lstStyle/>
          <a:p>
            <a:r>
              <a:rPr lang="en-US" b="1" i="1" dirty="0"/>
              <a:t>b</a:t>
            </a:r>
            <a:r>
              <a:rPr lang="en-US" b="1" dirty="0"/>
              <a:t>-jet Tagging in </a:t>
            </a:r>
            <a:r>
              <a:rPr lang="en-US" b="1" i="1" dirty="0" err="1"/>
              <a:t>p</a:t>
            </a:r>
            <a:r>
              <a:rPr lang="en-US" b="1" dirty="0" err="1"/>
              <a:t>+</a:t>
            </a:r>
            <a:r>
              <a:rPr lang="en-US" b="1" i="1" dirty="0" err="1"/>
              <a:t>p</a:t>
            </a:r>
            <a:r>
              <a:rPr lang="en-US" b="1" dirty="0"/>
              <a:t> and </a:t>
            </a:r>
            <a:r>
              <a:rPr lang="en-US" b="1" dirty="0" err="1"/>
              <a:t>Au+Au</a:t>
            </a:r>
            <a:endParaRPr lang="en-US" b="1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7559" y="1377365"/>
            <a:ext cx="8448260" cy="185853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Fully implemented MVTX models used  in performance projection</a:t>
            </a:r>
          </a:p>
          <a:p>
            <a:r>
              <a:rPr lang="en-US" i="1" dirty="0"/>
              <a:t>b</a:t>
            </a:r>
            <a:r>
              <a:rPr lang="en-US" dirty="0"/>
              <a:t>-jet tagging projection  evaluated with full tracking + calorimetry simulation</a:t>
            </a:r>
          </a:p>
          <a:p>
            <a:pPr lvl="1"/>
            <a:r>
              <a:rPr lang="en-US" dirty="0"/>
              <a:t>Tagging work point has been stable (60% Purity 40% eff for pp)</a:t>
            </a:r>
          </a:p>
          <a:p>
            <a:pPr lvl="1"/>
            <a:r>
              <a:rPr lang="en-US" dirty="0"/>
              <a:t>Central </a:t>
            </a:r>
            <a:r>
              <a:rPr lang="en-US" dirty="0" err="1"/>
              <a:t>Au+Au</a:t>
            </a:r>
            <a:r>
              <a:rPr lang="en-US" dirty="0"/>
              <a:t> Tagging work point has been stable (40% Purity 40% eff)</a:t>
            </a:r>
          </a:p>
          <a:p>
            <a:pPr lvl="1"/>
            <a:endParaRPr lang="en-US" dirty="0"/>
          </a:p>
          <a:p>
            <a:r>
              <a:rPr lang="en-US" dirty="0"/>
              <a:t>Performance has been stable using truth jet finding or calorimetry reconstructed jet finding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78C8B-430F-DD47-A6FD-ECBE54155D99}" type="datetime1">
              <a:rPr lang="en-US" smtClean="0"/>
              <a:t>4/22/18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1st sPHENIX Workshop in China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14</a:t>
            </a:fld>
            <a:endParaRPr lang="en-US" dirty="0"/>
          </a:p>
        </p:txBody>
      </p:sp>
      <p:grpSp>
        <p:nvGrpSpPr>
          <p:cNvPr id="15" name="Group 14"/>
          <p:cNvGrpSpPr/>
          <p:nvPr/>
        </p:nvGrpSpPr>
        <p:grpSpPr>
          <a:xfrm>
            <a:off x="268014" y="3276202"/>
            <a:ext cx="3450367" cy="2348311"/>
            <a:chOff x="457200" y="3669616"/>
            <a:chExt cx="4119641" cy="277582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3669616"/>
              <a:ext cx="4119641" cy="2775823"/>
            </a:xfrm>
            <a:prstGeom prst="rect">
              <a:avLst/>
            </a:prstGeom>
          </p:spPr>
        </p:pic>
        <p:sp>
          <p:nvSpPr>
            <p:cNvPr id="11" name="Plus 10"/>
            <p:cNvSpPr/>
            <p:nvPr/>
          </p:nvSpPr>
          <p:spPr>
            <a:xfrm>
              <a:off x="2819400" y="5057527"/>
              <a:ext cx="226180" cy="228600"/>
            </a:xfrm>
            <a:prstGeom prst="mathPlu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974021" y="3276202"/>
            <a:ext cx="3421118" cy="2227398"/>
            <a:chOff x="4470987" y="3697993"/>
            <a:chExt cx="4064902" cy="273894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70987" y="3697993"/>
              <a:ext cx="4064902" cy="2738940"/>
            </a:xfrm>
            <a:prstGeom prst="rect">
              <a:avLst/>
            </a:prstGeom>
          </p:spPr>
        </p:pic>
        <p:sp>
          <p:nvSpPr>
            <p:cNvPr id="20" name="Plus 19"/>
            <p:cNvSpPr/>
            <p:nvPr/>
          </p:nvSpPr>
          <p:spPr>
            <a:xfrm>
              <a:off x="6215024" y="4969188"/>
              <a:ext cx="306910" cy="310194"/>
            </a:xfrm>
            <a:prstGeom prst="mathPlus">
              <a:avLst/>
            </a:prstGeom>
            <a:ln>
              <a:solidFill>
                <a:srgbClr val="7030A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accent5">
                    <a:lumMod val="50000"/>
                  </a:schemeClr>
                </a:solidFill>
              </a:endParaRPr>
            </a:p>
          </p:txBody>
        </p:sp>
      </p:grpSp>
      <p:sp>
        <p:nvSpPr>
          <p:cNvPr id="22" name="Rectangle 21"/>
          <p:cNvSpPr/>
          <p:nvPr/>
        </p:nvSpPr>
        <p:spPr>
          <a:xfrm>
            <a:off x="3945459" y="5254756"/>
            <a:ext cx="194700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solidFill>
                  <a:srgbClr val="7030A0"/>
                </a:solidFill>
              </a:rPr>
              <a:t>sPHENIX b-jet work point</a:t>
            </a:r>
          </a:p>
        </p:txBody>
      </p:sp>
      <p:sp>
        <p:nvSpPr>
          <p:cNvPr id="23" name="Plus 22"/>
          <p:cNvSpPr/>
          <p:nvPr/>
        </p:nvSpPr>
        <p:spPr>
          <a:xfrm>
            <a:off x="3751522" y="5276932"/>
            <a:ext cx="230183" cy="232646"/>
          </a:xfrm>
          <a:prstGeom prst="mathPlus">
            <a:avLst/>
          </a:prstGeom>
          <a:ln>
            <a:solidFill>
              <a:srgbClr val="7030A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830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B0568EE-389D-4C4B-A646-FBACEF5EF2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154512" y="3153686"/>
            <a:ext cx="8834975" cy="3118227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39CE89BE-3792-2D4E-92D6-EC10D877C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5" y="19665"/>
            <a:ext cx="7169875" cy="863339"/>
          </a:xfrm>
        </p:spPr>
        <p:txBody>
          <a:bodyPr/>
          <a:lstStyle/>
          <a:p>
            <a:r>
              <a:rPr lang="en-US" b="1" dirty="0"/>
              <a:t>MVTX Detector Integration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A905AE-8EBF-704A-A1AE-4B6875A74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80606"/>
            <a:ext cx="7886700" cy="4596357"/>
          </a:xfrm>
        </p:spPr>
        <p:txBody>
          <a:bodyPr/>
          <a:lstStyle/>
          <a:p>
            <a:r>
              <a:rPr lang="en-US" dirty="0"/>
              <a:t>Electrical system</a:t>
            </a:r>
          </a:p>
          <a:p>
            <a:pPr lvl="1"/>
            <a:r>
              <a:rPr lang="en-US" dirty="0"/>
              <a:t>Readout, power, controls</a:t>
            </a:r>
          </a:p>
          <a:p>
            <a:r>
              <a:rPr lang="en-US" dirty="0"/>
              <a:t>Mechanical system</a:t>
            </a:r>
          </a:p>
          <a:p>
            <a:pPr lvl="1"/>
            <a:r>
              <a:rPr lang="en-US" dirty="0"/>
              <a:t>Support and cooling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7ED46-9612-114D-AA24-C57A9E954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169CB-E23E-8440-AD06-B0945E21E497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D48DD-77B6-2649-B214-B786AC82D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179A0-65B8-5A42-8878-31613467F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15</a:t>
            </a:fld>
            <a:endParaRPr lang="en-US"/>
          </a:p>
        </p:txBody>
      </p:sp>
      <p:grpSp>
        <p:nvGrpSpPr>
          <p:cNvPr id="10" name="Group 112">
            <a:extLst>
              <a:ext uri="{FF2B5EF4-FFF2-40B4-BE49-F238E27FC236}">
                <a16:creationId xmlns:a16="http://schemas.microsoft.com/office/drawing/2014/main" id="{D540544B-31B9-364F-AACD-821EC8D9D8D1}"/>
              </a:ext>
            </a:extLst>
          </p:cNvPr>
          <p:cNvGrpSpPr/>
          <p:nvPr/>
        </p:nvGrpSpPr>
        <p:grpSpPr>
          <a:xfrm>
            <a:off x="6593339" y="670048"/>
            <a:ext cx="2138363" cy="2344970"/>
            <a:chOff x="7365933" y="-679878"/>
            <a:chExt cx="3771955" cy="4187708"/>
          </a:xfrm>
        </p:grpSpPr>
        <p:pic>
          <p:nvPicPr>
            <p:cNvPr id="11" name="Screen Shot 2015-11-03 at 1.34.37 PM.png">
              <a:extLst>
                <a:ext uri="{FF2B5EF4-FFF2-40B4-BE49-F238E27FC236}">
                  <a16:creationId xmlns:a16="http://schemas.microsoft.com/office/drawing/2014/main" id="{7B4EE973-0356-7744-A309-F3EE06383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2" name="Shape 111">
              <a:extLst>
                <a:ext uri="{FF2B5EF4-FFF2-40B4-BE49-F238E27FC236}">
                  <a16:creationId xmlns:a16="http://schemas.microsoft.com/office/drawing/2014/main" id="{05F457AA-11ED-4A4E-AC08-BB75F4A4170A}"/>
                </a:ext>
              </a:extLst>
            </p:cNvPr>
            <p:cNvSpPr/>
            <p:nvPr/>
          </p:nvSpPr>
          <p:spPr>
            <a:xfrm>
              <a:off x="8451266" y="-679878"/>
              <a:ext cx="2304989" cy="14565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600" dirty="0">
                  <a:solidFill>
                    <a:srgbClr val="FF0000"/>
                  </a:solidFill>
                </a:rPr>
                <a:t>MVTX: </a:t>
              </a:r>
            </a:p>
            <a:p>
              <a:pPr marL="171450" indent="-171450">
                <a:buFontTx/>
                <a:buChar char="-"/>
              </a:pPr>
              <a:r>
                <a:rPr lang="en-US" sz="1600" dirty="0">
                  <a:solidFill>
                    <a:srgbClr val="FF0000"/>
                  </a:solidFill>
                </a:rPr>
                <a:t>3 layers</a:t>
              </a:r>
            </a:p>
            <a:p>
              <a:pPr marL="171450" indent="-171450">
                <a:buFontTx/>
                <a:buChar char="-"/>
              </a:pPr>
              <a:r>
                <a:rPr lang="en-US" sz="1600" dirty="0">
                  <a:solidFill>
                    <a:srgbClr val="FF0000"/>
                  </a:solidFill>
                </a:rPr>
                <a:t>48 staves</a:t>
              </a:r>
              <a:endParaRPr sz="16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230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872" y="0"/>
            <a:ext cx="7717128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Electronics, Power and Controls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224" y="810225"/>
            <a:ext cx="8836298" cy="4295175"/>
            <a:chOff x="121974" y="1442743"/>
            <a:chExt cx="8836298" cy="4295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5-10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07230" y="5393333"/>
            <a:ext cx="8731970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|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4656A-0D38-D04E-B58C-527EC0245A8A}" type="datetime1">
              <a:rPr lang="en-US" smtClean="0"/>
              <a:t>4/22/18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</p:spTree>
    <p:extLst>
      <p:ext uri="{BB962C8B-B14F-4D97-AF65-F5344CB8AC3E}">
        <p14:creationId xmlns:p14="http://schemas.microsoft.com/office/powerpoint/2010/main" val="562864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310890"/>
            <a:ext cx="5486399" cy="3002042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Readout Unit configures Stave using USB interface</a:t>
            </a:r>
          </a:p>
          <a:p>
            <a:r>
              <a:rPr lang="en-US" sz="2000" dirty="0"/>
              <a:t>FELIX distributes clock to Readout Unit</a:t>
            </a:r>
          </a:p>
          <a:p>
            <a:r>
              <a:rPr lang="en-US" sz="2000" dirty="0"/>
              <a:t>Readout Unit distributes clock to the Stave</a:t>
            </a:r>
          </a:p>
          <a:p>
            <a:r>
              <a:rPr lang="en-US" sz="2000" dirty="0"/>
              <a:t>Stave is triggered, sends data at 1.2Gb/s</a:t>
            </a:r>
          </a:p>
          <a:p>
            <a:r>
              <a:rPr lang="en-US" sz="2000" dirty="0"/>
              <a:t>Configured GBT link to recover clock from FELIX</a:t>
            </a:r>
          </a:p>
          <a:p>
            <a:r>
              <a:rPr lang="en-US" sz="2000" dirty="0"/>
              <a:t>Readout Unit receives the data and sends the data to FELIX over fiber using GBT link</a:t>
            </a:r>
          </a:p>
          <a:p>
            <a:r>
              <a:rPr lang="en-US" sz="2000" dirty="0"/>
              <a:t>FELIX packs data, stores it on disk using RCDAQ - the </a:t>
            </a:r>
            <a:r>
              <a:rPr lang="en-US" sz="2000" dirty="0" err="1"/>
              <a:t>sPHENIX</a:t>
            </a:r>
            <a:r>
              <a:rPr lang="en-US" sz="2000" dirty="0"/>
              <a:t> data </a:t>
            </a:r>
            <a:r>
              <a:rPr lang="en-US" sz="2000" dirty="0" err="1"/>
              <a:t>formate</a:t>
            </a:r>
            <a:r>
              <a:rPr lang="en-US" sz="2000" dirty="0"/>
              <a:t> and software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319349" y="0"/>
            <a:ext cx="7842070" cy="990600"/>
          </a:xfrm>
        </p:spPr>
        <p:txBody>
          <a:bodyPr>
            <a:noAutofit/>
          </a:bodyPr>
          <a:lstStyle/>
          <a:p>
            <a:r>
              <a:rPr lang="en-US" sz="3600" b="1" dirty="0"/>
              <a:t>MVTX Full Readout Chain Demonstrated</a:t>
            </a:r>
          </a:p>
        </p:txBody>
      </p:sp>
      <p:pic>
        <p:nvPicPr>
          <p:cNvPr id="10" name="Content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0" y="120015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5410200" cy="1952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600200"/>
            <a:ext cx="457200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543800" y="990600"/>
            <a:ext cx="0" cy="1143000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tailEnd type="arrow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24" name="Straight Connector 23"/>
          <p:cNvCxnSpPr/>
          <p:nvPr/>
        </p:nvCxnSpPr>
        <p:spPr>
          <a:xfrm flipH="1">
            <a:off x="1905000" y="990600"/>
            <a:ext cx="56388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05000" y="990600"/>
            <a:ext cx="0" cy="3810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752600" y="1597968"/>
            <a:ext cx="381000" cy="233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3" name="TextBox 32"/>
          <p:cNvSpPr txBox="1"/>
          <p:nvPr/>
        </p:nvSpPr>
        <p:spPr>
          <a:xfrm>
            <a:off x="1524000" y="1488757"/>
            <a:ext cx="76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 Readout</a:t>
            </a:r>
          </a:p>
          <a:p>
            <a:r>
              <a:rPr lang="en-US" sz="1200" dirty="0"/>
              <a:t>     Unit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04800" y="1536412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Stave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114800" y="1613357"/>
            <a:ext cx="381000" cy="2330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37" name="TextBox 36"/>
          <p:cNvSpPr txBox="1"/>
          <p:nvPr/>
        </p:nvSpPr>
        <p:spPr>
          <a:xfrm>
            <a:off x="3886200" y="1524000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FELIX</a:t>
            </a:r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609600" y="838200"/>
            <a:ext cx="8159750" cy="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09600" y="838200"/>
            <a:ext cx="0" cy="533400"/>
          </a:xfrm>
          <a:prstGeom prst="line">
            <a:avLst/>
          </a:prstGeom>
          <a:ln w="254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lbow Connector 50"/>
          <p:cNvCxnSpPr/>
          <p:nvPr/>
        </p:nvCxnSpPr>
        <p:spPr>
          <a:xfrm rot="5400000">
            <a:off x="7924800" y="1676400"/>
            <a:ext cx="1676400" cy="12700"/>
          </a:xfrm>
          <a:prstGeom prst="bentConnector3">
            <a:avLst>
              <a:gd name="adj1" fmla="val 50000"/>
            </a:avLst>
          </a:prstGeom>
          <a:ln w="254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>
            <a:off x="4305300" y="1966752"/>
            <a:ext cx="0" cy="776448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 flipH="1">
            <a:off x="4305300" y="2743200"/>
            <a:ext cx="14097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5715000" y="2743200"/>
            <a:ext cx="0" cy="99060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5715000" y="3733800"/>
            <a:ext cx="1295400" cy="0"/>
          </a:xfrm>
          <a:prstGeom prst="line">
            <a:avLst/>
          </a:prstGeom>
          <a:ln w="254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/>
          <p:cNvSpPr txBox="1"/>
          <p:nvPr/>
        </p:nvSpPr>
        <p:spPr>
          <a:xfrm>
            <a:off x="6096000" y="5943600"/>
            <a:ext cx="282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Server + FELIX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096000" y="33528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Readout Unit + Stave</a:t>
            </a:r>
          </a:p>
        </p:txBody>
      </p:sp>
      <p:pic>
        <p:nvPicPr>
          <p:cNvPr id="81" name="Picture 80" descr="https://lh3.googleusercontent.com/sU-24uBdtEJWFfKGtfTF5Ht1xpvPFd5d6vv1GNI-X8y4J1KXl9nLBTIkZTTwczT6esywolS2ZhEwrQAlNLfNr8JRVEo6_SaV6dwgSkfniV29_jgFm1GFRmdEwhfXH9RjbTLdJ9zlbRLudIwY6UnAKiyRQ1AlL3jVtbeKyeXAR2l1aV2iJH8G-ZG2p-vOy-I3eA9aYbUo1fY-xWbl62mURGNmQNAaXoWg0CRuuvWUtQnHPFl8JbN1xbgfp0CNyN4HaFlgNRXkNvnGZrs0WAilIPz7i-quUyW7aNDrC2Oxb46Hop3eQNDk3qGmCM4qbLWpfB6cB90yjt2azzOVU8ZBrzaY7ZrJlLgCJ8iFe9JnVPmAJAoNqWG2TFM3i8hB7iv_s-WKyk9tl_BMkb2IGLxM89D0oDhHVs6PU5KQczViBqOhhE7b096BijHmRi3fSFIE2qRIkar0JnXgxrvniSbHFQZvQ5gUdi33pSX70esgJYfCev0yULJKyqM5z86THrVVJMdh9xscmCXq1LTck1NyKczNbyCFsJNGPXNt-a2gL6KBHJnsh39Lu8i-AmVkAr-OvtMuM8HvTedEcLAB1NG-zKsfFf3VMA0aMZBoWbycmLR96f8p1C8E9g=w1670-h939-no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129" y="4191000"/>
            <a:ext cx="3148221" cy="1770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Arrow Connector 74"/>
          <p:cNvCxnSpPr/>
          <p:nvPr/>
        </p:nvCxnSpPr>
        <p:spPr>
          <a:xfrm>
            <a:off x="7010400" y="3733800"/>
            <a:ext cx="0" cy="114300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D39A84-C114-3846-BF3F-9B5DFD0E9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4EF71-AAD1-6B44-8DEB-7F495098E81B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7BF99D-15F6-444D-850A-0D65B3CC7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</p:spTree>
    <p:extLst>
      <p:ext uri="{BB962C8B-B14F-4D97-AF65-F5344CB8AC3E}">
        <p14:creationId xmlns:p14="http://schemas.microsoft.com/office/powerpoint/2010/main" val="435789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A56A28A-656A-1141-B854-D5261FDB6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568" y="-64358"/>
            <a:ext cx="5924550" cy="1318632"/>
          </a:xfrm>
        </p:spPr>
        <p:txBody>
          <a:bodyPr>
            <a:normAutofit/>
          </a:bodyPr>
          <a:lstStyle/>
          <a:p>
            <a:r>
              <a:rPr lang="en-US" sz="4000" b="1" dirty="0"/>
              <a:t>MVTX Test Beam at </a:t>
            </a:r>
            <a:r>
              <a:rPr lang="en-US" sz="4000" b="1" dirty="0" err="1"/>
              <a:t>Fermilab</a:t>
            </a:r>
            <a:r>
              <a:rPr lang="en-US" sz="4000" b="1" dirty="0"/>
              <a:t>: 02/20-03/10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E11EC-D8B5-E041-BFCB-048BA36C63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" y="1380836"/>
            <a:ext cx="4229893" cy="187550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Goals:</a:t>
            </a:r>
          </a:p>
          <a:p>
            <a:pPr lvl="1"/>
            <a:r>
              <a:rPr lang="en-US" dirty="0"/>
              <a:t>Test full readout chain </a:t>
            </a:r>
          </a:p>
          <a:p>
            <a:pPr lvl="1"/>
            <a:r>
              <a:rPr lang="en-US" dirty="0"/>
              <a:t>Evaluate ALIPDE sensor performance</a:t>
            </a:r>
          </a:p>
          <a:p>
            <a:r>
              <a:rPr lang="en-US" dirty="0"/>
              <a:t>Experimental setup </a:t>
            </a:r>
          </a:p>
          <a:p>
            <a:pPr lvl="1"/>
            <a:r>
              <a:rPr lang="en-US" dirty="0"/>
              <a:t>A 4-sensor telescope </a:t>
            </a:r>
          </a:p>
          <a:p>
            <a:pPr lvl="1"/>
            <a:r>
              <a:rPr lang="en-US" dirty="0"/>
              <a:t>Full readout chain: MAPS+RU+FELIX+RCDAQ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DF8A9F-4FE8-2C43-AF20-D7064D3762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256339"/>
            <a:ext cx="9144000" cy="27444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6716F1-EB04-FA46-AB73-0C2A1FF353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63199" y="617730"/>
            <a:ext cx="2726268" cy="20447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3F8810-E5F7-BE49-9192-9D4EE55B055C}"/>
              </a:ext>
            </a:extLst>
          </p:cNvPr>
          <p:cNvSpPr txBox="1"/>
          <p:nvPr/>
        </p:nvSpPr>
        <p:spPr>
          <a:xfrm>
            <a:off x="4174015" y="2263837"/>
            <a:ext cx="268705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en-US" sz="1350" dirty="0"/>
              <a:t>Parasitic with INTT run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Very productive &amp; collaborative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FA0221B-175B-CE47-8DE7-7C07E2237E34}"/>
              </a:ext>
            </a:extLst>
          </p:cNvPr>
          <p:cNvCxnSpPr/>
          <p:nvPr/>
        </p:nvCxnSpPr>
        <p:spPr>
          <a:xfrm>
            <a:off x="6222419" y="1380836"/>
            <a:ext cx="711200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686B6DE-C9DE-2142-A0B3-AE1E1B30F715}"/>
              </a:ext>
            </a:extLst>
          </p:cNvPr>
          <p:cNvSpPr txBox="1"/>
          <p:nvPr/>
        </p:nvSpPr>
        <p:spPr>
          <a:xfrm>
            <a:off x="6163366" y="1408684"/>
            <a:ext cx="78098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120 GeV</a:t>
            </a:r>
          </a:p>
          <a:p>
            <a:r>
              <a:rPr lang="en-US" sz="1350" dirty="0">
                <a:solidFill>
                  <a:srgbClr val="FF0000"/>
                </a:solidFill>
              </a:rPr>
              <a:t>proton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2E958D2-57AA-5744-B36D-2ADCAF463E92}"/>
              </a:ext>
            </a:extLst>
          </p:cNvPr>
          <p:cNvSpPr/>
          <p:nvPr/>
        </p:nvSpPr>
        <p:spPr>
          <a:xfrm>
            <a:off x="6032500" y="3575050"/>
            <a:ext cx="901119" cy="2133600"/>
          </a:xfrm>
          <a:prstGeom prst="ellipse">
            <a:avLst/>
          </a:prstGeom>
          <a:noFill/>
          <a:ln w="539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FB2D37-861C-AF49-BDAA-BA6684B1AF95}"/>
              </a:ext>
            </a:extLst>
          </p:cNvPr>
          <p:cNvSpPr txBox="1"/>
          <p:nvPr/>
        </p:nvSpPr>
        <p:spPr>
          <a:xfrm>
            <a:off x="7302863" y="2341568"/>
            <a:ext cx="1114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4-sensor</a:t>
            </a:r>
          </a:p>
          <a:p>
            <a:r>
              <a:rPr lang="en-US" b="1" dirty="0">
                <a:solidFill>
                  <a:srgbClr val="FFFF00"/>
                </a:solidFill>
              </a:rPr>
              <a:t>Telescope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FB41CF-56EA-1540-8BDC-F5E259D444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7BAB35-95A3-704D-AB26-70DE8B290128}" type="datetime1">
              <a:rPr lang="en-US" smtClean="0"/>
              <a:t>4/22/18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BF51AA-ADA6-1348-A0C8-02B1A6CC3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2C1A6-E2FB-2240-9A6E-7C1FD4A13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75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4A6D609-C724-3B48-A487-EDDF579E8D66}"/>
              </a:ext>
            </a:extLst>
          </p:cNvPr>
          <p:cNvGrpSpPr/>
          <p:nvPr/>
        </p:nvGrpSpPr>
        <p:grpSpPr>
          <a:xfrm>
            <a:off x="5282442" y="3657600"/>
            <a:ext cx="3937758" cy="2894817"/>
            <a:chOff x="5105400" y="990600"/>
            <a:chExt cx="3937758" cy="289481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64CC076-B764-6445-AE46-404F09CDDE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990600"/>
              <a:ext cx="3860638" cy="289481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C1DC4A3-4975-7843-A416-E1DEA2527323}"/>
                </a:ext>
              </a:extLst>
            </p:cNvPr>
            <p:cNvSpPr txBox="1"/>
            <p:nvPr/>
          </p:nvSpPr>
          <p:spPr>
            <a:xfrm>
              <a:off x="5638800" y="1159701"/>
              <a:ext cx="22892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FELIX(“CRU”) in Server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443A53C-118E-F149-A103-FDD490F27C72}"/>
                </a:ext>
              </a:extLst>
            </p:cNvPr>
            <p:cNvSpPr txBox="1"/>
            <p:nvPr/>
          </p:nvSpPr>
          <p:spPr>
            <a:xfrm>
              <a:off x="6392204" y="2450068"/>
              <a:ext cx="7705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KC705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F1F3C8-BE12-9C4C-B57B-68824582097E}"/>
                </a:ext>
              </a:extLst>
            </p:cNvPr>
            <p:cNvSpPr txBox="1"/>
            <p:nvPr/>
          </p:nvSpPr>
          <p:spPr>
            <a:xfrm>
              <a:off x="7848600" y="2731532"/>
              <a:ext cx="11945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rgbClr val="FFFF00"/>
                  </a:solidFill>
                </a:rPr>
                <a:t>LHC 40MHz </a:t>
              </a:r>
            </a:p>
            <a:p>
              <a:r>
                <a:rPr lang="en-US" sz="1600" dirty="0">
                  <a:solidFill>
                    <a:srgbClr val="FFFF00"/>
                  </a:solidFill>
                </a:rPr>
                <a:t>Mockup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A350998-C6F9-9444-8A19-05575FC21173}"/>
              </a:ext>
            </a:extLst>
          </p:cNvPr>
          <p:cNvGrpSpPr/>
          <p:nvPr/>
        </p:nvGrpSpPr>
        <p:grpSpPr>
          <a:xfrm>
            <a:off x="4324899" y="609600"/>
            <a:ext cx="4827452" cy="2753941"/>
            <a:chOff x="241433" y="1126838"/>
            <a:chExt cx="4754934" cy="268316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2A91B03-6C07-D04C-A90E-705DDBEC69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761"/>
            <a:stretch/>
          </p:blipFill>
          <p:spPr>
            <a:xfrm>
              <a:off x="241433" y="1126838"/>
              <a:ext cx="4754934" cy="2683161"/>
            </a:xfrm>
            <a:prstGeom prst="rect">
              <a:avLst/>
            </a:prstGeom>
            <a:ln w="63500">
              <a:solidFill>
                <a:srgbClr val="FF0000"/>
              </a:solidFill>
            </a:ln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1E2FF8-C572-FA4F-ACA9-E88CC1CD04AF}"/>
                </a:ext>
              </a:extLst>
            </p:cNvPr>
            <p:cNvSpPr txBox="1"/>
            <p:nvPr/>
          </p:nvSpPr>
          <p:spPr>
            <a:xfrm>
              <a:off x="2312585" y="2817023"/>
              <a:ext cx="2387204" cy="6297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FF00"/>
                  </a:solidFill>
                </a:rPr>
                <a:t>4-ALPIDE Telescope;</a:t>
              </a:r>
            </a:p>
            <a:p>
              <a:r>
                <a:rPr lang="en-US" b="1" dirty="0">
                  <a:solidFill>
                    <a:srgbClr val="FFFF00"/>
                  </a:solidFill>
                </a:rPr>
                <a:t>5m long </a:t>
              </a:r>
              <a:r>
                <a:rPr lang="en-US" b="1" dirty="0" err="1">
                  <a:solidFill>
                    <a:srgbClr val="FFFF00"/>
                  </a:solidFill>
                </a:rPr>
                <a:t>SamTec</a:t>
              </a:r>
              <a:r>
                <a:rPr lang="en-US" b="1" dirty="0">
                  <a:solidFill>
                    <a:srgbClr val="FFFF00"/>
                  </a:solidFill>
                </a:rPr>
                <a:t> cables 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3272B7A-2F72-524F-B088-E6EFFD496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0" y="691260"/>
            <a:ext cx="3810000" cy="28575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957E348-DE52-7D4F-A60D-14D703B97D3D}"/>
              </a:ext>
            </a:extLst>
          </p:cNvPr>
          <p:cNvSpPr txBox="1"/>
          <p:nvPr/>
        </p:nvSpPr>
        <p:spPr>
          <a:xfrm>
            <a:off x="1397068" y="7768"/>
            <a:ext cx="7644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4-ALPIDE Telescope Setup at </a:t>
            </a:r>
            <a:r>
              <a:rPr lang="en-US" sz="2800" b="1" dirty="0" err="1"/>
              <a:t>Fermilab</a:t>
            </a:r>
            <a:r>
              <a:rPr lang="en-US" sz="2800" b="1" dirty="0"/>
              <a:t> Test Beam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22926A3-82E6-2C4E-91FD-639302DCE6AE}"/>
              </a:ext>
            </a:extLst>
          </p:cNvPr>
          <p:cNvCxnSpPr/>
          <p:nvPr/>
        </p:nvCxnSpPr>
        <p:spPr>
          <a:xfrm flipV="1">
            <a:off x="3829444" y="637978"/>
            <a:ext cx="495455" cy="25595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B1CB7A8B-3DB3-8F4B-8EA7-EB1D5DCF241D}"/>
              </a:ext>
            </a:extLst>
          </p:cNvPr>
          <p:cNvCxnSpPr>
            <a:cxnSpLocks/>
          </p:cNvCxnSpPr>
          <p:nvPr/>
        </p:nvCxnSpPr>
        <p:spPr>
          <a:xfrm>
            <a:off x="3829444" y="1752600"/>
            <a:ext cx="495455" cy="161094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053E52B-26BF-D54A-9B66-39F014884C0D}"/>
              </a:ext>
            </a:extLst>
          </p:cNvPr>
          <p:cNvSpPr/>
          <p:nvPr/>
        </p:nvSpPr>
        <p:spPr>
          <a:xfrm>
            <a:off x="76200" y="893935"/>
            <a:ext cx="3753244" cy="858665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3511E46-E760-B646-B1AA-93CCBEF45175}"/>
              </a:ext>
            </a:extLst>
          </p:cNvPr>
          <p:cNvSpPr txBox="1"/>
          <p:nvPr/>
        </p:nvSpPr>
        <p:spPr>
          <a:xfrm>
            <a:off x="1828800" y="2590800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0619FD8-66C8-1E44-B153-991C2150A3E9}"/>
              </a:ext>
            </a:extLst>
          </p:cNvPr>
          <p:cNvSpPr txBox="1"/>
          <p:nvPr/>
        </p:nvSpPr>
        <p:spPr>
          <a:xfrm>
            <a:off x="83766" y="3709032"/>
            <a:ext cx="52000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Summary:</a:t>
            </a:r>
          </a:p>
          <a:p>
            <a:pPr marL="285750" indent="-285750">
              <a:buFontTx/>
              <a:buChar char="-"/>
            </a:pPr>
            <a:r>
              <a:rPr lang="en-US" dirty="0"/>
              <a:t>Successfully operated the full readout chain 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Confirmed all communications links and data path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Confirmed telescope performance 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Primarily 120GeV proton beam; also with low energy pion beams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Beam trigger rate  ~7kHz</a:t>
            </a:r>
          </a:p>
          <a:p>
            <a:pPr marL="742950" lvl="1" indent="-285750">
              <a:buFontTx/>
              <a:buChar char="-"/>
            </a:pPr>
            <a:r>
              <a:rPr lang="en-US" dirty="0"/>
              <a:t>Tested High ALPIDE occupancy runs, with 10cm lead bricks in front of the sensors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BC4A9E-FAA8-1141-B6F4-16E5CC8B9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14E13-D12B-624C-8E51-096BC8D44DC6}" type="datetime1">
              <a:rPr lang="en-US" smtClean="0"/>
              <a:t>4/22/18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8F326E-A94D-5248-BFC8-B3F92C75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EBB12A-ABB7-1748-B4BE-9E0CD8221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19</a:t>
            </a:fld>
            <a:endParaRPr lang="en-US"/>
          </a:p>
        </p:txBody>
      </p:sp>
      <p:pic>
        <p:nvPicPr>
          <p:cNvPr id="21" name="Picture 2" descr="Picture 2">
            <a:extLst>
              <a:ext uri="{FF2B5EF4-FFF2-40B4-BE49-F238E27FC236}">
                <a16:creationId xmlns:a16="http://schemas.microsoft.com/office/drawing/2014/main" id="{009B10B9-0297-4C46-93B6-2CD9CA209A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85115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3097" y="10903"/>
            <a:ext cx="5770955" cy="996306"/>
          </a:xfrm>
        </p:spPr>
        <p:txBody>
          <a:bodyPr>
            <a:normAutofit/>
          </a:bodyPr>
          <a:lstStyle/>
          <a:p>
            <a:r>
              <a:rPr lang="en-US" b="1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3136" y="1169908"/>
            <a:ext cx="4591004" cy="5296206"/>
          </a:xfrm>
        </p:spPr>
        <p:txBody>
          <a:bodyPr>
            <a:normAutofit/>
          </a:bodyPr>
          <a:lstStyle/>
          <a:p>
            <a:r>
              <a:rPr lang="en-US" dirty="0"/>
              <a:t>Project Status </a:t>
            </a:r>
          </a:p>
          <a:p>
            <a:endParaRPr lang="en-US" dirty="0"/>
          </a:p>
          <a:p>
            <a:r>
              <a:rPr lang="en-US" dirty="0"/>
              <a:t>MVTX full proposal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Physics and Simulations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Readout and Controls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Mechanical Integration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Budget and Schedule  </a:t>
            </a:r>
          </a:p>
          <a:p>
            <a:r>
              <a:rPr lang="en-US" dirty="0"/>
              <a:t>R&amp;D Highlights</a:t>
            </a:r>
          </a:p>
          <a:p>
            <a:endParaRPr lang="en-US" dirty="0"/>
          </a:p>
          <a:p>
            <a:r>
              <a:rPr lang="en-US" dirty="0"/>
              <a:t>Latest development </a:t>
            </a:r>
          </a:p>
          <a:p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576C29-6B6C-734C-B2A1-3F2B12E15024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382" y="1169908"/>
            <a:ext cx="3933968" cy="45126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BB78E6-1FB0-F747-A5D3-598C8130DEFB}"/>
              </a:ext>
            </a:extLst>
          </p:cNvPr>
          <p:cNvSpPr txBox="1"/>
          <p:nvPr/>
        </p:nvSpPr>
        <p:spPr>
          <a:xfrm>
            <a:off x="5127348" y="1158411"/>
            <a:ext cx="3483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Document: sPH-HF-2018-001</a:t>
            </a:r>
          </a:p>
          <a:p>
            <a:r>
              <a:rPr lang="en-US" dirty="0">
                <a:solidFill>
                  <a:srgbClr val="FFFF00"/>
                </a:solidFill>
              </a:rPr>
              <a:t>https://</a:t>
            </a:r>
            <a:r>
              <a:rPr lang="en-US" dirty="0" err="1">
                <a:solidFill>
                  <a:srgbClr val="FFFF00"/>
                </a:solidFill>
              </a:rPr>
              <a:t>indico.bnl.gov</a:t>
            </a:r>
            <a:r>
              <a:rPr lang="en-US" dirty="0">
                <a:solidFill>
                  <a:srgbClr val="FFFF00"/>
                </a:solidFill>
              </a:rPr>
              <a:t>/event/4072/</a:t>
            </a:r>
          </a:p>
        </p:txBody>
      </p:sp>
    </p:spTree>
    <p:extLst>
      <p:ext uri="{BB962C8B-B14F-4D97-AF65-F5344CB8AC3E}">
        <p14:creationId xmlns:p14="http://schemas.microsoft.com/office/powerpoint/2010/main" val="775496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0647A-8808-7342-983D-77ED73948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1402" y="0"/>
            <a:ext cx="7223948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4F2A0-C4DD-CC48-9B1A-5062F90A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2D727-A545-FA4E-A60C-F1BF09464831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1914A4-2705-B446-AE97-E611C458E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70DE9-46F5-FA4E-AE08-D0A08F144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E2BAFC-559C-014F-8804-FCD52099F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914" y="2139168"/>
            <a:ext cx="8451590" cy="38227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8B0BE2-CA99-1A46-91A1-1A231D5283BB}"/>
              </a:ext>
            </a:extLst>
          </p:cNvPr>
          <p:cNvSpPr txBox="1"/>
          <p:nvPr/>
        </p:nvSpPr>
        <p:spPr>
          <a:xfrm>
            <a:off x="2556673" y="1170633"/>
            <a:ext cx="1194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4-hit track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0DA217-C68D-4C42-AE29-E323E29FF03D}"/>
              </a:ext>
            </a:extLst>
          </p:cNvPr>
          <p:cNvGrpSpPr/>
          <p:nvPr/>
        </p:nvGrpSpPr>
        <p:grpSpPr>
          <a:xfrm>
            <a:off x="1591056" y="1077526"/>
            <a:ext cx="850392" cy="1098746"/>
            <a:chOff x="950976" y="1179576"/>
            <a:chExt cx="502919" cy="80467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2C82B01-1DE3-D441-BDD5-6DA037648A15}"/>
                </a:ext>
              </a:extLst>
            </p:cNvPr>
            <p:cNvSpPr/>
            <p:nvPr/>
          </p:nvSpPr>
          <p:spPr>
            <a:xfrm>
              <a:off x="9509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484BF2-5538-E342-AEC5-AAB21D0DCB6F}"/>
                </a:ext>
              </a:extLst>
            </p:cNvPr>
            <p:cNvSpPr/>
            <p:nvPr/>
          </p:nvSpPr>
          <p:spPr>
            <a:xfrm>
              <a:off x="11033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F9D5D57-B6C4-E44A-AB5C-0A9FC7598D7B}"/>
                </a:ext>
              </a:extLst>
            </p:cNvPr>
            <p:cNvSpPr/>
            <p:nvPr/>
          </p:nvSpPr>
          <p:spPr>
            <a:xfrm>
              <a:off x="1273302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A2730ED-4823-7D49-A974-DD42D78D2398}"/>
                </a:ext>
              </a:extLst>
            </p:cNvPr>
            <p:cNvSpPr/>
            <p:nvPr/>
          </p:nvSpPr>
          <p:spPr>
            <a:xfrm>
              <a:off x="1408176" y="1179576"/>
              <a:ext cx="45719" cy="80467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ACFBEDA-F2B8-6F4D-B0AF-FEECB820FAFA}"/>
              </a:ext>
            </a:extLst>
          </p:cNvPr>
          <p:cNvCxnSpPr>
            <a:cxnSpLocks/>
          </p:cNvCxnSpPr>
          <p:nvPr/>
        </p:nvCxnSpPr>
        <p:spPr>
          <a:xfrm>
            <a:off x="955223" y="1622248"/>
            <a:ext cx="2571753" cy="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3C554E9-BF19-0B42-9CC8-758782A4BC5E}"/>
              </a:ext>
            </a:extLst>
          </p:cNvPr>
          <p:cNvSpPr txBox="1"/>
          <p:nvPr/>
        </p:nvSpPr>
        <p:spPr>
          <a:xfrm>
            <a:off x="6199632" y="3300984"/>
            <a:ext cx="2157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Cluster size: 2.1 ~ 2.4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929966-6F11-3448-93AB-38A0C04A6B21}"/>
              </a:ext>
            </a:extLst>
          </p:cNvPr>
          <p:cNvSpPr txBox="1"/>
          <p:nvPr/>
        </p:nvSpPr>
        <p:spPr>
          <a:xfrm>
            <a:off x="2093975" y="3271769"/>
            <a:ext cx="2025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Mostly single tracks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3836C9-7751-3049-828B-6D02D76D16BA}"/>
              </a:ext>
            </a:extLst>
          </p:cNvPr>
          <p:cNvSpPr txBox="1"/>
          <p:nvPr/>
        </p:nvSpPr>
        <p:spPr>
          <a:xfrm>
            <a:off x="2477042" y="1894113"/>
            <a:ext cx="1946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4-sensor telescope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29C15B-77AA-A14A-85A7-EDD5CFCE7820}"/>
              </a:ext>
            </a:extLst>
          </p:cNvPr>
          <p:cNvSpPr txBox="1"/>
          <p:nvPr/>
        </p:nvSpPr>
        <p:spPr>
          <a:xfrm>
            <a:off x="969503" y="5605121"/>
            <a:ext cx="2102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of tracks per event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0746EB-A4C8-254B-8641-AD368BC7CED3}"/>
              </a:ext>
            </a:extLst>
          </p:cNvPr>
          <p:cNvSpPr txBox="1"/>
          <p:nvPr/>
        </p:nvSpPr>
        <p:spPr>
          <a:xfrm>
            <a:off x="5453834" y="5605121"/>
            <a:ext cx="12371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Cluster size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E1AB38-C5C9-944A-98F3-10F7C74D7494}"/>
              </a:ext>
            </a:extLst>
          </p:cNvPr>
          <p:cNvSpPr txBox="1"/>
          <p:nvPr/>
        </p:nvSpPr>
        <p:spPr>
          <a:xfrm>
            <a:off x="4126470" y="1402254"/>
            <a:ext cx="225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120 GeV proton beam</a:t>
            </a:r>
          </a:p>
        </p:txBody>
      </p:sp>
      <p:pic>
        <p:nvPicPr>
          <p:cNvPr id="21" name="Picture 2" descr="Picture 2">
            <a:extLst>
              <a:ext uri="{FF2B5EF4-FFF2-40B4-BE49-F238E27FC236}">
                <a16:creationId xmlns:a16="http://schemas.microsoft.com/office/drawing/2014/main" id="{97879833-B0CB-BC44-B729-70517CF80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25372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3D5CC-F414-C345-892C-230649918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4662" y="80495"/>
            <a:ext cx="7130687" cy="1325563"/>
          </a:xfrm>
        </p:spPr>
        <p:txBody>
          <a:bodyPr/>
          <a:lstStyle/>
          <a:p>
            <a:r>
              <a:rPr lang="en-US" b="1" dirty="0" err="1"/>
              <a:t>Fermilab</a:t>
            </a:r>
            <a:r>
              <a:rPr lang="en-US" b="1" dirty="0"/>
              <a:t> Test Beam Results (II)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C4F667-A32E-1143-B61A-01A4DF624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24BE7-1106-7840-9A84-9966DBA4E818}" type="datetime1">
              <a:rPr lang="en-US" smtClean="0"/>
              <a:t>4/22/18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43F423-9A8B-F746-BC5D-60EA3823A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D79BA-4C41-BA40-A6C5-DD9C57B25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7F9EA70-90CA-754C-9E5B-3A4235213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9" y="1709393"/>
            <a:ext cx="4542205" cy="4263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258613-3E78-D94F-BBDE-8EF5022C3E5A}"/>
              </a:ext>
            </a:extLst>
          </p:cNvPr>
          <p:cNvSpPr txBox="1"/>
          <p:nvPr/>
        </p:nvSpPr>
        <p:spPr>
          <a:xfrm>
            <a:off x="5018371" y="1465881"/>
            <a:ext cx="2193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Efficiency &gt; 99.5%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092071-FC48-EB4B-8149-2DD84A232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1" y="1709392"/>
            <a:ext cx="4178808" cy="39939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2CF44F1-4F7B-0E43-9C8D-ED8F25E0F8AE}"/>
              </a:ext>
            </a:extLst>
          </p:cNvPr>
          <p:cNvSpPr txBox="1"/>
          <p:nvPr/>
        </p:nvSpPr>
        <p:spPr>
          <a:xfrm>
            <a:off x="1579314" y="5577476"/>
            <a:ext cx="1864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Pixel size (~28um)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C031F0-2747-BE46-B324-65AD634F27E2}"/>
              </a:ext>
            </a:extLst>
          </p:cNvPr>
          <p:cNvSpPr txBox="1"/>
          <p:nvPr/>
        </p:nvSpPr>
        <p:spPr>
          <a:xfrm>
            <a:off x="352696" y="1465881"/>
            <a:ext cx="30030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Hit Spatial Resolution: &lt; 5 um </a:t>
            </a:r>
          </a:p>
        </p:txBody>
      </p:sp>
      <p:pic>
        <p:nvPicPr>
          <p:cNvPr id="14" name="Picture 2" descr="Picture 2">
            <a:extLst>
              <a:ext uri="{FF2B5EF4-FFF2-40B4-BE49-F238E27FC236}">
                <a16:creationId xmlns:a16="http://schemas.microsoft.com/office/drawing/2014/main" id="{ABAD07FF-8FBE-4F41-8B4D-E730B5D10B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539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8537" y="62174"/>
            <a:ext cx="7396928" cy="1010917"/>
          </a:xfrm>
        </p:spPr>
        <p:txBody>
          <a:bodyPr>
            <a:normAutofit/>
          </a:bodyPr>
          <a:lstStyle/>
          <a:p>
            <a:r>
              <a:rPr lang="en-US" sz="2400" b="1" dirty="0"/>
              <a:t>ALPIDE Readout Optimization and Trigger Latency Study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26AD1-ACC1-D64C-A836-D7EDE6C81D46}" type="datetime1">
              <a:rPr lang="en-US" smtClean="0"/>
              <a:t>4/22/18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CB0A-1B32-1347-814D-2ECDA0B41BC5}" type="slidenum">
              <a:rPr lang="en-US" smtClean="0"/>
              <a:t>22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88534" y="5176048"/>
            <a:ext cx="8272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Font typeface="Arial"/>
              <a:buChar char="•"/>
            </a:pPr>
            <a:r>
              <a:rPr lang="en-US" sz="1350" dirty="0">
                <a:solidFill>
                  <a:srgbClr val="0000FF"/>
                </a:solidFill>
              </a:rPr>
              <a:t>OUT_A clipping</a:t>
            </a:r>
            <a:r>
              <a:rPr lang="en-US" sz="1350" dirty="0"/>
              <a:t>: VCLIP. Decreasing VCLIP decreases clipping point. </a:t>
            </a:r>
          </a:p>
          <a:p>
            <a:pPr marL="257175" indent="-257175">
              <a:buFont typeface="Arial"/>
              <a:buChar char="•"/>
            </a:pPr>
            <a:r>
              <a:rPr lang="en-US" sz="1350" dirty="0">
                <a:solidFill>
                  <a:srgbClr val="0000FF"/>
                </a:solidFill>
              </a:rPr>
              <a:t>OUT_A returns to baseline time</a:t>
            </a:r>
            <a:r>
              <a:rPr lang="en-US" sz="1350" dirty="0"/>
              <a:t>: ITHR, VCLIP. Increasing ITHR decreases discharge time, and decreasing VCLIP decreases discharge time after clipping.</a:t>
            </a:r>
          </a:p>
          <a:p>
            <a:pPr marL="257175" indent="-257175">
              <a:buFont typeface="Arial"/>
              <a:buChar char="•"/>
            </a:pPr>
            <a:r>
              <a:rPr lang="en-US" sz="1350" dirty="0">
                <a:solidFill>
                  <a:srgbClr val="0000FF"/>
                </a:solidFill>
              </a:rPr>
              <a:t>OUT_D return to baseline time</a:t>
            </a:r>
            <a:r>
              <a:rPr lang="en-US" sz="1350" dirty="0"/>
              <a:t>: IDB. Increasing IDB increasing charging time hence decreasing pulse duration.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389D96C-ED5E-FA48-9690-C9D05D7784E7}"/>
              </a:ext>
            </a:extLst>
          </p:cNvPr>
          <p:cNvGrpSpPr/>
          <p:nvPr/>
        </p:nvGrpSpPr>
        <p:grpSpPr>
          <a:xfrm>
            <a:off x="628650" y="1539744"/>
            <a:ext cx="7458891" cy="3380889"/>
            <a:chOff x="1189883" y="1619792"/>
            <a:chExt cx="6454167" cy="2682593"/>
          </a:xfrm>
        </p:grpSpPr>
        <p:pic>
          <p:nvPicPr>
            <p:cNvPr id="6" name="Picture 5" descr="Screen Shot 2017-12-05 at 21.40.34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9883" y="1619792"/>
              <a:ext cx="6454167" cy="2577005"/>
            </a:xfrm>
            <a:prstGeom prst="rect">
              <a:avLst/>
            </a:prstGeom>
          </p:spPr>
        </p:pic>
        <p:grpSp>
          <p:nvGrpSpPr>
            <p:cNvPr id="12" name="Group 11"/>
            <p:cNvGrpSpPr/>
            <p:nvPr/>
          </p:nvGrpSpPr>
          <p:grpSpPr>
            <a:xfrm>
              <a:off x="3904127" y="2149999"/>
              <a:ext cx="1769075" cy="2152386"/>
              <a:chOff x="5379676" y="1723665"/>
              <a:chExt cx="2358766" cy="2869848"/>
            </a:xfrm>
          </p:grpSpPr>
          <p:sp>
            <p:nvSpPr>
              <p:cNvPr id="7" name="Rounded Rectangle 6"/>
              <p:cNvSpPr/>
              <p:nvPr/>
            </p:nvSpPr>
            <p:spPr>
              <a:xfrm>
                <a:off x="5924007" y="1723665"/>
                <a:ext cx="1814435" cy="937330"/>
              </a:xfrm>
              <a:prstGeom prst="roundRect">
                <a:avLst/>
              </a:prstGeom>
              <a:noFill/>
              <a:ln w="40005">
                <a:solidFill>
                  <a:srgbClr val="008000"/>
                </a:solidFill>
                <a:prstDash val="dashDot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cxnSp>
            <p:nvCxnSpPr>
              <p:cNvPr id="10" name="Straight Connector 9"/>
              <p:cNvCxnSpPr/>
              <p:nvPr/>
            </p:nvCxnSpPr>
            <p:spPr>
              <a:xfrm>
                <a:off x="5863525" y="3220369"/>
                <a:ext cx="0" cy="1058275"/>
              </a:xfrm>
              <a:prstGeom prst="line">
                <a:avLst/>
              </a:prstGeom>
              <a:ln>
                <a:solidFill>
                  <a:srgbClr val="008000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5379676" y="4224181"/>
                <a:ext cx="13749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rgbClr val="008000"/>
                    </a:solidFill>
                  </a:rPr>
                  <a:t>clipping point</a:t>
                </a: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EE496F0-B9FE-C949-A44E-18BFA6BA0DE1}"/>
              </a:ext>
            </a:extLst>
          </p:cNvPr>
          <p:cNvSpPr txBox="1"/>
          <p:nvPr/>
        </p:nvSpPr>
        <p:spPr>
          <a:xfrm>
            <a:off x="1609508" y="868214"/>
            <a:ext cx="5953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</a:rPr>
              <a:t>- Expected </a:t>
            </a:r>
            <a:r>
              <a:rPr lang="en-US" dirty="0" err="1">
                <a:solidFill>
                  <a:srgbClr val="0432FF"/>
                </a:solidFill>
              </a:rPr>
              <a:t>sPHENIX</a:t>
            </a:r>
            <a:r>
              <a:rPr lang="en-US" dirty="0">
                <a:solidFill>
                  <a:srgbClr val="0432FF"/>
                </a:solidFill>
              </a:rPr>
              <a:t> trigger latency  4~5 </a:t>
            </a:r>
            <a:r>
              <a:rPr lang="en-US" dirty="0" err="1">
                <a:solidFill>
                  <a:srgbClr val="0432FF"/>
                </a:solidFill>
              </a:rPr>
              <a:t>uS</a:t>
            </a:r>
            <a:endParaRPr lang="en-US" dirty="0">
              <a:solidFill>
                <a:srgbClr val="0432FF"/>
              </a:solidFill>
            </a:endParaRPr>
          </a:p>
          <a:p>
            <a:r>
              <a:rPr lang="en-US" dirty="0">
                <a:solidFill>
                  <a:srgbClr val="0432FF"/>
                </a:solidFill>
              </a:rPr>
              <a:t>- Two possible readout modes: 1) Triggered and 2)Continuous </a:t>
            </a:r>
          </a:p>
        </p:txBody>
      </p:sp>
    </p:spTree>
    <p:extLst>
      <p:ext uri="{BB962C8B-B14F-4D97-AF65-F5344CB8AC3E}">
        <p14:creationId xmlns:p14="http://schemas.microsoft.com/office/powerpoint/2010/main" val="19585684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7"/>
          <p:cNvSpPr txBox="1">
            <a:spLocks noChangeArrowheads="1"/>
          </p:cNvSpPr>
          <p:nvPr/>
        </p:nvSpPr>
        <p:spPr bwMode="auto">
          <a:xfrm>
            <a:off x="1066800" y="0"/>
            <a:ext cx="6934200" cy="76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800" b="1" dirty="0">
                <a:latin typeface="Arial Black" charset="0"/>
              </a:rPr>
              <a:t>A Test Bench at LANL</a:t>
            </a:r>
          </a:p>
        </p:txBody>
      </p:sp>
      <p:sp>
        <p:nvSpPr>
          <p:cNvPr id="25603" name="AutoShape 13"/>
          <p:cNvSpPr>
            <a:spLocks noChangeAspect="1" noChangeArrowheads="1"/>
          </p:cNvSpPr>
          <p:nvPr/>
        </p:nvSpPr>
        <p:spPr bwMode="auto">
          <a:xfrm>
            <a:off x="1357313" y="7462838"/>
            <a:ext cx="2524125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57200" y="762000"/>
            <a:ext cx="8393093" cy="2743203"/>
            <a:chOff x="474471" y="985914"/>
            <a:chExt cx="8393093" cy="2743203"/>
          </a:xfrm>
        </p:grpSpPr>
        <p:grpSp>
          <p:nvGrpSpPr>
            <p:cNvPr id="17" name="Group 16"/>
            <p:cNvGrpSpPr/>
            <p:nvPr/>
          </p:nvGrpSpPr>
          <p:grpSpPr>
            <a:xfrm>
              <a:off x="474471" y="985914"/>
              <a:ext cx="8349195" cy="2743203"/>
              <a:chOff x="289596" y="2154897"/>
              <a:chExt cx="8564681" cy="3069234"/>
            </a:xfrm>
          </p:grpSpPr>
          <p:pic>
            <p:nvPicPr>
              <p:cNvPr id="21" name="Picture 20"/>
              <p:cNvPicPr>
                <a:picLocks noChangeAspect="1"/>
              </p:cNvPicPr>
              <p:nvPr/>
            </p:nvPicPr>
            <p:blipFill rotWithShape="1"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47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35" t="17743" r="17087" b="52022"/>
              <a:stretch/>
            </p:blipFill>
            <p:spPr>
              <a:xfrm>
                <a:off x="3186133" y="3151607"/>
                <a:ext cx="1765856" cy="432000"/>
              </a:xfrm>
              <a:prstGeom prst="rect">
                <a:avLst/>
              </a:prstGeom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000753" y="2530607"/>
                <a:ext cx="1324800" cy="1242000"/>
              </a:xfrm>
              <a:prstGeom prst="rect">
                <a:avLst/>
              </a:prstGeom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 rotWithShape="1"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56578" y="3921520"/>
                <a:ext cx="1281674" cy="1302611"/>
              </a:xfrm>
              <a:prstGeom prst="rect">
                <a:avLst/>
              </a:prstGeom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601" y="2934119"/>
                <a:ext cx="2977721" cy="987400"/>
              </a:xfrm>
              <a:prstGeom prst="rect">
                <a:avLst/>
              </a:prstGeom>
            </p:spPr>
          </p:pic>
          <p:grpSp>
            <p:nvGrpSpPr>
              <p:cNvPr id="25" name="Group 24"/>
              <p:cNvGrpSpPr/>
              <p:nvPr/>
            </p:nvGrpSpPr>
            <p:grpSpPr>
              <a:xfrm>
                <a:off x="5034885" y="3921519"/>
                <a:ext cx="972370" cy="1296000"/>
                <a:chOff x="5500016" y="4578180"/>
                <a:chExt cx="1296493" cy="1296000"/>
              </a:xfrm>
              <a:solidFill>
                <a:schemeClr val="bg2"/>
              </a:solidFill>
            </p:grpSpPr>
            <p:sp>
              <p:nvSpPr>
                <p:cNvPr id="51" name="Rectangle 50"/>
                <p:cNvSpPr/>
                <p:nvPr/>
              </p:nvSpPr>
              <p:spPr>
                <a:xfrm>
                  <a:off x="5500016" y="4578180"/>
                  <a:ext cx="1296493" cy="1296000"/>
                </a:xfrm>
                <a:prstGeom prst="rect">
                  <a:avLst/>
                </a:prstGeom>
                <a:grpFill/>
                <a:ln w="19050">
                  <a:solidFill>
                    <a:schemeClr val="tx2"/>
                  </a:solidFill>
                  <a:prstDash val="sysDot"/>
                  <a:headEnd type="non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 sz="800"/>
                </a:p>
              </p:txBody>
            </p:sp>
            <p:pic>
              <p:nvPicPr>
                <p:cNvPr id="52" name="Picture 5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4" name="Picture 5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6" name="Picture 5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7" name="Picture 5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8" name="Picture 57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59" name="Picture 58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0" name="Picture 59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1" name="Picture 60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91416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2" name="Picture 61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20220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3" name="Picture 62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6490241" y="556327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4" name="Picture 63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69915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5" name="Picture 64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498719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6" name="Picture 65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275231"/>
                  <a:ext cx="242059" cy="242059"/>
                </a:xfrm>
                <a:prstGeom prst="rect">
                  <a:avLst/>
                </a:prstGeom>
                <a:grpFill/>
              </p:spPr>
            </p:pic>
            <p:pic>
              <p:nvPicPr>
                <p:cNvPr id="67" name="Picture 66"/>
                <p:cNvPicPr>
                  <a:picLocks noChangeAspect="1"/>
                </p:cNvPicPr>
                <p:nvPr/>
              </p:nvPicPr>
              <p:blipFill rotWithShape="1">
                <a:blip r:embed="rId8" cstate="print">
                  <a:duotone>
                    <a:schemeClr val="bg2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1428" t="21428" r="21428" b="21428"/>
                <a:stretch/>
              </p:blipFill>
              <p:spPr>
                <a:xfrm>
                  <a:off x="5626121" y="5563271"/>
                  <a:ext cx="242059" cy="242059"/>
                </a:xfrm>
                <a:prstGeom prst="rect">
                  <a:avLst/>
                </a:prstGeom>
                <a:grpFill/>
              </p:spPr>
            </p:pic>
          </p:grpSp>
          <p:sp>
            <p:nvSpPr>
              <p:cNvPr id="26" name="TextBox 25"/>
              <p:cNvSpPr txBox="1"/>
              <p:nvPr/>
            </p:nvSpPr>
            <p:spPr>
              <a:xfrm>
                <a:off x="6103141" y="4406073"/>
                <a:ext cx="111094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Power Board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2554793" y="4415572"/>
                <a:ext cx="987827" cy="54449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>
                    <a:solidFill>
                      <a:schemeClr val="tx1"/>
                    </a:solidFill>
                  </a:rPr>
                  <a:t>Filtering Capacitors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3446943" y="3587498"/>
                <a:ext cx="128686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Samtec</a:t>
                </a:r>
                <a:r>
                  <a:rPr lang="en-US" sz="1200" dirty="0"/>
                  <a:t> </a:t>
                </a:r>
                <a:r>
                  <a:rPr lang="en-US" sz="1200" dirty="0" err="1"/>
                  <a:t>Twinax</a:t>
                </a:r>
                <a:r>
                  <a:rPr lang="en-US" sz="1200" dirty="0"/>
                  <a:t> “</a:t>
                </a:r>
                <a:r>
                  <a:rPr lang="en-US" sz="1200" dirty="0" err="1"/>
                  <a:t>FireFly</a:t>
                </a:r>
                <a:r>
                  <a:rPr lang="en-US" sz="1200" dirty="0"/>
                  <a:t>”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3275895" y="2540083"/>
                <a:ext cx="1734381" cy="7231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9 Data (1.2Gbps)</a:t>
                </a:r>
              </a:p>
              <a:p>
                <a:r>
                  <a:rPr lang="en-US" sz="1200" dirty="0"/>
                  <a:t>1 Clock, 1 Control/Trigger</a:t>
                </a:r>
              </a:p>
            </p:txBody>
          </p:sp>
          <p:sp>
            <p:nvSpPr>
              <p:cNvPr id="30" name="Right Arrow 29"/>
              <p:cNvSpPr/>
              <p:nvPr/>
            </p:nvSpPr>
            <p:spPr>
              <a:xfrm rot="10800000">
                <a:off x="3523502" y="4467163"/>
                <a:ext cx="1405166" cy="2159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022001" y="2294179"/>
                <a:ext cx="126215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Readout Unit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788005" y="4624363"/>
                <a:ext cx="107282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Regulated Power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740906" y="2405060"/>
                <a:ext cx="1113371" cy="309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200" dirty="0"/>
                  <a:t>FELIX </a:t>
                </a:r>
              </a:p>
            </p:txBody>
          </p:sp>
          <p:sp>
            <p:nvSpPr>
              <p:cNvPr id="34" name="Right Arrow 33"/>
              <p:cNvSpPr/>
              <p:nvPr/>
            </p:nvSpPr>
            <p:spPr>
              <a:xfrm>
                <a:off x="6407945" y="3047441"/>
                <a:ext cx="1136824" cy="432000"/>
              </a:xfrm>
              <a:prstGeom prst="righ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dirty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Data (9.6 Gb/s max)</a:t>
                </a:r>
              </a:p>
            </p:txBody>
          </p:sp>
          <p:sp>
            <p:nvSpPr>
              <p:cNvPr id="35" name="Left-Right Arrow 34"/>
              <p:cNvSpPr/>
              <p:nvPr/>
            </p:nvSpPr>
            <p:spPr>
              <a:xfrm>
                <a:off x="6407945" y="2615442"/>
                <a:ext cx="1130786" cy="432000"/>
              </a:xfrm>
              <a:prstGeom prst="leftRightArrow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900" b="1" dirty="0">
                    <a:solidFill>
                      <a:schemeClr val="tx1"/>
                    </a:solidFill>
                    <a:latin typeface="Calibri Light" panose="020F0302020204030204" pitchFamily="34" charset="0"/>
                  </a:rPr>
                  <a:t>Control</a:t>
                </a:r>
              </a:p>
            </p:txBody>
          </p:sp>
          <p:sp>
            <p:nvSpPr>
              <p:cNvPr id="36" name="Left Arrow 35"/>
              <p:cNvSpPr/>
              <p:nvPr/>
            </p:nvSpPr>
            <p:spPr>
              <a:xfrm>
                <a:off x="6407949" y="3385354"/>
                <a:ext cx="1127503" cy="432000"/>
              </a:xfrm>
              <a:prstGeom prst="leftArrow">
                <a:avLst/>
              </a:pr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00" b="1" dirty="0">
                    <a:solidFill>
                      <a:schemeClr val="bg1"/>
                    </a:solidFill>
                    <a:latin typeface="Calibri Light" panose="020F0302020204030204" pitchFamily="34" charset="0"/>
                  </a:rPr>
                  <a:t>Trigger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89596" y="4190166"/>
                <a:ext cx="84084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/>
                  <a:t>Alpide</a:t>
                </a:r>
                <a:r>
                  <a:rPr lang="en-US" sz="1200" dirty="0"/>
                  <a:t> Sensors</a:t>
                </a:r>
              </a:p>
            </p:txBody>
          </p:sp>
          <p:cxnSp>
            <p:nvCxnSpPr>
              <p:cNvPr id="38" name="Straight Arrow Connector 37"/>
              <p:cNvCxnSpPr>
                <a:stCxn id="37" idx="0"/>
              </p:cNvCxnSpPr>
              <p:nvPr/>
            </p:nvCxnSpPr>
            <p:spPr>
              <a:xfrm flipH="1" flipV="1">
                <a:off x="510631" y="3454697"/>
                <a:ext cx="199387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>
                <a:stCxn id="37" idx="0"/>
              </p:cNvCxnSpPr>
              <p:nvPr/>
            </p:nvCxnSpPr>
            <p:spPr>
              <a:xfrm flipV="1">
                <a:off x="710018" y="3454697"/>
                <a:ext cx="16901" cy="73546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>
                <a:stCxn id="37" idx="2"/>
              </p:cNvCxnSpPr>
              <p:nvPr/>
            </p:nvCxnSpPr>
            <p:spPr>
              <a:xfrm flipV="1">
                <a:off x="710018" y="4572595"/>
                <a:ext cx="591276" cy="7923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1399646" y="3945283"/>
                <a:ext cx="640298" cy="3099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FPC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707295" y="4627334"/>
                <a:ext cx="72348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Cold Plate</a:t>
                </a:r>
              </a:p>
            </p:txBody>
          </p:sp>
          <p:cxnSp>
            <p:nvCxnSpPr>
              <p:cNvPr id="43" name="Elbow Connector 42"/>
              <p:cNvCxnSpPr>
                <a:stCxn id="27" idx="0"/>
              </p:cNvCxnSpPr>
              <p:nvPr/>
            </p:nvCxnSpPr>
            <p:spPr>
              <a:xfrm rot="16200000" flipV="1">
                <a:off x="2499041" y="3865907"/>
                <a:ext cx="373079" cy="726253"/>
              </a:xfrm>
              <a:prstGeom prst="bentConnector2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5130771" y="4456533"/>
                <a:ext cx="97237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regulators</a:t>
                </a:r>
              </a:p>
            </p:txBody>
          </p:sp>
          <p:cxnSp>
            <p:nvCxnSpPr>
              <p:cNvPr id="45" name="Straight Arrow Connector 44"/>
              <p:cNvCxnSpPr>
                <a:endCxn id="51" idx="0"/>
              </p:cNvCxnSpPr>
              <p:nvPr/>
            </p:nvCxnSpPr>
            <p:spPr>
              <a:xfrm>
                <a:off x="5521070" y="3725995"/>
                <a:ext cx="1" cy="195527"/>
              </a:xfrm>
              <a:prstGeom prst="straightConnector1">
                <a:avLst/>
              </a:prstGeom>
              <a:ln>
                <a:solidFill>
                  <a:schemeClr val="accent2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2338256" y="3990913"/>
                <a:ext cx="766685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Power</a:t>
                </a:r>
              </a:p>
            </p:txBody>
          </p:sp>
          <p:sp>
            <p:nvSpPr>
              <p:cNvPr id="47" name="Left Brace 46"/>
              <p:cNvSpPr/>
              <p:nvPr/>
            </p:nvSpPr>
            <p:spPr>
              <a:xfrm rot="5400000">
                <a:off x="3876376" y="1762392"/>
                <a:ext cx="251125" cy="1547675"/>
              </a:xfrm>
              <a:prstGeom prst="lef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3814802" y="2154897"/>
                <a:ext cx="5701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5 m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410067" y="2364350"/>
                <a:ext cx="1136821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Optical  Links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10018" y="2649274"/>
                <a:ext cx="135755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9 Sensor Stave</a:t>
                </a:r>
              </a:p>
            </p:txBody>
          </p:sp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662709" y="1461418"/>
              <a:ext cx="1204855" cy="906586"/>
            </a:xfrm>
            <a:prstGeom prst="rect">
              <a:avLst/>
            </a:prstGeom>
          </p:spPr>
        </p:pic>
        <p:sp>
          <p:nvSpPr>
            <p:cNvPr id="19" name="Rounded Rectangle 18"/>
            <p:cNvSpPr/>
            <p:nvPr/>
          </p:nvSpPr>
          <p:spPr>
            <a:xfrm>
              <a:off x="7891154" y="2846631"/>
              <a:ext cx="914400" cy="617636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RCDAQ</a:t>
              </a:r>
            </a:p>
          </p:txBody>
        </p:sp>
        <p:sp>
          <p:nvSpPr>
            <p:cNvPr id="20" name="Right Arrow 19"/>
            <p:cNvSpPr/>
            <p:nvPr/>
          </p:nvSpPr>
          <p:spPr>
            <a:xfrm>
              <a:off x="8141409" y="2494231"/>
              <a:ext cx="398404" cy="201223"/>
            </a:xfrm>
            <a:prstGeom prst="rightArrow">
              <a:avLst/>
            </a:prstGeom>
            <a:solidFill>
              <a:srgbClr val="660066"/>
            </a:solidFill>
            <a:ln>
              <a:solidFill>
                <a:schemeClr val="accent4">
                  <a:lumMod val="75000"/>
                </a:schemeClr>
              </a:solidFill>
            </a:ln>
            <a:scene3d>
              <a:camera prst="orthographicFront">
                <a:rot lat="0" lon="0" rev="16200000"/>
              </a:camera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86190" y="1143825"/>
            <a:ext cx="3581400" cy="5543550"/>
            <a:chOff x="0" y="1143000"/>
            <a:chExt cx="3581400" cy="5543550"/>
          </a:xfrm>
        </p:grpSpPr>
        <p:pic>
          <p:nvPicPr>
            <p:cNvPr id="68" name="Picture 67" descr="stav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3733800"/>
              <a:ext cx="1097007" cy="2133600"/>
            </a:xfrm>
            <a:prstGeom prst="rect">
              <a:avLst/>
            </a:prstGeom>
          </p:spPr>
        </p:pic>
        <p:pic>
          <p:nvPicPr>
            <p:cNvPr id="69" name="Picture 68" descr="ALPIDE_chip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0" y="3733800"/>
              <a:ext cx="2016794" cy="2057400"/>
            </a:xfrm>
            <a:prstGeom prst="rect">
              <a:avLst/>
            </a:prstGeom>
          </p:spPr>
        </p:pic>
        <p:sp>
          <p:nvSpPr>
            <p:cNvPr id="70" name="Content Placeholder 2"/>
            <p:cNvSpPr txBox="1">
              <a:spLocks/>
            </p:cNvSpPr>
            <p:nvPr/>
          </p:nvSpPr>
          <p:spPr bwMode="auto">
            <a:xfrm>
              <a:off x="0" y="5867400"/>
              <a:ext cx="358140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ts val="1200"/>
                </a:spcBef>
                <a:buFont typeface="Arial" charset="0"/>
                <a:buNone/>
              </a:pPr>
              <a:r>
                <a:rPr lang="en-US" sz="1800" b="1" dirty="0">
                  <a:solidFill>
                    <a:srgbClr val="FF6600"/>
                  </a:solidFill>
                  <a:latin typeface="Arial" charset="0"/>
                </a:rPr>
                <a:t>One HIC and 5+ individual ALPIDE chips.</a:t>
              </a:r>
              <a:endParaRPr lang="en-US" sz="1600" dirty="0">
                <a:solidFill>
                  <a:srgbClr val="FF6600"/>
                </a:solidFill>
                <a:latin typeface="Arial" charset="0"/>
              </a:endParaRPr>
            </a:p>
          </p:txBody>
        </p:sp>
        <p:sp>
          <p:nvSpPr>
            <p:cNvPr id="71" name="Rounded Rectangle 70"/>
            <p:cNvSpPr/>
            <p:nvPr/>
          </p:nvSpPr>
          <p:spPr>
            <a:xfrm>
              <a:off x="367035" y="1143000"/>
              <a:ext cx="2909565" cy="2362201"/>
            </a:xfrm>
            <a:prstGeom prst="roundRect">
              <a:avLst/>
            </a:prstGeom>
            <a:noFill/>
            <a:ln w="57150">
              <a:solidFill>
                <a:srgbClr val="FF66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29200" y="914399"/>
            <a:ext cx="4121939" cy="5237203"/>
            <a:chOff x="5029200" y="914399"/>
            <a:chExt cx="4121939" cy="5237203"/>
          </a:xfrm>
        </p:grpSpPr>
        <p:sp>
          <p:nvSpPr>
            <p:cNvPr id="73" name="Rounded Rectangle 72"/>
            <p:cNvSpPr/>
            <p:nvPr/>
          </p:nvSpPr>
          <p:spPr>
            <a:xfrm>
              <a:off x="5029200" y="914399"/>
              <a:ext cx="3886200" cy="1295401"/>
            </a:xfrm>
            <a:prstGeom prst="round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4" name="Picture 73" descr="MOSAIC_board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0290" y="3581400"/>
              <a:ext cx="1715110" cy="2210839"/>
            </a:xfrm>
            <a:prstGeom prst="rect">
              <a:avLst/>
            </a:prstGeom>
            <a:ln w="47625">
              <a:solidFill>
                <a:srgbClr val="FF0000"/>
              </a:solidFill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6991573" y="5782270"/>
              <a:ext cx="21595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  <a:latin typeface="Arial"/>
                  <a:cs typeface="Arial"/>
                </a:rPr>
                <a:t>MOSAIC </a:t>
              </a:r>
              <a:r>
                <a:rPr lang="en-US" b="1" dirty="0" err="1">
                  <a:solidFill>
                    <a:srgbClr val="FF0000"/>
                  </a:solidFill>
                  <a:latin typeface="Arial"/>
                  <a:cs typeface="Arial"/>
                </a:rPr>
                <a:t>miniDAQ</a:t>
              </a:r>
              <a:endParaRPr lang="en-US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81400" y="2286000"/>
            <a:ext cx="3505200" cy="4038600"/>
            <a:chOff x="3581400" y="2286000"/>
            <a:chExt cx="3505200" cy="4038600"/>
          </a:xfrm>
        </p:grpSpPr>
        <p:sp>
          <p:nvSpPr>
            <p:cNvPr id="72" name="Rounded Rectangle 71"/>
            <p:cNvSpPr/>
            <p:nvPr/>
          </p:nvSpPr>
          <p:spPr>
            <a:xfrm>
              <a:off x="4953000" y="2286000"/>
              <a:ext cx="1219200" cy="1304768"/>
            </a:xfrm>
            <a:prstGeom prst="roundRect">
              <a:avLst/>
            </a:prstGeom>
            <a:noFill/>
            <a:ln w="5715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157" y="3733800"/>
              <a:ext cx="2879210" cy="2159408"/>
            </a:xfrm>
            <a:prstGeom prst="rect">
              <a:avLst/>
            </a:prstGeom>
            <a:ln w="44450">
              <a:solidFill>
                <a:srgbClr val="0432FF"/>
              </a:solidFill>
            </a:ln>
          </p:spPr>
        </p:pic>
        <p:sp>
          <p:nvSpPr>
            <p:cNvPr id="76" name="TextBox 75"/>
            <p:cNvSpPr txBox="1"/>
            <p:nvPr/>
          </p:nvSpPr>
          <p:spPr>
            <a:xfrm>
              <a:off x="3581400" y="5955268"/>
              <a:ext cx="3505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  <a:latin typeface="Arial"/>
                  <a:cs typeface="Arial"/>
                </a:rPr>
                <a:t>Power Board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678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3" y="125532"/>
            <a:ext cx="7412500" cy="1047600"/>
          </a:xfrm>
        </p:spPr>
        <p:txBody>
          <a:bodyPr>
            <a:normAutofit/>
          </a:bodyPr>
          <a:lstStyle/>
          <a:p>
            <a:r>
              <a:rPr lang="en-US" sz="2800" b="1" dirty="0"/>
              <a:t>Trigger Latency and Signal Shaping Time Study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970F3-3C14-5341-84C7-D65C597B3F8D}" type="datetime1">
              <a:rPr lang="en-US" smtClean="0"/>
              <a:t>4/22/18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CB0A-1B32-1347-814D-2ECDA0B41BC5}" type="slidenum">
              <a:rPr lang="en-US" smtClean="0"/>
              <a:t>24</a:t>
            </a:fld>
            <a:endParaRPr lang="en-US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32592" y="1173131"/>
            <a:ext cx="8557145" cy="107367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Lower the OUT_D threshold (IDB) increases the trigger duration time, but also increases the cluster size which might include more background hits.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0432FF"/>
                </a:solidFill>
              </a:rPr>
              <a:t>In the continuous readout mode, “trigger/strobe” can be as early as ~1uS</a:t>
            </a:r>
          </a:p>
        </p:txBody>
      </p:sp>
      <p:pic>
        <p:nvPicPr>
          <p:cNvPr id="8" name="Picture 7" descr="Cluster_VS_trig_delay_defaul_set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" y="2410774"/>
            <a:ext cx="4601770" cy="3633508"/>
          </a:xfrm>
          <a:prstGeom prst="rect">
            <a:avLst/>
          </a:prstGeom>
        </p:spPr>
      </p:pic>
      <p:pic>
        <p:nvPicPr>
          <p:cNvPr id="10" name="Picture 9" descr="Cluster_VS_trig_delay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88" y="2421987"/>
            <a:ext cx="4577841" cy="362229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45656" y="3743013"/>
            <a:ext cx="111530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Default set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39216" y="3327515"/>
            <a:ext cx="1615442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0" dirty="0"/>
              <a:t>Lower Threshold</a:t>
            </a:r>
          </a:p>
          <a:p>
            <a:r>
              <a:rPr lang="en-US" sz="1650" dirty="0"/>
              <a:t>(Lower the IDB)</a:t>
            </a:r>
          </a:p>
        </p:txBody>
      </p:sp>
      <p:sp>
        <p:nvSpPr>
          <p:cNvPr id="14" name="Rounded Rectangular Callout 13">
            <a:extLst>
              <a:ext uri="{FF2B5EF4-FFF2-40B4-BE49-F238E27FC236}">
                <a16:creationId xmlns:a16="http://schemas.microsoft.com/office/drawing/2014/main" id="{DAF2C32F-7378-374B-A2A0-BA59E2B6ABD3}"/>
              </a:ext>
            </a:extLst>
          </p:cNvPr>
          <p:cNvSpPr/>
          <p:nvPr/>
        </p:nvSpPr>
        <p:spPr>
          <a:xfrm>
            <a:off x="1993813" y="4675243"/>
            <a:ext cx="985652" cy="427512"/>
          </a:xfrm>
          <a:prstGeom prst="wedgeRoundRectCallout">
            <a:avLst>
              <a:gd name="adj1" fmla="val -23243"/>
              <a:gd name="adj2" fmla="val 131945"/>
              <a:gd name="adj3" fmla="val 16667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E70B8E-D29C-9246-A14B-53A03F79A1EC}"/>
              </a:ext>
            </a:extLst>
          </p:cNvPr>
          <p:cNvSpPr txBox="1"/>
          <p:nvPr/>
        </p:nvSpPr>
        <p:spPr>
          <a:xfrm>
            <a:off x="2126070" y="4667006"/>
            <a:ext cx="728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err="1"/>
              <a:t>sPHENIX</a:t>
            </a:r>
            <a:endParaRPr lang="en-US" sz="1200" b="1" dirty="0"/>
          </a:p>
          <a:p>
            <a:r>
              <a:rPr lang="en-US" sz="1200" b="1" dirty="0"/>
              <a:t>trigger</a:t>
            </a:r>
          </a:p>
        </p:txBody>
      </p:sp>
    </p:spTree>
    <p:extLst>
      <p:ext uri="{BB962C8B-B14F-4D97-AF65-F5344CB8AC3E}">
        <p14:creationId xmlns:p14="http://schemas.microsoft.com/office/powerpoint/2010/main" val="5724263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22" y="108900"/>
            <a:ext cx="7521593" cy="1987451"/>
          </a:xfrm>
        </p:spPr>
        <p:txBody>
          <a:bodyPr>
            <a:normAutofit/>
          </a:bodyPr>
          <a:lstStyle/>
          <a:p>
            <a:r>
              <a:rPr lang="en-US" sz="3200" b="1" dirty="0"/>
              <a:t>       </a:t>
            </a:r>
            <a:r>
              <a:rPr lang="en-US" sz="3600" b="1" dirty="0"/>
              <a:t>Mechanical Integration</a:t>
            </a:r>
            <a:br>
              <a:rPr lang="en-US" sz="3200" b="1" dirty="0"/>
            </a:br>
            <a:br>
              <a:rPr lang="en-US" sz="3200" b="1" dirty="0"/>
            </a:br>
            <a:r>
              <a:rPr lang="en-US" sz="2100" dirty="0"/>
              <a:t>Model of MVTX with INTT inside TPC with the addition  of  two concentric composite cylinders;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660AE2-F153-2849-83E9-FF38611F2DE3}" type="datetime1">
              <a:rPr lang="en-US" smtClean="0"/>
              <a:t>4/22/18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25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58" t="31785" r="9880" b="32890"/>
          <a:stretch/>
        </p:blipFill>
        <p:spPr>
          <a:xfrm>
            <a:off x="57027" y="2096352"/>
            <a:ext cx="9086974" cy="3207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80213" y="5212237"/>
            <a:ext cx="326997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Location in Z where the inner-</a:t>
            </a:r>
            <a:r>
              <a:rPr lang="en-US" sz="1350" dirty="0" err="1"/>
              <a:t>hcal</a:t>
            </a:r>
            <a:r>
              <a:rPr lang="en-US" sz="1350" dirty="0"/>
              <a:t> ends (see control drawing) Z=2175.0 mm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8527774" y="4049441"/>
            <a:ext cx="342900" cy="10613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83981" y="2028634"/>
            <a:ext cx="17662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Location of  </a:t>
            </a:r>
            <a:r>
              <a:rPr lang="en-US" sz="1350" dirty="0" err="1"/>
              <a:t>conflat</a:t>
            </a:r>
            <a:r>
              <a:rPr lang="en-US" sz="1350" dirty="0"/>
              <a:t> flange on beam-pipe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474700" y="2558477"/>
            <a:ext cx="476604" cy="107027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Picture 2">
            <a:extLst>
              <a:ext uri="{FF2B5EF4-FFF2-40B4-BE49-F238E27FC236}">
                <a16:creationId xmlns:a16="http://schemas.microsoft.com/office/drawing/2014/main" id="{3EEA9D6B-B25B-FC4F-A212-43890C884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6284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5910" y="208141"/>
            <a:ext cx="6949440" cy="1428044"/>
          </a:xfrm>
        </p:spPr>
        <p:txBody>
          <a:bodyPr>
            <a:normAutofit/>
          </a:bodyPr>
          <a:lstStyle/>
          <a:p>
            <a:r>
              <a:rPr lang="en-US" b="1" dirty="0"/>
              <a:t>MVTX and INTT Integration </a:t>
            </a:r>
            <a:br>
              <a:rPr lang="en-US" dirty="0"/>
            </a:br>
            <a:r>
              <a:rPr lang="en-US" dirty="0"/>
              <a:t>– Work in Progress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1BD860-BA1F-5640-810D-2CE1AC398CDA}" type="datetime1">
              <a:rPr lang="en-US" smtClean="0"/>
              <a:t>4/22/18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1004" r="31250" b="30360"/>
          <a:stretch/>
        </p:blipFill>
        <p:spPr>
          <a:xfrm>
            <a:off x="992667" y="1714500"/>
            <a:ext cx="6683366" cy="3341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2353" y="5056183"/>
            <a:ext cx="7942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It is clear from this detail view the conical region of the MVTX detector barrel with the INTT that the MVTX  will need to translate in Z…</a:t>
            </a:r>
          </a:p>
        </p:txBody>
      </p: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4E099F01-0DA5-F64A-9EE1-9849588AA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25659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C79E9C9-DB74-B545-9E23-5E949A3FFD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18" b="12686"/>
          <a:stretch/>
        </p:blipFill>
        <p:spPr>
          <a:xfrm>
            <a:off x="493572" y="1038578"/>
            <a:ext cx="8021778" cy="506871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BB81A6D-57D5-D443-AE0C-2CF45E72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908" y="1"/>
            <a:ext cx="7596092" cy="1038578"/>
          </a:xfrm>
        </p:spPr>
        <p:txBody>
          <a:bodyPr>
            <a:normAutofit/>
          </a:bodyPr>
          <a:lstStyle/>
          <a:p>
            <a:r>
              <a:rPr lang="en-US" sz="3600" b="1" dirty="0"/>
              <a:t>Signal and Power Extension for FPC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782B80-62BA-124A-A866-E2052C014F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54DCD-885B-6541-B5BA-A2E83D3068BB}" type="datetime1">
              <a:rPr lang="en-US" smtClean="0"/>
              <a:t>4/22/18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565A20D-455A-4D4C-A310-6A192A630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21F37-7A8C-B843-AE28-B4B9CF5EE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72AE-C3F7-C844-93B6-F5ABCF6BF482}" type="slidenum">
              <a:rPr lang="en-US" smtClean="0"/>
              <a:t>27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F25D7C5-85FB-F74D-BA1C-4146713F0F3E}"/>
              </a:ext>
            </a:extLst>
          </p:cNvPr>
          <p:cNvSpPr/>
          <p:nvPr/>
        </p:nvSpPr>
        <p:spPr>
          <a:xfrm>
            <a:off x="237066" y="1546578"/>
            <a:ext cx="2037645" cy="469617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Picture 2">
            <a:extLst>
              <a:ext uri="{FF2B5EF4-FFF2-40B4-BE49-F238E27FC236}">
                <a16:creationId xmlns:a16="http://schemas.microsoft.com/office/drawing/2014/main" id="{39FF63C4-A79D-D345-9002-66DCEBFF7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47994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102" y="178274"/>
            <a:ext cx="6571503" cy="994172"/>
          </a:xfrm>
        </p:spPr>
        <p:txBody>
          <a:bodyPr/>
          <a:lstStyle/>
          <a:p>
            <a:r>
              <a:rPr lang="en-US" dirty="0"/>
              <a:t>MVTX Carbon Structures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7518C-EBD3-2F48-B849-CBF5F9616602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B63D49-09AE-EC4F-8773-351406376ACB}" type="slidenum">
              <a:rPr lang="en-US" smtClean="0"/>
              <a:t>28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6115647" y="1192805"/>
            <a:ext cx="3109795" cy="1737794"/>
            <a:chOff x="0" y="513807"/>
            <a:chExt cx="8046824" cy="44966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380313" y="4031318"/>
              <a:ext cx="1202412" cy="895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IB CYSS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800928" y="1509315"/>
              <a:ext cx="1245896" cy="8959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139358" y="2150666"/>
              <a:ext cx="1325637" cy="56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13164" y="3000389"/>
              <a:ext cx="1334347" cy="567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dirty="0"/>
                <a:t>Layer 2</a:t>
              </a: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87" y="2065396"/>
            <a:ext cx="6339663" cy="35591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F9A71F6-0387-B442-85D7-C36EC861320F}"/>
              </a:ext>
            </a:extLst>
          </p:cNvPr>
          <p:cNvSpPr txBox="1"/>
          <p:nvPr/>
        </p:nvSpPr>
        <p:spPr>
          <a:xfrm>
            <a:off x="6641153" y="3957698"/>
            <a:ext cx="22172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Detector carbon frames:</a:t>
            </a:r>
          </a:p>
          <a:p>
            <a:pPr marL="214313" indent="-214313">
              <a:buFontTx/>
              <a:buChar char="-"/>
            </a:pPr>
            <a:r>
              <a:rPr lang="en-US" sz="1600" dirty="0"/>
              <a:t>End Wheels</a:t>
            </a:r>
          </a:p>
          <a:p>
            <a:pPr marL="214313" indent="-214313">
              <a:buFontTx/>
              <a:buChar char="-"/>
            </a:pPr>
            <a:r>
              <a:rPr lang="en-US" sz="1600" dirty="0" err="1"/>
              <a:t>CYlindrical</a:t>
            </a:r>
            <a:r>
              <a:rPr lang="en-US" sz="1600" dirty="0"/>
              <a:t> Support </a:t>
            </a:r>
          </a:p>
          <a:p>
            <a:r>
              <a:rPr lang="en-US" sz="1600" dirty="0"/>
              <a:t>     Structure (CYSS)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FC7AA46-A8EC-364E-90E0-5C1F93F1063A}"/>
              </a:ext>
            </a:extLst>
          </p:cNvPr>
          <p:cNvCxnSpPr>
            <a:cxnSpLocks/>
          </p:cNvCxnSpPr>
          <p:nvPr/>
        </p:nvCxnSpPr>
        <p:spPr>
          <a:xfrm flipH="1" flipV="1">
            <a:off x="6317673" y="4110080"/>
            <a:ext cx="581773" cy="25918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D18BC332-B00B-3242-B92C-08D704157A22}"/>
              </a:ext>
            </a:extLst>
          </p:cNvPr>
          <p:cNvCxnSpPr>
            <a:cxnSpLocks/>
          </p:cNvCxnSpPr>
          <p:nvPr/>
        </p:nvCxnSpPr>
        <p:spPr>
          <a:xfrm flipH="1">
            <a:off x="4551218" y="4410824"/>
            <a:ext cx="2317054" cy="16707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698244AF-4089-D84F-AC07-1969098121F5}"/>
              </a:ext>
            </a:extLst>
          </p:cNvPr>
          <p:cNvSpPr/>
          <p:nvPr/>
        </p:nvSpPr>
        <p:spPr>
          <a:xfrm>
            <a:off x="1" y="2930599"/>
            <a:ext cx="1153391" cy="71697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56C4DEC-2CF2-B548-AD69-44530BDA10EC}"/>
              </a:ext>
            </a:extLst>
          </p:cNvPr>
          <p:cNvSpPr/>
          <p:nvPr/>
        </p:nvSpPr>
        <p:spPr>
          <a:xfrm>
            <a:off x="1994749" y="2338048"/>
            <a:ext cx="893924" cy="4460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11B8295-3783-FE42-B6D8-E2DE4FDBFCD4}"/>
              </a:ext>
            </a:extLst>
          </p:cNvPr>
          <p:cNvSpPr/>
          <p:nvPr/>
        </p:nvSpPr>
        <p:spPr>
          <a:xfrm>
            <a:off x="1874286" y="3568593"/>
            <a:ext cx="958394" cy="7116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B445F8-EBF1-994F-851E-FC7984124467}"/>
              </a:ext>
            </a:extLst>
          </p:cNvPr>
          <p:cNvSpPr/>
          <p:nvPr/>
        </p:nvSpPr>
        <p:spPr>
          <a:xfrm>
            <a:off x="3657294" y="2982386"/>
            <a:ext cx="893924" cy="4460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259977-C45F-9047-9927-D4D45D0EBD7B}"/>
              </a:ext>
            </a:extLst>
          </p:cNvPr>
          <p:cNvSpPr/>
          <p:nvPr/>
        </p:nvSpPr>
        <p:spPr>
          <a:xfrm>
            <a:off x="3277566" y="4287412"/>
            <a:ext cx="1273652" cy="100527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D89B93-4C47-3241-85F1-3DB437E61120}"/>
              </a:ext>
            </a:extLst>
          </p:cNvPr>
          <p:cNvSpPr/>
          <p:nvPr/>
        </p:nvSpPr>
        <p:spPr>
          <a:xfrm>
            <a:off x="5423749" y="3664510"/>
            <a:ext cx="893924" cy="4460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C89B8F9-6923-1F4D-B8B1-A60E3BF23671}"/>
              </a:ext>
            </a:extLst>
          </p:cNvPr>
          <p:cNvSpPr/>
          <p:nvPr/>
        </p:nvSpPr>
        <p:spPr>
          <a:xfrm>
            <a:off x="6484271" y="1930768"/>
            <a:ext cx="1646067" cy="9553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86A9187-FB39-8743-AC8A-B08C7FE2DAED}"/>
              </a:ext>
            </a:extLst>
          </p:cNvPr>
          <p:cNvCxnSpPr>
            <a:cxnSpLocks/>
          </p:cNvCxnSpPr>
          <p:nvPr/>
        </p:nvCxnSpPr>
        <p:spPr>
          <a:xfrm flipH="1" flipV="1">
            <a:off x="7307305" y="2996109"/>
            <a:ext cx="258347" cy="102099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D3C1C97-CE6F-C14C-AE53-953549ACF704}"/>
              </a:ext>
            </a:extLst>
          </p:cNvPr>
          <p:cNvSpPr/>
          <p:nvPr/>
        </p:nvSpPr>
        <p:spPr>
          <a:xfrm>
            <a:off x="-53229" y="4110081"/>
            <a:ext cx="1906733" cy="5410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1F1A20C-189C-AA49-B820-2C5799FD0FD1}"/>
              </a:ext>
            </a:extLst>
          </p:cNvPr>
          <p:cNvSpPr/>
          <p:nvPr/>
        </p:nvSpPr>
        <p:spPr>
          <a:xfrm>
            <a:off x="327752" y="5037833"/>
            <a:ext cx="2463362" cy="4849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4B301F-F3E0-514C-9856-5F0C587A586C}"/>
              </a:ext>
            </a:extLst>
          </p:cNvPr>
          <p:cNvSpPr txBox="1"/>
          <p:nvPr/>
        </p:nvSpPr>
        <p:spPr>
          <a:xfrm>
            <a:off x="135415" y="1274350"/>
            <a:ext cx="63837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Carbon structures need modifications </a:t>
            </a:r>
            <a:r>
              <a:rPr lang="en-US" sz="2000" dirty="0" err="1">
                <a:solidFill>
                  <a:srgbClr val="FF0000"/>
                </a:solidFill>
              </a:rPr>
              <a:t>w.r.t</a:t>
            </a:r>
            <a:r>
              <a:rPr lang="en-US" sz="2000" dirty="0">
                <a:solidFill>
                  <a:srgbClr val="FF0000"/>
                </a:solidFill>
              </a:rPr>
              <a:t>. ALICE for installation in </a:t>
            </a:r>
            <a:r>
              <a:rPr lang="en-US" sz="2000" dirty="0" err="1">
                <a:solidFill>
                  <a:srgbClr val="FF0000"/>
                </a:solidFill>
              </a:rPr>
              <a:t>sPHENIX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C28D857B-3FD0-7542-8071-1D340215AA77}"/>
              </a:ext>
            </a:extLst>
          </p:cNvPr>
          <p:cNvSpPr/>
          <p:nvPr/>
        </p:nvSpPr>
        <p:spPr>
          <a:xfrm>
            <a:off x="4701826" y="3298354"/>
            <a:ext cx="1756124" cy="3360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2833082-7186-2842-B0C8-1338E90B3AA8}"/>
              </a:ext>
            </a:extLst>
          </p:cNvPr>
          <p:cNvSpPr/>
          <p:nvPr/>
        </p:nvSpPr>
        <p:spPr>
          <a:xfrm>
            <a:off x="118162" y="2073909"/>
            <a:ext cx="4528222" cy="2502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1" name="Picture 2" descr="Picture 2">
            <a:extLst>
              <a:ext uri="{FF2B5EF4-FFF2-40B4-BE49-F238E27FC236}">
                <a16:creationId xmlns:a16="http://schemas.microsoft.com/office/drawing/2014/main" id="{E1068B4D-35A7-194D-82EC-32329217B3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29234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976" y="76200"/>
            <a:ext cx="7115335" cy="990600"/>
          </a:xfrm>
        </p:spPr>
        <p:txBody>
          <a:bodyPr>
            <a:normAutofit/>
          </a:bodyPr>
          <a:lstStyle/>
          <a:p>
            <a:r>
              <a:rPr lang="en-US" sz="3600" b="1" dirty="0"/>
              <a:t>MVTX Mechanical Conceptual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072" y="1322938"/>
            <a:ext cx="5069884" cy="1374837"/>
          </a:xfrm>
        </p:spPr>
        <p:txBody>
          <a:bodyPr>
            <a:normAutofit/>
          </a:bodyPr>
          <a:lstStyle/>
          <a:p>
            <a:r>
              <a:rPr lang="en-US" dirty="0"/>
              <a:t>View of MVTX half detector assembly with extended central barrel  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20439" r="5465" b="11993"/>
          <a:stretch/>
        </p:blipFill>
        <p:spPr>
          <a:xfrm>
            <a:off x="152400" y="2700188"/>
            <a:ext cx="4410185" cy="2661685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5167796" y="4261524"/>
            <a:ext cx="3748704" cy="2094826"/>
            <a:chOff x="0" y="513807"/>
            <a:chExt cx="8046824" cy="449667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13807"/>
              <a:ext cx="7968564" cy="449667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613812" y="4031317"/>
              <a:ext cx="1756875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IB CYSS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06366" y="1509314"/>
              <a:ext cx="1040458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0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352096" y="2149487"/>
              <a:ext cx="1182953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1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876618" y="2930342"/>
              <a:ext cx="1129748" cy="4624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00" dirty="0"/>
                <a:t>Layer 2</a:t>
              </a:r>
            </a:p>
          </p:txBody>
        </p:sp>
      </p:grpSp>
      <p:cxnSp>
        <p:nvCxnSpPr>
          <p:cNvPr id="16" name="Straight Arrow Connector 15"/>
          <p:cNvCxnSpPr>
            <a:endCxn id="7" idx="3"/>
          </p:cNvCxnSpPr>
          <p:nvPr/>
        </p:nvCxnSpPr>
        <p:spPr>
          <a:xfrm flipV="1">
            <a:off x="3048000" y="4031031"/>
            <a:ext cx="1514585" cy="3123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 rot="20896457">
            <a:off x="3311610" y="4055424"/>
            <a:ext cx="13928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27cm</a:t>
            </a:r>
          </a:p>
          <a:p>
            <a:r>
              <a:rPr lang="en-US" dirty="0"/>
              <a:t>MVTX Staves</a:t>
            </a:r>
          </a:p>
        </p:txBody>
      </p:sp>
      <p:grpSp>
        <p:nvGrpSpPr>
          <p:cNvPr id="19" name="Group 112"/>
          <p:cNvGrpSpPr/>
          <p:nvPr/>
        </p:nvGrpSpPr>
        <p:grpSpPr>
          <a:xfrm>
            <a:off x="5855234" y="1447800"/>
            <a:ext cx="2851151" cy="2503965"/>
            <a:chOff x="7365933" y="154094"/>
            <a:chExt cx="3771955" cy="3353736"/>
          </a:xfrm>
        </p:grpSpPr>
        <p:pic>
          <p:nvPicPr>
            <p:cNvPr id="20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21" name="Shape 111"/>
            <p:cNvSpPr/>
            <p:nvPr/>
          </p:nvSpPr>
          <p:spPr>
            <a:xfrm>
              <a:off x="8692274" y="154094"/>
              <a:ext cx="1396104" cy="71452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>
                  <a:solidFill>
                    <a:schemeClr val="tx1"/>
                  </a:solidFill>
                </a:rPr>
                <a:t>Stave layout </a:t>
              </a:r>
            </a:p>
            <a:p>
              <a:r>
                <a:rPr lang="en-US" dirty="0">
                  <a:solidFill>
                    <a:schemeClr val="tx1"/>
                  </a:solidFill>
                </a:rPr>
                <a:t>Beam view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Line Callout 1 3"/>
          <p:cNvSpPr/>
          <p:nvPr/>
        </p:nvSpPr>
        <p:spPr>
          <a:xfrm>
            <a:off x="2590800" y="4876800"/>
            <a:ext cx="2054578" cy="1174904"/>
          </a:xfrm>
          <a:prstGeom prst="borderCallout1">
            <a:avLst>
              <a:gd name="adj1" fmla="val 18750"/>
              <a:gd name="adj2" fmla="val -8333"/>
              <a:gd name="adj3" fmla="val -46207"/>
              <a:gd name="adj4" fmla="val -2172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Need extension for sPHENIX INTT integration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36318897-DC27-9849-B589-F7F1853D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1001A-0601-6B41-830B-E192D1031DB2}" type="datetime1">
              <a:rPr lang="en-US" smtClean="0"/>
              <a:t>4/22/18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10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91C7C-672E-2240-A1FA-EE8AA2E3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474" y="1"/>
            <a:ext cx="7632270" cy="1022888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Status: Where do we stand?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006AF6-F149-9347-8177-4A0F1FDCBA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3023" y="1241910"/>
            <a:ext cx="7886700" cy="511444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Full proposal submitted to BNL Associate Laboratory Director Dr. Berndt Mueller in Feb. 2018</a:t>
            </a:r>
          </a:p>
          <a:p>
            <a:endParaRPr lang="en-US" dirty="0"/>
          </a:p>
          <a:p>
            <a:r>
              <a:rPr lang="en-US" dirty="0"/>
              <a:t>March 27, a meeting of ALD, MVTX principals, co-SP and sPHENIX project office. Given improved DOE funding fiscal outlook, ALD recommended to bring MVTX into MIE baseline: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This would be post-OPC/CD-1 Review(5/23-25, 2018), MIE baseline will be defined in the CD-2 (~summer 2019); MS Project -&gt; P6 in progress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Exploring advance-funding options to procure Readout Units ($250K, now) and staves from ALICE at CERN ($1.2M, fall 2018)</a:t>
            </a:r>
          </a:p>
          <a:p>
            <a:pPr lvl="2"/>
            <a:r>
              <a:rPr lang="en-US" dirty="0">
                <a:solidFill>
                  <a:srgbClr val="00B050"/>
                </a:solidFill>
              </a:rPr>
              <a:t>Cost saving and reduce technical and schedule risks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ALD seeks DOE agreement to proceed</a:t>
            </a:r>
          </a:p>
          <a:p>
            <a:pPr lvl="1"/>
            <a:endParaRPr lang="en-US" dirty="0"/>
          </a:p>
          <a:p>
            <a:r>
              <a:rPr lang="en-US" dirty="0"/>
              <a:t> MVTX workfest at MIT 4/30-5/1, 2018</a:t>
            </a:r>
          </a:p>
          <a:p>
            <a:pPr lvl="1"/>
            <a:r>
              <a:rPr lang="en-US" dirty="0"/>
              <a:t>Refine MVTX roadmap – cost &amp; schedule </a:t>
            </a:r>
            <a:r>
              <a:rPr lang="en-US" dirty="0" err="1"/>
              <a:t>etc</a:t>
            </a:r>
            <a:endParaRPr lang="en-US" dirty="0"/>
          </a:p>
          <a:p>
            <a:pPr lvl="1"/>
            <a:r>
              <a:rPr lang="en-US" dirty="0"/>
              <a:t>Prepare for sPHENIX integration mini review (~summer)</a:t>
            </a:r>
          </a:p>
          <a:p>
            <a:pPr lvl="2"/>
            <a:r>
              <a:rPr lang="en-US" dirty="0"/>
              <a:t>MVTX+INTT+TPC…</a:t>
            </a:r>
          </a:p>
          <a:p>
            <a:pPr lvl="2"/>
            <a:r>
              <a:rPr lang="en-US" dirty="0"/>
              <a:t>Both electrical and mechanical systems</a:t>
            </a:r>
          </a:p>
          <a:p>
            <a:pPr marL="0" indent="0">
              <a:buNone/>
            </a:pPr>
            <a:r>
              <a:rPr lang="en-US" dirty="0"/>
              <a:t>         https://</a:t>
            </a:r>
            <a:r>
              <a:rPr lang="en-US" dirty="0" err="1"/>
              <a:t>indico.bnl.gov</a:t>
            </a:r>
            <a:r>
              <a:rPr lang="en-US" dirty="0"/>
              <a:t>/event/4380/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2B5D67-272B-2A46-935F-A9038F727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CC4B3-322E-2648-80AD-315BCC14734F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7BB64-FF7F-AF45-9C5C-876900EBA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9A1683-3352-9F46-8F24-471F72EF9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883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968102" y="4538382"/>
          <a:ext cx="5726978" cy="879970"/>
        </p:xfrm>
        <a:graphic>
          <a:graphicData uri="http://schemas.openxmlformats.org/drawingml/2006/table">
            <a:tbl>
              <a:tblPr>
                <a:tableStyleId>{B301B821-A1FF-4177-AEE7-76D212191A09}</a:tableStyleId>
              </a:tblPr>
              <a:tblGrid>
                <a:gridCol w="850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03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22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22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83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26351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FY2018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FY2019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FY2020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FY2021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</a:rPr>
                        <a:t>FY2022</a:t>
                      </a:r>
                      <a:endParaRPr lang="is-I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3619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</a:rPr>
                        <a:t>MVTX Cost</a:t>
                      </a:r>
                    </a:p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$1,436,825</a:t>
                      </a:r>
                    </a:p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$1,911,749</a:t>
                      </a:r>
                    </a:p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$2,610,068</a:t>
                      </a:r>
                    </a:p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$501,407</a:t>
                      </a:r>
                    </a:p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effectLst/>
                        </a:rPr>
                        <a:t> $63,152</a:t>
                      </a:r>
                    </a:p>
                    <a:p>
                      <a:pPr algn="r" fontAlgn="b"/>
                      <a:r>
                        <a:rPr lang="en-US" sz="1400" u="none" strike="noStrike" dirty="0">
                          <a:effectLst/>
                        </a:rPr>
                        <a:t>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65008512"/>
              </p:ext>
            </p:extLst>
          </p:nvPr>
        </p:nvGraphicFramePr>
        <p:xfrm>
          <a:off x="522514" y="83127"/>
          <a:ext cx="7992836" cy="4310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2AB4B38-818C-CF4B-B4D8-279339D23AF8}"/>
              </a:ext>
            </a:extLst>
          </p:cNvPr>
          <p:cNvSpPr txBox="1"/>
          <p:nvPr/>
        </p:nvSpPr>
        <p:spPr>
          <a:xfrm>
            <a:off x="1550009" y="5420995"/>
            <a:ext cx="123328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New numbers: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EAC664-5721-4240-8057-75E9247EA519}"/>
              </a:ext>
            </a:extLst>
          </p:cNvPr>
          <p:cNvSpPr txBox="1"/>
          <p:nvPr/>
        </p:nvSpPr>
        <p:spPr>
          <a:xfrm>
            <a:off x="2917448" y="5418352"/>
            <a:ext cx="73449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$1.52M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382C74-7705-0849-9586-64AC2953FE64}"/>
              </a:ext>
            </a:extLst>
          </p:cNvPr>
          <p:cNvSpPr txBox="1"/>
          <p:nvPr/>
        </p:nvSpPr>
        <p:spPr>
          <a:xfrm>
            <a:off x="3823018" y="5433700"/>
            <a:ext cx="646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$1.6M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8439AD-623B-9445-9B36-A266AB5355D1}"/>
              </a:ext>
            </a:extLst>
          </p:cNvPr>
          <p:cNvSpPr/>
          <p:nvPr/>
        </p:nvSpPr>
        <p:spPr>
          <a:xfrm>
            <a:off x="2930065" y="2766914"/>
            <a:ext cx="238298" cy="124175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B5F762-368C-1A4C-AFB2-C100B22D1447}"/>
              </a:ext>
            </a:extLst>
          </p:cNvPr>
          <p:cNvSpPr/>
          <p:nvPr/>
        </p:nvSpPr>
        <p:spPr>
          <a:xfrm>
            <a:off x="4217217" y="2703702"/>
            <a:ext cx="252131" cy="128121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1BDCB2-D311-1C44-9616-F844390EFB6E}"/>
              </a:ext>
            </a:extLst>
          </p:cNvPr>
          <p:cNvSpPr txBox="1"/>
          <p:nvPr/>
        </p:nvSpPr>
        <p:spPr>
          <a:xfrm>
            <a:off x="5973928" y="702249"/>
            <a:ext cx="3025444" cy="13388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FY18: Stave + RU production</a:t>
            </a:r>
          </a:p>
          <a:p>
            <a:r>
              <a:rPr lang="en-US" sz="1350" dirty="0"/>
              <a:t>FY19: Stave/RU QA &amp; test; mechanical </a:t>
            </a:r>
          </a:p>
          <a:p>
            <a:r>
              <a:rPr lang="en-US" sz="1350" dirty="0"/>
              <a:t>           design &amp; carbon frame production</a:t>
            </a:r>
          </a:p>
          <a:p>
            <a:r>
              <a:rPr lang="en-US" sz="1350" dirty="0"/>
              <a:t>FY20: Carbon structure production </a:t>
            </a:r>
          </a:p>
          <a:p>
            <a:r>
              <a:rPr lang="en-US" sz="1350" dirty="0"/>
              <a:t>           &amp; detector assembly </a:t>
            </a:r>
          </a:p>
          <a:p>
            <a:r>
              <a:rPr lang="en-US" sz="1350" dirty="0"/>
              <a:t>FY21: Test and installation at BNL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1E58FE-9A3E-5742-8079-B10AE608FEB3}"/>
              </a:ext>
            </a:extLst>
          </p:cNvPr>
          <p:cNvSpPr txBox="1"/>
          <p:nvPr/>
        </p:nvSpPr>
        <p:spPr>
          <a:xfrm>
            <a:off x="2853714" y="5778048"/>
            <a:ext cx="509742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FF0000"/>
                </a:solidFill>
              </a:rPr>
              <a:t>RU units moved  from FY19 to FY18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	* 50% cost reduction due to joint production with ALICE</a:t>
            </a:r>
          </a:p>
          <a:p>
            <a:r>
              <a:rPr lang="en-US" sz="1350" b="1" dirty="0">
                <a:solidFill>
                  <a:srgbClr val="FF0000"/>
                </a:solidFill>
              </a:rPr>
              <a:t>FY20-22: funding profile smoothing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CC808E-029F-7A47-A66A-5DF86BAF4B45}"/>
              </a:ext>
            </a:extLst>
          </p:cNvPr>
          <p:cNvSpPr txBox="1"/>
          <p:nvPr/>
        </p:nvSpPr>
        <p:spPr>
          <a:xfrm>
            <a:off x="2077079" y="1721974"/>
            <a:ext cx="2576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Proposed new early funding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7AD1B3AF-0D3E-8744-BA49-D962B618D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303B3-0C83-C343-84C6-696C535693DF}" type="datetime1">
              <a:rPr lang="en-US" smtClean="0"/>
              <a:t>4/22/18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78B7192-2EC7-0F41-BC1E-1805DE889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1BCEEE2D-009C-884A-B293-50A3190BF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30</a:t>
            </a:fld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66375AB-1B53-5247-B816-B6FEDB665EFC}"/>
              </a:ext>
            </a:extLst>
          </p:cNvPr>
          <p:cNvSpPr/>
          <p:nvPr/>
        </p:nvSpPr>
        <p:spPr>
          <a:xfrm>
            <a:off x="5442928" y="2933205"/>
            <a:ext cx="244569" cy="106208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449ABD-6CFA-914F-BA5A-7BF67ED6D908}"/>
              </a:ext>
            </a:extLst>
          </p:cNvPr>
          <p:cNvSpPr/>
          <p:nvPr/>
        </p:nvSpPr>
        <p:spPr>
          <a:xfrm>
            <a:off x="7962062" y="3443844"/>
            <a:ext cx="267538" cy="56482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50B330-9248-2B49-A1BB-176DB6D569CC}"/>
              </a:ext>
            </a:extLst>
          </p:cNvPr>
          <p:cNvSpPr/>
          <p:nvPr/>
        </p:nvSpPr>
        <p:spPr>
          <a:xfrm>
            <a:off x="6702495" y="3669475"/>
            <a:ext cx="232695" cy="32581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C5099B-8478-4E4F-B049-98143DC16865}"/>
              </a:ext>
            </a:extLst>
          </p:cNvPr>
          <p:cNvSpPr txBox="1"/>
          <p:nvPr/>
        </p:nvSpPr>
        <p:spPr>
          <a:xfrm>
            <a:off x="2050953" y="2105507"/>
            <a:ext cx="3075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Work in progress “smoothing”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C939C6-BADF-9347-BFAE-3AF4D5712045}"/>
              </a:ext>
            </a:extLst>
          </p:cNvPr>
          <p:cNvSpPr txBox="1"/>
          <p:nvPr/>
        </p:nvSpPr>
        <p:spPr>
          <a:xfrm>
            <a:off x="7103788" y="2106919"/>
            <a:ext cx="1947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MVTX installation:</a:t>
            </a:r>
          </a:p>
          <a:p>
            <a:r>
              <a:rPr lang="en-US" b="1" dirty="0">
                <a:solidFill>
                  <a:srgbClr val="FF0000"/>
                </a:solidFill>
              </a:rPr>
              <a:t>Starts ~6/2022 </a:t>
            </a:r>
          </a:p>
        </p:txBody>
      </p:sp>
      <p:pic>
        <p:nvPicPr>
          <p:cNvPr id="20" name="Picture 2" descr="Picture 2">
            <a:extLst>
              <a:ext uri="{FF2B5EF4-FFF2-40B4-BE49-F238E27FC236}">
                <a16:creationId xmlns:a16="http://schemas.microsoft.com/office/drawing/2014/main" id="{E8940C55-82C0-CF40-AA41-443EAEE8A3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3F90A2-088E-E44D-889A-66424C87E79E}"/>
              </a:ext>
            </a:extLst>
          </p:cNvPr>
          <p:cNvSpPr txBox="1"/>
          <p:nvPr/>
        </p:nvSpPr>
        <p:spPr>
          <a:xfrm>
            <a:off x="2063931" y="1332408"/>
            <a:ext cx="2163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accent1">
                    <a:lumMod val="75000"/>
                  </a:schemeClr>
                </a:solidFill>
              </a:rPr>
              <a:t>Budget in full proposal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8739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228" y="661398"/>
            <a:ext cx="6588473" cy="1324191"/>
          </a:xfrm>
        </p:spPr>
        <p:txBody>
          <a:bodyPr>
            <a:normAutofit/>
          </a:bodyPr>
          <a:lstStyle/>
          <a:p>
            <a:r>
              <a:rPr lang="en-US" b="1" dirty="0"/>
              <a:t>Updated Major Cost Items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018C56-B28C-EE43-8EBB-1668F790AA43}" type="datetime1">
              <a:rPr lang="en-US" smtClean="0"/>
              <a:t>4/22/18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0" y="2725807"/>
            <a:ext cx="9106370" cy="25205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8BC7F3-1225-8B45-AE51-17AAFB0BC9FB}"/>
              </a:ext>
            </a:extLst>
          </p:cNvPr>
          <p:cNvSpPr txBox="1"/>
          <p:nvPr/>
        </p:nvSpPr>
        <p:spPr>
          <a:xfrm>
            <a:off x="7510732" y="3375802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$250K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0DDCB-1508-EC42-B6CD-FEE7DA9FABC6}"/>
              </a:ext>
            </a:extLst>
          </p:cNvPr>
          <p:cNvSpPr txBox="1"/>
          <p:nvPr/>
        </p:nvSpPr>
        <p:spPr>
          <a:xfrm>
            <a:off x="6583679" y="3100241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$1.2M</a:t>
            </a:r>
          </a:p>
        </p:txBody>
      </p:sp>
      <p:pic>
        <p:nvPicPr>
          <p:cNvPr id="10" name="Picture 2" descr="Picture 2">
            <a:extLst>
              <a:ext uri="{FF2B5EF4-FFF2-40B4-BE49-F238E27FC236}">
                <a16:creationId xmlns:a16="http://schemas.microsoft.com/office/drawing/2014/main" id="{A33D7036-B31E-5244-BE76-AD0034F9C5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291402" cy="762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96937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3351B-4365-EE42-A0FD-3B5191D1A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606" y="48824"/>
            <a:ext cx="7393576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Possible Contributions from China?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6A1354E-C9D6-394C-B642-6474C4D2D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6050" y="1374387"/>
            <a:ext cx="6288133" cy="4957527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Offline detector and physics simulation </a:t>
            </a:r>
          </a:p>
          <a:p>
            <a:pPr lvl="1"/>
            <a:r>
              <a:rPr lang="en-US" dirty="0" err="1"/>
              <a:t>sPHENIX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EIC</a:t>
            </a:r>
          </a:p>
          <a:p>
            <a:r>
              <a:rPr lang="en-US" dirty="0">
                <a:solidFill>
                  <a:srgbClr val="00B050"/>
                </a:solidFill>
              </a:rPr>
              <a:t>FPC extension R&amp;D at CERN, LANL</a:t>
            </a:r>
          </a:p>
          <a:p>
            <a:pPr lvl="1"/>
            <a:r>
              <a:rPr lang="en-US" dirty="0"/>
              <a:t>MVTX+INTT+TPC integration</a:t>
            </a:r>
          </a:p>
          <a:p>
            <a:r>
              <a:rPr lang="en-US" dirty="0">
                <a:solidFill>
                  <a:schemeClr val="accent2"/>
                </a:solidFill>
              </a:rPr>
              <a:t>Electronics production test and QA</a:t>
            </a:r>
          </a:p>
          <a:p>
            <a:pPr lvl="1"/>
            <a:r>
              <a:rPr lang="en-US" dirty="0"/>
              <a:t>Readout Units/CERN, FELIX/BNL</a:t>
            </a:r>
          </a:p>
          <a:p>
            <a:pPr lvl="1"/>
            <a:r>
              <a:rPr lang="en-US" dirty="0"/>
              <a:t>Power boards and control system </a:t>
            </a:r>
          </a:p>
          <a:p>
            <a:r>
              <a:rPr lang="en-US" dirty="0">
                <a:solidFill>
                  <a:schemeClr val="accent2"/>
                </a:solidFill>
              </a:rPr>
              <a:t>Stave assembly, test and QA</a:t>
            </a:r>
          </a:p>
          <a:p>
            <a:pPr lvl="1"/>
            <a:r>
              <a:rPr lang="en-US" dirty="0"/>
              <a:t>CERN, China, US</a:t>
            </a:r>
          </a:p>
          <a:p>
            <a:r>
              <a:rPr lang="en-US" dirty="0"/>
              <a:t>Slow control firmware/software development </a:t>
            </a:r>
          </a:p>
          <a:p>
            <a:pPr lvl="1"/>
            <a:r>
              <a:rPr lang="en-US" dirty="0"/>
              <a:t>Online monitoring  </a:t>
            </a:r>
          </a:p>
          <a:p>
            <a:pPr lvl="1"/>
            <a:r>
              <a:rPr lang="en-US" dirty="0"/>
              <a:t>Safety controls</a:t>
            </a:r>
          </a:p>
          <a:p>
            <a:r>
              <a:rPr lang="en-US" dirty="0"/>
              <a:t>Carbon structure design and/or fabrication?</a:t>
            </a:r>
          </a:p>
          <a:p>
            <a:r>
              <a:rPr lang="en-US" dirty="0"/>
              <a:t>Detector construction and test </a:t>
            </a:r>
          </a:p>
          <a:p>
            <a:pPr lvl="1"/>
            <a:r>
              <a:rPr lang="en-US" dirty="0"/>
              <a:t>LBNL, half-barrel assembly, test, QA </a:t>
            </a:r>
          </a:p>
          <a:p>
            <a:pPr lvl="1"/>
            <a:r>
              <a:rPr lang="en-US" dirty="0"/>
              <a:t>Final assembly &amp; installation at BNL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04BC3C9-8C26-494C-AB26-583C1C3B9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44BA7-7D71-8F48-A5B3-328BE9013C85}" type="datetime1">
              <a:rPr lang="en-US" smtClean="0"/>
              <a:t>4/22/18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A9905D-1950-4242-9480-322663B99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11183-06F7-C149-B662-16A92EFC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3D2EB6-7DFA-304F-990A-EB3EDEC9CA8C}"/>
              </a:ext>
            </a:extLst>
          </p:cNvPr>
          <p:cNvSpPr txBox="1"/>
          <p:nvPr/>
        </p:nvSpPr>
        <p:spPr>
          <a:xfrm>
            <a:off x="494952" y="1080748"/>
            <a:ext cx="12891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</a:rPr>
              <a:t>Timeline</a:t>
            </a: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94D20D32-895F-0048-895F-7886D3B1DB60}"/>
              </a:ext>
            </a:extLst>
          </p:cNvPr>
          <p:cNvSpPr/>
          <p:nvPr/>
        </p:nvSpPr>
        <p:spPr>
          <a:xfrm>
            <a:off x="1021955" y="1548994"/>
            <a:ext cx="824394" cy="4782920"/>
          </a:xfrm>
          <a:prstGeom prst="downArrow">
            <a:avLst/>
          </a:prstGeom>
          <a:gradFill flip="none" rotWithShape="1">
            <a:gsLst>
              <a:gs pos="0">
                <a:srgbClr val="00B050"/>
              </a:gs>
              <a:gs pos="48000">
                <a:schemeClr val="accent6">
                  <a:lumMod val="60000"/>
                  <a:lumOff val="4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01CA5-F0D9-A94F-A5D4-0CD7D465E6CA}"/>
              </a:ext>
            </a:extLst>
          </p:cNvPr>
          <p:cNvSpPr txBox="1"/>
          <p:nvPr/>
        </p:nvSpPr>
        <p:spPr>
          <a:xfrm>
            <a:off x="5199058" y="1669485"/>
            <a:ext cx="3461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(MVTX &amp; Heavy Flavor Topical Groups)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617846-20C0-1645-91B2-EF72C78AEB24}"/>
              </a:ext>
            </a:extLst>
          </p:cNvPr>
          <p:cNvSpPr txBox="1"/>
          <p:nvPr/>
        </p:nvSpPr>
        <p:spPr>
          <a:xfrm>
            <a:off x="327929" y="1654096"/>
            <a:ext cx="619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6137EF-49BB-FE49-B504-A78B2AD161BD}"/>
              </a:ext>
            </a:extLst>
          </p:cNvPr>
          <p:cNvSpPr txBox="1"/>
          <p:nvPr/>
        </p:nvSpPr>
        <p:spPr>
          <a:xfrm>
            <a:off x="331654" y="2719444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9ACD1A-ECDB-204A-9588-2912CDDEBCF2}"/>
              </a:ext>
            </a:extLst>
          </p:cNvPr>
          <p:cNvSpPr txBox="1"/>
          <p:nvPr/>
        </p:nvSpPr>
        <p:spPr>
          <a:xfrm>
            <a:off x="331655" y="37706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1F45BB9-92DB-634A-8DDB-6913A3CEACD5}"/>
              </a:ext>
            </a:extLst>
          </p:cNvPr>
          <p:cNvSpPr txBox="1"/>
          <p:nvPr/>
        </p:nvSpPr>
        <p:spPr>
          <a:xfrm>
            <a:off x="311451" y="473577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7D4C90-81B8-7348-861A-CEE2CB9E2C79}"/>
              </a:ext>
            </a:extLst>
          </p:cNvPr>
          <p:cNvSpPr txBox="1"/>
          <p:nvPr/>
        </p:nvSpPr>
        <p:spPr>
          <a:xfrm>
            <a:off x="294658" y="579013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2022</a:t>
            </a:r>
          </a:p>
        </p:txBody>
      </p:sp>
    </p:spTree>
    <p:extLst>
      <p:ext uri="{BB962C8B-B14F-4D97-AF65-F5344CB8AC3E}">
        <p14:creationId xmlns:p14="http://schemas.microsoft.com/office/powerpoint/2010/main" val="32343798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46365" y="0"/>
            <a:ext cx="5251269" cy="994172"/>
          </a:xfrm>
        </p:spPr>
        <p:txBody>
          <a:bodyPr>
            <a:normAutofit/>
          </a:bodyPr>
          <a:lstStyle/>
          <a:p>
            <a:r>
              <a:rPr lang="en-US" b="1" dirty="0"/>
              <a:t>Summary and Outlook</a:t>
            </a:r>
            <a:r>
              <a:rPr lang="en-US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28650" y="1158411"/>
            <a:ext cx="7886700" cy="536217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MVTX full proposal completed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Expanded science 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sPHENIX</a:t>
            </a:r>
            <a:r>
              <a:rPr lang="en-US" dirty="0">
                <a:solidFill>
                  <a:srgbClr val="00B050"/>
                </a:solidFill>
              </a:rPr>
              <a:t> baseline</a:t>
            </a:r>
          </a:p>
          <a:p>
            <a:r>
              <a:rPr lang="en-US" dirty="0"/>
              <a:t>Cost and schedule update in progress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Major item cost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Funding profile smoothing  </a:t>
            </a:r>
          </a:p>
          <a:p>
            <a:r>
              <a:rPr lang="en-US" dirty="0"/>
              <a:t>Excellent progress in R&amp;D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Readout and controls proof-of-principle demonstrated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Conceptual mechanical system design being developed </a:t>
            </a:r>
          </a:p>
          <a:p>
            <a:r>
              <a:rPr lang="en-US" dirty="0"/>
              <a:t>MVTX+INTT+TPC integration in progress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Electrical and mechanical system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sPHENIX</a:t>
            </a:r>
            <a:r>
              <a:rPr lang="en-US" dirty="0">
                <a:solidFill>
                  <a:srgbClr val="00B050"/>
                </a:solidFill>
              </a:rPr>
              <a:t> wide coordination through Office of Integration</a:t>
            </a:r>
          </a:p>
          <a:p>
            <a:r>
              <a:rPr lang="en-US" dirty="0"/>
              <a:t>To be ready for sPHENIX Day-1 Physics  in 2023</a:t>
            </a:r>
          </a:p>
          <a:p>
            <a:pPr lvl="1"/>
            <a:r>
              <a:rPr lang="en-US" dirty="0" err="1">
                <a:solidFill>
                  <a:srgbClr val="00B050"/>
                </a:solidFill>
              </a:rPr>
              <a:t>sPHENIX</a:t>
            </a:r>
            <a:r>
              <a:rPr lang="en-US" dirty="0">
                <a:solidFill>
                  <a:srgbClr val="00B050"/>
                </a:solidFill>
              </a:rPr>
              <a:t> and later EIC possibility</a:t>
            </a:r>
          </a:p>
          <a:p>
            <a:pPr lvl="1"/>
            <a:endParaRPr lang="en-US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Welcome Contributions from Chinese Consortium!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A9331-3235-5049-A642-4B569EAD6E06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33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19AD57-C27C-A947-B94C-C6808388A496}"/>
              </a:ext>
            </a:extLst>
          </p:cNvPr>
          <p:cNvSpPr txBox="1"/>
          <p:nvPr/>
        </p:nvSpPr>
        <p:spPr>
          <a:xfrm>
            <a:off x="5127348" y="1158411"/>
            <a:ext cx="3483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Document: sPH-HF-2018-001</a:t>
            </a:r>
          </a:p>
          <a:p>
            <a:r>
              <a:rPr lang="en-US" dirty="0"/>
              <a:t>https://</a:t>
            </a:r>
            <a:r>
              <a:rPr lang="en-US" dirty="0" err="1"/>
              <a:t>indico.bnl.gov</a:t>
            </a:r>
            <a:r>
              <a:rPr lang="en-US" dirty="0"/>
              <a:t>/event/4072/</a:t>
            </a:r>
          </a:p>
        </p:txBody>
      </p:sp>
    </p:spTree>
    <p:extLst>
      <p:ext uri="{BB962C8B-B14F-4D97-AF65-F5344CB8AC3E}">
        <p14:creationId xmlns:p14="http://schemas.microsoft.com/office/powerpoint/2010/main" val="6256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6FF96-1AB7-FE4B-A73B-081959AC8F07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1430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FA3DE-FA41-4046-ADE3-A5617E8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&amp; Simulations: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 err="1"/>
              <a:t>sPHENIX</a:t>
            </a:r>
            <a:r>
              <a:rPr lang="en-US" dirty="0"/>
              <a:t> to EIC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EEAB14-9BE2-C846-B88E-B8736C869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97D8B-B770-0F4C-B4A8-A63A32F316EF}" type="datetime1">
              <a:rPr lang="en-US" smtClean="0"/>
              <a:t>4/22/18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64BF2-11BF-8E48-A270-AA08A381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E4A5C-FB8C-0D46-8C86-9DF1D877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8D6C3-7DB1-4246-A851-7F5BB422F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440" y="1914074"/>
            <a:ext cx="5406560" cy="3757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4EA1E-9116-B648-9020-44BCF62353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97155"/>
            <a:ext cx="3588543" cy="3674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1F171-F2EA-2545-B9BD-64DF2CCDAB38}"/>
              </a:ext>
            </a:extLst>
          </p:cNvPr>
          <p:cNvSpPr txBox="1"/>
          <p:nvPr/>
        </p:nvSpPr>
        <p:spPr>
          <a:xfrm>
            <a:off x="6115050" y="172940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25065624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80606" y="156754"/>
            <a:ext cx="6934743" cy="939223"/>
          </a:xfrm>
        </p:spPr>
        <p:txBody>
          <a:bodyPr>
            <a:normAutofit fontScale="90000"/>
          </a:bodyPr>
          <a:lstStyle/>
          <a:p>
            <a:r>
              <a:rPr lang="en-US" sz="3200" b="1" dirty="0"/>
              <a:t>RHIC Multi-Year Plan:  </a:t>
            </a:r>
            <a:r>
              <a:rPr lang="en-US" sz="3200" b="1" dirty="0" err="1"/>
              <a:t>sPHENIX</a:t>
            </a:r>
            <a:r>
              <a:rPr lang="en-US" sz="3200" b="1" dirty="0"/>
              <a:t> 2023-2027+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11424" y="3959429"/>
            <a:ext cx="5635051" cy="163693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Precision B-tagging w/ MVTX:</a:t>
            </a:r>
          </a:p>
          <a:p>
            <a:pPr lvl="1"/>
            <a:r>
              <a:rPr lang="en-US" dirty="0"/>
              <a:t>Tracking resolution better than 50um @</a:t>
            </a:r>
            <a:r>
              <a:rPr lang="en-US" dirty="0" err="1"/>
              <a:t>pT</a:t>
            </a:r>
            <a:r>
              <a:rPr lang="en-US" dirty="0"/>
              <a:t>=1GeV</a:t>
            </a:r>
          </a:p>
          <a:p>
            <a:pPr lvl="1"/>
            <a:r>
              <a:rPr lang="en-US" dirty="0"/>
              <a:t>High multiplicity HI collisions</a:t>
            </a:r>
          </a:p>
          <a:p>
            <a:pPr lvl="1"/>
            <a:r>
              <a:rPr lang="en-US" dirty="0"/>
              <a:t>Low multiplicity but high rate </a:t>
            </a:r>
            <a:r>
              <a:rPr lang="en-US" dirty="0" err="1"/>
              <a:t>p+p</a:t>
            </a:r>
            <a:r>
              <a:rPr lang="en-US" dirty="0"/>
              <a:t> collisions</a:t>
            </a:r>
          </a:p>
          <a:p>
            <a:pPr lvl="1"/>
            <a:r>
              <a:rPr lang="en-US" dirty="0"/>
              <a:t>High efficiency and high purity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652A0-F419-C541-860C-81DFC7D8F25A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36</a:t>
            </a:fld>
            <a:endParaRPr lang="en-US"/>
          </a:p>
        </p:txBody>
      </p:sp>
      <p:pic>
        <p:nvPicPr>
          <p:cNvPr id="12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172" y="4127540"/>
            <a:ext cx="1815556" cy="1856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43684" y="5433666"/>
            <a:ext cx="1835463" cy="40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13" dirty="0">
                <a:solidFill>
                  <a:srgbClr val="FF0000"/>
                </a:solidFill>
              </a:rPr>
              <a:t>B hadrons/</a:t>
            </a:r>
            <a:r>
              <a:rPr lang="en-US" sz="1013" dirty="0" err="1">
                <a:solidFill>
                  <a:srgbClr val="FF0000"/>
                </a:solidFill>
              </a:rPr>
              <a:t>pT</a:t>
            </a:r>
            <a:r>
              <a:rPr lang="en-US" sz="1013" dirty="0">
                <a:solidFill>
                  <a:srgbClr val="FF0000"/>
                </a:solidFill>
              </a:rPr>
              <a:t>&lt;15GeV: </a:t>
            </a:r>
            <a:r>
              <a:rPr lang="en-US" sz="1013" i="1" dirty="0">
                <a:solidFill>
                  <a:srgbClr val="FF0000"/>
                </a:solidFill>
              </a:rPr>
              <a:t>O</a:t>
            </a:r>
            <a:r>
              <a:rPr lang="en-US" sz="1013" dirty="0">
                <a:solidFill>
                  <a:srgbClr val="FF0000"/>
                </a:solidFill>
              </a:rPr>
              <a:t>(1M)</a:t>
            </a:r>
          </a:p>
          <a:p>
            <a:r>
              <a:rPr lang="en-US" sz="1013" dirty="0">
                <a:solidFill>
                  <a:srgbClr val="FF0000"/>
                </a:solidFill>
              </a:rPr>
              <a:t>b-jets/</a:t>
            </a:r>
            <a:r>
              <a:rPr lang="en-US" sz="1013" dirty="0" err="1">
                <a:solidFill>
                  <a:srgbClr val="FF0000"/>
                </a:solidFill>
              </a:rPr>
              <a:t>pT</a:t>
            </a:r>
            <a:r>
              <a:rPr lang="en-US" sz="1013" dirty="0">
                <a:solidFill>
                  <a:srgbClr val="FF0000"/>
                </a:solidFill>
              </a:rPr>
              <a:t>&gt;15GeV: </a:t>
            </a:r>
            <a:r>
              <a:rPr lang="en-US" sz="1013" i="1" dirty="0">
                <a:solidFill>
                  <a:srgbClr val="FF0000"/>
                </a:solidFill>
              </a:rPr>
              <a:t>O</a:t>
            </a:r>
            <a:r>
              <a:rPr lang="en-US" sz="1013" dirty="0">
                <a:solidFill>
                  <a:srgbClr val="FF0000"/>
                </a:solidFill>
              </a:rPr>
              <a:t>(100K)</a:t>
            </a:r>
          </a:p>
        </p:txBody>
      </p:sp>
      <p:sp>
        <p:nvSpPr>
          <p:cNvPr id="3" name="TextBox 2"/>
          <p:cNvSpPr txBox="1"/>
          <p:nvPr/>
        </p:nvSpPr>
        <p:spPr>
          <a:xfrm rot="19670238">
            <a:off x="1255253" y="1007338"/>
            <a:ext cx="80419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Evolving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A67A1EF-DEE5-7F40-9919-418562D81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280" y="1405318"/>
            <a:ext cx="9144000" cy="220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5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52F1E3-9C01-5340-8868-1D8E5EE25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Summary: Major Remaining R&amp;D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EB42C-35AE-1943-9DD7-DEA17CA761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Mechanical/Electrical integration with INTT+TPC</a:t>
            </a:r>
          </a:p>
          <a:p>
            <a:pPr lvl="1"/>
            <a:r>
              <a:rPr lang="en-US" dirty="0"/>
              <a:t>Carbon structure design</a:t>
            </a:r>
          </a:p>
          <a:p>
            <a:pPr lvl="1"/>
            <a:r>
              <a:rPr lang="en-US" dirty="0"/>
              <a:t>FPC extension </a:t>
            </a:r>
          </a:p>
          <a:p>
            <a:pPr lvl="1"/>
            <a:endParaRPr lang="en-US" dirty="0"/>
          </a:p>
          <a:p>
            <a:r>
              <a:rPr lang="en-US" dirty="0"/>
              <a:t>Full electrical system control </a:t>
            </a:r>
          </a:p>
          <a:p>
            <a:pPr lvl="1"/>
            <a:r>
              <a:rPr lang="en-US" dirty="0"/>
              <a:t>Power</a:t>
            </a:r>
          </a:p>
          <a:p>
            <a:pPr lvl="1"/>
            <a:r>
              <a:rPr lang="en-US" dirty="0"/>
              <a:t>Safety </a:t>
            </a:r>
          </a:p>
          <a:p>
            <a:pPr lvl="1"/>
            <a:r>
              <a:rPr lang="en-US" dirty="0"/>
              <a:t>Online monitoring &amp; controls </a:t>
            </a:r>
          </a:p>
          <a:p>
            <a:endParaRPr lang="en-US" dirty="0"/>
          </a:p>
          <a:p>
            <a:r>
              <a:rPr lang="en-US" dirty="0"/>
              <a:t>Readout system firmware/software with slow controls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A0704D-8F93-D147-80AB-716497320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DE460-9591-C94E-AA3A-2D8E5B2B8A72}" type="datetime1">
              <a:rPr lang="en-US" smtClean="0"/>
              <a:t>4/22/18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FFD188-14CB-EE4E-AD1C-E8FBEB0E4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079831-2F46-C841-B54E-01822A001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560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1DF4C17-F115-0143-99A2-0759CD4106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More information</a:t>
            </a:r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F4E3FC89-E113-1D44-BDD0-B8D5D20D0B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8560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919834-BAB4-B44E-8D84-EF1E409E1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Integration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647DFF-0EBB-0A43-BDC7-C5999EE0E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69377-E773-8547-90CC-7AFD17F0E25C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01112C-0831-2E4B-9DA5-DCA1CF089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F67D0-2BAE-5F48-AE77-67FD1466E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9683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4381" y="80581"/>
            <a:ext cx="7729619" cy="742950"/>
          </a:xfrm>
        </p:spPr>
        <p:txBody>
          <a:bodyPr>
            <a:norm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MVTX</a:t>
            </a:r>
            <a:r>
              <a:rPr lang="en-US" sz="2400" b="1" dirty="0"/>
              <a:t>: </a:t>
            </a:r>
            <a:r>
              <a:rPr lang="en-US" sz="2400" b="1" dirty="0">
                <a:solidFill>
                  <a:srgbClr val="FF0000"/>
                </a:solidFill>
              </a:rPr>
              <a:t>M</a:t>
            </a:r>
            <a:r>
              <a:rPr lang="en-US" sz="2400" b="1" dirty="0"/>
              <a:t>onolithic-Active-Pixel-Sensor-based </a:t>
            </a:r>
            <a:r>
              <a:rPr lang="en-US" sz="2400" b="1" dirty="0" err="1">
                <a:solidFill>
                  <a:srgbClr val="FF0000"/>
                </a:solidFill>
              </a:rPr>
              <a:t>V</a:t>
            </a:r>
            <a:r>
              <a:rPr lang="en-US" sz="2400" b="1" dirty="0" err="1"/>
              <a:t>er</a:t>
            </a:r>
            <a:r>
              <a:rPr lang="en-US" sz="2400" b="1" dirty="0" err="1">
                <a:solidFill>
                  <a:srgbClr val="FF0000"/>
                </a:solidFill>
              </a:rPr>
              <a:t>T</a:t>
            </a:r>
            <a:r>
              <a:rPr lang="en-US" sz="2400" b="1" dirty="0" err="1"/>
              <a:t>e</a:t>
            </a:r>
            <a:r>
              <a:rPr lang="en-US" sz="2400" b="1" dirty="0" err="1">
                <a:solidFill>
                  <a:srgbClr val="FF0000"/>
                </a:solidFill>
              </a:rPr>
              <a:t>X</a:t>
            </a:r>
            <a:r>
              <a:rPr lang="en-US" sz="2400" b="1" dirty="0"/>
              <a:t> Detector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7" name="Group 6"/>
          <p:cNvGrpSpPr/>
          <p:nvPr/>
        </p:nvGrpSpPr>
        <p:grpSpPr>
          <a:xfrm>
            <a:off x="5715000" y="2206580"/>
            <a:ext cx="2233727" cy="3304299"/>
            <a:chOff x="5249074" y="1144588"/>
            <a:chExt cx="3513926" cy="4785796"/>
          </a:xfrm>
        </p:grpSpPr>
        <p:grpSp>
          <p:nvGrpSpPr>
            <p:cNvPr id="8" name="Group 7"/>
            <p:cNvGrpSpPr/>
            <p:nvPr/>
          </p:nvGrpSpPr>
          <p:grpSpPr>
            <a:xfrm>
              <a:off x="5249074" y="1144588"/>
              <a:ext cx="3513926" cy="4785796"/>
              <a:chOff x="181774" y="1570554"/>
              <a:chExt cx="3513926" cy="4785796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1774" y="1570554"/>
                <a:ext cx="3513926" cy="2068910"/>
              </a:xfrm>
              <a:prstGeom prst="rect">
                <a:avLst/>
              </a:prstGeom>
              <a:noFill/>
              <a:ln>
                <a:noFill/>
              </a:ln>
              <a:extLst/>
            </p:spPr>
          </p:pic>
          <p:grpSp>
            <p:nvGrpSpPr>
              <p:cNvPr id="11" name="Group 10"/>
              <p:cNvGrpSpPr/>
              <p:nvPr/>
            </p:nvGrpSpPr>
            <p:grpSpPr>
              <a:xfrm>
                <a:off x="190500" y="2692400"/>
                <a:ext cx="3505200" cy="3663950"/>
                <a:chOff x="190500" y="2692400"/>
                <a:chExt cx="3505200" cy="3663950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90500" y="4070350"/>
                  <a:ext cx="3505200" cy="2286000"/>
                  <a:chOff x="4343400" y="990600"/>
                  <a:chExt cx="3818732" cy="2590800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343400" y="990600"/>
                    <a:ext cx="3818732" cy="2590800"/>
                  </a:xfrm>
                  <a:prstGeom prst="rect">
                    <a:avLst/>
                  </a:prstGeom>
                  <a:ln w="19050">
                    <a:solidFill>
                      <a:srgbClr val="FF0000"/>
                    </a:solidFill>
                  </a:ln>
                </p:spPr>
              </p:pic>
              <p:sp>
                <p:nvSpPr>
                  <p:cNvPr id="15" name="Rectangle 14"/>
                  <p:cNvSpPr/>
                  <p:nvPr/>
                </p:nvSpPr>
                <p:spPr>
                  <a:xfrm>
                    <a:off x="5791200" y="3436299"/>
                    <a:ext cx="1143000" cy="1451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  <p:sp>
                <p:nvSpPr>
                  <p:cNvPr id="16" name="Rectangle 15"/>
                  <p:cNvSpPr/>
                  <p:nvPr/>
                </p:nvSpPr>
                <p:spPr>
                  <a:xfrm>
                    <a:off x="7924800" y="3360099"/>
                    <a:ext cx="228600" cy="221301"/>
                  </a:xfrm>
                  <a:prstGeom prst="rect">
                    <a:avLst/>
                  </a:prstGeom>
                  <a:solidFill>
                    <a:schemeClr val="bg1"/>
                  </a:solidFill>
                  <a:ln w="190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350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196850" y="2692400"/>
                  <a:ext cx="1797050" cy="134620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" name="Straight Connector 8"/>
            <p:cNvCxnSpPr/>
            <p:nvPr/>
          </p:nvCxnSpPr>
          <p:spPr>
            <a:xfrm>
              <a:off x="7418465" y="2170668"/>
              <a:ext cx="1344535" cy="145415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12"/>
          <p:cNvGrpSpPr/>
          <p:nvPr/>
        </p:nvGrpSpPr>
        <p:grpSpPr>
          <a:xfrm>
            <a:off x="1169938" y="3982415"/>
            <a:ext cx="2138363" cy="1687265"/>
            <a:chOff x="7365933" y="494667"/>
            <a:chExt cx="3771955" cy="3013163"/>
          </a:xfrm>
        </p:grpSpPr>
        <p:pic>
          <p:nvPicPr>
            <p:cNvPr id="18" name="Screen Shot 2015-11-03 at 1.34.37 PM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7365933" y="556092"/>
              <a:ext cx="3771955" cy="295173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sp>
          <p:nvSpPr>
            <p:cNvPr id="19" name="Shape 111"/>
            <p:cNvSpPr/>
            <p:nvPr/>
          </p:nvSpPr>
          <p:spPr>
            <a:xfrm>
              <a:off x="8005561" y="494667"/>
              <a:ext cx="2431745" cy="4259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38100" tIns="38100" rIns="38100" bIns="38100" numCol="1" anchor="ctr">
              <a:spAutoFit/>
            </a:bodyPr>
            <a:lstStyle>
              <a:lvl1pPr>
                <a:defRPr sz="1400" b="1">
                  <a:solidFill>
                    <a:srgbClr val="000000"/>
                  </a:solidFill>
                </a:defRPr>
              </a:lvl1pPr>
            </a:lstStyle>
            <a:p>
              <a:r>
                <a:rPr lang="en-US" sz="1050" dirty="0" err="1">
                  <a:solidFill>
                    <a:srgbClr val="FF0000"/>
                  </a:solidFill>
                </a:rPr>
                <a:t>sPHENIX</a:t>
              </a:r>
              <a:r>
                <a:rPr lang="en-US" sz="1050" dirty="0">
                  <a:solidFill>
                    <a:srgbClr val="FF0000"/>
                  </a:solidFill>
                </a:rPr>
                <a:t> </a:t>
              </a:r>
              <a:r>
                <a:rPr sz="1050" dirty="0">
                  <a:solidFill>
                    <a:srgbClr val="FF0000"/>
                  </a:solidFill>
                </a:rPr>
                <a:t>Inner Trackin</a:t>
              </a:r>
              <a:r>
                <a:rPr lang="en-US" sz="1050" dirty="0">
                  <a:solidFill>
                    <a:srgbClr val="FF0000"/>
                  </a:solidFill>
                </a:rPr>
                <a:t>g</a:t>
              </a:r>
              <a:endParaRPr sz="1050" dirty="0">
                <a:solidFill>
                  <a:srgbClr val="FF0000"/>
                </a:solidFill>
              </a:endParaRPr>
            </a:p>
          </p:txBody>
        </p:sp>
      </p:grpSp>
      <p:sp>
        <p:nvSpPr>
          <p:cNvPr id="20" name="Left Arrow 19"/>
          <p:cNvSpPr/>
          <p:nvPr/>
        </p:nvSpPr>
        <p:spPr>
          <a:xfrm>
            <a:off x="3308302" y="4603875"/>
            <a:ext cx="2395772" cy="1093307"/>
          </a:xfrm>
          <a:prstGeom prst="leftArrow">
            <a:avLst/>
          </a:prstGeom>
          <a:solidFill>
            <a:srgbClr val="CCFFCC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FF0000"/>
                </a:solidFill>
              </a:rPr>
              <a:t>“Adopt” ALICE/ITS 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Mini. risk,</a:t>
            </a:r>
          </a:p>
          <a:p>
            <a:pPr algn="ctr"/>
            <a:r>
              <a:rPr lang="en-US" sz="1200" dirty="0">
                <a:solidFill>
                  <a:srgbClr val="FF0000"/>
                </a:solidFill>
              </a:rPr>
              <a:t>Max. physics</a:t>
            </a:r>
          </a:p>
        </p:txBody>
      </p:sp>
      <p:pic>
        <p:nvPicPr>
          <p:cNvPr id="21" name="Screen Shot 2016-01-25 at 9.19.11 AM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9128" y="2180129"/>
            <a:ext cx="1790644" cy="21924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473" extrusionOk="0">
                <a:moveTo>
                  <a:pt x="15864" y="0"/>
                </a:moveTo>
                <a:lnTo>
                  <a:pt x="15582" y="284"/>
                </a:lnTo>
                <a:cubicBezTo>
                  <a:pt x="15339" y="525"/>
                  <a:pt x="15313" y="578"/>
                  <a:pt x="15412" y="652"/>
                </a:cubicBezTo>
                <a:cubicBezTo>
                  <a:pt x="15514" y="727"/>
                  <a:pt x="15508" y="802"/>
                  <a:pt x="15359" y="1220"/>
                </a:cubicBezTo>
                <a:cubicBezTo>
                  <a:pt x="15133" y="1857"/>
                  <a:pt x="15106" y="1885"/>
                  <a:pt x="14761" y="1886"/>
                </a:cubicBezTo>
                <a:cubicBezTo>
                  <a:pt x="14391" y="1887"/>
                  <a:pt x="14295" y="1943"/>
                  <a:pt x="14113" y="2260"/>
                </a:cubicBezTo>
                <a:cubicBezTo>
                  <a:pt x="12545" y="4995"/>
                  <a:pt x="12153" y="5657"/>
                  <a:pt x="12053" y="5734"/>
                </a:cubicBezTo>
                <a:cubicBezTo>
                  <a:pt x="11976" y="5792"/>
                  <a:pt x="11686" y="5822"/>
                  <a:pt x="11250" y="5817"/>
                </a:cubicBezTo>
                <a:cubicBezTo>
                  <a:pt x="10519" y="5810"/>
                  <a:pt x="10341" y="5767"/>
                  <a:pt x="10486" y="5633"/>
                </a:cubicBezTo>
                <a:cubicBezTo>
                  <a:pt x="10534" y="5589"/>
                  <a:pt x="10572" y="5527"/>
                  <a:pt x="10572" y="5495"/>
                </a:cubicBezTo>
                <a:cubicBezTo>
                  <a:pt x="10572" y="5371"/>
                  <a:pt x="10345" y="5444"/>
                  <a:pt x="10139" y="5633"/>
                </a:cubicBezTo>
                <a:cubicBezTo>
                  <a:pt x="9929" y="5827"/>
                  <a:pt x="9906" y="5828"/>
                  <a:pt x="8783" y="5838"/>
                </a:cubicBezTo>
                <a:cubicBezTo>
                  <a:pt x="8153" y="5844"/>
                  <a:pt x="7573" y="5817"/>
                  <a:pt x="7484" y="5776"/>
                </a:cubicBezTo>
                <a:cubicBezTo>
                  <a:pt x="7396" y="5735"/>
                  <a:pt x="7287" y="5696"/>
                  <a:pt x="7243" y="5692"/>
                </a:cubicBezTo>
                <a:cubicBezTo>
                  <a:pt x="7199" y="5688"/>
                  <a:pt x="7051" y="5643"/>
                  <a:pt x="6919" y="5592"/>
                </a:cubicBezTo>
                <a:cubicBezTo>
                  <a:pt x="6717" y="5513"/>
                  <a:pt x="6647" y="5516"/>
                  <a:pt x="6478" y="5613"/>
                </a:cubicBezTo>
                <a:cubicBezTo>
                  <a:pt x="6368" y="5676"/>
                  <a:pt x="6292" y="5769"/>
                  <a:pt x="6309" y="5821"/>
                </a:cubicBezTo>
                <a:cubicBezTo>
                  <a:pt x="6326" y="5872"/>
                  <a:pt x="6335" y="6006"/>
                  <a:pt x="6328" y="6119"/>
                </a:cubicBezTo>
                <a:cubicBezTo>
                  <a:pt x="6318" y="6278"/>
                  <a:pt x="6364" y="6341"/>
                  <a:pt x="6531" y="6400"/>
                </a:cubicBezTo>
                <a:cubicBezTo>
                  <a:pt x="6832" y="6505"/>
                  <a:pt x="7355" y="6542"/>
                  <a:pt x="7409" y="6462"/>
                </a:cubicBezTo>
                <a:cubicBezTo>
                  <a:pt x="7477" y="6359"/>
                  <a:pt x="7892" y="6385"/>
                  <a:pt x="7992" y="6497"/>
                </a:cubicBezTo>
                <a:cubicBezTo>
                  <a:pt x="8042" y="6551"/>
                  <a:pt x="8055" y="6623"/>
                  <a:pt x="8023" y="6660"/>
                </a:cubicBezTo>
                <a:cubicBezTo>
                  <a:pt x="7990" y="6696"/>
                  <a:pt x="8040" y="6668"/>
                  <a:pt x="8132" y="6597"/>
                </a:cubicBezTo>
                <a:cubicBezTo>
                  <a:pt x="8352" y="6427"/>
                  <a:pt x="8444" y="6438"/>
                  <a:pt x="8588" y="6639"/>
                </a:cubicBezTo>
                <a:cubicBezTo>
                  <a:pt x="8692" y="6785"/>
                  <a:pt x="8818" y="7174"/>
                  <a:pt x="8817" y="7339"/>
                </a:cubicBezTo>
                <a:cubicBezTo>
                  <a:pt x="8817" y="7414"/>
                  <a:pt x="9055" y="7654"/>
                  <a:pt x="9130" y="7654"/>
                </a:cubicBezTo>
                <a:cubicBezTo>
                  <a:pt x="9162" y="7654"/>
                  <a:pt x="9210" y="7580"/>
                  <a:pt x="9235" y="7492"/>
                </a:cubicBezTo>
                <a:cubicBezTo>
                  <a:pt x="9274" y="7357"/>
                  <a:pt x="9301" y="7350"/>
                  <a:pt x="9405" y="7429"/>
                </a:cubicBezTo>
                <a:cubicBezTo>
                  <a:pt x="9473" y="7481"/>
                  <a:pt x="9510" y="7548"/>
                  <a:pt x="9488" y="7582"/>
                </a:cubicBezTo>
                <a:cubicBezTo>
                  <a:pt x="9441" y="7652"/>
                  <a:pt x="9773" y="7633"/>
                  <a:pt x="9906" y="7557"/>
                </a:cubicBezTo>
                <a:cubicBezTo>
                  <a:pt x="10024" y="7490"/>
                  <a:pt x="10825" y="7561"/>
                  <a:pt x="10919" y="7648"/>
                </a:cubicBezTo>
                <a:cubicBezTo>
                  <a:pt x="10964" y="7689"/>
                  <a:pt x="10883" y="7901"/>
                  <a:pt x="10712" y="8185"/>
                </a:cubicBezTo>
                <a:cubicBezTo>
                  <a:pt x="10557" y="8442"/>
                  <a:pt x="10315" y="8860"/>
                  <a:pt x="10173" y="9114"/>
                </a:cubicBezTo>
                <a:cubicBezTo>
                  <a:pt x="10031" y="9368"/>
                  <a:pt x="9864" y="9575"/>
                  <a:pt x="9804" y="9575"/>
                </a:cubicBezTo>
                <a:cubicBezTo>
                  <a:pt x="9676" y="9575"/>
                  <a:pt x="9537" y="9798"/>
                  <a:pt x="9586" y="9922"/>
                </a:cubicBezTo>
                <a:cubicBezTo>
                  <a:pt x="9633" y="10043"/>
                  <a:pt x="9452" y="10125"/>
                  <a:pt x="9348" y="10029"/>
                </a:cubicBezTo>
                <a:cubicBezTo>
                  <a:pt x="9272" y="9959"/>
                  <a:pt x="9239" y="9826"/>
                  <a:pt x="9217" y="9520"/>
                </a:cubicBezTo>
                <a:cubicBezTo>
                  <a:pt x="9213" y="9469"/>
                  <a:pt x="9155" y="9429"/>
                  <a:pt x="9088" y="9429"/>
                </a:cubicBezTo>
                <a:cubicBezTo>
                  <a:pt x="8996" y="9429"/>
                  <a:pt x="8968" y="9523"/>
                  <a:pt x="8968" y="9835"/>
                </a:cubicBezTo>
                <a:cubicBezTo>
                  <a:pt x="8968" y="10232"/>
                  <a:pt x="9000" y="10277"/>
                  <a:pt x="9262" y="10248"/>
                </a:cubicBezTo>
                <a:cubicBezTo>
                  <a:pt x="9314" y="10242"/>
                  <a:pt x="9377" y="10269"/>
                  <a:pt x="9405" y="10310"/>
                </a:cubicBezTo>
                <a:cubicBezTo>
                  <a:pt x="9472" y="10410"/>
                  <a:pt x="9300" y="10700"/>
                  <a:pt x="9205" y="10646"/>
                </a:cubicBezTo>
                <a:cubicBezTo>
                  <a:pt x="9164" y="10623"/>
                  <a:pt x="9147" y="10651"/>
                  <a:pt x="9171" y="10709"/>
                </a:cubicBezTo>
                <a:cubicBezTo>
                  <a:pt x="9224" y="10836"/>
                  <a:pt x="8470" y="12208"/>
                  <a:pt x="8218" y="12442"/>
                </a:cubicBezTo>
                <a:cubicBezTo>
                  <a:pt x="8062" y="12587"/>
                  <a:pt x="8004" y="12600"/>
                  <a:pt x="7793" y="12532"/>
                </a:cubicBezTo>
                <a:cubicBezTo>
                  <a:pt x="7119" y="12316"/>
                  <a:pt x="6607" y="13102"/>
                  <a:pt x="6987" y="13770"/>
                </a:cubicBezTo>
                <a:lnTo>
                  <a:pt x="7122" y="14009"/>
                </a:lnTo>
                <a:lnTo>
                  <a:pt x="6629" y="14290"/>
                </a:lnTo>
                <a:cubicBezTo>
                  <a:pt x="5992" y="14648"/>
                  <a:pt x="2143" y="17010"/>
                  <a:pt x="1296" y="17562"/>
                </a:cubicBezTo>
                <a:cubicBezTo>
                  <a:pt x="939" y="17795"/>
                  <a:pt x="495" y="18066"/>
                  <a:pt x="309" y="18162"/>
                </a:cubicBezTo>
                <a:cubicBezTo>
                  <a:pt x="3" y="18321"/>
                  <a:pt x="-26" y="18360"/>
                  <a:pt x="15" y="18561"/>
                </a:cubicBezTo>
                <a:cubicBezTo>
                  <a:pt x="167" y="19300"/>
                  <a:pt x="1956" y="20783"/>
                  <a:pt x="3318" y="21299"/>
                </a:cubicBezTo>
                <a:cubicBezTo>
                  <a:pt x="4112" y="21600"/>
                  <a:pt x="4275" y="21542"/>
                  <a:pt x="4509" y="20876"/>
                </a:cubicBezTo>
                <a:cubicBezTo>
                  <a:pt x="4584" y="20660"/>
                  <a:pt x="4838" y="20018"/>
                  <a:pt x="5073" y="19448"/>
                </a:cubicBezTo>
                <a:cubicBezTo>
                  <a:pt x="5309" y="18879"/>
                  <a:pt x="5793" y="17680"/>
                  <a:pt x="6151" y="16786"/>
                </a:cubicBezTo>
                <a:cubicBezTo>
                  <a:pt x="6508" y="15891"/>
                  <a:pt x="6872" y="15015"/>
                  <a:pt x="6960" y="14841"/>
                </a:cubicBezTo>
                <a:cubicBezTo>
                  <a:pt x="7049" y="14667"/>
                  <a:pt x="7122" y="14479"/>
                  <a:pt x="7122" y="14421"/>
                </a:cubicBezTo>
                <a:cubicBezTo>
                  <a:pt x="7122" y="14250"/>
                  <a:pt x="7264" y="14221"/>
                  <a:pt x="7518" y="14342"/>
                </a:cubicBezTo>
                <a:cubicBezTo>
                  <a:pt x="7965" y="14555"/>
                  <a:pt x="8346" y="14481"/>
                  <a:pt x="8535" y="14144"/>
                </a:cubicBezTo>
                <a:lnTo>
                  <a:pt x="8659" y="13922"/>
                </a:lnTo>
                <a:lnTo>
                  <a:pt x="8821" y="14082"/>
                </a:lnTo>
                <a:cubicBezTo>
                  <a:pt x="8909" y="14169"/>
                  <a:pt x="9087" y="14259"/>
                  <a:pt x="9217" y="14283"/>
                </a:cubicBezTo>
                <a:cubicBezTo>
                  <a:pt x="9346" y="14307"/>
                  <a:pt x="9471" y="14355"/>
                  <a:pt x="9495" y="14390"/>
                </a:cubicBezTo>
                <a:cubicBezTo>
                  <a:pt x="9519" y="14426"/>
                  <a:pt x="9624" y="14456"/>
                  <a:pt x="9729" y="14456"/>
                </a:cubicBezTo>
                <a:cubicBezTo>
                  <a:pt x="9834" y="14456"/>
                  <a:pt x="9945" y="14490"/>
                  <a:pt x="9974" y="14532"/>
                </a:cubicBezTo>
                <a:cubicBezTo>
                  <a:pt x="10002" y="14575"/>
                  <a:pt x="10098" y="14600"/>
                  <a:pt x="10188" y="14588"/>
                </a:cubicBezTo>
                <a:cubicBezTo>
                  <a:pt x="10290" y="14574"/>
                  <a:pt x="10413" y="14639"/>
                  <a:pt x="10512" y="14761"/>
                </a:cubicBezTo>
                <a:cubicBezTo>
                  <a:pt x="10652" y="14932"/>
                  <a:pt x="10660" y="14989"/>
                  <a:pt x="10576" y="15222"/>
                </a:cubicBezTo>
                <a:cubicBezTo>
                  <a:pt x="10524" y="15369"/>
                  <a:pt x="10428" y="15518"/>
                  <a:pt x="10361" y="15552"/>
                </a:cubicBezTo>
                <a:cubicBezTo>
                  <a:pt x="10266" y="15601"/>
                  <a:pt x="10256" y="15667"/>
                  <a:pt x="10316" y="15867"/>
                </a:cubicBezTo>
                <a:cubicBezTo>
                  <a:pt x="10394" y="16126"/>
                  <a:pt x="10397" y="16123"/>
                  <a:pt x="10569" y="15690"/>
                </a:cubicBezTo>
                <a:cubicBezTo>
                  <a:pt x="10622" y="15556"/>
                  <a:pt x="10688" y="15501"/>
                  <a:pt x="10753" y="15534"/>
                </a:cubicBezTo>
                <a:cubicBezTo>
                  <a:pt x="10827" y="15573"/>
                  <a:pt x="10829" y="15564"/>
                  <a:pt x="10764" y="15500"/>
                </a:cubicBezTo>
                <a:cubicBezTo>
                  <a:pt x="10679" y="15414"/>
                  <a:pt x="10729" y="15165"/>
                  <a:pt x="10960" y="14494"/>
                </a:cubicBezTo>
                <a:cubicBezTo>
                  <a:pt x="11164" y="13904"/>
                  <a:pt x="11208" y="13841"/>
                  <a:pt x="11356" y="13947"/>
                </a:cubicBezTo>
                <a:cubicBezTo>
                  <a:pt x="11477" y="14033"/>
                  <a:pt x="11475" y="14025"/>
                  <a:pt x="11348" y="13888"/>
                </a:cubicBezTo>
                <a:cubicBezTo>
                  <a:pt x="11253" y="13785"/>
                  <a:pt x="11232" y="13715"/>
                  <a:pt x="11288" y="13683"/>
                </a:cubicBezTo>
                <a:cubicBezTo>
                  <a:pt x="11335" y="13656"/>
                  <a:pt x="11375" y="13556"/>
                  <a:pt x="11375" y="13461"/>
                </a:cubicBezTo>
                <a:cubicBezTo>
                  <a:pt x="11375" y="13273"/>
                  <a:pt x="11972" y="11420"/>
                  <a:pt x="12124" y="11135"/>
                </a:cubicBezTo>
                <a:cubicBezTo>
                  <a:pt x="12230" y="10936"/>
                  <a:pt x="12528" y="10748"/>
                  <a:pt x="15548" y="8965"/>
                </a:cubicBezTo>
                <a:cubicBezTo>
                  <a:pt x="16718" y="8274"/>
                  <a:pt x="17912" y="7565"/>
                  <a:pt x="18199" y="7391"/>
                </a:cubicBezTo>
                <a:cubicBezTo>
                  <a:pt x="19325" y="6710"/>
                  <a:pt x="20862" y="5812"/>
                  <a:pt x="20945" y="5786"/>
                </a:cubicBezTo>
                <a:cubicBezTo>
                  <a:pt x="21086" y="5742"/>
                  <a:pt x="21031" y="5306"/>
                  <a:pt x="20851" y="5037"/>
                </a:cubicBezTo>
                <a:cubicBezTo>
                  <a:pt x="20709" y="4826"/>
                  <a:pt x="20701" y="4775"/>
                  <a:pt x="20798" y="4701"/>
                </a:cubicBezTo>
                <a:cubicBezTo>
                  <a:pt x="20876" y="4642"/>
                  <a:pt x="20928" y="4637"/>
                  <a:pt x="20964" y="4690"/>
                </a:cubicBezTo>
                <a:cubicBezTo>
                  <a:pt x="21047" y="4815"/>
                  <a:pt x="21114" y="4785"/>
                  <a:pt x="21352" y="4510"/>
                </a:cubicBezTo>
                <a:lnTo>
                  <a:pt x="21574" y="4250"/>
                </a:lnTo>
                <a:lnTo>
                  <a:pt x="21167" y="4250"/>
                </a:lnTo>
                <a:cubicBezTo>
                  <a:pt x="20835" y="4250"/>
                  <a:pt x="20764" y="4274"/>
                  <a:pt x="20783" y="4372"/>
                </a:cubicBezTo>
                <a:cubicBezTo>
                  <a:pt x="20796" y="4437"/>
                  <a:pt x="20746" y="4526"/>
                  <a:pt x="20674" y="4569"/>
                </a:cubicBezTo>
                <a:cubicBezTo>
                  <a:pt x="20567" y="4632"/>
                  <a:pt x="20451" y="4573"/>
                  <a:pt x="20071" y="4261"/>
                </a:cubicBezTo>
                <a:cubicBezTo>
                  <a:pt x="19813" y="4048"/>
                  <a:pt x="19302" y="3685"/>
                  <a:pt x="18938" y="3456"/>
                </a:cubicBezTo>
                <a:cubicBezTo>
                  <a:pt x="18506" y="3185"/>
                  <a:pt x="18303" y="3015"/>
                  <a:pt x="18354" y="2967"/>
                </a:cubicBezTo>
                <a:cubicBezTo>
                  <a:pt x="18397" y="2928"/>
                  <a:pt x="18734" y="2895"/>
                  <a:pt x="19099" y="2891"/>
                </a:cubicBezTo>
                <a:lnTo>
                  <a:pt x="19762" y="2884"/>
                </a:lnTo>
                <a:lnTo>
                  <a:pt x="19736" y="2662"/>
                </a:lnTo>
                <a:cubicBezTo>
                  <a:pt x="19703" y="2386"/>
                  <a:pt x="19620" y="2340"/>
                  <a:pt x="19228" y="2375"/>
                </a:cubicBezTo>
                <a:cubicBezTo>
                  <a:pt x="19004" y="2395"/>
                  <a:pt x="18902" y="2370"/>
                  <a:pt x="18870" y="2291"/>
                </a:cubicBezTo>
                <a:cubicBezTo>
                  <a:pt x="18809" y="2146"/>
                  <a:pt x="18630" y="2149"/>
                  <a:pt x="18568" y="2298"/>
                </a:cubicBezTo>
                <a:cubicBezTo>
                  <a:pt x="18538" y="2372"/>
                  <a:pt x="18469" y="2400"/>
                  <a:pt x="18388" y="2371"/>
                </a:cubicBezTo>
                <a:cubicBezTo>
                  <a:pt x="18316" y="2346"/>
                  <a:pt x="18171" y="2377"/>
                  <a:pt x="18071" y="2437"/>
                </a:cubicBezTo>
                <a:cubicBezTo>
                  <a:pt x="17913" y="2533"/>
                  <a:pt x="17880" y="2533"/>
                  <a:pt x="17796" y="2441"/>
                </a:cubicBezTo>
                <a:cubicBezTo>
                  <a:pt x="17730" y="2367"/>
                  <a:pt x="17587" y="2343"/>
                  <a:pt x="17341" y="2364"/>
                </a:cubicBezTo>
                <a:cubicBezTo>
                  <a:pt x="17080" y="2387"/>
                  <a:pt x="16974" y="2366"/>
                  <a:pt x="16941" y="2288"/>
                </a:cubicBezTo>
                <a:cubicBezTo>
                  <a:pt x="16913" y="2220"/>
                  <a:pt x="16781" y="2181"/>
                  <a:pt x="16576" y="2181"/>
                </a:cubicBezTo>
                <a:cubicBezTo>
                  <a:pt x="16167" y="2181"/>
                  <a:pt x="15388" y="1974"/>
                  <a:pt x="15337" y="1851"/>
                </a:cubicBezTo>
                <a:cubicBezTo>
                  <a:pt x="15315" y="1800"/>
                  <a:pt x="15382" y="1528"/>
                  <a:pt x="15484" y="1248"/>
                </a:cubicBezTo>
                <a:cubicBezTo>
                  <a:pt x="15634" y="834"/>
                  <a:pt x="15696" y="743"/>
                  <a:pt x="15819" y="763"/>
                </a:cubicBezTo>
                <a:cubicBezTo>
                  <a:pt x="15931" y="781"/>
                  <a:pt x="15959" y="757"/>
                  <a:pt x="15921" y="666"/>
                </a:cubicBezTo>
                <a:cubicBezTo>
                  <a:pt x="15893" y="598"/>
                  <a:pt x="15869" y="420"/>
                  <a:pt x="15868" y="270"/>
                </a:cubicBezTo>
                <a:lnTo>
                  <a:pt x="15864" y="0"/>
                </a:lnTo>
                <a:close/>
                <a:moveTo>
                  <a:pt x="18832" y="1002"/>
                </a:moveTo>
                <a:cubicBezTo>
                  <a:pt x="18793" y="1000"/>
                  <a:pt x="18761" y="1046"/>
                  <a:pt x="18761" y="1141"/>
                </a:cubicBezTo>
                <a:cubicBezTo>
                  <a:pt x="18761" y="1300"/>
                  <a:pt x="18654" y="1393"/>
                  <a:pt x="18565" y="1310"/>
                </a:cubicBezTo>
                <a:cubicBezTo>
                  <a:pt x="18480" y="1232"/>
                  <a:pt x="17479" y="1226"/>
                  <a:pt x="17427" y="1303"/>
                </a:cubicBezTo>
                <a:cubicBezTo>
                  <a:pt x="17358" y="1407"/>
                  <a:pt x="17235" y="1300"/>
                  <a:pt x="17235" y="1137"/>
                </a:cubicBezTo>
                <a:cubicBezTo>
                  <a:pt x="17235" y="1021"/>
                  <a:pt x="17205" y="1006"/>
                  <a:pt x="17100" y="1061"/>
                </a:cubicBezTo>
                <a:cubicBezTo>
                  <a:pt x="17015" y="1104"/>
                  <a:pt x="16881" y="1103"/>
                  <a:pt x="16738" y="1057"/>
                </a:cubicBezTo>
                <a:cubicBezTo>
                  <a:pt x="16370" y="939"/>
                  <a:pt x="16271" y="1019"/>
                  <a:pt x="16271" y="1439"/>
                </a:cubicBezTo>
                <a:lnTo>
                  <a:pt x="16271" y="1813"/>
                </a:lnTo>
                <a:lnTo>
                  <a:pt x="16546" y="1813"/>
                </a:lnTo>
                <a:cubicBezTo>
                  <a:pt x="16698" y="1813"/>
                  <a:pt x="16849" y="1776"/>
                  <a:pt x="16877" y="1733"/>
                </a:cubicBezTo>
                <a:cubicBezTo>
                  <a:pt x="16910" y="1684"/>
                  <a:pt x="16961" y="1682"/>
                  <a:pt x="17020" y="1726"/>
                </a:cubicBezTo>
                <a:cubicBezTo>
                  <a:pt x="17072" y="1765"/>
                  <a:pt x="17309" y="1791"/>
                  <a:pt x="17548" y="1785"/>
                </a:cubicBezTo>
                <a:cubicBezTo>
                  <a:pt x="17900" y="1777"/>
                  <a:pt x="17989" y="1798"/>
                  <a:pt x="18019" y="1903"/>
                </a:cubicBezTo>
                <a:cubicBezTo>
                  <a:pt x="18057" y="2037"/>
                  <a:pt x="18199" y="2087"/>
                  <a:pt x="18199" y="1966"/>
                </a:cubicBezTo>
                <a:cubicBezTo>
                  <a:pt x="18199" y="1869"/>
                  <a:pt x="18669" y="1662"/>
                  <a:pt x="18719" y="1737"/>
                </a:cubicBezTo>
                <a:cubicBezTo>
                  <a:pt x="18770" y="1813"/>
                  <a:pt x="20689" y="1794"/>
                  <a:pt x="20821" y="1716"/>
                </a:cubicBezTo>
                <a:cubicBezTo>
                  <a:pt x="20873" y="1685"/>
                  <a:pt x="20936" y="1695"/>
                  <a:pt x="20964" y="1737"/>
                </a:cubicBezTo>
                <a:cubicBezTo>
                  <a:pt x="20992" y="1778"/>
                  <a:pt x="21140" y="1813"/>
                  <a:pt x="21292" y="1813"/>
                </a:cubicBezTo>
                <a:lnTo>
                  <a:pt x="21570" y="1813"/>
                </a:lnTo>
                <a:lnTo>
                  <a:pt x="21570" y="1446"/>
                </a:lnTo>
                <a:cubicBezTo>
                  <a:pt x="21570" y="1098"/>
                  <a:pt x="21472" y="916"/>
                  <a:pt x="21371" y="1068"/>
                </a:cubicBezTo>
                <a:cubicBezTo>
                  <a:pt x="21271" y="1216"/>
                  <a:pt x="20863" y="1353"/>
                  <a:pt x="20772" y="1269"/>
                </a:cubicBezTo>
                <a:cubicBezTo>
                  <a:pt x="20709" y="1211"/>
                  <a:pt x="20617" y="1210"/>
                  <a:pt x="20459" y="1265"/>
                </a:cubicBezTo>
                <a:cubicBezTo>
                  <a:pt x="20302" y="1320"/>
                  <a:pt x="20198" y="1321"/>
                  <a:pt x="20101" y="1265"/>
                </a:cubicBezTo>
                <a:cubicBezTo>
                  <a:pt x="20001" y="1207"/>
                  <a:pt x="19919" y="1209"/>
                  <a:pt x="19796" y="1279"/>
                </a:cubicBezTo>
                <a:cubicBezTo>
                  <a:pt x="19668" y="1353"/>
                  <a:pt x="19604" y="1356"/>
                  <a:pt x="19518" y="1290"/>
                </a:cubicBezTo>
                <a:cubicBezTo>
                  <a:pt x="19453" y="1240"/>
                  <a:pt x="19313" y="1224"/>
                  <a:pt x="19194" y="1251"/>
                </a:cubicBezTo>
                <a:cubicBezTo>
                  <a:pt x="19027" y="1290"/>
                  <a:pt x="18979" y="1268"/>
                  <a:pt x="18945" y="1147"/>
                </a:cubicBezTo>
                <a:cubicBezTo>
                  <a:pt x="18918" y="1052"/>
                  <a:pt x="18871" y="1003"/>
                  <a:pt x="18832" y="1002"/>
                </a:cubicBezTo>
                <a:close/>
                <a:moveTo>
                  <a:pt x="12979" y="10677"/>
                </a:moveTo>
                <a:lnTo>
                  <a:pt x="12979" y="11052"/>
                </a:lnTo>
                <a:lnTo>
                  <a:pt x="12979" y="11423"/>
                </a:lnTo>
                <a:lnTo>
                  <a:pt x="13250" y="11423"/>
                </a:lnTo>
                <a:cubicBezTo>
                  <a:pt x="13399" y="11423"/>
                  <a:pt x="13567" y="11374"/>
                  <a:pt x="13623" y="11312"/>
                </a:cubicBezTo>
                <a:cubicBezTo>
                  <a:pt x="13714" y="11211"/>
                  <a:pt x="13740" y="11212"/>
                  <a:pt x="13868" y="11319"/>
                </a:cubicBezTo>
                <a:cubicBezTo>
                  <a:pt x="14079" y="11495"/>
                  <a:pt x="14300" y="11426"/>
                  <a:pt x="14331" y="11173"/>
                </a:cubicBezTo>
                <a:cubicBezTo>
                  <a:pt x="14355" y="10982"/>
                  <a:pt x="14250" y="10837"/>
                  <a:pt x="14086" y="10833"/>
                </a:cubicBezTo>
                <a:cubicBezTo>
                  <a:pt x="14055" y="10833"/>
                  <a:pt x="13958" y="10904"/>
                  <a:pt x="13868" y="10993"/>
                </a:cubicBezTo>
                <a:cubicBezTo>
                  <a:pt x="13688" y="11170"/>
                  <a:pt x="13589" y="11134"/>
                  <a:pt x="13586" y="10885"/>
                </a:cubicBezTo>
                <a:cubicBezTo>
                  <a:pt x="13584" y="10752"/>
                  <a:pt x="13528" y="10717"/>
                  <a:pt x="13280" y="10698"/>
                </a:cubicBezTo>
                <a:lnTo>
                  <a:pt x="12979" y="10677"/>
                </a:lnTo>
                <a:close/>
                <a:moveTo>
                  <a:pt x="14625" y="10740"/>
                </a:moveTo>
                <a:cubicBezTo>
                  <a:pt x="14550" y="10721"/>
                  <a:pt x="14528" y="10859"/>
                  <a:pt x="14565" y="11139"/>
                </a:cubicBezTo>
                <a:lnTo>
                  <a:pt x="14602" y="11409"/>
                </a:lnTo>
                <a:lnTo>
                  <a:pt x="15216" y="11399"/>
                </a:lnTo>
                <a:lnTo>
                  <a:pt x="15830" y="11388"/>
                </a:lnTo>
                <a:lnTo>
                  <a:pt x="15853" y="11156"/>
                </a:lnTo>
                <a:cubicBezTo>
                  <a:pt x="15881" y="10893"/>
                  <a:pt x="15714" y="10787"/>
                  <a:pt x="15465" y="10910"/>
                </a:cubicBezTo>
                <a:cubicBezTo>
                  <a:pt x="15347" y="10968"/>
                  <a:pt x="15276" y="10950"/>
                  <a:pt x="15160" y="10844"/>
                </a:cubicBezTo>
                <a:cubicBezTo>
                  <a:pt x="15024" y="10718"/>
                  <a:pt x="15004" y="10719"/>
                  <a:pt x="14923" y="10827"/>
                </a:cubicBezTo>
                <a:cubicBezTo>
                  <a:pt x="14841" y="10934"/>
                  <a:pt x="14822" y="10932"/>
                  <a:pt x="14719" y="10813"/>
                </a:cubicBezTo>
                <a:cubicBezTo>
                  <a:pt x="14683" y="10771"/>
                  <a:pt x="14650" y="10746"/>
                  <a:pt x="14625" y="10740"/>
                </a:cubicBezTo>
                <a:close/>
                <a:moveTo>
                  <a:pt x="16373" y="10879"/>
                </a:moveTo>
                <a:cubicBezTo>
                  <a:pt x="16155" y="10884"/>
                  <a:pt x="16112" y="10966"/>
                  <a:pt x="16120" y="11191"/>
                </a:cubicBezTo>
                <a:cubicBezTo>
                  <a:pt x="16130" y="11457"/>
                  <a:pt x="16130" y="11457"/>
                  <a:pt x="16181" y="11239"/>
                </a:cubicBezTo>
                <a:cubicBezTo>
                  <a:pt x="16245" y="10961"/>
                  <a:pt x="16384" y="10952"/>
                  <a:pt x="16418" y="11222"/>
                </a:cubicBezTo>
                <a:cubicBezTo>
                  <a:pt x="16450" y="11477"/>
                  <a:pt x="16572" y="11485"/>
                  <a:pt x="16606" y="11236"/>
                </a:cubicBezTo>
                <a:cubicBezTo>
                  <a:pt x="16642" y="10972"/>
                  <a:pt x="16782" y="10975"/>
                  <a:pt x="16843" y="11239"/>
                </a:cubicBezTo>
                <a:cubicBezTo>
                  <a:pt x="16894" y="11458"/>
                  <a:pt x="16894" y="11456"/>
                  <a:pt x="16904" y="11191"/>
                </a:cubicBezTo>
                <a:cubicBezTo>
                  <a:pt x="16913" y="10940"/>
                  <a:pt x="16894" y="10922"/>
                  <a:pt x="16651" y="10896"/>
                </a:cubicBezTo>
                <a:cubicBezTo>
                  <a:pt x="16536" y="10883"/>
                  <a:pt x="16445" y="10877"/>
                  <a:pt x="16373" y="10879"/>
                </a:cubicBezTo>
                <a:close/>
                <a:moveTo>
                  <a:pt x="2919" y="11073"/>
                </a:moveTo>
                <a:cubicBezTo>
                  <a:pt x="2909" y="11069"/>
                  <a:pt x="2885" y="11087"/>
                  <a:pt x="2840" y="11121"/>
                </a:cubicBezTo>
                <a:cubicBezTo>
                  <a:pt x="2775" y="11171"/>
                  <a:pt x="2592" y="11191"/>
                  <a:pt x="2407" y="11170"/>
                </a:cubicBezTo>
                <a:cubicBezTo>
                  <a:pt x="2164" y="11142"/>
                  <a:pt x="2056" y="11164"/>
                  <a:pt x="1955" y="11267"/>
                </a:cubicBezTo>
                <a:cubicBezTo>
                  <a:pt x="1835" y="11389"/>
                  <a:pt x="1834" y="11423"/>
                  <a:pt x="1944" y="11617"/>
                </a:cubicBezTo>
                <a:cubicBezTo>
                  <a:pt x="2010" y="11735"/>
                  <a:pt x="2064" y="11871"/>
                  <a:pt x="2064" y="11922"/>
                </a:cubicBezTo>
                <a:cubicBezTo>
                  <a:pt x="2064" y="11973"/>
                  <a:pt x="2118" y="12016"/>
                  <a:pt x="2185" y="12016"/>
                </a:cubicBezTo>
                <a:cubicBezTo>
                  <a:pt x="2251" y="12016"/>
                  <a:pt x="2305" y="11967"/>
                  <a:pt x="2305" y="11908"/>
                </a:cubicBezTo>
                <a:cubicBezTo>
                  <a:pt x="2305" y="11716"/>
                  <a:pt x="2437" y="11723"/>
                  <a:pt x="2704" y="11929"/>
                </a:cubicBezTo>
                <a:cubicBezTo>
                  <a:pt x="2931" y="12103"/>
                  <a:pt x="2951" y="12145"/>
                  <a:pt x="2848" y="12224"/>
                </a:cubicBezTo>
                <a:cubicBezTo>
                  <a:pt x="2745" y="12302"/>
                  <a:pt x="2741" y="12354"/>
                  <a:pt x="2833" y="12591"/>
                </a:cubicBezTo>
                <a:cubicBezTo>
                  <a:pt x="2891" y="12743"/>
                  <a:pt x="2944" y="12925"/>
                  <a:pt x="2945" y="12997"/>
                </a:cubicBezTo>
                <a:cubicBezTo>
                  <a:pt x="2948" y="13077"/>
                  <a:pt x="3013" y="13129"/>
                  <a:pt x="3126" y="13135"/>
                </a:cubicBezTo>
                <a:cubicBezTo>
                  <a:pt x="3765" y="13171"/>
                  <a:pt x="4005" y="13165"/>
                  <a:pt x="4042" y="13111"/>
                </a:cubicBezTo>
                <a:cubicBezTo>
                  <a:pt x="4064" y="13077"/>
                  <a:pt x="4121" y="13070"/>
                  <a:pt x="4170" y="13097"/>
                </a:cubicBezTo>
                <a:cubicBezTo>
                  <a:pt x="4218" y="13125"/>
                  <a:pt x="4539" y="13146"/>
                  <a:pt x="4881" y="13142"/>
                </a:cubicBezTo>
                <a:cubicBezTo>
                  <a:pt x="5297" y="13138"/>
                  <a:pt x="5551" y="13171"/>
                  <a:pt x="5650" y="13239"/>
                </a:cubicBezTo>
                <a:cubicBezTo>
                  <a:pt x="5803" y="13346"/>
                  <a:pt x="5903" y="13383"/>
                  <a:pt x="5812" y="13298"/>
                </a:cubicBezTo>
                <a:cubicBezTo>
                  <a:pt x="5717" y="13211"/>
                  <a:pt x="5917" y="13065"/>
                  <a:pt x="6079" y="13104"/>
                </a:cubicBezTo>
                <a:cubicBezTo>
                  <a:pt x="6247" y="13145"/>
                  <a:pt x="6311" y="12952"/>
                  <a:pt x="6158" y="12865"/>
                </a:cubicBezTo>
                <a:cubicBezTo>
                  <a:pt x="6105" y="12835"/>
                  <a:pt x="6102" y="12774"/>
                  <a:pt x="6154" y="12685"/>
                </a:cubicBezTo>
                <a:cubicBezTo>
                  <a:pt x="6214" y="12582"/>
                  <a:pt x="6205" y="12538"/>
                  <a:pt x="6109" y="12504"/>
                </a:cubicBezTo>
                <a:cubicBezTo>
                  <a:pt x="6039" y="12480"/>
                  <a:pt x="5999" y="12411"/>
                  <a:pt x="6023" y="12355"/>
                </a:cubicBezTo>
                <a:cubicBezTo>
                  <a:pt x="6046" y="12300"/>
                  <a:pt x="6031" y="12224"/>
                  <a:pt x="5989" y="12185"/>
                </a:cubicBezTo>
                <a:cubicBezTo>
                  <a:pt x="5941" y="12141"/>
                  <a:pt x="5966" y="12049"/>
                  <a:pt x="6057" y="11936"/>
                </a:cubicBezTo>
                <a:cubicBezTo>
                  <a:pt x="6135" y="11837"/>
                  <a:pt x="6200" y="11674"/>
                  <a:pt x="6200" y="11572"/>
                </a:cubicBezTo>
                <a:cubicBezTo>
                  <a:pt x="6200" y="11423"/>
                  <a:pt x="6161" y="11391"/>
                  <a:pt x="6011" y="11405"/>
                </a:cubicBezTo>
                <a:cubicBezTo>
                  <a:pt x="5909" y="11416"/>
                  <a:pt x="5761" y="11390"/>
                  <a:pt x="5680" y="11350"/>
                </a:cubicBezTo>
                <a:cubicBezTo>
                  <a:pt x="5582" y="11302"/>
                  <a:pt x="5449" y="11305"/>
                  <a:pt x="5288" y="11357"/>
                </a:cubicBezTo>
                <a:cubicBezTo>
                  <a:pt x="5117" y="11412"/>
                  <a:pt x="4999" y="11413"/>
                  <a:pt x="4885" y="11357"/>
                </a:cubicBezTo>
                <a:cubicBezTo>
                  <a:pt x="4782" y="11306"/>
                  <a:pt x="4705" y="11304"/>
                  <a:pt x="4674" y="11350"/>
                </a:cubicBezTo>
                <a:cubicBezTo>
                  <a:pt x="4627" y="11420"/>
                  <a:pt x="4001" y="11381"/>
                  <a:pt x="3751" y="11295"/>
                </a:cubicBezTo>
                <a:cubicBezTo>
                  <a:pt x="3685" y="11271"/>
                  <a:pt x="3581" y="11243"/>
                  <a:pt x="3522" y="11232"/>
                </a:cubicBezTo>
                <a:cubicBezTo>
                  <a:pt x="3463" y="11221"/>
                  <a:pt x="3393" y="11193"/>
                  <a:pt x="3367" y="11170"/>
                </a:cubicBezTo>
                <a:cubicBezTo>
                  <a:pt x="3342" y="11146"/>
                  <a:pt x="3257" y="11181"/>
                  <a:pt x="3179" y="11246"/>
                </a:cubicBezTo>
                <a:cubicBezTo>
                  <a:pt x="3016" y="11382"/>
                  <a:pt x="2834" y="11318"/>
                  <a:pt x="2904" y="11149"/>
                </a:cubicBezTo>
                <a:cubicBezTo>
                  <a:pt x="2923" y="11104"/>
                  <a:pt x="2929" y="11077"/>
                  <a:pt x="2919" y="11073"/>
                </a:cubicBezTo>
                <a:close/>
                <a:moveTo>
                  <a:pt x="13043" y="12179"/>
                </a:moveTo>
                <a:cubicBezTo>
                  <a:pt x="13007" y="12222"/>
                  <a:pt x="12979" y="12347"/>
                  <a:pt x="12979" y="12532"/>
                </a:cubicBezTo>
                <a:cubicBezTo>
                  <a:pt x="12979" y="12902"/>
                  <a:pt x="13108" y="13050"/>
                  <a:pt x="13156" y="12737"/>
                </a:cubicBezTo>
                <a:cubicBezTo>
                  <a:pt x="13190" y="12515"/>
                  <a:pt x="13491" y="12506"/>
                  <a:pt x="13525" y="12726"/>
                </a:cubicBezTo>
                <a:cubicBezTo>
                  <a:pt x="13548" y="12872"/>
                  <a:pt x="13599" y="12883"/>
                  <a:pt x="14267" y="12889"/>
                </a:cubicBezTo>
                <a:lnTo>
                  <a:pt x="14987" y="12896"/>
                </a:lnTo>
                <a:lnTo>
                  <a:pt x="14983" y="12511"/>
                </a:lnTo>
                <a:cubicBezTo>
                  <a:pt x="14981" y="12214"/>
                  <a:pt x="14963" y="12155"/>
                  <a:pt x="14900" y="12255"/>
                </a:cubicBezTo>
                <a:cubicBezTo>
                  <a:pt x="14855" y="12326"/>
                  <a:pt x="14749" y="12387"/>
                  <a:pt x="14663" y="12387"/>
                </a:cubicBezTo>
                <a:cubicBezTo>
                  <a:pt x="14577" y="12387"/>
                  <a:pt x="14505" y="12432"/>
                  <a:pt x="14505" y="12491"/>
                </a:cubicBezTo>
                <a:cubicBezTo>
                  <a:pt x="14505" y="12668"/>
                  <a:pt x="14337" y="12709"/>
                  <a:pt x="14290" y="12543"/>
                </a:cubicBezTo>
                <a:cubicBezTo>
                  <a:pt x="14230" y="12332"/>
                  <a:pt x="13885" y="12326"/>
                  <a:pt x="13849" y="12536"/>
                </a:cubicBezTo>
                <a:cubicBezTo>
                  <a:pt x="13807" y="12785"/>
                  <a:pt x="13664" y="12706"/>
                  <a:pt x="13619" y="12407"/>
                </a:cubicBezTo>
                <a:cubicBezTo>
                  <a:pt x="13585" y="12174"/>
                  <a:pt x="13572" y="12154"/>
                  <a:pt x="13529" y="12293"/>
                </a:cubicBezTo>
                <a:cubicBezTo>
                  <a:pt x="13465" y="12499"/>
                  <a:pt x="13220" y="12510"/>
                  <a:pt x="13164" y="12310"/>
                </a:cubicBezTo>
                <a:cubicBezTo>
                  <a:pt x="13124" y="12172"/>
                  <a:pt x="13079" y="12135"/>
                  <a:pt x="13043" y="12179"/>
                </a:cubicBezTo>
                <a:close/>
                <a:moveTo>
                  <a:pt x="16674" y="12387"/>
                </a:moveTo>
                <a:cubicBezTo>
                  <a:pt x="16448" y="12387"/>
                  <a:pt x="16431" y="12403"/>
                  <a:pt x="16440" y="12664"/>
                </a:cubicBezTo>
                <a:cubicBezTo>
                  <a:pt x="16450" y="12932"/>
                  <a:pt x="16451" y="12934"/>
                  <a:pt x="16501" y="12719"/>
                </a:cubicBezTo>
                <a:cubicBezTo>
                  <a:pt x="16530" y="12594"/>
                  <a:pt x="16607" y="12497"/>
                  <a:pt x="16674" y="12497"/>
                </a:cubicBezTo>
                <a:cubicBezTo>
                  <a:pt x="16741" y="12497"/>
                  <a:pt x="16814" y="12594"/>
                  <a:pt x="16843" y="12719"/>
                </a:cubicBezTo>
                <a:cubicBezTo>
                  <a:pt x="16893" y="12934"/>
                  <a:pt x="16894" y="12932"/>
                  <a:pt x="16904" y="12664"/>
                </a:cubicBezTo>
                <a:cubicBezTo>
                  <a:pt x="16913" y="12403"/>
                  <a:pt x="16900" y="12387"/>
                  <a:pt x="16674" y="12387"/>
                </a:cubicBezTo>
                <a:close/>
                <a:moveTo>
                  <a:pt x="16199" y="12393"/>
                </a:moveTo>
                <a:lnTo>
                  <a:pt x="15714" y="12397"/>
                </a:lnTo>
                <a:lnTo>
                  <a:pt x="15228" y="12397"/>
                </a:lnTo>
                <a:lnTo>
                  <a:pt x="15239" y="12667"/>
                </a:lnTo>
                <a:cubicBezTo>
                  <a:pt x="15248" y="12927"/>
                  <a:pt x="15251" y="12929"/>
                  <a:pt x="15299" y="12723"/>
                </a:cubicBezTo>
                <a:cubicBezTo>
                  <a:pt x="15370" y="12421"/>
                  <a:pt x="15537" y="12399"/>
                  <a:pt x="15642" y="12678"/>
                </a:cubicBezTo>
                <a:cubicBezTo>
                  <a:pt x="15715" y="12870"/>
                  <a:pt x="15765" y="12908"/>
                  <a:pt x="15939" y="12889"/>
                </a:cubicBezTo>
                <a:cubicBezTo>
                  <a:pt x="16112" y="12871"/>
                  <a:pt x="16156" y="12822"/>
                  <a:pt x="16177" y="12629"/>
                </a:cubicBezTo>
                <a:lnTo>
                  <a:pt x="16199" y="12393"/>
                </a:lnTo>
                <a:close/>
                <a:moveTo>
                  <a:pt x="9081" y="16574"/>
                </a:moveTo>
                <a:cubicBezTo>
                  <a:pt x="9070" y="16578"/>
                  <a:pt x="9055" y="16594"/>
                  <a:pt x="9039" y="16619"/>
                </a:cubicBezTo>
                <a:cubicBezTo>
                  <a:pt x="8994" y="16691"/>
                  <a:pt x="8891" y="16748"/>
                  <a:pt x="8810" y="16748"/>
                </a:cubicBezTo>
                <a:cubicBezTo>
                  <a:pt x="8637" y="16748"/>
                  <a:pt x="8542" y="16932"/>
                  <a:pt x="8610" y="17129"/>
                </a:cubicBezTo>
                <a:cubicBezTo>
                  <a:pt x="8642" y="17222"/>
                  <a:pt x="8734" y="17264"/>
                  <a:pt x="8893" y="17264"/>
                </a:cubicBezTo>
                <a:cubicBezTo>
                  <a:pt x="9123" y="17264"/>
                  <a:pt x="9129" y="17260"/>
                  <a:pt x="9126" y="16879"/>
                </a:cubicBezTo>
                <a:cubicBezTo>
                  <a:pt x="9125" y="16655"/>
                  <a:pt x="9113" y="16563"/>
                  <a:pt x="9081" y="16574"/>
                </a:cubicBezTo>
                <a:close/>
                <a:moveTo>
                  <a:pt x="9420" y="16602"/>
                </a:moveTo>
                <a:cubicBezTo>
                  <a:pt x="9398" y="16541"/>
                  <a:pt x="9378" y="16668"/>
                  <a:pt x="9375" y="16886"/>
                </a:cubicBezTo>
                <a:cubicBezTo>
                  <a:pt x="9369" y="17220"/>
                  <a:pt x="9385" y="17271"/>
                  <a:pt x="9480" y="17198"/>
                </a:cubicBezTo>
                <a:cubicBezTo>
                  <a:pt x="9558" y="17139"/>
                  <a:pt x="9610" y="17135"/>
                  <a:pt x="9646" y="17188"/>
                </a:cubicBezTo>
                <a:cubicBezTo>
                  <a:pt x="9674" y="17231"/>
                  <a:pt x="9787" y="17264"/>
                  <a:pt x="9894" y="17264"/>
                </a:cubicBezTo>
                <a:cubicBezTo>
                  <a:pt x="10050" y="17264"/>
                  <a:pt x="10090" y="17227"/>
                  <a:pt x="10090" y="17080"/>
                </a:cubicBezTo>
                <a:cubicBezTo>
                  <a:pt x="10090" y="16979"/>
                  <a:pt x="10098" y="16872"/>
                  <a:pt x="10109" y="16841"/>
                </a:cubicBezTo>
                <a:cubicBezTo>
                  <a:pt x="10144" y="16746"/>
                  <a:pt x="9767" y="16731"/>
                  <a:pt x="9646" y="16824"/>
                </a:cubicBezTo>
                <a:cubicBezTo>
                  <a:pt x="9556" y="16893"/>
                  <a:pt x="9522" y="16892"/>
                  <a:pt x="9495" y="16814"/>
                </a:cubicBezTo>
                <a:cubicBezTo>
                  <a:pt x="9476" y="16758"/>
                  <a:pt x="9442" y="16663"/>
                  <a:pt x="9420" y="16602"/>
                </a:cubicBezTo>
                <a:close/>
                <a:moveTo>
                  <a:pt x="14693" y="16616"/>
                </a:moveTo>
                <a:cubicBezTo>
                  <a:pt x="14654" y="16588"/>
                  <a:pt x="14579" y="16633"/>
                  <a:pt x="14467" y="16748"/>
                </a:cubicBezTo>
                <a:cubicBezTo>
                  <a:pt x="14359" y="16857"/>
                  <a:pt x="14289" y="16874"/>
                  <a:pt x="14181" y="16820"/>
                </a:cubicBezTo>
                <a:cubicBezTo>
                  <a:pt x="14101" y="16781"/>
                  <a:pt x="13979" y="16768"/>
                  <a:pt x="13909" y="16793"/>
                </a:cubicBezTo>
                <a:cubicBezTo>
                  <a:pt x="13758" y="16846"/>
                  <a:pt x="13738" y="17238"/>
                  <a:pt x="13883" y="17292"/>
                </a:cubicBezTo>
                <a:cubicBezTo>
                  <a:pt x="14055" y="17356"/>
                  <a:pt x="14092" y="17343"/>
                  <a:pt x="14252" y="17184"/>
                </a:cubicBezTo>
                <a:cubicBezTo>
                  <a:pt x="14401" y="17037"/>
                  <a:pt x="14415" y="17038"/>
                  <a:pt x="14493" y="17167"/>
                </a:cubicBezTo>
                <a:cubicBezTo>
                  <a:pt x="14600" y="17342"/>
                  <a:pt x="14636" y="17297"/>
                  <a:pt x="14704" y="16914"/>
                </a:cubicBezTo>
                <a:cubicBezTo>
                  <a:pt x="14735" y="16742"/>
                  <a:pt x="14732" y="16644"/>
                  <a:pt x="14693" y="16616"/>
                </a:cubicBezTo>
                <a:close/>
                <a:moveTo>
                  <a:pt x="10358" y="16637"/>
                </a:moveTo>
                <a:cubicBezTo>
                  <a:pt x="10326" y="16639"/>
                  <a:pt x="10297" y="16661"/>
                  <a:pt x="10260" y="16703"/>
                </a:cubicBezTo>
                <a:cubicBezTo>
                  <a:pt x="10195" y="16774"/>
                  <a:pt x="10191" y="16826"/>
                  <a:pt x="10249" y="16859"/>
                </a:cubicBezTo>
                <a:cubicBezTo>
                  <a:pt x="10295" y="16885"/>
                  <a:pt x="10331" y="16985"/>
                  <a:pt x="10331" y="17084"/>
                </a:cubicBezTo>
                <a:cubicBezTo>
                  <a:pt x="10331" y="17258"/>
                  <a:pt x="10350" y="17264"/>
                  <a:pt x="10893" y="17264"/>
                </a:cubicBezTo>
                <a:cubicBezTo>
                  <a:pt x="11389" y="17264"/>
                  <a:pt x="11454" y="17248"/>
                  <a:pt x="11454" y="17126"/>
                </a:cubicBezTo>
                <a:cubicBezTo>
                  <a:pt x="11454" y="16971"/>
                  <a:pt x="11642" y="16796"/>
                  <a:pt x="11725" y="16872"/>
                </a:cubicBezTo>
                <a:cubicBezTo>
                  <a:pt x="11754" y="16899"/>
                  <a:pt x="11778" y="17007"/>
                  <a:pt x="11781" y="17112"/>
                </a:cubicBezTo>
                <a:cubicBezTo>
                  <a:pt x="11786" y="17280"/>
                  <a:pt x="11794" y="17286"/>
                  <a:pt x="11849" y="17157"/>
                </a:cubicBezTo>
                <a:cubicBezTo>
                  <a:pt x="11954" y="16909"/>
                  <a:pt x="11862" y="16748"/>
                  <a:pt x="11612" y="16748"/>
                </a:cubicBezTo>
                <a:cubicBezTo>
                  <a:pt x="11487" y="16748"/>
                  <a:pt x="11362" y="16785"/>
                  <a:pt x="11333" y="16827"/>
                </a:cubicBezTo>
                <a:cubicBezTo>
                  <a:pt x="11297" y="16881"/>
                  <a:pt x="11247" y="16879"/>
                  <a:pt x="11175" y="16824"/>
                </a:cubicBezTo>
                <a:cubicBezTo>
                  <a:pt x="11118" y="16780"/>
                  <a:pt x="10966" y="16752"/>
                  <a:pt x="10832" y="16762"/>
                </a:cubicBezTo>
                <a:cubicBezTo>
                  <a:pt x="10699" y="16771"/>
                  <a:pt x="10535" y="16738"/>
                  <a:pt x="10471" y="16689"/>
                </a:cubicBezTo>
                <a:cubicBezTo>
                  <a:pt x="10424" y="16653"/>
                  <a:pt x="10390" y="16634"/>
                  <a:pt x="10358" y="16637"/>
                </a:cubicBezTo>
                <a:close/>
                <a:moveTo>
                  <a:pt x="12395" y="16755"/>
                </a:moveTo>
                <a:cubicBezTo>
                  <a:pt x="12202" y="16722"/>
                  <a:pt x="12012" y="16894"/>
                  <a:pt x="12079" y="17129"/>
                </a:cubicBezTo>
                <a:cubicBezTo>
                  <a:pt x="12123" y="17283"/>
                  <a:pt x="12486" y="17319"/>
                  <a:pt x="12633" y="17184"/>
                </a:cubicBezTo>
                <a:cubicBezTo>
                  <a:pt x="12695" y="17127"/>
                  <a:pt x="12737" y="17127"/>
                  <a:pt x="12776" y="17184"/>
                </a:cubicBezTo>
                <a:cubicBezTo>
                  <a:pt x="12805" y="17229"/>
                  <a:pt x="12916" y="17264"/>
                  <a:pt x="13021" y="17264"/>
                </a:cubicBezTo>
                <a:cubicBezTo>
                  <a:pt x="13245" y="17264"/>
                  <a:pt x="13363" y="17017"/>
                  <a:pt x="13216" y="16855"/>
                </a:cubicBezTo>
                <a:cubicBezTo>
                  <a:pt x="13093" y="16718"/>
                  <a:pt x="12986" y="16721"/>
                  <a:pt x="12817" y="16862"/>
                </a:cubicBezTo>
                <a:cubicBezTo>
                  <a:pt x="12696" y="16963"/>
                  <a:pt x="12671" y="16963"/>
                  <a:pt x="12580" y="16862"/>
                </a:cubicBezTo>
                <a:cubicBezTo>
                  <a:pt x="12525" y="16801"/>
                  <a:pt x="12460" y="16765"/>
                  <a:pt x="12395" y="16755"/>
                </a:cubicBezTo>
                <a:close/>
                <a:moveTo>
                  <a:pt x="7601" y="18086"/>
                </a:moveTo>
                <a:cubicBezTo>
                  <a:pt x="7562" y="18086"/>
                  <a:pt x="7527" y="18134"/>
                  <a:pt x="7499" y="18231"/>
                </a:cubicBezTo>
                <a:cubicBezTo>
                  <a:pt x="7462" y="18362"/>
                  <a:pt x="7433" y="18371"/>
                  <a:pt x="7299" y="18294"/>
                </a:cubicBezTo>
                <a:cubicBezTo>
                  <a:pt x="7068" y="18161"/>
                  <a:pt x="6881" y="18261"/>
                  <a:pt x="6881" y="18516"/>
                </a:cubicBezTo>
                <a:cubicBezTo>
                  <a:pt x="6881" y="18636"/>
                  <a:pt x="6924" y="18748"/>
                  <a:pt x="6979" y="18769"/>
                </a:cubicBezTo>
                <a:cubicBezTo>
                  <a:pt x="7034" y="18789"/>
                  <a:pt x="7135" y="18790"/>
                  <a:pt x="7201" y="18769"/>
                </a:cubicBezTo>
                <a:cubicBezTo>
                  <a:pt x="7385" y="18710"/>
                  <a:pt x="7791" y="18709"/>
                  <a:pt x="7959" y="18769"/>
                </a:cubicBezTo>
                <a:cubicBezTo>
                  <a:pt x="8047" y="18800"/>
                  <a:pt x="8182" y="18778"/>
                  <a:pt x="8290" y="18713"/>
                </a:cubicBezTo>
                <a:cubicBezTo>
                  <a:pt x="8450" y="18617"/>
                  <a:pt x="8483" y="18615"/>
                  <a:pt x="8569" y="18710"/>
                </a:cubicBezTo>
                <a:cubicBezTo>
                  <a:pt x="8683" y="18836"/>
                  <a:pt x="8901" y="18851"/>
                  <a:pt x="9021" y="18741"/>
                </a:cubicBezTo>
                <a:cubicBezTo>
                  <a:pt x="9079" y="18687"/>
                  <a:pt x="9168" y="18690"/>
                  <a:pt x="9314" y="18751"/>
                </a:cubicBezTo>
                <a:cubicBezTo>
                  <a:pt x="9478" y="18820"/>
                  <a:pt x="9552" y="18821"/>
                  <a:pt x="9642" y="18751"/>
                </a:cubicBezTo>
                <a:cubicBezTo>
                  <a:pt x="9733" y="18682"/>
                  <a:pt x="9791" y="18681"/>
                  <a:pt x="9913" y="18751"/>
                </a:cubicBezTo>
                <a:cubicBezTo>
                  <a:pt x="10148" y="18887"/>
                  <a:pt x="10321" y="18789"/>
                  <a:pt x="10313" y="18526"/>
                </a:cubicBezTo>
                <a:cubicBezTo>
                  <a:pt x="10307" y="18342"/>
                  <a:pt x="10274" y="18301"/>
                  <a:pt x="10124" y="18301"/>
                </a:cubicBezTo>
                <a:cubicBezTo>
                  <a:pt x="10023" y="18301"/>
                  <a:pt x="9918" y="18336"/>
                  <a:pt x="9891" y="18377"/>
                </a:cubicBezTo>
                <a:cubicBezTo>
                  <a:pt x="9859" y="18425"/>
                  <a:pt x="9781" y="18414"/>
                  <a:pt x="9676" y="18346"/>
                </a:cubicBezTo>
                <a:cubicBezTo>
                  <a:pt x="9558" y="18269"/>
                  <a:pt x="9455" y="18258"/>
                  <a:pt x="9314" y="18308"/>
                </a:cubicBezTo>
                <a:cubicBezTo>
                  <a:pt x="9187" y="18352"/>
                  <a:pt x="9061" y="18349"/>
                  <a:pt x="8957" y="18297"/>
                </a:cubicBezTo>
                <a:cubicBezTo>
                  <a:pt x="8835" y="18237"/>
                  <a:pt x="8753" y="18245"/>
                  <a:pt x="8614" y="18328"/>
                </a:cubicBezTo>
                <a:cubicBezTo>
                  <a:pt x="8449" y="18428"/>
                  <a:pt x="8417" y="18424"/>
                  <a:pt x="8301" y="18318"/>
                </a:cubicBezTo>
                <a:cubicBezTo>
                  <a:pt x="8194" y="18220"/>
                  <a:pt x="8133" y="18217"/>
                  <a:pt x="7959" y="18290"/>
                </a:cubicBezTo>
                <a:cubicBezTo>
                  <a:pt x="7772" y="18369"/>
                  <a:pt x="7744" y="18360"/>
                  <a:pt x="7706" y="18228"/>
                </a:cubicBezTo>
                <a:cubicBezTo>
                  <a:pt x="7679" y="18132"/>
                  <a:pt x="7639" y="18085"/>
                  <a:pt x="7601" y="18086"/>
                </a:cubicBezTo>
                <a:close/>
                <a:moveTo>
                  <a:pt x="10606" y="18183"/>
                </a:moveTo>
                <a:cubicBezTo>
                  <a:pt x="10534" y="18177"/>
                  <a:pt x="10520" y="18290"/>
                  <a:pt x="10554" y="18540"/>
                </a:cubicBezTo>
                <a:cubicBezTo>
                  <a:pt x="10578" y="18723"/>
                  <a:pt x="10632" y="18817"/>
                  <a:pt x="10712" y="18817"/>
                </a:cubicBezTo>
                <a:cubicBezTo>
                  <a:pt x="10813" y="18817"/>
                  <a:pt x="10815" y="18801"/>
                  <a:pt x="10727" y="18703"/>
                </a:cubicBezTo>
                <a:cubicBezTo>
                  <a:pt x="10646" y="18613"/>
                  <a:pt x="10645" y="18554"/>
                  <a:pt x="10716" y="18450"/>
                </a:cubicBezTo>
                <a:cubicBezTo>
                  <a:pt x="10787" y="18345"/>
                  <a:pt x="10782" y="18296"/>
                  <a:pt x="10697" y="18231"/>
                </a:cubicBezTo>
                <a:cubicBezTo>
                  <a:pt x="10660" y="18203"/>
                  <a:pt x="10630" y="18185"/>
                  <a:pt x="10606" y="18183"/>
                </a:cubicBezTo>
                <a:close/>
                <a:moveTo>
                  <a:pt x="15947" y="18186"/>
                </a:moveTo>
                <a:cubicBezTo>
                  <a:pt x="15902" y="18186"/>
                  <a:pt x="15881" y="18214"/>
                  <a:pt x="15849" y="18266"/>
                </a:cubicBezTo>
                <a:cubicBezTo>
                  <a:pt x="15806" y="18338"/>
                  <a:pt x="15721" y="18366"/>
                  <a:pt x="15627" y="18339"/>
                </a:cubicBezTo>
                <a:cubicBezTo>
                  <a:pt x="15544" y="18314"/>
                  <a:pt x="15398" y="18330"/>
                  <a:pt x="15303" y="18377"/>
                </a:cubicBezTo>
                <a:cubicBezTo>
                  <a:pt x="15178" y="18438"/>
                  <a:pt x="15107" y="18439"/>
                  <a:pt x="15043" y="18380"/>
                </a:cubicBezTo>
                <a:cubicBezTo>
                  <a:pt x="14889" y="18238"/>
                  <a:pt x="14666" y="18292"/>
                  <a:pt x="14584" y="18491"/>
                </a:cubicBezTo>
                <a:cubicBezTo>
                  <a:pt x="14540" y="18596"/>
                  <a:pt x="14525" y="18714"/>
                  <a:pt x="14550" y="18751"/>
                </a:cubicBezTo>
                <a:cubicBezTo>
                  <a:pt x="14611" y="18843"/>
                  <a:pt x="15045" y="18838"/>
                  <a:pt x="15107" y="18744"/>
                </a:cubicBezTo>
                <a:cubicBezTo>
                  <a:pt x="15139" y="18697"/>
                  <a:pt x="15219" y="18710"/>
                  <a:pt x="15326" y="18779"/>
                </a:cubicBezTo>
                <a:cubicBezTo>
                  <a:pt x="15429" y="18846"/>
                  <a:pt x="15539" y="18862"/>
                  <a:pt x="15612" y="18824"/>
                </a:cubicBezTo>
                <a:cubicBezTo>
                  <a:pt x="15677" y="18791"/>
                  <a:pt x="15801" y="18780"/>
                  <a:pt x="15883" y="18800"/>
                </a:cubicBezTo>
                <a:cubicBezTo>
                  <a:pt x="16000" y="18828"/>
                  <a:pt x="16030" y="18795"/>
                  <a:pt x="16030" y="18647"/>
                </a:cubicBezTo>
                <a:cubicBezTo>
                  <a:pt x="16030" y="18543"/>
                  <a:pt x="16062" y="18441"/>
                  <a:pt x="16101" y="18419"/>
                </a:cubicBezTo>
                <a:cubicBezTo>
                  <a:pt x="16207" y="18358"/>
                  <a:pt x="16377" y="18577"/>
                  <a:pt x="16324" y="18706"/>
                </a:cubicBezTo>
                <a:cubicBezTo>
                  <a:pt x="16298" y="18768"/>
                  <a:pt x="16311" y="18817"/>
                  <a:pt x="16354" y="18817"/>
                </a:cubicBezTo>
                <a:cubicBezTo>
                  <a:pt x="16397" y="18817"/>
                  <a:pt x="16433" y="18721"/>
                  <a:pt x="16433" y="18602"/>
                </a:cubicBezTo>
                <a:cubicBezTo>
                  <a:pt x="16433" y="18433"/>
                  <a:pt x="16378" y="18362"/>
                  <a:pt x="16177" y="18270"/>
                </a:cubicBezTo>
                <a:cubicBezTo>
                  <a:pt x="16060" y="18216"/>
                  <a:pt x="15992" y="18187"/>
                  <a:pt x="15947" y="18186"/>
                </a:cubicBezTo>
                <a:close/>
                <a:moveTo>
                  <a:pt x="12900" y="18301"/>
                </a:moveTo>
                <a:cubicBezTo>
                  <a:pt x="12773" y="18301"/>
                  <a:pt x="12646" y="18334"/>
                  <a:pt x="12618" y="18377"/>
                </a:cubicBezTo>
                <a:cubicBezTo>
                  <a:pt x="12583" y="18428"/>
                  <a:pt x="12534" y="18432"/>
                  <a:pt x="12471" y="18384"/>
                </a:cubicBezTo>
                <a:cubicBezTo>
                  <a:pt x="12418" y="18344"/>
                  <a:pt x="12134" y="18311"/>
                  <a:pt x="11842" y="18311"/>
                </a:cubicBezTo>
                <a:cubicBezTo>
                  <a:pt x="11329" y="18311"/>
                  <a:pt x="11309" y="18317"/>
                  <a:pt x="11269" y="18509"/>
                </a:cubicBezTo>
                <a:cubicBezTo>
                  <a:pt x="11214" y="18777"/>
                  <a:pt x="11256" y="18817"/>
                  <a:pt x="11582" y="18817"/>
                </a:cubicBezTo>
                <a:cubicBezTo>
                  <a:pt x="11764" y="18817"/>
                  <a:pt x="11877" y="18861"/>
                  <a:pt x="11909" y="18939"/>
                </a:cubicBezTo>
                <a:cubicBezTo>
                  <a:pt x="11955" y="19048"/>
                  <a:pt x="11967" y="19048"/>
                  <a:pt x="12034" y="18939"/>
                </a:cubicBezTo>
                <a:cubicBezTo>
                  <a:pt x="12074" y="18873"/>
                  <a:pt x="12172" y="18817"/>
                  <a:pt x="12256" y="18817"/>
                </a:cubicBezTo>
                <a:cubicBezTo>
                  <a:pt x="12339" y="18817"/>
                  <a:pt x="12432" y="18786"/>
                  <a:pt x="12459" y="18744"/>
                </a:cubicBezTo>
                <a:cubicBezTo>
                  <a:pt x="12536" y="18630"/>
                  <a:pt x="12660" y="18732"/>
                  <a:pt x="12663" y="18914"/>
                </a:cubicBezTo>
                <a:cubicBezTo>
                  <a:pt x="12665" y="19060"/>
                  <a:pt x="12672" y="19065"/>
                  <a:pt x="12746" y="18949"/>
                </a:cubicBezTo>
                <a:cubicBezTo>
                  <a:pt x="12791" y="18878"/>
                  <a:pt x="12891" y="18817"/>
                  <a:pt x="12968" y="18817"/>
                </a:cubicBezTo>
                <a:cubicBezTo>
                  <a:pt x="13045" y="18817"/>
                  <a:pt x="13150" y="18782"/>
                  <a:pt x="13198" y="18738"/>
                </a:cubicBezTo>
                <a:cubicBezTo>
                  <a:pt x="13260" y="18680"/>
                  <a:pt x="13298" y="18680"/>
                  <a:pt x="13337" y="18738"/>
                </a:cubicBezTo>
                <a:cubicBezTo>
                  <a:pt x="13429" y="18875"/>
                  <a:pt x="13544" y="18825"/>
                  <a:pt x="13544" y="18647"/>
                </a:cubicBezTo>
                <a:cubicBezTo>
                  <a:pt x="13544" y="18554"/>
                  <a:pt x="13581" y="18443"/>
                  <a:pt x="13627" y="18401"/>
                </a:cubicBezTo>
                <a:cubicBezTo>
                  <a:pt x="13733" y="18303"/>
                  <a:pt x="13463" y="18291"/>
                  <a:pt x="13329" y="18387"/>
                </a:cubicBezTo>
                <a:cubicBezTo>
                  <a:pt x="13272" y="18429"/>
                  <a:pt x="13215" y="18425"/>
                  <a:pt x="13183" y="18377"/>
                </a:cubicBezTo>
                <a:cubicBezTo>
                  <a:pt x="13154" y="18334"/>
                  <a:pt x="13027" y="18301"/>
                  <a:pt x="12900" y="18301"/>
                </a:cubicBezTo>
                <a:close/>
                <a:moveTo>
                  <a:pt x="14109" y="18301"/>
                </a:moveTo>
                <a:cubicBezTo>
                  <a:pt x="13923" y="18301"/>
                  <a:pt x="13760" y="18535"/>
                  <a:pt x="13830" y="18703"/>
                </a:cubicBezTo>
                <a:cubicBezTo>
                  <a:pt x="13883" y="18829"/>
                  <a:pt x="14304" y="18866"/>
                  <a:pt x="14380" y="18751"/>
                </a:cubicBezTo>
                <a:cubicBezTo>
                  <a:pt x="14467" y="18623"/>
                  <a:pt x="14273" y="18301"/>
                  <a:pt x="14109" y="18301"/>
                </a:cubicBezTo>
                <a:close/>
              </a:path>
            </a:pathLst>
          </a:custGeom>
          <a:ln w="25400"/>
        </p:spPr>
      </p:pic>
      <p:sp>
        <p:nvSpPr>
          <p:cNvPr id="24" name="TextBox 23"/>
          <p:cNvSpPr txBox="1"/>
          <p:nvPr/>
        </p:nvSpPr>
        <p:spPr>
          <a:xfrm>
            <a:off x="736353" y="1138546"/>
            <a:ext cx="268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sPHENIX upgrade @RHIC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439" y="1539956"/>
            <a:ext cx="2187090" cy="2239185"/>
          </a:xfrm>
          <a:prstGeom prst="rect">
            <a:avLst/>
          </a:prstGeom>
        </p:spPr>
      </p:pic>
      <p:cxnSp>
        <p:nvCxnSpPr>
          <p:cNvPr id="26" name="Straight Connector 25"/>
          <p:cNvCxnSpPr/>
          <p:nvPr/>
        </p:nvCxnSpPr>
        <p:spPr>
          <a:xfrm>
            <a:off x="2331249" y="2723657"/>
            <a:ext cx="523165" cy="113796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1716885" y="2723657"/>
            <a:ext cx="533400" cy="1137960"/>
          </a:xfrm>
          <a:prstGeom prst="line">
            <a:avLst/>
          </a:prstGeom>
          <a:ln>
            <a:solidFill>
              <a:srgbClr val="FF0000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32739" y="1596165"/>
            <a:ext cx="1999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ALICE ITS Upgrade @CERN;</a:t>
            </a:r>
          </a:p>
          <a:p>
            <a:r>
              <a:rPr lang="en-US" sz="1200" dirty="0"/>
              <a:t>Inner Tracker System (2021+)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0519" y="1249848"/>
            <a:ext cx="2098781" cy="71558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350" dirty="0"/>
              <a:t>Key integration tasks: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Readout </a:t>
            </a:r>
          </a:p>
          <a:p>
            <a:pPr marL="214313" indent="-214313">
              <a:buFontTx/>
              <a:buChar char="-"/>
            </a:pPr>
            <a:r>
              <a:rPr lang="en-US" sz="1350" dirty="0"/>
              <a:t>Mechanics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2BCA-8211-674D-B844-4F16E89BBE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DA4E11-D1A2-C44F-98FA-BF7B566B65F7}" type="datetime1">
              <a:rPr lang="en-US" smtClean="0"/>
              <a:t>4/22/18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B825348-5C51-324B-8844-8088BA1C5F85}"/>
              </a:ext>
            </a:extLst>
          </p:cNvPr>
          <p:cNvSpPr txBox="1"/>
          <p:nvPr/>
        </p:nvSpPr>
        <p:spPr>
          <a:xfrm>
            <a:off x="1306439" y="5954942"/>
            <a:ext cx="4022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</a:rPr>
              <a:t>MVTX could also be a day-1 EIC detector</a:t>
            </a:r>
          </a:p>
        </p:txBody>
      </p:sp>
    </p:spTree>
    <p:extLst>
      <p:ext uri="{BB962C8B-B14F-4D97-AF65-F5344CB8AC3E}">
        <p14:creationId xmlns:p14="http://schemas.microsoft.com/office/powerpoint/2010/main" val="34249363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765BA0-8D74-034B-8668-4D55130BC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B19AA-CFEF-DE46-A06B-FDBFC5896DC8}" type="datetime1">
              <a:rPr lang="en-US" smtClean="0"/>
              <a:t>4/22/18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ADEBFD-E78E-D24C-A484-BA79BB039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4C4C10-A89E-E649-A077-3E3D2F66F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ED5F59-28CB-684C-BED5-E0117DC2FC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255" y="1823060"/>
            <a:ext cx="8923910" cy="41790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70DEB5F-446C-264A-8185-6D0A7D0A35F7}"/>
              </a:ext>
            </a:extLst>
          </p:cNvPr>
          <p:cNvSpPr txBox="1">
            <a:spLocks/>
          </p:cNvSpPr>
          <p:nvPr/>
        </p:nvSpPr>
        <p:spPr>
          <a:xfrm>
            <a:off x="768041" y="91203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300" dirty="0"/>
              <a:t>sPHENIX Integration: MVTX + INTT + TPC </a:t>
            </a:r>
          </a:p>
        </p:txBody>
      </p:sp>
    </p:spTree>
    <p:extLst>
      <p:ext uri="{BB962C8B-B14F-4D97-AF65-F5344CB8AC3E}">
        <p14:creationId xmlns:p14="http://schemas.microsoft.com/office/powerpoint/2010/main" val="35098564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MVTX staves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938969-9A9C-EF4D-AE70-3FA04EE0D568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" t="6840"/>
          <a:stretch/>
        </p:blipFill>
        <p:spPr>
          <a:xfrm>
            <a:off x="0" y="2590202"/>
            <a:ext cx="4703495" cy="2764934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V="1">
            <a:off x="4277440" y="2507456"/>
            <a:ext cx="668929" cy="38139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2809532" y="2828400"/>
            <a:ext cx="1467908" cy="13358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TextBox 20"/>
          <p:cNvSpPr txBox="1"/>
          <p:nvPr/>
        </p:nvSpPr>
        <p:spPr>
          <a:xfrm>
            <a:off x="3230924" y="2385899"/>
            <a:ext cx="670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</a:t>
            </a:r>
            <a:endParaRPr lang="en-US" sz="135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C46062-2FA5-F04D-A031-2455B694E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369" y="1203047"/>
            <a:ext cx="4034566" cy="30582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8E10ACA-4178-C043-9BBC-80773A724311}"/>
              </a:ext>
            </a:extLst>
          </p:cNvPr>
          <p:cNvSpPr txBox="1"/>
          <p:nvPr/>
        </p:nvSpPr>
        <p:spPr>
          <a:xfrm>
            <a:off x="6767763" y="3123076"/>
            <a:ext cx="1144159" cy="30008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350" dirty="0"/>
              <a:t>Wire Bonding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F78417-02A9-C249-875D-4AF56AB662DB}"/>
              </a:ext>
            </a:extLst>
          </p:cNvPr>
          <p:cNvSpPr txBox="1"/>
          <p:nvPr/>
        </p:nvSpPr>
        <p:spPr>
          <a:xfrm>
            <a:off x="5338246" y="4568374"/>
            <a:ext cx="3338606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Single Stave: </a:t>
            </a:r>
          </a:p>
          <a:p>
            <a:r>
              <a:rPr lang="en-US" sz="1350" dirty="0"/>
              <a:t>FPC + Wire Bonding + Sensors + Space Frame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CA9164E-19C7-334C-8915-13668319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7BF7E-E29C-E745-8AC2-CBBD865E142B}" type="datetime1">
              <a:rPr lang="en-US" smtClean="0"/>
              <a:t>4/22/18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2912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9822" y="1404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INTT-MVTX Conflict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12306" b="30217"/>
          <a:stretch/>
        </p:blipFill>
        <p:spPr>
          <a:xfrm>
            <a:off x="0" y="1045977"/>
            <a:ext cx="7625752" cy="3629932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1917517" y="1519158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917517" y="1749244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17517" y="1973380"/>
            <a:ext cx="5329201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94951" y="2188040"/>
            <a:ext cx="4241259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20434" y="1051686"/>
            <a:ext cx="1436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INTT 4-layers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9822" y="4498127"/>
            <a:ext cx="873945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/>
              <a:t>Currently a clear conflict between the INTT and MVTX</a:t>
            </a:r>
          </a:p>
          <a:p>
            <a:pPr marL="742950" lvl="1" indent="-285750">
              <a:buFontTx/>
              <a:buChar char="-"/>
            </a:pPr>
            <a:r>
              <a:rPr lang="en-US" sz="1600" dirty="0">
                <a:solidFill>
                  <a:srgbClr val="0000FF"/>
                </a:solidFill>
              </a:rPr>
              <a:t>INTT only includes ladder, no connectors, cooling barbs, </a:t>
            </a:r>
            <a:r>
              <a:rPr lang="en-US" sz="1600" dirty="0" err="1">
                <a:solidFill>
                  <a:srgbClr val="0000FF"/>
                </a:solidFill>
              </a:rPr>
              <a:t>etc</a:t>
            </a:r>
            <a:endParaRPr lang="en-US" sz="1600" dirty="0">
              <a:solidFill>
                <a:srgbClr val="0000FF"/>
              </a:solidFill>
            </a:endParaRPr>
          </a:p>
          <a:p>
            <a:pPr marL="742950" lvl="1" indent="-285750">
              <a:buFontTx/>
              <a:buChar char="-"/>
            </a:pPr>
            <a:endParaRPr lang="en-US" sz="1600" dirty="0">
              <a:solidFill>
                <a:srgbClr val="0000FF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R&amp;D items</a:t>
            </a:r>
            <a:r>
              <a:rPr lang="en-US" sz="2000" dirty="0"/>
              <a:t>: 1) Extend cables to move the conical structure further out in z-direction; 2) Design/optimize INTT layers to fit current MVTX geometry; 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FPC data cable is the HDI and can’t be easily  extended, short “firefly” cables possible?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Reduce angle of cone </a:t>
            </a:r>
            <a:r>
              <a:rPr lang="mr-IN" sz="1600" dirty="0"/>
              <a:t>–</a:t>
            </a:r>
            <a:r>
              <a:rPr lang="en-US" sz="1600" dirty="0"/>
              <a:t> redesign C-structures and connectors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359" y="10459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|&lt;0.95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0176" y="1420577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|&lt;1.09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640176" y="1783998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|&lt;1.28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40176" y="2170631"/>
            <a:ext cx="1045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|</a:t>
            </a:r>
            <a:r>
              <a:rPr lang="en-US" dirty="0" err="1"/>
              <a:t>η</a:t>
            </a:r>
            <a:r>
              <a:rPr lang="en-US" dirty="0"/>
              <a:t>|&lt;1.12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98577" y="401810"/>
            <a:ext cx="1755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INTT Acceptance</a:t>
            </a:r>
          </a:p>
          <a:p>
            <a:r>
              <a:rPr lang="en-US" dirty="0"/>
              <a:t> @ |z|=10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485EF-F927-A445-BE92-221BBB860B7B}" type="datetime1">
              <a:rPr lang="en-US" smtClean="0"/>
              <a:t>4/22/18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8511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471" y="-368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INTT-MVTX Conflict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5DECE-709F-5547-99FE-06FE97115E35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54" t="23903" r="12306" b="30217"/>
          <a:stretch/>
        </p:blipFill>
        <p:spPr>
          <a:xfrm>
            <a:off x="3886066" y="946359"/>
            <a:ext cx="4925840" cy="362497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3114079" y="946359"/>
            <a:ext cx="5586992" cy="1142063"/>
            <a:chOff x="3224914" y="1942528"/>
            <a:chExt cx="5586992" cy="1142063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3224914" y="2415709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3224914" y="2645795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3224914" y="2869931"/>
              <a:ext cx="5329201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3802348" y="3084591"/>
              <a:ext cx="4241259" cy="0"/>
            </a:xfrm>
            <a:prstGeom prst="line">
              <a:avLst/>
            </a:prstGeom>
            <a:ln w="508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7396134" y="1942528"/>
              <a:ext cx="14157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INTT 4-layers</a:t>
              </a:r>
            </a:p>
          </p:txBody>
        </p:sp>
      </p:grpSp>
      <p:pic>
        <p:nvPicPr>
          <p:cNvPr id="14" name="Picture 13" descr="Updated-ITT-MVTX-sectioned-04_30_2017-0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8" t="23903" r="52646" b="30217"/>
          <a:stretch/>
        </p:blipFill>
        <p:spPr>
          <a:xfrm>
            <a:off x="424575" y="946359"/>
            <a:ext cx="2689504" cy="3624978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3114079" y="2225394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114079" y="2916209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114079" y="2533168"/>
            <a:ext cx="771987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114079" y="2533168"/>
            <a:ext cx="771987" cy="38304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/>
          <p:cNvCxnSpPr/>
          <p:nvPr/>
        </p:nvCxnSpPr>
        <p:spPr>
          <a:xfrm>
            <a:off x="3114079" y="3212086"/>
            <a:ext cx="771987" cy="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creen Shot 2017-05-12 at 12.1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364" y="3563498"/>
            <a:ext cx="3600852" cy="1906993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20BE5-C066-314C-8C72-46DA25DDBF85}" type="datetime1">
              <a:rPr lang="en-US" smtClean="0"/>
              <a:t>4/22/18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4574" y="5097407"/>
            <a:ext cx="74147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1600" dirty="0"/>
              <a:t>Extend cables to move the conical structure further out in z-direction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FPC data cable is the HDI and can’t be easily  extended</a:t>
            </a:r>
          </a:p>
          <a:p>
            <a:pPr marL="971550" lvl="1" indent="-514350">
              <a:buFont typeface="Arial"/>
              <a:buChar char="•"/>
            </a:pPr>
            <a:r>
              <a:rPr lang="en-US" sz="1600" dirty="0"/>
              <a:t>Possibly add short “firefly” cables to hook up to patch panel, R&amp;D needed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1600" dirty="0"/>
              <a:t>Reduce angle of cone </a:t>
            </a:r>
            <a:r>
              <a:rPr lang="mr-IN" sz="1600" dirty="0"/>
              <a:t>–</a:t>
            </a:r>
            <a:r>
              <a:rPr lang="en-US" sz="1600" dirty="0"/>
              <a:t> redesign </a:t>
            </a:r>
          </a:p>
        </p:txBody>
      </p:sp>
    </p:spTree>
    <p:extLst>
      <p:ext uri="{BB962C8B-B14F-4D97-AF65-F5344CB8AC3E}">
        <p14:creationId xmlns:p14="http://schemas.microsoft.com/office/powerpoint/2010/main" val="16627510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932" y="153689"/>
            <a:ext cx="7034867" cy="1143000"/>
          </a:xfrm>
        </p:spPr>
        <p:txBody>
          <a:bodyPr>
            <a:normAutofit/>
          </a:bodyPr>
          <a:lstStyle/>
          <a:p>
            <a:r>
              <a:rPr lang="en-US" dirty="0"/>
              <a:t>MVTX/INTT Integration</a:t>
            </a:r>
            <a:br>
              <a:rPr lang="en-US" dirty="0"/>
            </a:br>
            <a:r>
              <a:rPr lang="en-US" sz="3100" dirty="0">
                <a:solidFill>
                  <a:srgbClr val="0000FF"/>
                </a:solidFill>
              </a:rPr>
              <a:t>Extend MVTX Service Cables?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0C98EC-7798-EC43-A8AD-49D781B62717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9700E-5D5B-B24D-80D9-1261721CE4E2}" type="slidenum">
              <a:rPr lang="en-US" smtClean="0"/>
              <a:t>44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729007"/>
            <a:ext cx="9189083" cy="1468652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08261" y="1885381"/>
            <a:ext cx="0" cy="974599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004210" y="2283133"/>
            <a:ext cx="11747" cy="43644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22661" y="1974328"/>
            <a:ext cx="8831678" cy="180301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84680" y="1433972"/>
            <a:ext cx="1321358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506.2 mm</a:t>
            </a:r>
            <a:endParaRPr lang="en-US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6200000">
            <a:off x="1335563" y="2492551"/>
            <a:ext cx="878961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16200000">
            <a:off x="7572027" y="2398303"/>
            <a:ext cx="942013" cy="2462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41.9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645359" y="2201667"/>
            <a:ext cx="0" cy="502224"/>
          </a:xfrm>
          <a:prstGeom prst="straightConnector1">
            <a:avLst/>
          </a:prstGeom>
          <a:ln>
            <a:solidFill>
              <a:srgbClr val="FF0000"/>
            </a:solidFill>
            <a:headEnd type="triangle" w="sm" len="med"/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 rot="16200000">
            <a:off x="4311597" y="2529108"/>
            <a:ext cx="1073536" cy="24622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16.15 mm</a:t>
            </a:r>
            <a:endParaRPr lang="en-US" sz="1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04954" y="3208596"/>
            <a:ext cx="4340047" cy="185488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3471042" y="5078220"/>
            <a:ext cx="558329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9 silicon chips are read out in parallel: each chip sends its data stream to the end of Stave by a dedicated differential pair, 100 </a:t>
            </a:r>
            <a:r>
              <a:rPr lang="en-GB" sz="1600" dirty="0">
                <a:latin typeface="Symbol" panose="05050102010706020507" pitchFamily="18" charset="2"/>
              </a:rPr>
              <a:t>m</a:t>
            </a:r>
            <a:r>
              <a:rPr lang="en-GB" sz="1600" dirty="0"/>
              <a:t>m wide. Two additional differential pairs distribute the clock and configuration signals. 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146703"/>
            <a:ext cx="5471158" cy="36003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5544655" y="4326278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1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452921" y="3531673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9</a:t>
            </a:r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822331" y="3752449"/>
            <a:ext cx="1267693" cy="276999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……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5101" y="4117261"/>
            <a:ext cx="1267693" cy="461665"/>
          </a:xfrm>
          <a:prstGeom prst="rect">
            <a:avLst/>
          </a:prstGeom>
          <a:noFill/>
          <a:scene3d>
            <a:camera prst="isometricOffAxis1Right">
              <a:rot lat="900000" lon="19800000" rev="390000"/>
            </a:camera>
            <a:lightRig rig="threePt" dir="t"/>
          </a:scene3d>
          <a:sp3d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Arial" pitchFamily="34" charset="0"/>
                <a:cs typeface="Arial" pitchFamily="34" charset="0"/>
              </a:rPr>
              <a:t>CHIP 2</a:t>
            </a:r>
          </a:p>
          <a:p>
            <a:pPr algn="ctr"/>
            <a:endParaRPr lang="fr-FR" sz="12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229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FE0ED4-ED2F-E94B-A7A8-3D9520DF93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407" y="178639"/>
            <a:ext cx="7886700" cy="994172"/>
          </a:xfrm>
        </p:spPr>
        <p:txBody>
          <a:bodyPr/>
          <a:lstStyle/>
          <a:p>
            <a:r>
              <a:rPr lang="en-US" dirty="0"/>
              <a:t>MVTX FPC R&amp;D @CERN and LANL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3972C89-4CA4-7A4E-A5F1-9C951782E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1355570" y="912309"/>
            <a:ext cx="4361521" cy="581536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324E29D-6354-AA4E-B6EB-17A6973DA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CD79A-05A6-E345-B1B2-CBAB7C6C3A6B}" type="datetime1">
              <a:rPr lang="en-US" smtClean="0"/>
              <a:t>4/22/18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0CEAE120-3168-974C-B8F0-D052D7BB6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9DFF8593-0A09-1E40-95E9-4A428AEE2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FA4787-172B-934F-A091-23410A0F2FC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79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3E5D03-43E0-F54C-9AE3-F16FB2EC20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21" r="12371"/>
          <a:stretch/>
        </p:blipFill>
        <p:spPr>
          <a:xfrm rot="16200000">
            <a:off x="1390231" y="-236563"/>
            <a:ext cx="6577297" cy="7243950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287732-6E84-7F4E-9EA9-40BEAA65B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A51531-422A-5D49-9505-449E55EEFB77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FB6890-9085-7443-8C65-B4F6A90BE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5D223F-1AEF-0E40-BB1D-3398C51BF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3772AE-C3F7-C844-93B6-F5ABCF6BF48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976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3" t="20439" r="5465" b="11993"/>
          <a:stretch/>
        </p:blipFill>
        <p:spPr>
          <a:xfrm>
            <a:off x="1908545" y="1455332"/>
            <a:ext cx="4968063" cy="29983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1979" y="3584501"/>
            <a:ext cx="15470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END WHEELS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08546" y="1391536"/>
            <a:ext cx="161880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PATCH PANEL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7757" y="1287662"/>
            <a:ext cx="26554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ESTIMATED TOTAL MASS HALF DETECTOR 1,100.0 grams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6095114" y="2763136"/>
            <a:ext cx="486440" cy="8213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3830380" y="3066164"/>
            <a:ext cx="1499191" cy="5183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19548" y="1668536"/>
            <a:ext cx="498401" cy="41677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117459" y="4126762"/>
            <a:ext cx="152311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CONICAL SECTION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758610" y="3723001"/>
            <a:ext cx="633967" cy="40376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098222" y="4914901"/>
            <a:ext cx="490673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dirty="0"/>
              <a:t>MVTX half detector assembly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C29F14-2144-C145-9188-9F3EEDF0C057}" type="datetime1">
              <a:rPr lang="en-US" smtClean="0"/>
              <a:t>4/22/18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4709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B58F5-486B-974F-8AD1-DC840C182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2102"/>
            <a:ext cx="7886700" cy="994172"/>
          </a:xfrm>
        </p:spPr>
        <p:txBody>
          <a:bodyPr/>
          <a:lstStyle/>
          <a:p>
            <a:r>
              <a:rPr lang="en-US" dirty="0"/>
              <a:t>MVTX Detectors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85EAA1-CF75-8A49-8701-E5B5E5CB1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8DF09F-469D-6D4C-9C42-6E94CBA8D3EF}" type="datetime1">
              <a:rPr lang="en-US" smtClean="0"/>
              <a:t>4/22/18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11C5B6-D2C5-204D-9533-8331260097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07FB13-5B2A-D14D-81D8-520CEDD84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48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7E9801-20F6-F142-9FF1-4621A9DEA2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912" y="1771651"/>
            <a:ext cx="6406616" cy="412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991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1" r="15803"/>
          <a:stretch/>
        </p:blipFill>
        <p:spPr bwMode="auto">
          <a:xfrm>
            <a:off x="1629439" y="1191614"/>
            <a:ext cx="5345519" cy="4112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677248" y="2340493"/>
            <a:ext cx="118021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b="1" dirty="0"/>
              <a:t>DETECTOR SECTION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12983" y="4589279"/>
            <a:ext cx="17942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SERVICES, SUPPORT</a:t>
            </a:r>
            <a:br>
              <a:rPr lang="en-US" sz="1350" dirty="0"/>
            </a:br>
            <a:r>
              <a:rPr lang="en-US" sz="1350" dirty="0"/>
              <a:t>SECTION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6410104" y="1702539"/>
            <a:ext cx="665864" cy="6379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5313621" y="3823735"/>
            <a:ext cx="685800" cy="76554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654942" y="5384285"/>
            <a:ext cx="24003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ALICE HALF-BARREL ASSY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638" y="562767"/>
            <a:ext cx="6502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Service Barrel: Design and Fabrication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1FE85B-4CE6-B54A-AACE-138583288E8E}" type="datetime1">
              <a:rPr lang="en-US" smtClean="0"/>
              <a:t>4/22/18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8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7359" y="92885"/>
            <a:ext cx="7339693" cy="917864"/>
          </a:xfrm>
        </p:spPr>
        <p:txBody>
          <a:bodyPr>
            <a:normAutofit/>
          </a:bodyPr>
          <a:lstStyle/>
          <a:p>
            <a:r>
              <a:rPr lang="en-US" sz="3200" b="1" dirty="0"/>
              <a:t>Monolithic-Active-Pixel-Sensors (MAPS)</a:t>
            </a:r>
            <a:br>
              <a:rPr lang="en-US" sz="3200" b="1" dirty="0"/>
            </a:br>
            <a:r>
              <a:rPr lang="en-US" sz="1800" b="1" dirty="0">
                <a:solidFill>
                  <a:srgbClr val="FF0000"/>
                </a:solidFill>
              </a:rPr>
              <a:t>ALPIDE: </a:t>
            </a:r>
            <a:r>
              <a:rPr lang="en-US" sz="1800" dirty="0">
                <a:solidFill>
                  <a:srgbClr val="FF0000"/>
                </a:solidFill>
              </a:rPr>
              <a:t>The next Generation State of the Art Pixel Tracker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6949" y="1270835"/>
            <a:ext cx="5883562" cy="2344010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solidFill>
                  <a:srgbClr val="0000FF"/>
                </a:solidFill>
              </a:rPr>
              <a:t>Advantages of ALICE MAPS(ALPIDE):</a:t>
            </a:r>
          </a:p>
          <a:p>
            <a:pPr lvl="1"/>
            <a:r>
              <a:rPr lang="en-US" dirty="0"/>
              <a:t>Very fine pitch (27x29 </a:t>
            </a:r>
            <a:r>
              <a:rPr lang="en-US" dirty="0" err="1"/>
              <a:t>μm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High efficiency (&gt;99%) and low noise (&lt;10</a:t>
            </a:r>
            <a:r>
              <a:rPr lang="en-US" baseline="30000" dirty="0"/>
              <a:t>-6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Excellent time resolution,  ~5 </a:t>
            </a:r>
            <a:r>
              <a:rPr lang="en-US" dirty="0" err="1"/>
              <a:t>μs</a:t>
            </a:r>
            <a:endParaRPr lang="en-US" dirty="0"/>
          </a:p>
          <a:p>
            <a:pPr lvl="1"/>
            <a:r>
              <a:rPr lang="en-US" dirty="0"/>
              <a:t>Ultra-thin/low mass, 50μm (~0.3% X</a:t>
            </a:r>
            <a:r>
              <a:rPr lang="en-US" baseline="-25000" dirty="0"/>
              <a:t>0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On-pixel digitization, low power dissipation </a:t>
            </a:r>
            <a:endParaRPr lang="en-US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An ideal detector for </a:t>
            </a:r>
            <a:r>
              <a:rPr lang="en-US" b="1" dirty="0" err="1">
                <a:solidFill>
                  <a:srgbClr val="0432FF"/>
                </a:solidFill>
              </a:rPr>
              <a:t>sPHENIX</a:t>
            </a:r>
            <a:r>
              <a:rPr lang="en-US" b="1" dirty="0">
                <a:solidFill>
                  <a:srgbClr val="0432FF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and </a:t>
            </a:r>
            <a:r>
              <a:rPr lang="en-US" b="1" dirty="0">
                <a:solidFill>
                  <a:srgbClr val="0432FF"/>
                </a:solidFill>
              </a:rPr>
              <a:t>EIC</a:t>
            </a:r>
            <a:r>
              <a:rPr lang="en-US" b="1" dirty="0">
                <a:solidFill>
                  <a:srgbClr val="FF0000"/>
                </a:solidFill>
              </a:rPr>
              <a:t> physics!</a:t>
            </a:r>
          </a:p>
          <a:p>
            <a:pPr lvl="1"/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310D-C707-C04D-BB98-A98DED1EAA11}" type="datetime1">
              <a:rPr lang="en-US" smtClean="0"/>
              <a:t>4/22/18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E7DA73-A92A-DA4F-A1A7-28B6AC472496}" type="slidenum">
              <a:rPr lang="en-US" smtClean="0"/>
              <a:t>5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3680E-18B4-DC47-B778-8F86E3AE12E6}"/>
              </a:ext>
            </a:extLst>
          </p:cNvPr>
          <p:cNvGrpSpPr/>
          <p:nvPr/>
        </p:nvGrpSpPr>
        <p:grpSpPr>
          <a:xfrm>
            <a:off x="464055" y="3669722"/>
            <a:ext cx="6661140" cy="2991882"/>
            <a:chOff x="1227338" y="3669723"/>
            <a:chExt cx="5370850" cy="2102964"/>
          </a:xfrm>
        </p:grpSpPr>
        <p:pic>
          <p:nvPicPr>
            <p:cNvPr id="5" name="pasted-image.pdf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23441" y="3697976"/>
              <a:ext cx="4874747" cy="1823808"/>
            </a:xfrm>
            <a:prstGeom prst="rect">
              <a:avLst/>
            </a:prstGeom>
            <a:ln w="25400" cap="flat">
              <a:noFill/>
              <a:round/>
            </a:ln>
            <a:effectLst/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1617846" y="4053052"/>
              <a:ext cx="0" cy="1323647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227338" y="4593016"/>
              <a:ext cx="63190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50 </a:t>
              </a:r>
              <a:r>
                <a:rPr lang="en-US" sz="1350" dirty="0" err="1"/>
                <a:t>μm</a:t>
              </a:r>
              <a:endParaRPr lang="en-US" sz="135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66765" y="5472605"/>
              <a:ext cx="631904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28 </a:t>
              </a:r>
              <a:r>
                <a:rPr lang="en-US" sz="1350" dirty="0" err="1"/>
                <a:t>μm</a:t>
              </a:r>
              <a:endParaRPr lang="en-US" sz="1350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>
              <a:off x="1864673" y="5479208"/>
              <a:ext cx="2828853" cy="0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1388919" y="3669723"/>
              <a:ext cx="1176925" cy="3000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ALPIDE design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750356" y="1223019"/>
            <a:ext cx="2514870" cy="2169705"/>
            <a:chOff x="5677220" y="1521282"/>
            <a:chExt cx="2586058" cy="2228682"/>
          </a:xfrm>
        </p:grpSpPr>
        <p:pic>
          <p:nvPicPr>
            <p:cNvPr id="13" name="Picture 12" descr="Inner_sta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812" y="1521282"/>
              <a:ext cx="2521030" cy="2228682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313786" y="1669905"/>
              <a:ext cx="5967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FPC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677220" y="2585728"/>
              <a:ext cx="92478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9 Chips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786293" y="2955062"/>
              <a:ext cx="147698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/>
                <a:t>Cooling plate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479071" y="3405804"/>
            <a:ext cx="279698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0000FF"/>
                </a:solidFill>
              </a:rPr>
              <a:t>A 9-chip MAPS stave, 9 x (1.5 x 3 cm</a:t>
            </a:r>
            <a:r>
              <a:rPr lang="en-US" sz="1350" baseline="30000" dirty="0">
                <a:solidFill>
                  <a:srgbClr val="0000FF"/>
                </a:solidFill>
              </a:rPr>
              <a:t>2</a:t>
            </a:r>
            <a:r>
              <a:rPr lang="en-US" sz="1350" dirty="0">
                <a:solidFill>
                  <a:srgbClr val="0000FF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741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228" y="625078"/>
            <a:ext cx="7016617" cy="994172"/>
          </a:xfrm>
        </p:spPr>
        <p:txBody>
          <a:bodyPr>
            <a:normAutofit fontScale="90000"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Inner Tracker Rail Support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6A7887-C2BD-FD42-AC2E-3AE23A1D033C}" type="datetime1">
              <a:rPr lang="en-US" smtClean="0"/>
              <a:t>4/22/18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488" y="1924581"/>
            <a:ext cx="5481638" cy="31222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762" y="1468777"/>
            <a:ext cx="87925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The MVTX plus INTT half barrel assemblies location position is provided by the engagement of 4  rollers on the half-barrel, which would be previously measured and aligned, into four precise inserts housed in the “cage-rail” assembly.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14487" y="3771900"/>
            <a:ext cx="1128713" cy="466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/>
          <p:cNvSpPr/>
          <p:nvPr/>
        </p:nvSpPr>
        <p:spPr>
          <a:xfrm>
            <a:off x="1614487" y="3771900"/>
            <a:ext cx="1214438" cy="4667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TextBox 8"/>
          <p:cNvSpPr txBox="1"/>
          <p:nvPr/>
        </p:nvSpPr>
        <p:spPr>
          <a:xfrm>
            <a:off x="1228725" y="3817455"/>
            <a:ext cx="1457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Eccentric:</a:t>
            </a:r>
          </a:p>
          <a:p>
            <a:r>
              <a:rPr lang="en-US" sz="1350" dirty="0"/>
              <a:t>Adjustable roller +/- 1.0 mm, by steps of .25 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8444" y="2240554"/>
            <a:ext cx="1587092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Rail guides for upper half assembly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4645460" y="2674747"/>
            <a:ext cx="206679" cy="6388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5582" y="5171567"/>
            <a:ext cx="59245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In sPHENIX we will not use a “service cone, rail system” anywhere near the size of that planned for the ALICE detector, but we will use their concept.</a:t>
            </a:r>
          </a:p>
        </p:txBody>
      </p:sp>
    </p:spTree>
    <p:extLst>
      <p:ext uri="{BB962C8B-B14F-4D97-AF65-F5344CB8AC3E}">
        <p14:creationId xmlns:p14="http://schemas.microsoft.com/office/powerpoint/2010/main" val="1353296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295172" y="61755"/>
            <a:ext cx="7352439" cy="857250"/>
          </a:xfrm>
        </p:spPr>
        <p:txBody>
          <a:bodyPr>
            <a:normAutofit/>
          </a:bodyPr>
          <a:lstStyle/>
          <a:p>
            <a:r>
              <a:rPr lang="en-US" altLang="ja-JP" sz="3200" dirty="0"/>
              <a:t>INTT Readouts from both North and South</a:t>
            </a:r>
            <a:endParaRPr kumimoji="1" lang="ja-JP" altLang="en-US" sz="3200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913" r="-13913"/>
          <a:stretch>
            <a:fillRect/>
          </a:stretch>
        </p:blipFill>
        <p:spPr>
          <a:xfrm>
            <a:off x="1485900" y="1558973"/>
            <a:ext cx="6172200" cy="3394472"/>
          </a:xfr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82984-FA6B-D348-98C3-62C3172A6E67}" type="datetime1">
              <a:rPr lang="en-US" smtClean="0"/>
              <a:t>4/22/18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35" name="スライド番号プレースホルダー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58F106-9BB6-2047-8226-C025F717746D}" type="slidenum">
              <a:rPr kumimoji="1" lang="ja-JP" altLang="en-US" smtClean="0"/>
              <a:t>51</a:t>
            </a:fld>
            <a:endParaRPr kumimoji="1" lang="ja-JP" altLang="en-US"/>
          </a:p>
        </p:txBody>
      </p:sp>
      <p:cxnSp>
        <p:nvCxnSpPr>
          <p:cNvPr id="9" name="直線矢印コネクタ 8"/>
          <p:cNvCxnSpPr/>
          <p:nvPr/>
        </p:nvCxnSpPr>
        <p:spPr>
          <a:xfrm>
            <a:off x="4610800" y="3243728"/>
            <a:ext cx="3016739" cy="76044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直線矢印コネクタ 10"/>
          <p:cNvCxnSpPr/>
          <p:nvPr/>
        </p:nvCxnSpPr>
        <p:spPr>
          <a:xfrm>
            <a:off x="4610799" y="3243728"/>
            <a:ext cx="1027496" cy="14982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11"/>
          <p:cNvSpPr txBox="1"/>
          <p:nvPr/>
        </p:nvSpPr>
        <p:spPr>
          <a:xfrm>
            <a:off x="5422647" y="4676445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sz="1350" dirty="0"/>
              <a:t>=0</a:t>
            </a:r>
            <a:endParaRPr kumimoji="1" lang="ja-JP" altLang="en-US" sz="135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569705" y="3948596"/>
            <a:ext cx="4635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i="1" dirty="0">
                <a:latin typeface="Symbol" charset="2"/>
                <a:cs typeface="Symbol" charset="2"/>
              </a:rPr>
              <a:t>h</a:t>
            </a:r>
            <a:r>
              <a:rPr kumimoji="1" lang="en-US" altLang="ja-JP" sz="1350" dirty="0"/>
              <a:t>=1</a:t>
            </a:r>
            <a:endParaRPr kumimoji="1" lang="ja-JP" altLang="en-US" sz="1350" dirty="0"/>
          </a:p>
        </p:txBody>
      </p:sp>
      <p:cxnSp>
        <p:nvCxnSpPr>
          <p:cNvPr id="15" name="直線矢印コネクタ 14"/>
          <p:cNvCxnSpPr/>
          <p:nvPr/>
        </p:nvCxnSpPr>
        <p:spPr>
          <a:xfrm flipV="1">
            <a:off x="5152891" y="3509964"/>
            <a:ext cx="1650341" cy="4942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6" name="テキスト ボックス 15"/>
          <p:cNvSpPr txBox="1"/>
          <p:nvPr/>
        </p:nvSpPr>
        <p:spPr>
          <a:xfrm>
            <a:off x="5902343" y="3868098"/>
            <a:ext cx="699230" cy="30008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ja-JP" sz="1350" dirty="0"/>
              <a:t>105 </a:t>
            </a:r>
            <a:r>
              <a:rPr kumimoji="1" lang="en-US" altLang="ja-JP" sz="1350" dirty="0"/>
              <a:t>cm</a:t>
            </a:r>
            <a:endParaRPr kumimoji="1" lang="ja-JP" altLang="en-US" sz="1350" dirty="0"/>
          </a:p>
        </p:txBody>
      </p:sp>
      <p:pic>
        <p:nvPicPr>
          <p:cNvPr id="30" name="図 2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96940">
            <a:off x="1486098" y="1265430"/>
            <a:ext cx="1202271" cy="1555880"/>
          </a:xfrm>
          <a:prstGeom prst="rect">
            <a:avLst/>
          </a:prstGeom>
        </p:spPr>
      </p:pic>
      <p:cxnSp>
        <p:nvCxnSpPr>
          <p:cNvPr id="32" name="直線矢印コネクタ 31"/>
          <p:cNvCxnSpPr/>
          <p:nvPr/>
        </p:nvCxnSpPr>
        <p:spPr>
          <a:xfrm flipV="1">
            <a:off x="1552575" y="2326299"/>
            <a:ext cx="1512450" cy="3597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テキスト ボックス 32"/>
          <p:cNvSpPr txBox="1"/>
          <p:nvPr/>
        </p:nvSpPr>
        <p:spPr>
          <a:xfrm rot="20798101">
            <a:off x="2119196" y="2412183"/>
            <a:ext cx="5725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35cm</a:t>
            </a:r>
            <a:endParaRPr kumimoji="1" lang="ja-JP" altLang="en-US" sz="1350" dirty="0"/>
          </a:p>
        </p:txBody>
      </p:sp>
      <p:sp>
        <p:nvSpPr>
          <p:cNvPr id="31" name="右矢印 30"/>
          <p:cNvSpPr/>
          <p:nvPr/>
        </p:nvSpPr>
        <p:spPr>
          <a:xfrm rot="20520944" flipH="1">
            <a:off x="2165773" y="3758768"/>
            <a:ext cx="2247869" cy="122805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3" name="テキスト ボックス 2"/>
          <p:cNvSpPr txBox="1"/>
          <p:nvPr/>
        </p:nvSpPr>
        <p:spPr>
          <a:xfrm rot="20499352">
            <a:off x="2877074" y="3403205"/>
            <a:ext cx="11098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Bus Extender</a:t>
            </a:r>
            <a:endParaRPr kumimoji="1" lang="ja-JP" altLang="en-US" sz="135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367527" y="5228420"/>
            <a:ext cx="624936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The bus extender needs to run to ROC boards (reuse FVTX ROC) outside TPC.</a:t>
            </a:r>
          </a:p>
          <a:p>
            <a:r>
              <a:rPr lang="en-US" altLang="ja-JP" sz="1350" dirty="0"/>
              <a:t>Minimum length is 105cm – ladder length + distance to ROC board. </a:t>
            </a:r>
            <a:endParaRPr kumimoji="1" lang="ja-JP" altLang="en-US" sz="1350" dirty="0"/>
          </a:p>
        </p:txBody>
      </p:sp>
      <p:cxnSp>
        <p:nvCxnSpPr>
          <p:cNvPr id="8" name="直線矢印コネクタ 7"/>
          <p:cNvCxnSpPr/>
          <p:nvPr/>
        </p:nvCxnSpPr>
        <p:spPr>
          <a:xfrm flipV="1">
            <a:off x="7171291" y="2264568"/>
            <a:ext cx="0" cy="29765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図形グループ 36"/>
          <p:cNvGrpSpPr/>
          <p:nvPr/>
        </p:nvGrpSpPr>
        <p:grpSpPr>
          <a:xfrm>
            <a:off x="6068724" y="1821857"/>
            <a:ext cx="1719256" cy="2047196"/>
            <a:chOff x="2049237" y="1616194"/>
            <a:chExt cx="4698246" cy="5594414"/>
          </a:xfrm>
          <a:scene3d>
            <a:camera prst="isometricOffAxis1Left"/>
            <a:lightRig rig="threePt" dir="t"/>
          </a:scene3d>
        </p:grpSpPr>
        <p:grpSp>
          <p:nvGrpSpPr>
            <p:cNvPr id="38" name="図形グループ 37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40" name="円/楕円 39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  <p:grpSp>
            <p:nvGrpSpPr>
              <p:cNvPr id="41" name="図形グループ 40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9" name="直線コネクタ 48"/>
                <p:cNvCxnSpPr>
                  <a:stCxn id="40" idx="0"/>
                  <a:endCxn id="40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線コネクタ 49"/>
                <p:cNvCxnSpPr>
                  <a:stCxn id="40" idx="2"/>
                  <a:endCxn id="40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2" name="図形グループ 41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7" name="直線コネクタ 46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線コネクタ 47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図形グループ 42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45" name="直線コネクタ 44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線コネクタ 45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4" name="円/楕円 43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</p:grpSp>
        <p:sp>
          <p:nvSpPr>
            <p:cNvPr id="39" name="テキスト ボックス 38"/>
            <p:cNvSpPr txBox="1"/>
            <p:nvPr/>
          </p:nvSpPr>
          <p:spPr>
            <a:xfrm>
              <a:off x="3624139" y="5192046"/>
              <a:ext cx="2566656" cy="2018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1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1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100" dirty="0">
                <a:solidFill>
                  <a:srgbClr val="0000FF"/>
                </a:solidFill>
              </a:endParaRPr>
            </a:p>
          </p:txBody>
        </p:sp>
      </p:grpSp>
      <p:sp>
        <p:nvSpPr>
          <p:cNvPr id="29" name="右矢印 28"/>
          <p:cNvSpPr/>
          <p:nvPr/>
        </p:nvSpPr>
        <p:spPr>
          <a:xfrm rot="20570812">
            <a:off x="4869598" y="2977675"/>
            <a:ext cx="1988660" cy="73223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36" name="テキスト ボックス 35"/>
          <p:cNvSpPr txBox="1"/>
          <p:nvPr/>
        </p:nvSpPr>
        <p:spPr>
          <a:xfrm rot="20499352">
            <a:off x="5299015" y="2710847"/>
            <a:ext cx="11098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50" dirty="0"/>
              <a:t>Bus Extender</a:t>
            </a:r>
            <a:endParaRPr kumimoji="1" lang="ja-JP" altLang="en-US" sz="1350" dirty="0"/>
          </a:p>
        </p:txBody>
      </p:sp>
      <p:grpSp>
        <p:nvGrpSpPr>
          <p:cNvPr id="51" name="図形グループ 50"/>
          <p:cNvGrpSpPr/>
          <p:nvPr/>
        </p:nvGrpSpPr>
        <p:grpSpPr>
          <a:xfrm>
            <a:off x="1363746" y="3353856"/>
            <a:ext cx="1719256" cy="2047196"/>
            <a:chOff x="2049237" y="1616194"/>
            <a:chExt cx="4698246" cy="5594414"/>
          </a:xfrm>
          <a:scene3d>
            <a:camera prst="isometricOffAxis1Left"/>
            <a:lightRig rig="threePt" dir="t"/>
          </a:scene3d>
        </p:grpSpPr>
        <p:grpSp>
          <p:nvGrpSpPr>
            <p:cNvPr id="52" name="図形グループ 51"/>
            <p:cNvGrpSpPr/>
            <p:nvPr/>
          </p:nvGrpSpPr>
          <p:grpSpPr>
            <a:xfrm>
              <a:off x="2049237" y="1616194"/>
              <a:ext cx="4698246" cy="4706356"/>
              <a:chOff x="2049237" y="1616194"/>
              <a:chExt cx="4698246" cy="4706356"/>
            </a:xfrm>
          </p:grpSpPr>
          <p:sp>
            <p:nvSpPr>
              <p:cNvPr id="54" name="円/楕円 53"/>
              <p:cNvSpPr/>
              <p:nvPr/>
            </p:nvSpPr>
            <p:spPr>
              <a:xfrm>
                <a:off x="2049237" y="1616194"/>
                <a:ext cx="4690156" cy="4690156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  <p:grpSp>
            <p:nvGrpSpPr>
              <p:cNvPr id="55" name="図形グループ 54"/>
              <p:cNvGrpSpPr/>
              <p:nvPr/>
            </p:nvGrpSpPr>
            <p:grpSpPr>
              <a:xfrm>
                <a:off x="2049237" y="16161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3" name="直線コネクタ 62"/>
                <p:cNvCxnSpPr>
                  <a:stCxn id="54" idx="0"/>
                  <a:endCxn id="54" idx="4"/>
                </p:cNvCxnSpPr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直線コネクタ 63"/>
                <p:cNvCxnSpPr>
                  <a:stCxn id="54" idx="2"/>
                  <a:endCxn id="54" idx="6"/>
                </p:cNvCxnSpPr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6" name="図形グループ 55"/>
              <p:cNvGrpSpPr/>
              <p:nvPr/>
            </p:nvGrpSpPr>
            <p:grpSpPr>
              <a:xfrm rot="1801037">
                <a:off x="2057327" y="16242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61" name="直線コネクタ 60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直線コネクタ 61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7" name="図形グループ 56"/>
              <p:cNvGrpSpPr/>
              <p:nvPr/>
            </p:nvGrpSpPr>
            <p:grpSpPr>
              <a:xfrm rot="3602126">
                <a:off x="2050986" y="1632394"/>
                <a:ext cx="4690156" cy="4690156"/>
                <a:chOff x="2049237" y="1616194"/>
                <a:chExt cx="4690156" cy="4690156"/>
              </a:xfrm>
            </p:grpSpPr>
            <p:cxnSp>
              <p:nvCxnSpPr>
                <p:cNvPr id="59" name="直線コネクタ 58"/>
                <p:cNvCxnSpPr/>
                <p:nvPr/>
              </p:nvCxnSpPr>
              <p:spPr>
                <a:xfrm>
                  <a:off x="4394315" y="1616194"/>
                  <a:ext cx="0" cy="4690156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線コネクタ 59"/>
                <p:cNvCxnSpPr/>
                <p:nvPr/>
              </p:nvCxnSpPr>
              <p:spPr>
                <a:xfrm>
                  <a:off x="2049237" y="3961272"/>
                  <a:ext cx="4690156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8" name="円/楕円 57"/>
              <p:cNvSpPr/>
              <p:nvPr/>
            </p:nvSpPr>
            <p:spPr>
              <a:xfrm>
                <a:off x="3564522" y="3160236"/>
                <a:ext cx="1659594" cy="1659594"/>
              </a:xfrm>
              <a:prstGeom prst="ellipse">
                <a:avLst/>
              </a:prstGeom>
              <a:ln w="38100" cmpd="sng">
                <a:solidFill>
                  <a:schemeClr val="tx1"/>
                </a:solidFill>
              </a:ln>
            </p:spPr>
            <p:style>
              <a:lnRef idx="2">
                <a:schemeClr val="accent3"/>
              </a:lnRef>
              <a:fillRef idx="1">
                <a:schemeClr val="lt1"/>
              </a:fillRef>
              <a:effectRef idx="0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350"/>
              </a:p>
            </p:txBody>
          </p:sp>
        </p:grpSp>
        <p:sp>
          <p:nvSpPr>
            <p:cNvPr id="53" name="テキスト ボックス 52"/>
            <p:cNvSpPr txBox="1"/>
            <p:nvPr/>
          </p:nvSpPr>
          <p:spPr>
            <a:xfrm>
              <a:off x="3624139" y="5192046"/>
              <a:ext cx="2566656" cy="201856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ja-JP" sz="2100" dirty="0">
                  <a:solidFill>
                    <a:srgbClr val="0000FF"/>
                  </a:solidFill>
                </a:rPr>
                <a:t>ROC</a:t>
              </a:r>
            </a:p>
            <a:p>
              <a:pPr algn="ctr"/>
              <a:r>
                <a:rPr lang="en-US" altLang="ja-JP" sz="2100" dirty="0">
                  <a:solidFill>
                    <a:srgbClr val="0000FF"/>
                  </a:solidFill>
                </a:rPr>
                <a:t>Boards</a:t>
              </a:r>
              <a:endParaRPr kumimoji="1" lang="ja-JP" altLang="en-US" sz="2100" dirty="0">
                <a:solidFill>
                  <a:srgbClr val="0000FF"/>
                </a:solidFill>
              </a:endParaRPr>
            </a:p>
          </p:txBody>
        </p:sp>
      </p:grpSp>
      <p:sp>
        <p:nvSpPr>
          <p:cNvPr id="65" name="右矢印 64"/>
          <p:cNvSpPr/>
          <p:nvPr/>
        </p:nvSpPr>
        <p:spPr>
          <a:xfrm rot="20520944" flipH="1">
            <a:off x="2088718" y="4116385"/>
            <a:ext cx="253155" cy="110034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35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138843" y="1694380"/>
            <a:ext cx="116477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350" dirty="0"/>
              <a:t>Identical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to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FVTX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Big</a:t>
            </a:r>
            <a:r>
              <a:rPr kumimoji="1" lang="ja-JP" altLang="en-US" sz="1350" dirty="0"/>
              <a:t> </a:t>
            </a:r>
            <a:r>
              <a:rPr kumimoji="1" lang="en-US" altLang="ja-JP" sz="1350" dirty="0"/>
              <a:t>Wheel</a:t>
            </a:r>
            <a:endParaRPr kumimoji="1" lang="ja-JP" alt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2800351" y="1428750"/>
            <a:ext cx="338371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ROC boards mount off inner EMCAL</a:t>
            </a:r>
          </a:p>
        </p:txBody>
      </p:sp>
    </p:spTree>
    <p:extLst>
      <p:ext uri="{BB962C8B-B14F-4D97-AF65-F5344CB8AC3E}">
        <p14:creationId xmlns:p14="http://schemas.microsoft.com/office/powerpoint/2010/main" val="10514282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583" y="195943"/>
            <a:ext cx="7302137" cy="1533015"/>
          </a:xfrm>
        </p:spPr>
        <p:txBody>
          <a:bodyPr>
            <a:normAutofit/>
          </a:bodyPr>
          <a:lstStyle/>
          <a:p>
            <a:r>
              <a:rPr lang="en-US" sz="2800" b="1" dirty="0"/>
              <a:t>BNL control envelope  drawing; Z location of the inner </a:t>
            </a:r>
            <a:r>
              <a:rPr lang="en-US" sz="2800" b="1" dirty="0" err="1"/>
              <a:t>hcal</a:t>
            </a:r>
            <a:r>
              <a:rPr lang="en-US" sz="2800" b="1" dirty="0"/>
              <a:t>  is at 2175,0mm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BB8B5-9E7F-BA4C-8F84-6E5FD563DA41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52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7499" t="7411" r="6429"/>
          <a:stretch/>
        </p:blipFill>
        <p:spPr>
          <a:xfrm>
            <a:off x="1730828" y="1851422"/>
            <a:ext cx="5657850" cy="4117074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6886291" y="3283624"/>
            <a:ext cx="502388" cy="62633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TextBox 7"/>
          <p:cNvSpPr txBox="1"/>
          <p:nvPr/>
        </p:nvSpPr>
        <p:spPr>
          <a:xfrm>
            <a:off x="7388679" y="3458292"/>
            <a:ext cx="98135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Z=2175mm</a:t>
            </a:r>
          </a:p>
        </p:txBody>
      </p:sp>
    </p:spTree>
    <p:extLst>
      <p:ext uri="{BB962C8B-B14F-4D97-AF65-F5344CB8AC3E}">
        <p14:creationId xmlns:p14="http://schemas.microsoft.com/office/powerpoint/2010/main" val="26814093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7075" y="777478"/>
            <a:ext cx="8598089" cy="994172"/>
          </a:xfrm>
        </p:spPr>
        <p:txBody>
          <a:bodyPr>
            <a:normAutofit/>
          </a:bodyPr>
          <a:lstStyle/>
          <a:p>
            <a:r>
              <a:rPr lang="en-US" sz="2100" dirty="0"/>
              <a:t>Cross-section view from CAD  model of MVTX, INTT, TPC, beam-pipe,</a:t>
            </a:r>
            <a:br>
              <a:rPr lang="en-US" sz="2100" dirty="0"/>
            </a:br>
            <a:r>
              <a:rPr lang="en-US" sz="2100" dirty="0"/>
              <a:t>plus two composite conical shells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AD0CE-08FB-2949-9812-B071BCA38B6E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57" y="1543051"/>
            <a:ext cx="6889172" cy="445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8284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62" y="857251"/>
            <a:ext cx="8617226" cy="994172"/>
          </a:xfrm>
        </p:spPr>
        <p:txBody>
          <a:bodyPr>
            <a:normAutofit/>
          </a:bodyPr>
          <a:lstStyle/>
          <a:p>
            <a:r>
              <a:rPr lang="en-US" sz="2100" dirty="0"/>
              <a:t>Gap between conical shell of  MVTX and inner layer of INTT is 11.58 mm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AD1F55-C88F-9043-8935-372BB672612D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54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616" y="1611364"/>
            <a:ext cx="6242974" cy="40325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37544" y="3759939"/>
            <a:ext cx="150361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err="1">
                <a:solidFill>
                  <a:srgbClr val="FF0000"/>
                </a:solidFill>
              </a:rPr>
              <a:t>Dist</a:t>
            </a:r>
            <a:r>
              <a:rPr lang="en-US" sz="1350" dirty="0">
                <a:solidFill>
                  <a:srgbClr val="FF0000"/>
                </a:solidFill>
              </a:rPr>
              <a:t>= R61.58 </a:t>
            </a:r>
            <a:r>
              <a:rPr lang="mr-IN" sz="1350" dirty="0">
                <a:solidFill>
                  <a:srgbClr val="FF0000"/>
                </a:solidFill>
              </a:rPr>
              <a:t>–</a:t>
            </a:r>
            <a:r>
              <a:rPr lang="en-US" sz="1350" dirty="0">
                <a:solidFill>
                  <a:srgbClr val="FF0000"/>
                </a:solidFill>
              </a:rPr>
              <a:t> R50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 = 11.58mm</a:t>
            </a:r>
          </a:p>
        </p:txBody>
      </p:sp>
      <p:sp>
        <p:nvSpPr>
          <p:cNvPr id="8" name="Oval 7"/>
          <p:cNvSpPr/>
          <p:nvPr/>
        </p:nvSpPr>
        <p:spPr>
          <a:xfrm>
            <a:off x="7049386" y="3895504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6933827" y="4266919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0670954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8052" y="857251"/>
            <a:ext cx="7931426" cy="994172"/>
          </a:xfrm>
        </p:spPr>
        <p:txBody>
          <a:bodyPr>
            <a:normAutofit/>
          </a:bodyPr>
          <a:lstStyle/>
          <a:p>
            <a:r>
              <a:rPr lang="en-US" sz="2400" dirty="0"/>
              <a:t>56.0 mm gap  between INTT and inner radius  of TPC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965A-8AD1-9C47-96BA-644EE285CC93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565" y="1742092"/>
            <a:ext cx="6059561" cy="38858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72532" y="1851424"/>
            <a:ext cx="14959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Gap= R200-R143.5</a:t>
            </a:r>
          </a:p>
          <a:p>
            <a:r>
              <a:rPr lang="en-US" sz="1350" dirty="0">
                <a:solidFill>
                  <a:srgbClr val="FF0000"/>
                </a:solidFill>
              </a:rPr>
              <a:t>       = 56mm</a:t>
            </a:r>
          </a:p>
        </p:txBody>
      </p:sp>
      <p:sp>
        <p:nvSpPr>
          <p:cNvPr id="8" name="Oval 7"/>
          <p:cNvSpPr/>
          <p:nvPr/>
        </p:nvSpPr>
        <p:spPr>
          <a:xfrm>
            <a:off x="4419082" y="1947613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4320806" y="2238144"/>
            <a:ext cx="502388" cy="349183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06015322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95275" y="857250"/>
            <a:ext cx="6810375" cy="857250"/>
          </a:xfrm>
        </p:spPr>
        <p:txBody>
          <a:bodyPr/>
          <a:lstStyle/>
          <a:p>
            <a:r>
              <a:rPr lang="en-US" sz="2100" dirty="0"/>
              <a:t>Earlier model for the INTT, chevron configuration, inner layer half ladders in width;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C951A-2E1B-D44E-B31A-2F178662328C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Slide </a:t>
            </a:r>
            <a:fld id="{2651EAAB-5D0D-473B-859D-C18D8179491F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7233" y="1600200"/>
            <a:ext cx="5257800" cy="4065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29400" y="2286001"/>
            <a:ext cx="122872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Number of ladders:</a:t>
            </a:r>
          </a:p>
          <a:p>
            <a:r>
              <a:rPr lang="en-US" sz="1350" dirty="0"/>
              <a:t>Layer 0 – 38 half ladders,</a:t>
            </a:r>
          </a:p>
          <a:p>
            <a:r>
              <a:rPr lang="en-US" sz="1350" dirty="0"/>
              <a:t>Layer 1 – 26</a:t>
            </a:r>
          </a:p>
          <a:p>
            <a:r>
              <a:rPr lang="en-US" sz="1350" dirty="0"/>
              <a:t>Layer 2 – 34</a:t>
            </a:r>
          </a:p>
          <a:p>
            <a:r>
              <a:rPr lang="en-US" sz="1350" dirty="0"/>
              <a:t>Layer 3 - 42</a:t>
            </a:r>
          </a:p>
        </p:txBody>
      </p:sp>
    </p:spTree>
    <p:extLst>
      <p:ext uri="{BB962C8B-B14F-4D97-AF65-F5344CB8AC3E}">
        <p14:creationId xmlns:p14="http://schemas.microsoft.com/office/powerpoint/2010/main" val="13443718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159" y="780031"/>
            <a:ext cx="5915025" cy="994172"/>
          </a:xfrm>
        </p:spPr>
        <p:txBody>
          <a:bodyPr>
            <a:normAutofit/>
          </a:bodyPr>
          <a:lstStyle/>
          <a:p>
            <a:r>
              <a:rPr lang="en-US" sz="2100" dirty="0"/>
              <a:t>Offset from OD of </a:t>
            </a:r>
            <a:r>
              <a:rPr lang="en-US" sz="2100" dirty="0" err="1"/>
              <a:t>beampipe</a:t>
            </a:r>
            <a:r>
              <a:rPr lang="en-US" sz="2100" dirty="0"/>
              <a:t> and innermost component of the MVTX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740FD6-4FC3-5846-89C2-F6D8982D431C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782" y="1665515"/>
            <a:ext cx="6171781" cy="39865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71651" y="2963637"/>
            <a:ext cx="106135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New gap 2.025 mm</a:t>
            </a:r>
          </a:p>
        </p:txBody>
      </p:sp>
    </p:spTree>
    <p:extLst>
      <p:ext uri="{BB962C8B-B14F-4D97-AF65-F5344CB8AC3E}">
        <p14:creationId xmlns:p14="http://schemas.microsoft.com/office/powerpoint/2010/main" val="3292056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8539" y="857251"/>
            <a:ext cx="5915025" cy="994172"/>
          </a:xfrm>
        </p:spPr>
        <p:txBody>
          <a:bodyPr>
            <a:normAutofit/>
          </a:bodyPr>
          <a:lstStyle/>
          <a:p>
            <a:r>
              <a:rPr lang="en-US" sz="2100" dirty="0"/>
              <a:t>Offset needed to install split MVTX into run location around </a:t>
            </a:r>
            <a:r>
              <a:rPr lang="en-US" sz="2100" dirty="0" err="1"/>
              <a:t>beampipe</a:t>
            </a:r>
            <a:r>
              <a:rPr lang="en-US" sz="2100" dirty="0"/>
              <a:t>, passing over 2.75 in </a:t>
            </a:r>
            <a:r>
              <a:rPr lang="en-US" sz="2100" dirty="0" err="1"/>
              <a:t>conflat</a:t>
            </a:r>
            <a:r>
              <a:rPr lang="en-US" sz="2100" dirty="0"/>
              <a:t> flange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A6C3C-D7D9-BC45-85A1-865C07410E89}" type="datetime1">
              <a:rPr lang="en-US" smtClean="0"/>
              <a:t>4/22/18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539" y="1851424"/>
            <a:ext cx="6043613" cy="39037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5065" y="2594610"/>
            <a:ext cx="542925" cy="2114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TextBox 3"/>
          <p:cNvSpPr txBox="1"/>
          <p:nvPr/>
        </p:nvSpPr>
        <p:spPr>
          <a:xfrm>
            <a:off x="6183630" y="2568595"/>
            <a:ext cx="7772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37.6mm</a:t>
            </a:r>
          </a:p>
        </p:txBody>
      </p:sp>
    </p:spTree>
    <p:extLst>
      <p:ext uri="{BB962C8B-B14F-4D97-AF65-F5344CB8AC3E}">
        <p14:creationId xmlns:p14="http://schemas.microsoft.com/office/powerpoint/2010/main" val="1101696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059" y="701806"/>
            <a:ext cx="5915025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INTT stave design  with HDI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83F54-F39B-6A44-A7A8-FA8F26E1D933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3667" y="1695979"/>
            <a:ext cx="6104745" cy="39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899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609600" y="1039005"/>
            <a:ext cx="7315200" cy="5303624"/>
            <a:chOff x="609600" y="1039005"/>
            <a:chExt cx="7315200" cy="5303624"/>
          </a:xfrm>
        </p:grpSpPr>
        <p:grpSp>
          <p:nvGrpSpPr>
            <p:cNvPr id="11" name="Group 10"/>
            <p:cNvGrpSpPr/>
            <p:nvPr/>
          </p:nvGrpSpPr>
          <p:grpSpPr>
            <a:xfrm>
              <a:off x="609600" y="3294628"/>
              <a:ext cx="7315200" cy="3048001"/>
              <a:chOff x="457200" y="2819400"/>
              <a:chExt cx="7315200" cy="3048001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731" b="20874"/>
              <a:stretch/>
            </p:blipFill>
            <p:spPr>
              <a:xfrm>
                <a:off x="457200" y="2819400"/>
                <a:ext cx="7315200" cy="3048001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3429000" y="3200400"/>
                <a:ext cx="5389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TPC</a:t>
                </a:r>
              </a:p>
            </p:txBody>
          </p:sp>
          <p:sp>
            <p:nvSpPr>
              <p:cNvPr id="9" name="Line Callout 2 8"/>
              <p:cNvSpPr/>
              <p:nvPr/>
            </p:nvSpPr>
            <p:spPr>
              <a:xfrm>
                <a:off x="5328470" y="3458947"/>
                <a:ext cx="691330" cy="381000"/>
              </a:xfrm>
              <a:prstGeom prst="borderCallout2">
                <a:avLst>
                  <a:gd name="adj1" fmla="val 74380"/>
                  <a:gd name="adj2" fmla="val -1326"/>
                  <a:gd name="adj3" fmla="val 75969"/>
                  <a:gd name="adj4" fmla="val -17543"/>
                  <a:gd name="adj5" fmla="val 184023"/>
                  <a:gd name="adj6" fmla="val -31776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/>
                  <a:t>INTT</a:t>
                </a:r>
              </a:p>
            </p:txBody>
          </p:sp>
          <p:sp>
            <p:nvSpPr>
              <p:cNvPr id="10" name="Line Callout 2 9"/>
              <p:cNvSpPr/>
              <p:nvPr/>
            </p:nvSpPr>
            <p:spPr>
              <a:xfrm>
                <a:off x="3855438" y="4953000"/>
                <a:ext cx="748354" cy="381000"/>
              </a:xfrm>
              <a:prstGeom prst="borderCallout2">
                <a:avLst>
                  <a:gd name="adj1" fmla="val 23519"/>
                  <a:gd name="adj2" fmla="val 101717"/>
                  <a:gd name="adj3" fmla="val 23518"/>
                  <a:gd name="adj4" fmla="val 121705"/>
                  <a:gd name="adj5" fmla="val -137036"/>
                  <a:gd name="adj6" fmla="val 149342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FFFF00"/>
                    </a:solidFill>
                  </a:rPr>
                  <a:t>MVTX</a:t>
                </a:r>
              </a:p>
            </p:txBody>
          </p:sp>
        </p:grpSp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96423" y="1039005"/>
              <a:ext cx="1928377" cy="1974310"/>
            </a:xfrm>
            <a:prstGeom prst="rect">
              <a:avLst/>
            </a:prstGeom>
          </p:spPr>
        </p:pic>
        <p:cxnSp>
          <p:nvCxnSpPr>
            <p:cNvPr id="15" name="Straight Connector 14"/>
            <p:cNvCxnSpPr/>
            <p:nvPr/>
          </p:nvCxnSpPr>
          <p:spPr>
            <a:xfrm flipH="1">
              <a:off x="3505200" y="1981200"/>
              <a:ext cx="3124200" cy="1524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H="1">
              <a:off x="7010400" y="2057400"/>
              <a:ext cx="76200" cy="1447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3486" y="58172"/>
            <a:ext cx="6319244" cy="773979"/>
          </a:xfrm>
        </p:spPr>
        <p:txBody>
          <a:bodyPr>
            <a:normAutofit/>
          </a:bodyPr>
          <a:lstStyle/>
          <a:p>
            <a:r>
              <a:rPr lang="en-US" sz="3600" b="1" dirty="0"/>
              <a:t>sPHENIX Tracking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075" y="1283733"/>
            <a:ext cx="5941125" cy="16457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Excellent Tracking system:</a:t>
            </a:r>
          </a:p>
          <a:p>
            <a:pPr lvl="1"/>
            <a:r>
              <a:rPr lang="en-US" dirty="0">
                <a:solidFill>
                  <a:srgbClr val="0000F5"/>
                </a:solidFill>
              </a:rPr>
              <a:t>TPC: Time Projection Chamber</a:t>
            </a:r>
          </a:p>
          <a:p>
            <a:pPr lvl="1"/>
            <a:r>
              <a:rPr lang="en-US" dirty="0">
                <a:solidFill>
                  <a:srgbClr val="0000F5"/>
                </a:solidFill>
              </a:rPr>
              <a:t>INTT: Intermediate Silicon Strip Tracker</a:t>
            </a:r>
          </a:p>
          <a:p>
            <a:pPr lvl="1"/>
            <a:r>
              <a:rPr lang="en-US" dirty="0">
                <a:solidFill>
                  <a:srgbClr val="0000F5"/>
                </a:solidFill>
              </a:rPr>
              <a:t>MVTX</a:t>
            </a:r>
          </a:p>
          <a:p>
            <a:pPr lvl="1"/>
            <a:endParaRPr lang="en-US" dirty="0">
              <a:solidFill>
                <a:srgbClr val="0000F5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352800" y="6356350"/>
            <a:ext cx="3733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7289074" y="3285307"/>
            <a:ext cx="1855635" cy="206210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8100"/>
          </a:effectLst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5"/>
                </a:solidFill>
              </a:rPr>
              <a:t>TPC: </a:t>
            </a:r>
          </a:p>
          <a:p>
            <a:r>
              <a:rPr lang="en-US" sz="1600" b="1" dirty="0">
                <a:solidFill>
                  <a:srgbClr val="0000F5"/>
                </a:solidFill>
              </a:rPr>
              <a:t>   R = 20-80cm</a:t>
            </a:r>
          </a:p>
          <a:p>
            <a:endParaRPr lang="en-US" sz="1600" b="1" dirty="0">
              <a:solidFill>
                <a:srgbClr val="0000F5"/>
              </a:solidFill>
            </a:endParaRPr>
          </a:p>
          <a:p>
            <a:r>
              <a:rPr lang="en-US" sz="1600" b="1" dirty="0">
                <a:solidFill>
                  <a:srgbClr val="0000F5"/>
                </a:solidFill>
              </a:rPr>
              <a:t>INTT:</a:t>
            </a:r>
          </a:p>
          <a:p>
            <a:r>
              <a:rPr lang="en-US" sz="1600" b="1" dirty="0">
                <a:solidFill>
                  <a:srgbClr val="0000F5"/>
                </a:solidFill>
              </a:rPr>
              <a:t>  R =6,8,10,12cm</a:t>
            </a:r>
          </a:p>
          <a:p>
            <a:endParaRPr lang="en-US" sz="1600" b="1" dirty="0">
              <a:solidFill>
                <a:srgbClr val="0000F5"/>
              </a:solidFill>
            </a:endParaRPr>
          </a:p>
          <a:p>
            <a:r>
              <a:rPr lang="en-US" sz="1600" b="1" dirty="0">
                <a:solidFill>
                  <a:srgbClr val="0000F5"/>
                </a:solidFill>
              </a:rPr>
              <a:t>MVTX:</a:t>
            </a:r>
          </a:p>
          <a:p>
            <a:r>
              <a:rPr lang="en-US" sz="1600" b="1" dirty="0">
                <a:solidFill>
                  <a:srgbClr val="0000F5"/>
                </a:solidFill>
              </a:rPr>
              <a:t>  R=2.3, 3.2, 3.9cm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000" y="6096000"/>
            <a:ext cx="4523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000C2"/>
                </a:solidFill>
              </a:rPr>
              <a:t>2m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232" y="2739622"/>
            <a:ext cx="2185908" cy="275097"/>
          </a:xfrm>
          <a:prstGeom prst="rect">
            <a:avLst/>
          </a:prstGeom>
        </p:spPr>
      </p:pic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2D945BE8-F13A-0F4A-8186-D4C6F37F0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F50B9-E9EF-594F-B15D-278ABA7CCB9C}" type="datetime1">
              <a:rPr lang="en-US" smtClean="0"/>
              <a:t>4/22/18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3440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488" y="788195"/>
            <a:ext cx="5915025" cy="994172"/>
          </a:xfrm>
        </p:spPr>
        <p:txBody>
          <a:bodyPr>
            <a:normAutofit/>
          </a:bodyPr>
          <a:lstStyle/>
          <a:p>
            <a:r>
              <a:rPr lang="en-US" sz="2100" dirty="0"/>
              <a:t>Latest configuration of ladders in the INTT, 4 layers where  each is  made from two layers for </a:t>
            </a:r>
            <a:r>
              <a:rPr lang="en-US" sz="2100" dirty="0" err="1"/>
              <a:t>hermeticity</a:t>
            </a:r>
            <a:endParaRPr lang="en-US" sz="21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2C042-D1C3-234E-974C-7C4809ACA421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60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7929" y="1583250"/>
            <a:ext cx="6286501" cy="406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0731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038" y="857251"/>
            <a:ext cx="6172200" cy="994172"/>
          </a:xfrm>
        </p:spPr>
        <p:txBody>
          <a:bodyPr>
            <a:normAutofit/>
          </a:bodyPr>
          <a:lstStyle/>
          <a:p>
            <a:r>
              <a:rPr lang="en-US" sz="2400" dirty="0"/>
              <a:t>New INTT model with HDI extensions;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D2CDA-EDE1-F34A-82CF-12228C8BFFAD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A2713-8DEA-425B-B4E1-1116CFAF7337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8" y="1724361"/>
            <a:ext cx="5772150" cy="3717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2830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7A4E1F12-03F4-3746-A02F-D0C7BA956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Cost &amp; Schedule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A1BE2-A933-C34B-A030-21F87CD5A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DE8D0-C373-404F-8295-905EE607E5AE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96CFC0-8C1D-004F-BE99-2D957496C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86C23A-733A-BA49-98CA-90977B15C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6722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9570" y="684727"/>
            <a:ext cx="7886700" cy="791661"/>
          </a:xfrm>
        </p:spPr>
        <p:txBody>
          <a:bodyPr>
            <a:normAutofit fontScale="90000"/>
          </a:bodyPr>
          <a:lstStyle/>
          <a:p>
            <a:r>
              <a:rPr lang="en-US" dirty="0"/>
              <a:t>Cost and Schedule I the Full </a:t>
            </a:r>
            <a:r>
              <a:rPr lang="en-US" dirty="0" err="1"/>
              <a:t>Propsal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347" y="1856909"/>
            <a:ext cx="4101807" cy="178238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Total budget: 6.5M</a:t>
            </a:r>
          </a:p>
          <a:p>
            <a:pPr lvl="1"/>
            <a:r>
              <a:rPr lang="en-US" dirty="0"/>
              <a:t>Production </a:t>
            </a:r>
          </a:p>
          <a:p>
            <a:pPr lvl="1"/>
            <a:r>
              <a:rPr lang="en-US" dirty="0"/>
              <a:t>Assembly </a:t>
            </a:r>
          </a:p>
          <a:p>
            <a:pPr lvl="1"/>
            <a:r>
              <a:rPr lang="en-US" dirty="0"/>
              <a:t>Integration </a:t>
            </a:r>
          </a:p>
          <a:p>
            <a:r>
              <a:rPr lang="en-US" dirty="0"/>
              <a:t>About 9 months schedule float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AFC79-B87C-1E47-A5C2-00268CD36BBF}" type="datetime1">
              <a:rPr lang="en-US" smtClean="0"/>
              <a:t>4/22/18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63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9275624"/>
              </p:ext>
            </p:extLst>
          </p:nvPr>
        </p:nvGraphicFramePr>
        <p:xfrm>
          <a:off x="570489" y="3874989"/>
          <a:ext cx="7944863" cy="17495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73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27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482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Major Items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Cost ($M)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Schedule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Staves (WBS 1.5.3.1)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8/2018-5/2019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Readout &amp; Controls (WBS 1.5.2)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1.3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1/2019-6/2019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Mechanics</a:t>
                      </a:r>
                      <a:r>
                        <a:rPr lang="en-US" sz="1000" baseline="0" dirty="0"/>
                        <a:t> &amp; Detector Assembly (WBS 1.5.3)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1.8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2019-2022, TBO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Integration (WBS 1.5.4)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2021-2022, TBO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587">
                <a:tc>
                  <a:txBody>
                    <a:bodyPr/>
                    <a:lstStyle/>
                    <a:p>
                      <a:r>
                        <a:rPr lang="en-US" sz="1000" dirty="0"/>
                        <a:t>Project Management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1.0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000" dirty="0"/>
                        <a:t>8/2018-1/2023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1330" y="1494267"/>
            <a:ext cx="3911963" cy="236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79366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4447B-1AB2-C649-BDD2-2A450AD38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691789"/>
            <a:ext cx="8242218" cy="1207517"/>
          </a:xfrm>
        </p:spPr>
        <p:txBody>
          <a:bodyPr>
            <a:normAutofit fontScale="90000"/>
          </a:bodyPr>
          <a:lstStyle/>
          <a:p>
            <a:r>
              <a:rPr lang="en-US" dirty="0"/>
              <a:t>MVTX labor profile in the full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1565C-BC38-C54C-8A2B-6A24E70479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292" y="1695709"/>
            <a:ext cx="6873333" cy="3855263"/>
          </a:xfrm>
        </p:spPr>
        <p:txBody>
          <a:bodyPr>
            <a:normAutofit/>
          </a:bodyPr>
          <a:lstStyle/>
          <a:p>
            <a:pPr lvl="1"/>
            <a:endParaRPr lang="en-US" dirty="0"/>
          </a:p>
          <a:p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FA4FC1-2A7E-FD41-8AF0-CD2589490F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9CF00-B4AB-8140-8F27-51DAF29D39FA}" type="datetime1">
              <a:rPr lang="en-US" smtClean="0"/>
              <a:t>4/22/18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A731B-0A67-3F44-B405-F96B80008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FA0BD-9356-B04D-A59E-3DABB436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64</a:t>
            </a:fld>
            <a:endParaRPr lang="en-US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73FE8712-8232-F046-880C-92A63FE3F2A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26475" y="2893867"/>
          <a:ext cx="3068780" cy="16625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5274">
                  <a:extLst>
                    <a:ext uri="{9D8B030D-6E8A-4147-A177-3AD203B41FA5}">
                      <a16:colId xmlns:a16="http://schemas.microsoft.com/office/drawing/2014/main" val="3866475022"/>
                    </a:ext>
                  </a:extLst>
                </a:gridCol>
                <a:gridCol w="2443506">
                  <a:extLst>
                    <a:ext uri="{9D8B030D-6E8A-4147-A177-3AD203B41FA5}">
                      <a16:colId xmlns:a16="http://schemas.microsoft.com/office/drawing/2014/main" val="651724476"/>
                    </a:ext>
                  </a:extLst>
                </a:gridCol>
              </a:tblGrid>
              <a:tr h="642029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Escalation + Overhead + Contingency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73256624"/>
                  </a:ext>
                </a:extLst>
              </a:tr>
              <a:tr h="378486">
                <a:tc>
                  <a:txBody>
                    <a:bodyPr/>
                    <a:lstStyle/>
                    <a:p>
                      <a:r>
                        <a:rPr lang="en-US" sz="1500" dirty="0"/>
                        <a:t>Labor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$2.5M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29776229"/>
                  </a:ext>
                </a:extLst>
              </a:tr>
              <a:tr h="642029">
                <a:tc>
                  <a:txBody>
                    <a:bodyPr/>
                    <a:lstStyle/>
                    <a:p>
                      <a:r>
                        <a:rPr lang="en-US" sz="1500" dirty="0"/>
                        <a:t>M&amp;S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/>
                        <a:t>$4M ($3.75M if RU produced in FY18)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93375875"/>
                  </a:ext>
                </a:extLst>
              </a:tr>
            </a:tbl>
          </a:graphicData>
        </a:graphic>
      </p:graphicFrame>
      <p:pic>
        <p:nvPicPr>
          <p:cNvPr id="13" name="Picture 12">
            <a:extLst>
              <a:ext uri="{FF2B5EF4-FFF2-40B4-BE49-F238E27FC236}">
                <a16:creationId xmlns:a16="http://schemas.microsoft.com/office/drawing/2014/main" id="{3E53912A-286B-764F-80A7-A12C5AB82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863" b="1255"/>
          <a:stretch/>
        </p:blipFill>
        <p:spPr>
          <a:xfrm>
            <a:off x="4141258" y="2252477"/>
            <a:ext cx="4525835" cy="275504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6A8AAD-C431-C748-9E03-2041825470B5}"/>
              </a:ext>
            </a:extLst>
          </p:cNvPr>
          <p:cNvSpPr txBox="1"/>
          <p:nvPr/>
        </p:nvSpPr>
        <p:spPr>
          <a:xfrm>
            <a:off x="3712782" y="5009234"/>
            <a:ext cx="537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Only engineers and Technical staff costed to the project</a:t>
            </a:r>
          </a:p>
        </p:txBody>
      </p:sp>
    </p:spTree>
    <p:extLst>
      <p:ext uri="{BB962C8B-B14F-4D97-AF65-F5344CB8AC3E}">
        <p14:creationId xmlns:p14="http://schemas.microsoft.com/office/powerpoint/2010/main" val="27859706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0AAC9C-0E35-5D40-9509-10F347BAE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376300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Early funding motivation for MVTX FY18,FY19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259AB9-DD33-1945-8073-B246E2C402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71649"/>
            <a:ext cx="7886700" cy="458470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Buy 84 good staves from CERN following ALICE production, end FY18</a:t>
            </a:r>
          </a:p>
          <a:p>
            <a:pPr lvl="1"/>
            <a:r>
              <a:rPr lang="en-US" dirty="0"/>
              <a:t>Includes: sensors, space frame, FPC, assembly and tests   </a:t>
            </a:r>
          </a:p>
          <a:p>
            <a:pPr lvl="1"/>
            <a:r>
              <a:rPr lang="en-US" dirty="0"/>
              <a:t>Very low technical risk </a:t>
            </a:r>
          </a:p>
          <a:p>
            <a:pPr lvl="1"/>
            <a:r>
              <a:rPr lang="en-US" dirty="0"/>
              <a:t>CERN will deliver 100% working staves </a:t>
            </a:r>
          </a:p>
          <a:p>
            <a:pPr lvl="1"/>
            <a:endParaRPr lang="en-US" dirty="0"/>
          </a:p>
          <a:p>
            <a:r>
              <a:rPr lang="en-US" dirty="0"/>
              <a:t>Buy 58 Readout Units with the ALICE production in FY18 (was FY19)</a:t>
            </a:r>
          </a:p>
          <a:p>
            <a:pPr lvl="1"/>
            <a:r>
              <a:rPr lang="en-US" dirty="0"/>
              <a:t>FPGA chips and GBT chips as part of the ALICE production </a:t>
            </a:r>
          </a:p>
          <a:p>
            <a:pPr lvl="2"/>
            <a:r>
              <a:rPr lang="en-US" dirty="0"/>
              <a:t>GBT not commercially available product</a:t>
            </a:r>
          </a:p>
          <a:p>
            <a:pPr lvl="1"/>
            <a:r>
              <a:rPr lang="en-US" dirty="0"/>
              <a:t> ~50% cost saving </a:t>
            </a:r>
            <a:r>
              <a:rPr lang="en-US" dirty="0" err="1"/>
              <a:t>w.r.t</a:t>
            </a:r>
            <a:r>
              <a:rPr lang="en-US" dirty="0"/>
              <a:t>. to estimated budget (exact number confirmed 04/18)</a:t>
            </a:r>
          </a:p>
          <a:p>
            <a:pPr lvl="1"/>
            <a:endParaRPr lang="en-US" dirty="0"/>
          </a:p>
          <a:p>
            <a:r>
              <a:rPr lang="en-US" dirty="0"/>
              <a:t>MVTX telescope </a:t>
            </a:r>
            <a:r>
              <a:rPr lang="en-US" dirty="0" err="1"/>
              <a:t>Fermilab</a:t>
            </a:r>
            <a:r>
              <a:rPr lang="en-US" dirty="0"/>
              <a:t> test beam confirmed the readout chain and sensor performance in early March 2018</a:t>
            </a:r>
          </a:p>
          <a:p>
            <a:pPr lvl="1"/>
            <a:r>
              <a:rPr lang="en-US" dirty="0"/>
              <a:t>Sensors(ALPIDE) + RU(frontend) + FELIX(backend) + sPHENIX RCDAQ </a:t>
            </a:r>
          </a:p>
          <a:p>
            <a:pPr lvl="1"/>
            <a:endParaRPr lang="en-US" dirty="0"/>
          </a:p>
          <a:p>
            <a:r>
              <a:rPr lang="en-US" dirty="0"/>
              <a:t>To attract external funding &amp; support for MVTX</a:t>
            </a:r>
          </a:p>
          <a:p>
            <a:pPr lvl="1"/>
            <a:r>
              <a:rPr lang="en-US" dirty="0"/>
              <a:t>Foreign consortium, individual institution </a:t>
            </a:r>
          </a:p>
          <a:p>
            <a:pPr marL="342900" lvl="1" indent="0">
              <a:buNone/>
            </a:pPr>
            <a:endParaRPr lang="en-US" dirty="0"/>
          </a:p>
          <a:p>
            <a:pPr marL="3429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122273-66B6-BF41-92F8-116CC800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2C641-1C2E-DF47-B053-92A5417F7177}" type="datetime1">
              <a:rPr lang="en-US" smtClean="0"/>
              <a:t>4/22/18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F9BA85-DF20-E342-9209-30CDFF5BA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3EF823-A45E-734F-B4BB-553E08563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30141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DD00C2-5DDA-5E4D-8AA7-17829D4DA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610" y="0"/>
            <a:ext cx="7886700" cy="1128257"/>
          </a:xfrm>
        </p:spPr>
        <p:txBody>
          <a:bodyPr/>
          <a:lstStyle/>
          <a:p>
            <a:r>
              <a:rPr lang="en-US" dirty="0"/>
              <a:t>M&amp;S cost options &amp; risks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7D3C1F-67F3-6B44-845E-CBA4B8D96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82172"/>
            <a:ext cx="7886700" cy="497417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Staves: 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Oprion1: MVTX production following ALICE production at CERN, ~Aug 2018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All material included and 100% working staves delivered 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Option2: Partial stave assembly at CCNU (China) </a:t>
            </a:r>
          </a:p>
          <a:p>
            <a:pPr lvl="2"/>
            <a:r>
              <a:rPr lang="en-US" dirty="0"/>
              <a:t>MVTX project would still need to buy sensors, Flexible Printed Circuit  (FPC) and space frames </a:t>
            </a:r>
          </a:p>
          <a:p>
            <a:pPr lvl="2"/>
            <a:r>
              <a:rPr lang="en-US" dirty="0"/>
              <a:t>Wuhan could assembly sensor and FPC; assembly with space frame may be done elsewhere</a:t>
            </a:r>
          </a:p>
          <a:p>
            <a:pPr lvl="2"/>
            <a:r>
              <a:rPr lang="en-US" dirty="0"/>
              <a:t>No experience assembly inner barrel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 training required and hardware modified</a:t>
            </a:r>
          </a:p>
          <a:p>
            <a:pPr lvl="2"/>
            <a:r>
              <a:rPr lang="en-US" dirty="0"/>
              <a:t>Potential saving on some labor assembly work </a:t>
            </a:r>
          </a:p>
          <a:p>
            <a:pPr lvl="2"/>
            <a:r>
              <a:rPr lang="en-US" dirty="0"/>
              <a:t>Yield unknown -&gt; schedule and cost uncertainty</a:t>
            </a:r>
          </a:p>
          <a:p>
            <a:r>
              <a:rPr lang="en-US" dirty="0"/>
              <a:t>Readout Units (radiation hard electronics):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Option1: Produce with ALICE batch (FPGA chips &amp; GBT chips) in FY18</a:t>
            </a:r>
          </a:p>
          <a:p>
            <a:pPr lvl="2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50% cost reduction </a:t>
            </a:r>
            <a:r>
              <a:rPr lang="en-US" dirty="0" err="1">
                <a:solidFill>
                  <a:schemeClr val="accent6">
                    <a:lumMod val="75000"/>
                  </a:schemeClr>
                </a:solidFill>
              </a:rPr>
              <a:t>w.r.t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 budgeted cost</a:t>
            </a:r>
          </a:p>
          <a:p>
            <a:pPr lvl="1"/>
            <a:r>
              <a:rPr lang="en-US" dirty="0">
                <a:solidFill>
                  <a:srgbClr val="C00000"/>
                </a:solidFill>
              </a:rPr>
              <a:t>Option2: MVTX produces its own batches</a:t>
            </a:r>
            <a:r>
              <a:rPr lang="en-US" dirty="0">
                <a:solidFill>
                  <a:srgbClr val="C00000"/>
                </a:solidFill>
                <a:sym typeface="Wingdings" pitchFamily="2" charset="2"/>
              </a:rPr>
              <a:t> cost increase and schedule impact</a:t>
            </a:r>
          </a:p>
          <a:p>
            <a:r>
              <a:rPr lang="en-US" dirty="0"/>
              <a:t>Carbon structures: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Exploring cost-saving options, build carbon structures elsewhere (France and Italy) instead of LBNL etc.</a:t>
            </a:r>
          </a:p>
          <a:p>
            <a:r>
              <a:rPr lang="en-US" dirty="0"/>
              <a:t>Reuse hardware from LDRD</a:t>
            </a:r>
          </a:p>
          <a:p>
            <a:pPr lvl="1"/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Electronics, Power System etc. </a:t>
            </a:r>
          </a:p>
          <a:p>
            <a:pPr marL="685800" lvl="2" indent="0">
              <a:buNone/>
            </a:pPr>
            <a:endParaRPr lang="en-US" dirty="0">
              <a:solidFill>
                <a:srgbClr val="00B050"/>
              </a:solidFill>
            </a:endParaRPr>
          </a:p>
          <a:p>
            <a:pPr lvl="2"/>
            <a:endParaRPr lang="en-US" dirty="0"/>
          </a:p>
          <a:p>
            <a:pPr marL="685800" lvl="2" indent="0">
              <a:buNone/>
            </a:pPr>
            <a:endParaRPr lang="en-US" dirty="0"/>
          </a:p>
          <a:p>
            <a:pPr marL="1028700" lvl="3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B0C3C9-B6E8-C644-B996-867ECC14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FDFC3-0D32-4C42-BACF-941756C07152}" type="datetime1">
              <a:rPr lang="en-US" smtClean="0"/>
              <a:t>4/22/18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3E2B2F-8DC0-B647-BC88-AFD9F78BA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AFA31E-1112-084B-9EE9-BFC288C0B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FBF7-5F1E-D142-84D2-28D568FFF1C9}" type="slidenum">
              <a:rPr lang="en-US" smtClean="0"/>
              <a:t>66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8A56C-DD2F-854D-93FF-222DDE521AF3}"/>
              </a:ext>
            </a:extLst>
          </p:cNvPr>
          <p:cNvSpPr txBox="1"/>
          <p:nvPr/>
        </p:nvSpPr>
        <p:spPr>
          <a:xfrm>
            <a:off x="4809152" y="874341"/>
            <a:ext cx="419095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6">
                    <a:lumMod val="50000"/>
                  </a:schemeClr>
                </a:solidFill>
              </a:rPr>
              <a:t>Green: low risk / MVTX baseline budget</a:t>
            </a:r>
          </a:p>
          <a:p>
            <a:r>
              <a:rPr lang="en-US" sz="1350" dirty="0">
                <a:solidFill>
                  <a:srgbClr val="C00000"/>
                </a:solidFill>
              </a:rPr>
              <a:t>Red: High technical risk, low cost saving or increased cost</a:t>
            </a:r>
            <a:endParaRPr lang="en-US" sz="135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879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68" y="167172"/>
            <a:ext cx="8915400" cy="1237074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/>
              <a:t>LANL LDRD </a:t>
            </a:r>
            <a:r>
              <a:rPr lang="mr-IN" sz="3200" b="1" dirty="0"/>
              <a:t>–</a:t>
            </a:r>
            <a:r>
              <a:rPr lang="en-US" sz="3200" b="1" dirty="0"/>
              <a:t> MVTX/sPHENIX Key Tasks/Milestones</a:t>
            </a:r>
          </a:p>
        </p:txBody>
      </p:sp>
      <p:sp>
        <p:nvSpPr>
          <p:cNvPr id="68" name="Date Placeholder 6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0B9C3-F07B-1B41-B17A-50DCFA79F0E9}" type="datetime1">
              <a:rPr lang="en-US" smtClean="0"/>
              <a:t>4/22/18</a:t>
            </a:fld>
            <a:endParaRPr lang="en-US"/>
          </a:p>
        </p:txBody>
      </p:sp>
      <p:sp>
        <p:nvSpPr>
          <p:cNvPr id="69" name="Footer Placeholder 6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875030-01DD-DA43-BC7F-B4B62D71D19A}" type="slidenum">
              <a:rPr lang="en-US" smtClean="0"/>
              <a:t>67</a:t>
            </a:fld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628651" y="1383563"/>
            <a:ext cx="7886699" cy="4539248"/>
            <a:chOff x="2832029" y="2120684"/>
            <a:chExt cx="6208427" cy="3660254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3628093" y="2929526"/>
              <a:ext cx="1312540" cy="2412"/>
            </a:xfrm>
            <a:prstGeom prst="straightConnector1">
              <a:avLst/>
            </a:prstGeom>
            <a:ln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3428736" y="2678234"/>
              <a:ext cx="2129997" cy="5770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50" dirty="0"/>
                <a:t>RU/KC705)/FELIX1.5 Integration </a:t>
              </a:r>
            </a:p>
            <a:p>
              <a:endParaRPr lang="en-US" sz="1350" dirty="0"/>
            </a:p>
            <a:p>
              <a:r>
                <a:rPr lang="en-US" sz="1350" dirty="0"/>
                <a:t>40MHz,  7/17-12/17</a:t>
              </a:r>
            </a:p>
          </p:txBody>
        </p:sp>
        <p:sp>
          <p:nvSpPr>
            <p:cNvPr id="22" name="6-Point Star 21"/>
            <p:cNvSpPr/>
            <p:nvPr/>
          </p:nvSpPr>
          <p:spPr>
            <a:xfrm>
              <a:off x="4894313" y="2883815"/>
              <a:ext cx="80165" cy="81063"/>
            </a:xfrm>
            <a:prstGeom prst="star6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4493735" y="3186288"/>
              <a:ext cx="1925182" cy="577013"/>
              <a:chOff x="2435645" y="2877650"/>
              <a:chExt cx="2566910" cy="769349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2546669" y="2877650"/>
                <a:ext cx="2455886" cy="7693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350" dirty="0"/>
                  <a:t>RUv1.x/FELIX2.0, 10MHz,</a:t>
                </a:r>
              </a:p>
              <a:p>
                <a:r>
                  <a:rPr lang="en-US" sz="1350" dirty="0"/>
                  <a:t>    </a:t>
                </a:r>
              </a:p>
              <a:p>
                <a:r>
                  <a:rPr lang="en-US" sz="1350" dirty="0"/>
                  <a:t>11/17 </a:t>
                </a:r>
                <a:r>
                  <a:rPr lang="mr-IN" sz="1350" dirty="0"/>
                  <a:t>–</a:t>
                </a:r>
                <a:r>
                  <a:rPr lang="en-US" sz="1350" dirty="0"/>
                  <a:t> 6/18</a:t>
                </a:r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2435645" y="3121397"/>
                <a:ext cx="1772043" cy="108084"/>
                <a:chOff x="2435645" y="3121397"/>
                <a:chExt cx="2142390" cy="108084"/>
              </a:xfrm>
            </p:grpSpPr>
            <p:cxnSp>
              <p:nvCxnSpPr>
                <p:cNvPr id="19" name="Straight Arrow Connector 18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" name="6-Point Star 22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</p:grpSp>
        </p:grpSp>
        <p:sp>
          <p:nvSpPr>
            <p:cNvPr id="24" name="6-Point Star 23"/>
            <p:cNvSpPr/>
            <p:nvPr/>
          </p:nvSpPr>
          <p:spPr>
            <a:xfrm>
              <a:off x="5997650" y="3519232"/>
              <a:ext cx="80165" cy="81063"/>
            </a:xfrm>
            <a:prstGeom prst="star6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077816" y="3452234"/>
              <a:ext cx="1622232" cy="2233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MVTX Design Review ~7/2018</a:t>
              </a:r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871981" y="3680891"/>
              <a:ext cx="1605725" cy="521174"/>
              <a:chOff x="4442954" y="3954696"/>
              <a:chExt cx="1867206" cy="694898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4442954" y="4160899"/>
                <a:ext cx="1335861" cy="108084"/>
                <a:chOff x="2435645" y="3121397"/>
                <a:chExt cx="2142390" cy="108084"/>
              </a:xfrm>
            </p:grpSpPr>
            <p:cxnSp>
              <p:nvCxnSpPr>
                <p:cNvPr id="28" name="Straight Arrow Connector 27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" name="6-Point Star 28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</p:grpSp>
          <p:sp>
            <p:nvSpPr>
              <p:cNvPr id="30" name="TextBox 29"/>
              <p:cNvSpPr txBox="1"/>
              <p:nvPr/>
            </p:nvSpPr>
            <p:spPr>
              <a:xfrm>
                <a:off x="4448469" y="3954696"/>
                <a:ext cx="1861691" cy="69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System test, cosmic &amp; source </a:t>
                </a:r>
              </a:p>
              <a:p>
                <a:endParaRPr lang="en-US" sz="1200" dirty="0"/>
              </a:p>
              <a:p>
                <a:r>
                  <a:rPr lang="en-US" sz="1200" dirty="0"/>
                  <a:t>6/18 - 1/19</a:t>
                </a:r>
              </a:p>
            </p:txBody>
          </p:sp>
        </p:grpSp>
        <p:sp>
          <p:nvSpPr>
            <p:cNvPr id="35" name="TextBox 34"/>
            <p:cNvSpPr txBox="1"/>
            <p:nvPr/>
          </p:nvSpPr>
          <p:spPr>
            <a:xfrm>
              <a:off x="2832029" y="3198298"/>
              <a:ext cx="369985" cy="200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solidFill>
                    <a:srgbClr val="0000FF"/>
                  </a:solidFill>
                </a:rPr>
                <a:t>LDRD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866328" y="4582669"/>
              <a:ext cx="952978" cy="200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>
                  <a:solidFill>
                    <a:srgbClr val="FF0000"/>
                  </a:solidFill>
                </a:rPr>
                <a:t>MVTX: 2018 </a:t>
              </a:r>
              <a:r>
                <a:rPr lang="mr-IN" sz="1013" dirty="0">
                  <a:solidFill>
                    <a:srgbClr val="FF0000"/>
                  </a:solidFill>
                </a:rPr>
                <a:t>–</a:t>
              </a:r>
              <a:r>
                <a:rPr lang="en-US" sz="1013" dirty="0">
                  <a:solidFill>
                    <a:srgbClr val="FF0000"/>
                  </a:solidFill>
                </a:rPr>
                <a:t> 2023</a:t>
              </a:r>
            </a:p>
          </p:txBody>
        </p:sp>
        <p:grpSp>
          <p:nvGrpSpPr>
            <p:cNvPr id="52" name="Group 51"/>
            <p:cNvGrpSpPr/>
            <p:nvPr/>
          </p:nvGrpSpPr>
          <p:grpSpPr>
            <a:xfrm>
              <a:off x="6038832" y="4876247"/>
              <a:ext cx="2224008" cy="521174"/>
              <a:chOff x="4495775" y="5447447"/>
              <a:chExt cx="2965343" cy="694898"/>
            </a:xfrm>
          </p:grpSpPr>
          <p:grpSp>
            <p:nvGrpSpPr>
              <p:cNvPr id="31" name="Group 30"/>
              <p:cNvGrpSpPr/>
              <p:nvPr/>
            </p:nvGrpSpPr>
            <p:grpSpPr>
              <a:xfrm>
                <a:off x="4495775" y="5632743"/>
                <a:ext cx="2142390" cy="108084"/>
                <a:chOff x="2435645" y="3121397"/>
                <a:chExt cx="2142390" cy="108084"/>
              </a:xfrm>
              <a:solidFill>
                <a:srgbClr val="FF0000"/>
              </a:solidFill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6-Point Star 32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</p:grpSp>
          <p:sp>
            <p:nvSpPr>
              <p:cNvPr id="40" name="TextBox 39"/>
              <p:cNvSpPr txBox="1"/>
              <p:nvPr/>
            </p:nvSpPr>
            <p:spPr>
              <a:xfrm>
                <a:off x="4555548" y="5447447"/>
                <a:ext cx="2905570" cy="694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Stave Production, procure FPGA, GBT etc.</a:t>
                </a:r>
              </a:p>
              <a:p>
                <a:endParaRPr lang="en-US" sz="1200" dirty="0"/>
              </a:p>
              <a:p>
                <a:r>
                  <a:rPr lang="en-US" sz="1200" dirty="0"/>
                  <a:t>8/18-4/19  </a:t>
                </a:r>
              </a:p>
            </p:txBody>
          </p:sp>
        </p:grpSp>
        <p:grpSp>
          <p:nvGrpSpPr>
            <p:cNvPr id="47" name="Group 46"/>
            <p:cNvGrpSpPr/>
            <p:nvPr/>
          </p:nvGrpSpPr>
          <p:grpSpPr>
            <a:xfrm>
              <a:off x="3414006" y="2120684"/>
              <a:ext cx="5154124" cy="428420"/>
              <a:chOff x="996005" y="1786177"/>
              <a:chExt cx="6872165" cy="571227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996005" y="1786177"/>
                <a:ext cx="6872165" cy="571227"/>
                <a:chOff x="996005" y="1786177"/>
                <a:chExt cx="6872165" cy="571227"/>
              </a:xfrm>
            </p:grpSpPr>
            <p:sp>
              <p:nvSpPr>
                <p:cNvPr id="6" name="TextBox 5"/>
                <p:cNvSpPr txBox="1"/>
                <p:nvPr/>
              </p:nvSpPr>
              <p:spPr>
                <a:xfrm>
                  <a:off x="1571464" y="1840950"/>
                  <a:ext cx="452933" cy="2668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13" dirty="0"/>
                    <a:t>7/17</a:t>
                  </a:r>
                </a:p>
              </p:txBody>
            </p:sp>
            <p:grpSp>
              <p:nvGrpSpPr>
                <p:cNvPr id="14" name="Group 13"/>
                <p:cNvGrpSpPr/>
                <p:nvPr/>
              </p:nvGrpSpPr>
              <p:grpSpPr>
                <a:xfrm>
                  <a:off x="996005" y="2183594"/>
                  <a:ext cx="6872000" cy="173810"/>
                  <a:chOff x="996005" y="2183594"/>
                  <a:chExt cx="6872000" cy="173810"/>
                </a:xfrm>
              </p:grpSpPr>
              <p:cxnSp>
                <p:nvCxnSpPr>
                  <p:cNvPr id="5" name="Straight Arrow Connector 4"/>
                  <p:cNvCxnSpPr/>
                  <p:nvPr/>
                </p:nvCxnSpPr>
                <p:spPr>
                  <a:xfrm flipV="1">
                    <a:off x="996005" y="2348705"/>
                    <a:ext cx="6872000" cy="8699"/>
                  </a:xfrm>
                  <a:prstGeom prst="straightConnector1">
                    <a:avLst/>
                  </a:prstGeom>
                  <a:ln>
                    <a:solidFill>
                      <a:schemeClr val="tx1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" name="Straight Connector 7"/>
                  <p:cNvCxnSpPr/>
                  <p:nvPr/>
                </p:nvCxnSpPr>
                <p:spPr>
                  <a:xfrm>
                    <a:off x="2435645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" name="Straight Connector 8"/>
                  <p:cNvCxnSpPr/>
                  <p:nvPr/>
                </p:nvCxnSpPr>
                <p:spPr>
                  <a:xfrm>
                    <a:off x="7624613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" name="Straight Connector 9"/>
                  <p:cNvCxnSpPr/>
                  <p:nvPr/>
                </p:nvCxnSpPr>
                <p:spPr>
                  <a:xfrm>
                    <a:off x="5084754" y="2183594"/>
                    <a:ext cx="0" cy="156581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" name="TextBox 10"/>
                <p:cNvSpPr txBox="1"/>
                <p:nvPr/>
              </p:nvSpPr>
              <p:spPr>
                <a:xfrm>
                  <a:off x="2357529" y="1819322"/>
                  <a:ext cx="521917" cy="2668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13" dirty="0"/>
                    <a:t>10/17</a:t>
                  </a: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772351" y="1786177"/>
                  <a:ext cx="521917" cy="2668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13" dirty="0"/>
                    <a:t>10/18</a:t>
                  </a: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346253" y="1828730"/>
                  <a:ext cx="521917" cy="26686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013" dirty="0"/>
                    <a:t>10/19</a:t>
                  </a:r>
                </a:p>
              </p:txBody>
            </p:sp>
          </p:grpSp>
          <p:cxnSp>
            <p:nvCxnSpPr>
              <p:cNvPr id="42" name="Straight Connector 41"/>
              <p:cNvCxnSpPr/>
              <p:nvPr/>
            </p:nvCxnSpPr>
            <p:spPr>
              <a:xfrm>
                <a:off x="3698133" y="2285196"/>
                <a:ext cx="0" cy="54979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>
                <a:off x="6463931" y="2257575"/>
                <a:ext cx="0" cy="82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1281454" y="2273015"/>
                <a:ext cx="0" cy="8260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0" name="Straight Arrow Connector 49"/>
            <p:cNvCxnSpPr/>
            <p:nvPr/>
          </p:nvCxnSpPr>
          <p:spPr>
            <a:xfrm flipV="1">
              <a:off x="6037732" y="4759840"/>
              <a:ext cx="2602063" cy="486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7" name="Group 56"/>
            <p:cNvGrpSpPr/>
            <p:nvPr/>
          </p:nvGrpSpPr>
          <p:grpSpPr>
            <a:xfrm>
              <a:off x="7020776" y="5259764"/>
              <a:ext cx="1542159" cy="521174"/>
              <a:chOff x="5805032" y="5870022"/>
              <a:chExt cx="2056212" cy="694898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805032" y="6096978"/>
                <a:ext cx="1475426" cy="108084"/>
                <a:chOff x="2435645" y="3121397"/>
                <a:chExt cx="2142390" cy="108084"/>
              </a:xfrm>
              <a:solidFill>
                <a:srgbClr val="FF0000"/>
              </a:solidFill>
            </p:grpSpPr>
            <p:cxnSp>
              <p:nvCxnSpPr>
                <p:cNvPr id="38" name="Straight Arrow Connector 37"/>
                <p:cNvCxnSpPr/>
                <p:nvPr/>
              </p:nvCxnSpPr>
              <p:spPr>
                <a:xfrm flipV="1">
                  <a:off x="2435645" y="3175439"/>
                  <a:ext cx="2035504" cy="13048"/>
                </a:xfrm>
                <a:prstGeom prst="straightConnector1">
                  <a:avLst/>
                </a:prstGeom>
                <a:grpFill/>
                <a:ln>
                  <a:solidFill>
                    <a:srgbClr val="FF0000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9" name="6-Point Star 38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grpFill/>
                <a:ln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5841623" y="5870022"/>
                <a:ext cx="2019621" cy="6948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Electronics Production</a:t>
                </a:r>
              </a:p>
              <a:p>
                <a:endParaRPr lang="en-US" sz="1200" dirty="0"/>
              </a:p>
              <a:p>
                <a:r>
                  <a:rPr lang="en-US" sz="1200" dirty="0"/>
                  <a:t>1/19-8/19  </a:t>
                </a:r>
              </a:p>
            </p:txBody>
          </p:sp>
        </p:grpSp>
        <p:cxnSp>
          <p:nvCxnSpPr>
            <p:cNvPr id="54" name="Straight Arrow Connector 53"/>
            <p:cNvCxnSpPr>
              <a:stCxn id="24" idx="2"/>
            </p:cNvCxnSpPr>
            <p:nvPr/>
          </p:nvCxnSpPr>
          <p:spPr>
            <a:xfrm>
              <a:off x="6037732" y="3600295"/>
              <a:ext cx="1100" cy="1414928"/>
            </a:xfrm>
            <a:prstGeom prst="straightConnector1">
              <a:avLst/>
            </a:prstGeom>
            <a:ln w="9525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991639" y="3916610"/>
              <a:ext cx="1100" cy="1523920"/>
            </a:xfrm>
            <a:prstGeom prst="straightConnector1">
              <a:avLst/>
            </a:prstGeom>
            <a:ln w="9525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Elbow Connector 60"/>
            <p:cNvCxnSpPr/>
            <p:nvPr/>
          </p:nvCxnSpPr>
          <p:spPr>
            <a:xfrm>
              <a:off x="5833901" y="3423019"/>
              <a:ext cx="152171" cy="133848"/>
            </a:xfrm>
            <a:prstGeom prst="bentConnector3">
              <a:avLst>
                <a:gd name="adj1" fmla="val 50000"/>
              </a:avLst>
            </a:prstGeom>
            <a:ln w="12700">
              <a:solidFill>
                <a:srgbClr val="008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3" name="Group 62"/>
            <p:cNvGrpSpPr/>
            <p:nvPr/>
          </p:nvGrpSpPr>
          <p:grpSpPr>
            <a:xfrm>
              <a:off x="7032958" y="4063001"/>
              <a:ext cx="2007498" cy="670080"/>
              <a:chOff x="2528306" y="2902146"/>
              <a:chExt cx="2415707" cy="893440"/>
            </a:xfrm>
          </p:grpSpPr>
          <p:sp>
            <p:nvSpPr>
              <p:cNvPr id="64" name="TextBox 63"/>
              <p:cNvSpPr txBox="1"/>
              <p:nvPr/>
            </p:nvSpPr>
            <p:spPr>
              <a:xfrm>
                <a:off x="2546669" y="2902146"/>
                <a:ext cx="2397344" cy="8934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Test Beam, tracking performance </a:t>
                </a:r>
              </a:p>
              <a:p>
                <a:endParaRPr lang="en-US" sz="1200" dirty="0"/>
              </a:p>
              <a:p>
                <a:r>
                  <a:rPr lang="en-US" sz="1200" dirty="0"/>
                  <a:t>analysis, NIM paper etc.   </a:t>
                </a:r>
              </a:p>
              <a:p>
                <a:r>
                  <a:rPr lang="en-US" sz="1200" dirty="0"/>
                  <a:t>            1/19 </a:t>
                </a:r>
                <a:r>
                  <a:rPr lang="mr-IN" sz="1200" dirty="0"/>
                  <a:t>–</a:t>
                </a:r>
                <a:r>
                  <a:rPr lang="en-US" sz="1200" dirty="0"/>
                  <a:t> 9/19</a:t>
                </a:r>
              </a:p>
            </p:txBody>
          </p:sp>
          <p:grpSp>
            <p:nvGrpSpPr>
              <p:cNvPr id="65" name="Group 64"/>
              <p:cNvGrpSpPr/>
              <p:nvPr/>
            </p:nvGrpSpPr>
            <p:grpSpPr>
              <a:xfrm>
                <a:off x="2528306" y="3121397"/>
                <a:ext cx="1683642" cy="108084"/>
                <a:chOff x="2547653" y="3121397"/>
                <a:chExt cx="2035508" cy="108084"/>
              </a:xfrm>
            </p:grpSpPr>
            <p:cxnSp>
              <p:nvCxnSpPr>
                <p:cNvPr id="66" name="Straight Arrow Connector 65"/>
                <p:cNvCxnSpPr/>
                <p:nvPr/>
              </p:nvCxnSpPr>
              <p:spPr>
                <a:xfrm flipV="1">
                  <a:off x="2547653" y="3175439"/>
                  <a:ext cx="2035508" cy="13048"/>
                </a:xfrm>
                <a:prstGeom prst="straightConnector1">
                  <a:avLst/>
                </a:prstGeom>
                <a:ln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7" name="6-Point Star 66"/>
                <p:cNvSpPr/>
                <p:nvPr/>
              </p:nvSpPr>
              <p:spPr>
                <a:xfrm>
                  <a:off x="4471149" y="3121397"/>
                  <a:ext cx="106886" cy="108084"/>
                </a:xfrm>
                <a:prstGeom prst="star6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13"/>
                </a:p>
              </p:txBody>
            </p:sp>
          </p:grpSp>
        </p:grpSp>
        <p:sp>
          <p:nvSpPr>
            <p:cNvPr id="72" name="TextBox 71"/>
            <p:cNvSpPr txBox="1"/>
            <p:nvPr/>
          </p:nvSpPr>
          <p:spPr>
            <a:xfrm>
              <a:off x="4741172" y="2548374"/>
              <a:ext cx="399009" cy="2001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13" dirty="0"/>
                <a:t>Today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597270" y="5068002"/>
              <a:ext cx="724576" cy="2419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75" b="1" dirty="0"/>
                <a:t>BNL Director Review</a:t>
              </a:r>
            </a:p>
            <a:p>
              <a:r>
                <a:rPr lang="en-US" sz="675" b="1" dirty="0"/>
                <a:t>7/10-11, 2017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09940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13D9B48-52E6-FD41-8726-DCAA36ADA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 and Controls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F94AB-33CB-4044-AAFE-26C49447F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6A320A-A911-F84C-8146-DB4EC7249D91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B3241-CC6D-CD4D-8735-C7F3828CE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8A7994-3613-3447-882F-5A03C7496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0945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8660" y="0"/>
            <a:ext cx="7595339" cy="990600"/>
          </a:xfrm>
        </p:spPr>
        <p:txBody>
          <a:bodyPr/>
          <a:lstStyle/>
          <a:p>
            <a:r>
              <a:rPr lang="en-US" dirty="0"/>
              <a:t>MVTX Electronics Overview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07224" y="810225"/>
            <a:ext cx="8836298" cy="4295175"/>
            <a:chOff x="121974" y="1442743"/>
            <a:chExt cx="8836298" cy="429517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email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35" t="17743" r="17087" b="52022"/>
            <a:stretch/>
          </p:blipFill>
          <p:spPr>
            <a:xfrm>
              <a:off x="3018511" y="2969405"/>
              <a:ext cx="1765856" cy="432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833131" y="2348405"/>
              <a:ext cx="1324800" cy="1242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8956" y="3795551"/>
              <a:ext cx="1281674" cy="13026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1980" y="2751917"/>
              <a:ext cx="2977721" cy="98740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4867263" y="3739317"/>
              <a:ext cx="972370" cy="1296000"/>
              <a:chOff x="5500016" y="4578180"/>
              <a:chExt cx="1296493" cy="1296000"/>
            </a:xfrm>
            <a:solidFill>
              <a:schemeClr val="bg2"/>
            </a:solidFill>
          </p:grpSpPr>
          <p:sp>
            <p:nvSpPr>
              <p:cNvPr id="55" name="Rectangle 54"/>
              <p:cNvSpPr/>
              <p:nvPr/>
            </p:nvSpPr>
            <p:spPr>
              <a:xfrm>
                <a:off x="5500016" y="4578180"/>
                <a:ext cx="1296493" cy="1296000"/>
              </a:xfrm>
              <a:prstGeom prst="rect">
                <a:avLst/>
              </a:prstGeom>
              <a:grpFill/>
              <a:ln w="19050">
                <a:solidFill>
                  <a:schemeClr val="tx2"/>
                </a:solidFill>
                <a:prstDash val="sysDot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800"/>
              </a:p>
            </p:txBody>
          </p:sp>
          <p:pic>
            <p:nvPicPr>
              <p:cNvPr id="56" name="Picture 5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91416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20220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6490241" y="556327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69915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69" name="Picture 68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498719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0" name="Picture 69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275231"/>
                <a:ext cx="242059" cy="242059"/>
              </a:xfrm>
              <a:prstGeom prst="rect">
                <a:avLst/>
              </a:prstGeom>
              <a:grpFill/>
            </p:spPr>
          </p:pic>
          <p:pic>
            <p:nvPicPr>
              <p:cNvPr id="71" name="Picture 70"/>
              <p:cNvPicPr>
                <a:picLocks noChangeAspect="1"/>
              </p:cNvPicPr>
              <p:nvPr/>
            </p:nvPicPr>
            <p:blipFill rotWithShape="1">
              <a:blip r:embed="rId7" cstate="email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428" t="21428" r="21428" b="21428"/>
              <a:stretch/>
            </p:blipFill>
            <p:spPr>
              <a:xfrm>
                <a:off x="5626121" y="5563271"/>
                <a:ext cx="242059" cy="242059"/>
              </a:xfrm>
              <a:prstGeom prst="rect">
                <a:avLst/>
              </a:prstGeom>
              <a:grpFill/>
            </p:spPr>
          </p:pic>
        </p:grpSp>
        <p:sp>
          <p:nvSpPr>
            <p:cNvPr id="10" name="TextBox 123"/>
            <p:cNvSpPr txBox="1"/>
            <p:nvPr/>
          </p:nvSpPr>
          <p:spPr>
            <a:xfrm>
              <a:off x="5005583" y="4958327"/>
              <a:ext cx="8340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 Board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2387172" y="4233371"/>
              <a:ext cx="987827" cy="357656"/>
            </a:xfrm>
            <a:prstGeom prst="rect">
              <a:avLst/>
            </a:prstGeom>
            <a:noFill/>
            <a:ln>
              <a:solidFill>
                <a:srgbClr val="24459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>
                  <a:solidFill>
                    <a:schemeClr val="tx1"/>
                  </a:solidFill>
                </a:rPr>
                <a:t>Filtering Capacitors</a:t>
              </a:r>
            </a:p>
          </p:txBody>
        </p:sp>
        <p:sp>
          <p:nvSpPr>
            <p:cNvPr id="12" name="TextBox 126"/>
            <p:cNvSpPr txBox="1"/>
            <p:nvPr/>
          </p:nvSpPr>
          <p:spPr>
            <a:xfrm>
              <a:off x="3604682" y="3405297"/>
              <a:ext cx="12868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Samtec</a:t>
              </a:r>
              <a:r>
                <a:rPr lang="en-US" sz="1200" dirty="0"/>
                <a:t> </a:t>
              </a:r>
              <a:r>
                <a:rPr lang="en-US" sz="1200" dirty="0" err="1"/>
                <a:t>Twinax</a:t>
              </a:r>
              <a:r>
                <a:rPr lang="en-US" sz="1200" dirty="0"/>
                <a:t> “</a:t>
              </a:r>
              <a:r>
                <a:rPr lang="en-US" sz="1200" dirty="0" err="1"/>
                <a:t>FireFly</a:t>
              </a:r>
              <a:r>
                <a:rPr lang="en-US" sz="1200" dirty="0"/>
                <a:t>”</a:t>
              </a:r>
            </a:p>
          </p:txBody>
        </p:sp>
        <p:sp>
          <p:nvSpPr>
            <p:cNvPr id="13" name="TextBox 127"/>
            <p:cNvSpPr txBox="1"/>
            <p:nvPr/>
          </p:nvSpPr>
          <p:spPr>
            <a:xfrm>
              <a:off x="3018512" y="2586559"/>
              <a:ext cx="179613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9 Data (1.2Gbps)</a:t>
              </a:r>
            </a:p>
            <a:p>
              <a:r>
                <a:rPr lang="en-US" sz="1100" dirty="0"/>
                <a:t>1 Clock, 1 Control/Trigger</a:t>
              </a:r>
            </a:p>
          </p:txBody>
        </p:sp>
        <p:sp>
          <p:nvSpPr>
            <p:cNvPr id="14" name="Right Arrow 13"/>
            <p:cNvSpPr/>
            <p:nvPr/>
          </p:nvSpPr>
          <p:spPr>
            <a:xfrm rot="10800000">
              <a:off x="3409480" y="4284961"/>
              <a:ext cx="1405166" cy="215908"/>
            </a:xfrm>
            <a:prstGeom prst="rightArrow">
              <a:avLst/>
            </a:prstGeom>
            <a:solidFill>
              <a:srgbClr val="2445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5" name="TextBox 129"/>
            <p:cNvSpPr txBox="1"/>
            <p:nvPr/>
          </p:nvSpPr>
          <p:spPr>
            <a:xfrm>
              <a:off x="4874531" y="1982934"/>
              <a:ext cx="114421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100" dirty="0"/>
                <a:t>Readout Unit</a:t>
              </a:r>
            </a:p>
            <a:p>
              <a:r>
                <a:rPr lang="en-US" sz="1100" dirty="0"/>
                <a:t>Front End</a:t>
              </a:r>
            </a:p>
          </p:txBody>
        </p:sp>
        <p:sp>
          <p:nvSpPr>
            <p:cNvPr id="16" name="TextBox 130"/>
            <p:cNvSpPr txBox="1"/>
            <p:nvPr/>
          </p:nvSpPr>
          <p:spPr>
            <a:xfrm>
              <a:off x="3620383" y="4442162"/>
              <a:ext cx="10728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Regulated Power</a:t>
              </a:r>
            </a:p>
          </p:txBody>
        </p:sp>
        <p:sp>
          <p:nvSpPr>
            <p:cNvPr id="17" name="TextBox 131"/>
            <p:cNvSpPr txBox="1"/>
            <p:nvPr/>
          </p:nvSpPr>
          <p:spPr>
            <a:xfrm>
              <a:off x="7793949" y="3417382"/>
              <a:ext cx="11133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/>
                <a:t>FELIX</a:t>
              </a:r>
            </a:p>
            <a:p>
              <a:pPr algn="ctr"/>
              <a:r>
                <a:rPr lang="en-US" sz="1200" dirty="0"/>
                <a:t>Back End</a:t>
              </a:r>
            </a:p>
          </p:txBody>
        </p:sp>
        <p:sp>
          <p:nvSpPr>
            <p:cNvPr id="18" name="Right Arrow 17"/>
            <p:cNvSpPr/>
            <p:nvPr/>
          </p:nvSpPr>
          <p:spPr>
            <a:xfrm>
              <a:off x="6265217" y="2899069"/>
              <a:ext cx="1320971" cy="432000"/>
            </a:xfrm>
            <a:prstGeom prst="rightArrow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Data (9.6 Gb/s max)</a:t>
              </a:r>
            </a:p>
          </p:txBody>
        </p:sp>
        <p:sp>
          <p:nvSpPr>
            <p:cNvPr id="19" name="Left-Right Arrow 18"/>
            <p:cNvSpPr/>
            <p:nvPr/>
          </p:nvSpPr>
          <p:spPr>
            <a:xfrm>
              <a:off x="6265217" y="2467069"/>
              <a:ext cx="1320970" cy="432000"/>
            </a:xfrm>
            <a:prstGeom prst="leftRightArrow">
              <a:avLst/>
            </a:prstGeom>
            <a:solidFill>
              <a:srgbClr val="F296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900" b="1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Control</a:t>
              </a:r>
            </a:p>
          </p:txBody>
        </p:sp>
        <p:sp>
          <p:nvSpPr>
            <p:cNvPr id="20" name="Left Arrow 19"/>
            <p:cNvSpPr/>
            <p:nvPr/>
          </p:nvSpPr>
          <p:spPr>
            <a:xfrm>
              <a:off x="6265218" y="3201381"/>
              <a:ext cx="1305253" cy="432000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</a:t>
              </a:r>
            </a:p>
          </p:txBody>
        </p:sp>
        <p:sp>
          <p:nvSpPr>
            <p:cNvPr id="21" name="TextBox 142"/>
            <p:cNvSpPr txBox="1"/>
            <p:nvPr/>
          </p:nvSpPr>
          <p:spPr>
            <a:xfrm>
              <a:off x="121974" y="4007965"/>
              <a:ext cx="8408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 err="1"/>
                <a:t>Alpide</a:t>
              </a:r>
              <a:r>
                <a:rPr lang="en-US" sz="1200" dirty="0"/>
                <a:t> Sensors</a:t>
              </a:r>
            </a:p>
          </p:txBody>
        </p:sp>
        <p:cxnSp>
          <p:nvCxnSpPr>
            <p:cNvPr id="22" name="Straight Arrow Connector 21"/>
            <p:cNvCxnSpPr>
              <a:stCxn id="21" idx="0"/>
            </p:cNvCxnSpPr>
            <p:nvPr/>
          </p:nvCxnSpPr>
          <p:spPr>
            <a:xfrm flipH="1" flipV="1">
              <a:off x="343010" y="3272496"/>
              <a:ext cx="199387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stCxn id="21" idx="0"/>
            </p:cNvCxnSpPr>
            <p:nvPr/>
          </p:nvCxnSpPr>
          <p:spPr>
            <a:xfrm flipV="1">
              <a:off x="542397" y="3272496"/>
              <a:ext cx="16901" cy="735469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21" idx="2"/>
            </p:cNvCxnSpPr>
            <p:nvPr/>
          </p:nvCxnSpPr>
          <p:spPr>
            <a:xfrm flipV="1">
              <a:off x="542396" y="4390393"/>
              <a:ext cx="591276" cy="79236"/>
            </a:xfrm>
            <a:prstGeom prst="straightConnector1">
              <a:avLst/>
            </a:prstGeom>
            <a:ln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149"/>
            <p:cNvSpPr txBox="1"/>
            <p:nvPr/>
          </p:nvSpPr>
          <p:spPr>
            <a:xfrm>
              <a:off x="1259648" y="3825353"/>
              <a:ext cx="45217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FPC</a:t>
              </a:r>
            </a:p>
          </p:txBody>
        </p:sp>
        <p:sp>
          <p:nvSpPr>
            <p:cNvPr id="26" name="TextBox 152"/>
            <p:cNvSpPr txBox="1"/>
            <p:nvPr/>
          </p:nvSpPr>
          <p:spPr>
            <a:xfrm>
              <a:off x="1441622" y="4500873"/>
              <a:ext cx="7234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Cold Plate</a:t>
              </a:r>
            </a:p>
          </p:txBody>
        </p:sp>
        <p:cxnSp>
          <p:nvCxnSpPr>
            <p:cNvPr id="27" name="Elbow Connector 26"/>
            <p:cNvCxnSpPr>
              <a:stCxn id="11" idx="0"/>
            </p:cNvCxnSpPr>
            <p:nvPr/>
          </p:nvCxnSpPr>
          <p:spPr>
            <a:xfrm rot="16200000" flipV="1">
              <a:off x="2331420" y="3683706"/>
              <a:ext cx="373078" cy="726252"/>
            </a:xfrm>
            <a:prstGeom prst="bentConnector2">
              <a:avLst/>
            </a:prstGeom>
            <a:ln w="28575">
              <a:solidFill>
                <a:srgbClr val="24459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157"/>
            <p:cNvSpPr txBox="1"/>
            <p:nvPr/>
          </p:nvSpPr>
          <p:spPr>
            <a:xfrm>
              <a:off x="4867263" y="4274332"/>
              <a:ext cx="97237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regulators</a:t>
              </a:r>
            </a:p>
          </p:txBody>
        </p:sp>
        <p:cxnSp>
          <p:nvCxnSpPr>
            <p:cNvPr id="29" name="Straight Arrow Connector 28"/>
            <p:cNvCxnSpPr>
              <a:endCxn id="55" idx="0"/>
            </p:cNvCxnSpPr>
            <p:nvPr/>
          </p:nvCxnSpPr>
          <p:spPr>
            <a:xfrm>
              <a:off x="5353449" y="3543794"/>
              <a:ext cx="1" cy="195527"/>
            </a:xfrm>
            <a:prstGeom prst="straightConnector1">
              <a:avLst/>
            </a:prstGeom>
            <a:ln>
              <a:solidFill>
                <a:schemeClr val="accent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161"/>
            <p:cNvSpPr txBox="1"/>
            <p:nvPr/>
          </p:nvSpPr>
          <p:spPr>
            <a:xfrm>
              <a:off x="2170635" y="3808712"/>
              <a:ext cx="7666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Power</a:t>
              </a:r>
            </a:p>
          </p:txBody>
        </p:sp>
        <p:sp>
          <p:nvSpPr>
            <p:cNvPr id="31" name="Left Brace 30"/>
            <p:cNvSpPr/>
            <p:nvPr/>
          </p:nvSpPr>
          <p:spPr>
            <a:xfrm rot="5400000">
              <a:off x="3752764" y="1527738"/>
              <a:ext cx="327635" cy="1796133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2" name="TextBox 163"/>
            <p:cNvSpPr txBox="1"/>
            <p:nvPr/>
          </p:nvSpPr>
          <p:spPr>
            <a:xfrm>
              <a:off x="3606549" y="1962871"/>
              <a:ext cx="6640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5-10 m</a:t>
              </a:r>
            </a:p>
          </p:txBody>
        </p:sp>
        <p:sp>
          <p:nvSpPr>
            <p:cNvPr id="33" name="TextBox 166"/>
            <p:cNvSpPr txBox="1"/>
            <p:nvPr/>
          </p:nvSpPr>
          <p:spPr>
            <a:xfrm>
              <a:off x="6371381" y="2211228"/>
              <a:ext cx="1263369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050" dirty="0"/>
                <a:t>GBT Optical Links</a:t>
              </a:r>
            </a:p>
          </p:txBody>
        </p:sp>
        <p:sp>
          <p:nvSpPr>
            <p:cNvPr id="34" name="TextBox 167"/>
            <p:cNvSpPr txBox="1"/>
            <p:nvPr/>
          </p:nvSpPr>
          <p:spPr>
            <a:xfrm>
              <a:off x="542396" y="2467073"/>
              <a:ext cx="13575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9-sensor Stave</a:t>
              </a:r>
            </a:p>
          </p:txBody>
        </p:sp>
        <p:sp>
          <p:nvSpPr>
            <p:cNvPr id="36" name="Rectangle 35"/>
            <p:cNvSpPr/>
            <p:nvPr/>
          </p:nvSpPr>
          <p:spPr>
            <a:xfrm rot="16200000">
              <a:off x="7979118" y="1806666"/>
              <a:ext cx="576081" cy="432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DCS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5852178" y="2022668"/>
              <a:ext cx="0" cy="335595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>
              <a:endCxn id="36" idx="0"/>
            </p:cNvCxnSpPr>
            <p:nvPr/>
          </p:nvCxnSpPr>
          <p:spPr>
            <a:xfrm flipV="1">
              <a:off x="5852178" y="2022666"/>
              <a:ext cx="2198980" cy="512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66"/>
            <p:cNvSpPr txBox="1"/>
            <p:nvPr/>
          </p:nvSpPr>
          <p:spPr>
            <a:xfrm>
              <a:off x="6986121" y="1811759"/>
              <a:ext cx="792109" cy="210909"/>
            </a:xfrm>
            <a:prstGeom prst="rect">
              <a:avLst/>
            </a:prstGeom>
            <a:noFill/>
          </p:spPr>
          <p:txBody>
            <a:bodyPr wrap="none" tIns="36000" bIns="36000" rtlCol="0" anchor="ctr" anchorCtr="0">
              <a:no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>
                  <a:solidFill>
                    <a:schemeClr val="tx2"/>
                  </a:solidFill>
                  <a:latin typeface="Calibri Light" panose="020F0302020204030204" pitchFamily="34" charset="0"/>
                </a:rPr>
                <a:t>CAN bus</a:t>
              </a:r>
            </a:p>
          </p:txBody>
        </p:sp>
        <p:cxnSp>
          <p:nvCxnSpPr>
            <p:cNvPr id="40" name="Straight Arrow Connector 39"/>
            <p:cNvCxnSpPr/>
            <p:nvPr/>
          </p:nvCxnSpPr>
          <p:spPr>
            <a:xfrm>
              <a:off x="8289586" y="2298349"/>
              <a:ext cx="0" cy="33771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605220" y="2620379"/>
              <a:ext cx="1353052" cy="834980"/>
            </a:xfrm>
            <a:prstGeom prst="rect">
              <a:avLst/>
            </a:prstGeom>
          </p:spPr>
        </p:pic>
        <p:sp>
          <p:nvSpPr>
            <p:cNvPr id="42" name="Rectangle 41"/>
            <p:cNvSpPr/>
            <p:nvPr/>
          </p:nvSpPr>
          <p:spPr>
            <a:xfrm rot="16200000">
              <a:off x="6335334" y="4226161"/>
              <a:ext cx="1728000" cy="432000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200" dirty="0">
                  <a:latin typeface="Calibri Light" panose="020F0302020204030204" pitchFamily="34" charset="0"/>
                </a:rPr>
                <a:t>Power supplies</a:t>
              </a:r>
            </a:p>
          </p:txBody>
        </p:sp>
        <p:sp>
          <p:nvSpPr>
            <p:cNvPr id="43" name="Left Arrow 42"/>
            <p:cNvSpPr/>
            <p:nvPr/>
          </p:nvSpPr>
          <p:spPr>
            <a:xfrm>
              <a:off x="5820016" y="4159026"/>
              <a:ext cx="1148548" cy="432000"/>
            </a:xfrm>
            <a:prstGeom prst="leftArrow">
              <a:avLst/>
            </a:prstGeom>
            <a:solidFill>
              <a:srgbClr val="C0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>
                  <a:solidFill>
                    <a:schemeClr val="tx1"/>
                  </a:solidFill>
                  <a:latin typeface="Calibri Light" panose="020F0302020204030204" pitchFamily="34" charset="0"/>
                </a:rPr>
                <a:t>Power</a:t>
              </a:r>
            </a:p>
          </p:txBody>
        </p:sp>
        <p:sp>
          <p:nvSpPr>
            <p:cNvPr id="44" name="Left Arrow 43"/>
            <p:cNvSpPr/>
            <p:nvPr/>
          </p:nvSpPr>
          <p:spPr>
            <a:xfrm rot="16200000">
              <a:off x="8212104" y="1843454"/>
              <a:ext cx="1146878" cy="345457"/>
            </a:xfrm>
            <a:prstGeom prst="left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00" b="1" dirty="0">
                  <a:solidFill>
                    <a:schemeClr val="bg1"/>
                  </a:solidFill>
                  <a:latin typeface="Calibri Light" panose="020F0302020204030204" pitchFamily="34" charset="0"/>
                </a:rPr>
                <a:t>Trigger &amp; Clock</a:t>
              </a:r>
            </a:p>
          </p:txBody>
        </p:sp>
        <p:cxnSp>
          <p:nvCxnSpPr>
            <p:cNvPr id="45" name="Straight Connector 44"/>
            <p:cNvCxnSpPr/>
            <p:nvPr/>
          </p:nvCxnSpPr>
          <p:spPr bwMode="auto">
            <a:xfrm>
              <a:off x="3620385" y="1442743"/>
              <a:ext cx="16933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6" name="Straight Connector 45"/>
            <p:cNvCxnSpPr/>
            <p:nvPr/>
          </p:nvCxnSpPr>
          <p:spPr bwMode="auto">
            <a:xfrm flipH="1">
              <a:off x="6700504" y="1442743"/>
              <a:ext cx="18479" cy="427830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47" name="TextBox 64"/>
            <p:cNvSpPr txBox="1"/>
            <p:nvPr/>
          </p:nvSpPr>
          <p:spPr>
            <a:xfrm>
              <a:off x="1563411" y="5368522"/>
              <a:ext cx="188224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Interaction Region</a:t>
              </a:r>
            </a:p>
          </p:txBody>
        </p:sp>
        <p:sp>
          <p:nvSpPr>
            <p:cNvPr id="48" name="TextBox 65"/>
            <p:cNvSpPr txBox="1"/>
            <p:nvPr/>
          </p:nvSpPr>
          <p:spPr>
            <a:xfrm>
              <a:off x="4394122" y="5351719"/>
              <a:ext cx="18128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Experimental Hall</a:t>
              </a:r>
            </a:p>
          </p:txBody>
        </p:sp>
        <p:sp>
          <p:nvSpPr>
            <p:cNvPr id="49" name="TextBox 66"/>
            <p:cNvSpPr txBox="1"/>
            <p:nvPr/>
          </p:nvSpPr>
          <p:spPr>
            <a:xfrm>
              <a:off x="6847988" y="5368586"/>
              <a:ext cx="1662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>
                  <a:solidFill>
                    <a:srgbClr val="FF0000"/>
                  </a:solidFill>
                  <a:latin typeface="+mj-lt"/>
                </a:rPr>
                <a:t>Counting House</a:t>
              </a: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  <p:sp>
        <p:nvSpPr>
          <p:cNvPr id="73" name="Content Placeholder 2"/>
          <p:cNvSpPr txBox="1">
            <a:spLocks/>
          </p:cNvSpPr>
          <p:nvPr/>
        </p:nvSpPr>
        <p:spPr bwMode="auto">
          <a:xfrm>
            <a:off x="107230" y="5393333"/>
            <a:ext cx="8731970" cy="931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ＭＳ Ｐゴシック" charset="0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Arial" charset="0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MVTX Detector Electronics consists of three parts</a:t>
            </a:r>
          </a:p>
          <a:p>
            <a:pPr marL="0" indent="0">
              <a:buFont typeface="Arial" charset="0"/>
              <a:buNone/>
            </a:pPr>
            <a:r>
              <a:rPr lang="en-US" sz="1800" b="1" dirty="0">
                <a:solidFill>
                  <a:srgbClr val="FF0000"/>
                </a:solidFill>
              </a:rPr>
              <a:t>Sensor</a:t>
            </a:r>
            <a:r>
              <a:rPr lang="en-US" sz="1800" dirty="0"/>
              <a:t>-Stave (9 ALPIDE chips)  |    </a:t>
            </a:r>
            <a:r>
              <a:rPr lang="en-US" sz="1800" b="1" dirty="0">
                <a:solidFill>
                  <a:srgbClr val="FF0000"/>
                </a:solidFill>
              </a:rPr>
              <a:t>Front End</a:t>
            </a:r>
            <a:r>
              <a:rPr lang="en-US" sz="1800" dirty="0"/>
              <a:t>-Readout Unit     | </a:t>
            </a:r>
            <a:r>
              <a:rPr lang="en-US" sz="1800" b="1" dirty="0">
                <a:solidFill>
                  <a:srgbClr val="FF0000"/>
                </a:solidFill>
              </a:rPr>
              <a:t>Back End</a:t>
            </a:r>
            <a:r>
              <a:rPr lang="en-US" sz="1800" dirty="0"/>
              <a:t>-FELIX</a:t>
            </a:r>
            <a:endParaRPr lang="en-US" sz="1800" b="1" dirty="0"/>
          </a:p>
        </p:txBody>
      </p:sp>
      <p:sp>
        <p:nvSpPr>
          <p:cNvPr id="35" name="Date Placeholder 34">
            <a:extLst>
              <a:ext uri="{FF2B5EF4-FFF2-40B4-BE49-F238E27FC236}">
                <a16:creationId xmlns:a16="http://schemas.microsoft.com/office/drawing/2014/main" id="{06B51309-4058-B84C-80E2-204B710FB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19F70-224C-F042-9564-604EA61766C3}" type="datetime1">
              <a:rPr lang="en-US" smtClean="0"/>
              <a:t>4/22/18</a:t>
            </a:fld>
            <a:endParaRPr lang="en-US"/>
          </a:p>
        </p:txBody>
      </p:sp>
      <p:sp>
        <p:nvSpPr>
          <p:cNvPr id="50" name="Footer Placeholder 49">
            <a:extLst>
              <a:ext uri="{FF2B5EF4-FFF2-40B4-BE49-F238E27FC236}">
                <a16:creationId xmlns:a16="http://schemas.microsoft.com/office/drawing/2014/main" id="{6EC466A8-50F9-8B49-A113-A9EFC40FA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</p:spTree>
    <p:extLst>
      <p:ext uri="{BB962C8B-B14F-4D97-AF65-F5344CB8AC3E}">
        <p14:creationId xmlns:p14="http://schemas.microsoft.com/office/powerpoint/2010/main" val="1284840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76102" y="88940"/>
            <a:ext cx="7574763" cy="69344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MVTX Enables the 3</a:t>
            </a:r>
            <a:r>
              <a:rPr lang="en-US" b="1" baseline="30000" dirty="0"/>
              <a:t>rd</a:t>
            </a:r>
            <a:r>
              <a:rPr lang="en-US" b="1" dirty="0"/>
              <a:t> Science Pillar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77580" y="1196252"/>
            <a:ext cx="3760516" cy="2438154"/>
          </a:xfrm>
        </p:spPr>
        <p:txBody>
          <a:bodyPr>
            <a:normAutofit/>
          </a:bodyPr>
          <a:lstStyle/>
          <a:p>
            <a:pPr marL="385763" indent="-385763">
              <a:buFont typeface="+mj-lt"/>
              <a:buAutoNum type="arabicPeriod"/>
            </a:pPr>
            <a:r>
              <a:rPr lang="en-US" sz="2700" dirty="0"/>
              <a:t>Jets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/>
              <a:t>Upsilons</a:t>
            </a:r>
          </a:p>
          <a:p>
            <a:pPr marL="385763" indent="-385763">
              <a:buFont typeface="+mj-lt"/>
              <a:buAutoNum type="arabicPeriod"/>
            </a:pPr>
            <a:r>
              <a:rPr lang="en-US" sz="2700" dirty="0">
                <a:solidFill>
                  <a:srgbClr val="FF0000"/>
                </a:solidFill>
              </a:rPr>
              <a:t>Open Heavy Flavor</a:t>
            </a:r>
          </a:p>
          <a:p>
            <a:pPr marL="385763" indent="-385763">
              <a:buFont typeface="+mj-lt"/>
              <a:buAutoNum type="arabicPeriod"/>
            </a:pPr>
            <a:endParaRPr lang="en-US" sz="27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786C3-9CD8-A24A-B19F-180EDFA50F4C}" type="datetime1">
              <a:rPr lang="en-US" smtClean="0"/>
              <a:t>4/22/18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F6392-9A5C-5A4B-97C5-CA29ACE750C6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128" y="1196252"/>
            <a:ext cx="4994795" cy="476641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AA5D809-20E8-7B49-8A13-D5DC6E685BE3}"/>
              </a:ext>
            </a:extLst>
          </p:cNvPr>
          <p:cNvSpPr/>
          <p:nvPr/>
        </p:nvSpPr>
        <p:spPr>
          <a:xfrm>
            <a:off x="188289" y="3241307"/>
            <a:ext cx="3840699" cy="1500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Bottom quarks are heavy (4.2 GeV)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Produced in initial collision, probe QGP evolution</a:t>
            </a:r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Well controlled in </a:t>
            </a:r>
            <a:r>
              <a:rPr lang="en-US" dirty="0" err="1"/>
              <a:t>pQCD</a:t>
            </a:r>
            <a:endParaRPr lang="en-US" dirty="0"/>
          </a:p>
          <a:p>
            <a:pPr marL="285750" indent="-285750">
              <a:spcBef>
                <a:spcPts val="300"/>
              </a:spcBef>
              <a:buSzPct val="100000"/>
              <a:buFont typeface="Arial"/>
              <a:buChar char="•"/>
              <a:defRPr sz="1400">
                <a:latin typeface="Arial"/>
                <a:ea typeface="Arial"/>
                <a:cs typeface="Arial"/>
                <a:sym typeface="Arial"/>
              </a:defRPr>
            </a:pPr>
            <a:r>
              <a:rPr lang="en-US" dirty="0"/>
              <a:t>Provide access to fundamental transport properties</a:t>
            </a:r>
          </a:p>
        </p:txBody>
      </p:sp>
      <p:pic>
        <p:nvPicPr>
          <p:cNvPr id="11" name="Picture 9" descr="Picture 20.png">
            <a:extLst>
              <a:ext uri="{FF2B5EF4-FFF2-40B4-BE49-F238E27FC236}">
                <a16:creationId xmlns:a16="http://schemas.microsoft.com/office/drawing/2014/main" id="{7C4D0AAC-1439-A74A-B10E-FDFF5AF642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334" y="4931352"/>
            <a:ext cx="1862512" cy="1321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B6FE37-00CA-1148-91F3-793AC724085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269"/>
          <a:stretch/>
        </p:blipFill>
        <p:spPr>
          <a:xfrm>
            <a:off x="242827" y="4918666"/>
            <a:ext cx="1688475" cy="1333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278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3087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Sensor and Electronics R&amp;D @LANL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4808" y="1240971"/>
            <a:ext cx="4442346" cy="4963885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ALPIDE evaluation and optimization 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MOSAIC + Single Chip/Stave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Cosmic and source</a:t>
            </a:r>
          </a:p>
          <a:p>
            <a:pPr lvl="1"/>
            <a:r>
              <a:rPr lang="en-US" dirty="0"/>
              <a:t>Laser system</a:t>
            </a:r>
          </a:p>
          <a:p>
            <a:pPr lvl="1"/>
            <a:endParaRPr lang="en-US" dirty="0"/>
          </a:p>
          <a:p>
            <a:r>
              <a:rPr lang="en-US" dirty="0"/>
              <a:t>Power unit tested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PU + MOSAIC</a:t>
            </a:r>
          </a:p>
          <a:p>
            <a:pPr lvl="1"/>
            <a:r>
              <a:rPr lang="en-US" dirty="0"/>
              <a:t>PU + RU</a:t>
            </a:r>
          </a:p>
          <a:p>
            <a:pPr lvl="1"/>
            <a:endParaRPr lang="en-US" dirty="0"/>
          </a:p>
          <a:p>
            <a:r>
              <a:rPr lang="en-US" dirty="0"/>
              <a:t>Full readout chain demonstrated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ALPIDE + RUv1.0 + FELIX v1.5 + RCDAQ</a:t>
            </a:r>
          </a:p>
          <a:p>
            <a:pPr lvl="1"/>
            <a:r>
              <a:rPr lang="en-US" dirty="0"/>
              <a:t>Full stave + RUv1.x + FELIX v2.0 + RCDAQ</a:t>
            </a:r>
          </a:p>
          <a:p>
            <a:endParaRPr lang="en-US" dirty="0"/>
          </a:p>
          <a:p>
            <a:r>
              <a:rPr lang="en-US" dirty="0"/>
              <a:t>Mechanical system integration 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Conceptual design developed </a:t>
            </a:r>
          </a:p>
          <a:p>
            <a:pPr lvl="1"/>
            <a:r>
              <a:rPr lang="en-US" dirty="0"/>
              <a:t>MVTX+INTT integration </a:t>
            </a: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35BCB-83C6-5A46-B1DA-7C51717C5990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70</a:t>
            </a:fld>
            <a:endParaRPr lang="en-US"/>
          </a:p>
        </p:txBody>
      </p:sp>
      <p:pic>
        <p:nvPicPr>
          <p:cNvPr id="9" name="Picture 8" descr="Screen Shot 2017-08-30 at 10.03.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435" y="2766689"/>
            <a:ext cx="3255282" cy="289038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6424678" y="4559271"/>
            <a:ext cx="154180" cy="521578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19611" y="5058605"/>
            <a:ext cx="93480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Collimator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693159" y="4730264"/>
            <a:ext cx="418690" cy="532003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727177" y="5233555"/>
            <a:ext cx="9532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Sr</a:t>
            </a:r>
            <a:r>
              <a:rPr lang="en-US" sz="1350" b="1" baseline="30000" dirty="0">
                <a:solidFill>
                  <a:srgbClr val="CE7A06"/>
                </a:solidFill>
              </a:rPr>
              <a:t>90</a:t>
            </a:r>
            <a:r>
              <a:rPr lang="en-US" sz="1350" b="1" dirty="0">
                <a:solidFill>
                  <a:srgbClr val="CE7A06"/>
                </a:solidFill>
              </a:rPr>
              <a:t> source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87268" y="3508609"/>
            <a:ext cx="94449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MVTX</a:t>
            </a:r>
          </a:p>
          <a:p>
            <a:pPr algn="ctr"/>
            <a:r>
              <a:rPr lang="en-US" sz="1200" b="1" dirty="0">
                <a:solidFill>
                  <a:srgbClr val="FF0000"/>
                </a:solidFill>
              </a:rPr>
              <a:t>ALPIDE chip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424679" y="3947192"/>
            <a:ext cx="34834" cy="429559"/>
          </a:xfrm>
          <a:prstGeom prst="straightConnector1">
            <a:avLst/>
          </a:prstGeom>
          <a:ln w="4445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079535" y="3751999"/>
            <a:ext cx="95725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dirty="0">
                <a:solidFill>
                  <a:srgbClr val="CE7A06"/>
                </a:solidFill>
              </a:rPr>
              <a:t>Scintillator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623366" y="4026564"/>
            <a:ext cx="396506" cy="524451"/>
          </a:xfrm>
          <a:prstGeom prst="straightConnector1">
            <a:avLst/>
          </a:prstGeom>
          <a:ln w="44450">
            <a:solidFill>
              <a:srgbClr val="CE7A0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00184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354" y="93085"/>
            <a:ext cx="6986996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First Full Chain Readout: Success!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1CCE963-0430-45B8-BDB4-D2B5AE3D93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01" y="4102006"/>
            <a:ext cx="5685490" cy="2254345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Successfully configured, triggered and readout single ALPIDE chip</a:t>
            </a:r>
          </a:p>
          <a:p>
            <a:pPr lvl="1"/>
            <a:r>
              <a:rPr lang="en-US" dirty="0"/>
              <a:t>RU configures ALPIDE using python scripts interfacing the USB chip on RU</a:t>
            </a:r>
          </a:p>
          <a:p>
            <a:pPr lvl="1"/>
            <a:r>
              <a:rPr lang="en-US" dirty="0"/>
              <a:t>Felix distributes clock to RU, the RU then distributes the clock to the ALPIDE</a:t>
            </a:r>
          </a:p>
          <a:p>
            <a:pPr lvl="1"/>
            <a:r>
              <a:rPr lang="en-US" dirty="0"/>
              <a:t>ALPIDE is triggered on the control line, sends data at 1.2Ghz over copper</a:t>
            </a:r>
          </a:p>
          <a:p>
            <a:pPr lvl="1"/>
            <a:r>
              <a:rPr lang="en-US" dirty="0"/>
              <a:t>The RU receives the data and sends the data to FELIX over fiber using GBT link</a:t>
            </a:r>
          </a:p>
          <a:p>
            <a:pPr lvl="1"/>
            <a:r>
              <a:rPr lang="en-US" dirty="0"/>
              <a:t>FELIX packs the data and stores in on disk which is read out using RCDAQ</a:t>
            </a:r>
          </a:p>
          <a:p>
            <a:pPr lvl="1"/>
            <a:r>
              <a:rPr lang="en-US" dirty="0"/>
              <a:t>Configured ALPIDE to accept triggers from FELIX using python software that came with the RU</a:t>
            </a:r>
          </a:p>
          <a:p>
            <a:pPr lvl="1"/>
            <a:r>
              <a:rPr lang="en-US" dirty="0"/>
              <a:t>Configured GBT link to recover clock from FELIX and GT link (FGPA gigabit interface)</a:t>
            </a:r>
          </a:p>
          <a:p>
            <a:pPr lvl="1"/>
            <a:r>
              <a:rPr lang="en-US" dirty="0"/>
              <a:t>8 RU’s emulated using 1 fiber link per RU on FELIX, 15kHz, 400 hits per RU</a:t>
            </a:r>
          </a:p>
          <a:p>
            <a:r>
              <a:rPr lang="en-US" dirty="0"/>
              <a:t>Currently working the implementation of the above using a Stave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8C8F2-5DD3-354A-AA3B-29634DD32BF3}" type="datetime1">
              <a:rPr lang="en-US" smtClean="0"/>
              <a:t>4/22/18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71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01" y="1604465"/>
            <a:ext cx="8935003" cy="2418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2291" y="3164579"/>
            <a:ext cx="3279912" cy="24599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6344" y="1087257"/>
            <a:ext cx="204639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LANL + Martin, </a:t>
            </a:r>
            <a:r>
              <a:rPr lang="en-US" sz="1350" dirty="0" err="1"/>
              <a:t>JohnH</a:t>
            </a:r>
            <a:r>
              <a:rPr lang="en-US" sz="1350" dirty="0"/>
              <a:t> et al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787607" y="5058811"/>
            <a:ext cx="68800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</a:rPr>
              <a:t>RUv1.0</a:t>
            </a:r>
          </a:p>
        </p:txBody>
      </p:sp>
    </p:spTree>
    <p:extLst>
      <p:ext uri="{BB962C8B-B14F-4D97-AF65-F5344CB8AC3E}">
        <p14:creationId xmlns:p14="http://schemas.microsoft.com/office/powerpoint/2010/main" val="143482126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-1"/>
            <a:ext cx="8886825" cy="681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56026-8C39-EB45-9493-7EE156E34E37}"/>
              </a:ext>
            </a:extLst>
          </p:cNvPr>
          <p:cNvSpPr txBox="1"/>
          <p:nvPr/>
        </p:nvSpPr>
        <p:spPr>
          <a:xfrm>
            <a:off x="28575" y="244612"/>
            <a:ext cx="538500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LANL </a:t>
            </a:r>
            <a:r>
              <a:rPr lang="en-US" b="1" dirty="0" err="1">
                <a:solidFill>
                  <a:srgbClr val="FF0000"/>
                </a:solidFill>
              </a:rPr>
              <a:t>Fermilab</a:t>
            </a:r>
            <a:r>
              <a:rPr lang="en-US" b="1" dirty="0">
                <a:solidFill>
                  <a:srgbClr val="FF0000"/>
                </a:solidFill>
              </a:rPr>
              <a:t> Test Beam Setup 03/2018</a:t>
            </a:r>
          </a:p>
          <a:p>
            <a:r>
              <a:rPr lang="en-US" sz="1600" dirty="0">
                <a:solidFill>
                  <a:srgbClr val="0432FF"/>
                </a:solidFill>
              </a:rPr>
              <a:t>4-ALPIDE Telescope + 4-SamTec cables + 1 RU + 1 FELIX(“CRU”)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7839CA-10C2-B549-BC00-645EED18F17C}"/>
              </a:ext>
            </a:extLst>
          </p:cNvPr>
          <p:cNvSpPr txBox="1"/>
          <p:nvPr/>
        </p:nvSpPr>
        <p:spPr>
          <a:xfrm>
            <a:off x="5715000" y="76200"/>
            <a:ext cx="11945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LHC 40MHz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mockup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5940FF-2B02-B042-A188-A6DA411BD142}"/>
              </a:ext>
            </a:extLst>
          </p:cNvPr>
          <p:cNvSpPr txBox="1"/>
          <p:nvPr/>
        </p:nvSpPr>
        <p:spPr>
          <a:xfrm>
            <a:off x="4038600" y="1905000"/>
            <a:ext cx="16750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CLK recovered from 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FELIX through GBT link;</a:t>
            </a:r>
          </a:p>
          <a:p>
            <a:r>
              <a:rPr lang="en-US" sz="1200" b="1" dirty="0">
                <a:solidFill>
                  <a:srgbClr val="FF0000"/>
                </a:solidFill>
              </a:rPr>
              <a:t>Trigger from FELIX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69DBAE5-6269-5241-B091-33C0DAE85FCD}"/>
              </a:ext>
            </a:extLst>
          </p:cNvPr>
          <p:cNvSpPr txBox="1"/>
          <p:nvPr/>
        </p:nvSpPr>
        <p:spPr>
          <a:xfrm>
            <a:off x="381000" y="14478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4-ALPIDE Telescope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A2A567-9BB3-1740-8A7E-9B749E652F7C}"/>
              </a:ext>
            </a:extLst>
          </p:cNvPr>
          <p:cNvSpPr txBox="1"/>
          <p:nvPr/>
        </p:nvSpPr>
        <p:spPr>
          <a:xfrm>
            <a:off x="2057400" y="1447800"/>
            <a:ext cx="23707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4 5m </a:t>
            </a:r>
            <a:r>
              <a:rPr lang="en-US" sz="1400" b="1" dirty="0" err="1">
                <a:solidFill>
                  <a:srgbClr val="FF0000"/>
                </a:solidFill>
              </a:rPr>
              <a:t>SamTec</a:t>
            </a:r>
            <a:r>
              <a:rPr lang="en-US" sz="1400" b="1" dirty="0">
                <a:solidFill>
                  <a:srgbClr val="FF0000"/>
                </a:solidFill>
              </a:rPr>
              <a:t> Cables, 1.2Gbps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5CAE112-8109-254C-A516-62B19522522B}"/>
              </a:ext>
            </a:extLst>
          </p:cNvPr>
          <p:cNvSpPr txBox="1"/>
          <p:nvPr/>
        </p:nvSpPr>
        <p:spPr>
          <a:xfrm>
            <a:off x="7086600" y="3505200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FELIX (“CRU”)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BEADA3B-C53F-4442-92CA-9EDE7C660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A4351-42C6-F64E-BBE1-9F32D40FC73B}" type="datetime1">
              <a:rPr lang="en-US" smtClean="0"/>
              <a:t>4/22/18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F8E7E9-A022-F047-B944-43657C8C1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E5ABA9-7F56-3547-84EA-80376827B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134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09450" y="104503"/>
            <a:ext cx="8005899" cy="1397640"/>
          </a:xfrm>
        </p:spPr>
        <p:txBody>
          <a:bodyPr>
            <a:normAutofit/>
          </a:bodyPr>
          <a:lstStyle/>
          <a:p>
            <a:r>
              <a:rPr lang="en-US" dirty="0"/>
              <a:t>Parallel Effort at UT-Austin </a:t>
            </a:r>
            <a:br>
              <a:rPr lang="en-US" dirty="0"/>
            </a:br>
            <a:r>
              <a:rPr lang="mr-IN" dirty="0"/>
              <a:t>–</a:t>
            </a:r>
            <a:r>
              <a:rPr lang="en-US" dirty="0"/>
              <a:t> Shared R&amp;D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9A003-674B-184A-84FE-94717065C890}" type="datetime1">
              <a:rPr lang="en-US" smtClean="0"/>
              <a:t>4/22/18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73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1646237"/>
            <a:ext cx="9144000" cy="51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113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673" y="681008"/>
            <a:ext cx="8397784" cy="1021378"/>
          </a:xfrm>
        </p:spPr>
        <p:txBody>
          <a:bodyPr>
            <a:normAutofit/>
          </a:bodyPr>
          <a:lstStyle/>
          <a:p>
            <a:r>
              <a:rPr lang="en-US" sz="2400" b="1" dirty="0"/>
              <a:t>LANL R&amp;D: Single ALPIDE Chip Scan </a:t>
            </a:r>
            <a:r>
              <a:rPr lang="mr-IN" sz="2400" b="1" dirty="0"/>
              <a:t>–</a:t>
            </a:r>
            <a:r>
              <a:rPr lang="en-US" sz="2400" b="1" dirty="0"/>
              <a:t> Active Channel Fraction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88837"/>
            <a:ext cx="8245807" cy="123409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Scanned the available chips and stave at the LANL lab through digital scan to verify the dead channel fraction: </a:t>
            </a:r>
            <a:r>
              <a:rPr lang="en-US" dirty="0">
                <a:solidFill>
                  <a:srgbClr val="0000FF"/>
                </a:solidFill>
              </a:rPr>
              <a:t>the bad channel fraction is &lt;1%</a:t>
            </a:r>
            <a:r>
              <a:rPr lang="en-US" dirty="0"/>
              <a:t>.</a:t>
            </a:r>
          </a:p>
          <a:p>
            <a:r>
              <a:rPr lang="en-US" dirty="0"/>
              <a:t>Similar results with different readout speeds.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95DDD-D733-B848-A6BD-6ABBAABA763C}" type="datetime1">
              <a:rPr lang="en-US" smtClean="0"/>
              <a:t>4/22/18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1CB0A-1B32-1347-814D-2ECDA0B41BC5}" type="slidenum">
              <a:rPr lang="en-US" smtClean="0"/>
              <a:t>74</a:t>
            </a:fld>
            <a:endParaRPr lang="en-US"/>
          </a:p>
        </p:txBody>
      </p:sp>
      <p:pic>
        <p:nvPicPr>
          <p:cNvPr id="7" name="Picture 6" descr="Chip0_400Mb_50inj_hitma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434" y="3068288"/>
            <a:ext cx="3814322" cy="25902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67118" y="3022933"/>
            <a:ext cx="1717778" cy="3231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Chip 1 test example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5837852" y="3243623"/>
          <a:ext cx="1371695" cy="47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74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No. of 0</a:t>
                      </a:r>
                      <a:r>
                        <a:rPr lang="en-US" sz="1000" baseline="0" dirty="0"/>
                        <a:t> hits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777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5837852" y="3803603"/>
          <a:ext cx="1371695" cy="47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74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Cold channel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5837852" y="4363582"/>
          <a:ext cx="1371695" cy="47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74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Hot channel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5850092" y="4920083"/>
          <a:ext cx="1371695" cy="4716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16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48749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Bad fraction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288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0.15%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72737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313" y="872727"/>
            <a:ext cx="8109144" cy="1074050"/>
          </a:xfrm>
        </p:spPr>
        <p:txBody>
          <a:bodyPr>
            <a:noAutofit/>
          </a:bodyPr>
          <a:lstStyle/>
          <a:p>
            <a:r>
              <a:rPr lang="en-US" sz="2400" dirty="0"/>
              <a:t>Hit Pixel Cluster Distribution from Source Test (Sr</a:t>
            </a:r>
            <a:r>
              <a:rPr lang="en-US" sz="2400" baseline="30000" dirty="0"/>
              <a:t>90</a:t>
            </a:r>
            <a:r>
              <a:rPr lang="en-US" sz="24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EF206-055B-6840-8C02-6C536CA5E459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D01EE-4F77-4642-9649-0A0D12D3C72B}" type="slidenum">
              <a:rPr lang="en-US" smtClean="0"/>
              <a:t>75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39" y="1946777"/>
            <a:ext cx="8393598" cy="3403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9515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FCB8F3-2C40-AA49-A5A1-242794394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317" y="110150"/>
            <a:ext cx="7136294" cy="99417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Achieved all goals and more!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FD5F5-B6DA-5948-9E56-9974834EDD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50" y="1673398"/>
            <a:ext cx="5594350" cy="457064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Tested a new readout scheme </a:t>
            </a:r>
          </a:p>
          <a:p>
            <a:pPr lvl="1"/>
            <a:r>
              <a:rPr lang="en-US" dirty="0"/>
              <a:t>4 sensors (~4 staves) per RU  (ALICE 1 stave per RU)</a:t>
            </a:r>
          </a:p>
          <a:p>
            <a:r>
              <a:rPr lang="en-US" dirty="0"/>
              <a:t>Sensor performance evaluation </a:t>
            </a:r>
          </a:p>
          <a:p>
            <a:pPr lvl="1"/>
            <a:r>
              <a:rPr lang="en-US" dirty="0"/>
              <a:t>Cluster size</a:t>
            </a:r>
          </a:p>
          <a:p>
            <a:pPr lvl="1"/>
            <a:r>
              <a:rPr lang="en-US" dirty="0"/>
              <a:t>Threshold, signal shaping, trigger delay </a:t>
            </a:r>
          </a:p>
          <a:p>
            <a:endParaRPr lang="en-US" dirty="0"/>
          </a:p>
          <a:p>
            <a:r>
              <a:rPr lang="en-US" dirty="0"/>
              <a:t>System stress test</a:t>
            </a:r>
          </a:p>
          <a:p>
            <a:pPr lvl="1"/>
            <a:r>
              <a:rPr lang="en-US" dirty="0"/>
              <a:t>High multiplicity events created via lead bricks “shower”</a:t>
            </a:r>
          </a:p>
          <a:p>
            <a:pPr lvl="1"/>
            <a:r>
              <a:rPr lang="en-US" dirty="0"/>
              <a:t>With 5, 10, 20cm lead bricks 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Analysis software developed</a:t>
            </a:r>
          </a:p>
          <a:p>
            <a:pPr lvl="1"/>
            <a:r>
              <a:rPr lang="en-US" dirty="0"/>
              <a:t>Online monitor</a:t>
            </a:r>
          </a:p>
          <a:p>
            <a:pPr lvl="2"/>
            <a:r>
              <a:rPr lang="en-US" dirty="0"/>
              <a:t>hit distribution, relative alignment etc.</a:t>
            </a:r>
          </a:p>
          <a:p>
            <a:pPr lvl="1"/>
            <a:r>
              <a:rPr lang="en-US" dirty="0"/>
              <a:t>Offline reconstruction, alignment etc.</a:t>
            </a:r>
          </a:p>
          <a:p>
            <a:pPr lvl="2"/>
            <a:r>
              <a:rPr lang="en-US" dirty="0"/>
              <a:t>Preliminary alignment, ~O(100um)  </a:t>
            </a:r>
          </a:p>
          <a:p>
            <a:pPr marL="3429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97D4E5-4415-2340-B8D4-C596F88B2D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893798" y="567726"/>
            <a:ext cx="2131607" cy="271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0300FD-E07F-E644-B66E-068400DAC0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1635" y="2987071"/>
            <a:ext cx="3562366" cy="301367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FA57B6-2AA2-064C-ADF1-5123F17AD7DB}"/>
              </a:ext>
            </a:extLst>
          </p:cNvPr>
          <p:cNvSpPr txBox="1"/>
          <p:nvPr/>
        </p:nvSpPr>
        <p:spPr>
          <a:xfrm>
            <a:off x="7480300" y="3613150"/>
            <a:ext cx="4411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523092-736C-324A-8032-AF0D06787ABF}"/>
              </a:ext>
            </a:extLst>
          </p:cNvPr>
          <p:cNvSpPr txBox="1"/>
          <p:nvPr/>
        </p:nvSpPr>
        <p:spPr>
          <a:xfrm>
            <a:off x="5892801" y="3778246"/>
            <a:ext cx="9861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Hits/sensor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A71BD3D-0842-9340-9848-6E139C29E792}"/>
              </a:ext>
            </a:extLst>
          </p:cNvPr>
          <p:cNvSpPr txBox="1"/>
          <p:nvPr/>
        </p:nvSpPr>
        <p:spPr>
          <a:xfrm>
            <a:off x="8318502" y="1825837"/>
            <a:ext cx="984308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4 sensors</a:t>
            </a:r>
          </a:p>
          <a:p>
            <a:r>
              <a:rPr lang="en-US" sz="1350" dirty="0"/>
              <a:t>Connected </a:t>
            </a:r>
          </a:p>
          <a:p>
            <a:r>
              <a:rPr lang="en-US" sz="1350" dirty="0"/>
              <a:t>to one RU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35969B-C94C-0844-9915-2153DBB2E7C3}"/>
              </a:ext>
            </a:extLst>
          </p:cNvPr>
          <p:cNvSpPr txBox="1"/>
          <p:nvPr/>
        </p:nvSpPr>
        <p:spPr>
          <a:xfrm>
            <a:off x="6400644" y="1327148"/>
            <a:ext cx="465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RU</a:t>
            </a:r>
            <a:endParaRPr lang="en-US" sz="1350" b="1" dirty="0">
              <a:solidFill>
                <a:srgbClr val="FFFF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592B8B3-4581-3249-A62D-5E3BDD13D6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900" y="4055246"/>
            <a:ext cx="1346184" cy="1063373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D0B0E-5600-504F-AAB3-64EA5E187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FA22CB-9F61-5343-B944-A01ABE66942C}" type="datetime1">
              <a:rPr lang="en-US" smtClean="0"/>
              <a:t>4/22/18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577759-E1ED-1244-8A93-697B05980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0C5E9EE-850B-3547-B54B-05C1B8DD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6037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A8DA8-7D42-47E5-A701-96284A1D1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22" y="878752"/>
            <a:ext cx="7886700" cy="994172"/>
          </a:xfrm>
        </p:spPr>
        <p:txBody>
          <a:bodyPr/>
          <a:lstStyle/>
          <a:p>
            <a:r>
              <a:rPr lang="en-US" dirty="0"/>
              <a:t>RC DAQ event Data Screen Shot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FDEBB-6A1B-4577-B96B-2CE5D3C2C9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20" y="2226469"/>
            <a:ext cx="2516280" cy="326350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 </a:t>
            </a:r>
            <a:r>
              <a:rPr lang="en-US" dirty="0" err="1"/>
              <a:t>Rcdaq</a:t>
            </a:r>
            <a:r>
              <a:rPr lang="en-US" dirty="0"/>
              <a:t> receiving events from KC705 using </a:t>
            </a:r>
            <a:r>
              <a:rPr lang="en-US" dirty="0" err="1"/>
              <a:t>ddump</a:t>
            </a:r>
            <a:r>
              <a:rPr lang="en-US" dirty="0"/>
              <a:t> utility</a:t>
            </a:r>
          </a:p>
          <a:p>
            <a:r>
              <a:rPr lang="en-US" dirty="0"/>
              <a:t>ffff0044ffffc0ff4ea0</a:t>
            </a:r>
          </a:p>
          <a:p>
            <a:r>
              <a:rPr lang="en-US" dirty="0"/>
              <a:t>a0 - Chip Header</a:t>
            </a:r>
          </a:p>
          <a:p>
            <a:r>
              <a:rPr lang="en-US" dirty="0"/>
              <a:t>4e - bunch counter </a:t>
            </a:r>
          </a:p>
          <a:p>
            <a:r>
              <a:rPr lang="en-US" dirty="0" err="1"/>
              <a:t>ff</a:t>
            </a:r>
            <a:r>
              <a:rPr lang="en-US" dirty="0"/>
              <a:t> - IDLE</a:t>
            </a:r>
          </a:p>
          <a:p>
            <a:r>
              <a:rPr lang="en-US" dirty="0"/>
              <a:t>c0 - Region Header</a:t>
            </a:r>
          </a:p>
          <a:p>
            <a:r>
              <a:rPr lang="en-US" dirty="0"/>
              <a:t>40 00 - first Hit</a:t>
            </a:r>
          </a:p>
          <a:p>
            <a:r>
              <a:rPr lang="en-US" dirty="0"/>
              <a:t>Second screen shot showing end of one event (b0…, f000f000) and the beginning of another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F7162-B2AA-8446-8BAA-7B92B2CD5C90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77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8552ED-1A6E-4CC1-9868-937E3642B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1270" y="1872923"/>
            <a:ext cx="3465280" cy="3992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EC14D9E-724A-4B88-B80C-CA5C338291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387" y="1872923"/>
            <a:ext cx="3476987" cy="399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304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01F34-DC27-495A-ABCC-0D772228A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Rate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F42E2-E8A1-4E59-8E2F-5D67DD9D7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24" y="1671880"/>
            <a:ext cx="7886700" cy="3263504"/>
          </a:xfrm>
        </p:spPr>
        <p:txBody>
          <a:bodyPr/>
          <a:lstStyle/>
          <a:p>
            <a:pPr marL="171450" lvl="1">
              <a:spcBef>
                <a:spcPts val="750"/>
              </a:spcBef>
            </a:pPr>
            <a:r>
              <a:rPr lang="en-US" dirty="0"/>
              <a:t>Assume 10us window and cluster size 3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B2BF1-6DC5-DF44-9EEE-17070C0C551F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78</a:t>
            </a:fld>
            <a:endParaRPr lang="en-US"/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DB55BED6-104E-4444-8FDB-F73BB307D06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457950" y="729525"/>
          <a:ext cx="2041617" cy="104640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9439">
                  <a:extLst>
                    <a:ext uri="{9D8B030D-6E8A-4147-A177-3AD203B41FA5}">
                      <a16:colId xmlns:a16="http://schemas.microsoft.com/office/drawing/2014/main" val="3343680855"/>
                    </a:ext>
                  </a:extLst>
                </a:gridCol>
                <a:gridCol w="1192178">
                  <a:extLst>
                    <a:ext uri="{9D8B030D-6E8A-4147-A177-3AD203B41FA5}">
                      <a16:colId xmlns:a16="http://schemas.microsoft.com/office/drawing/2014/main" val="1696037986"/>
                    </a:ext>
                  </a:extLst>
                </a:gridCol>
              </a:tblGrid>
              <a:tr h="348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Collision Rate</a:t>
                      </a: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339659460"/>
                  </a:ext>
                </a:extLst>
              </a:tr>
              <a:tr h="348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Au </a:t>
                      </a:r>
                      <a:r>
                        <a:rPr lang="en-US" sz="800" dirty="0" err="1">
                          <a:effectLst/>
                        </a:rPr>
                        <a:t>Au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200kHz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684107282"/>
                  </a:ext>
                </a:extLst>
              </a:tr>
              <a:tr h="34880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 </a:t>
                      </a:r>
                      <a:r>
                        <a:rPr lang="en-US" sz="800" dirty="0" err="1">
                          <a:effectLst/>
                        </a:rPr>
                        <a:t>P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10Mhz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2946744792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9B2C340E-975D-4CD3-868E-D8F23AD72E0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37568" y="2140326"/>
          <a:ext cx="8250172" cy="1485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0782">
                  <a:extLst>
                    <a:ext uri="{9D8B030D-6E8A-4147-A177-3AD203B41FA5}">
                      <a16:colId xmlns:a16="http://schemas.microsoft.com/office/drawing/2014/main" val="2336480165"/>
                    </a:ext>
                  </a:extLst>
                </a:gridCol>
                <a:gridCol w="2963159">
                  <a:extLst>
                    <a:ext uri="{9D8B030D-6E8A-4147-A177-3AD203B41FA5}">
                      <a16:colId xmlns:a16="http://schemas.microsoft.com/office/drawing/2014/main" val="2111650450"/>
                    </a:ext>
                  </a:extLst>
                </a:gridCol>
                <a:gridCol w="3936231">
                  <a:extLst>
                    <a:ext uri="{9D8B030D-6E8A-4147-A177-3AD203B41FA5}">
                      <a16:colId xmlns:a16="http://schemas.microsoft.com/office/drawing/2014/main" val="3146375400"/>
                    </a:ext>
                  </a:extLst>
                </a:gridCol>
              </a:tblGrid>
              <a:tr h="371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 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effectLst/>
                        </a:rPr>
                        <a:t>Au Au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P </a:t>
                      </a:r>
                      <a:r>
                        <a:rPr lang="en-US" sz="800" dirty="0" err="1">
                          <a:effectLst/>
                        </a:rPr>
                        <a:t>P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295426949"/>
                  </a:ext>
                </a:extLst>
              </a:tr>
              <a:tr h="371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# of collisions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2</a:t>
                      </a:r>
                      <a:r>
                        <a:rPr lang="en-US" sz="800" dirty="0">
                          <a:effectLst/>
                        </a:rPr>
                        <a:t> = 10us * 200kHz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100</a:t>
                      </a:r>
                      <a:r>
                        <a:rPr lang="en-US" sz="800" dirty="0">
                          <a:effectLst/>
                        </a:rPr>
                        <a:t> = 10us * 10Mhz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3935204505"/>
                  </a:ext>
                </a:extLst>
              </a:tr>
              <a:tr h="371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# of hits, hottest chip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270 </a:t>
                      </a:r>
                      <a:r>
                        <a:rPr lang="en-US" sz="800" dirty="0">
                          <a:effectLst/>
                        </a:rPr>
                        <a:t>= 3 * 90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75 </a:t>
                      </a:r>
                      <a:r>
                        <a:rPr lang="en-US" sz="800" dirty="0">
                          <a:effectLst/>
                        </a:rPr>
                        <a:t>= 3 * 25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1791132646"/>
                  </a:ext>
                </a:extLst>
              </a:tr>
              <a:tr h="37138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dirty="0">
                          <a:effectLst/>
                        </a:rPr>
                        <a:t># of hits in a stave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1983 </a:t>
                      </a:r>
                      <a:r>
                        <a:rPr lang="en-US" sz="800" dirty="0">
                          <a:effectLst/>
                        </a:rPr>
                        <a:t>= 3 * 661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 b="1" dirty="0">
                          <a:effectLst/>
                        </a:rPr>
                        <a:t>543 </a:t>
                      </a:r>
                      <a:r>
                        <a:rPr lang="en-US" sz="800" dirty="0">
                          <a:effectLst/>
                        </a:rPr>
                        <a:t>= 3</a:t>
                      </a:r>
                      <a:r>
                        <a:rPr lang="en-US" sz="800" baseline="0" dirty="0">
                          <a:effectLst/>
                        </a:rPr>
                        <a:t> * 181</a:t>
                      </a:r>
                      <a:endParaRPr lang="en-US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1435" marR="51435" marT="0" marB="0"/>
                </a:tc>
                <a:extLst>
                  <a:ext uri="{0D108BD9-81ED-4DB2-BD59-A6C34878D82A}">
                    <a16:rowId xmlns:a16="http://schemas.microsoft.com/office/drawing/2014/main" val="4196383405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6619" y="3711101"/>
            <a:ext cx="2971018" cy="235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74" y="3675935"/>
            <a:ext cx="3039664" cy="24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05707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DCEC49C-77C6-A64F-BAC6-D099C5F12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r>
              <a:rPr lang="en-US" dirty="0"/>
              <a:t>Expected Data Rate (from the proposal)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FF67F9-088A-9C4D-9AE9-87EBBBDB3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835321-3059-FE45-ABCC-349B3DA309D3}" type="datetime1">
              <a:rPr lang="en-US" smtClean="0"/>
              <a:t>4/22/18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886947-93E3-C648-9228-8BBE41D3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8B6BBB-10AB-BE40-9CC1-BF0839C19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79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544EA1-0675-474E-AE1B-ED50E5703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698" y="4148799"/>
            <a:ext cx="7564652" cy="27092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C8AEC8-2422-6643-A40F-A76F5785B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98" y="1131435"/>
            <a:ext cx="6782117" cy="2709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2714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8553" y="-24440"/>
            <a:ext cx="6581840" cy="1027668"/>
          </a:xfrm>
        </p:spPr>
        <p:txBody>
          <a:bodyPr>
            <a:normAutofit/>
          </a:bodyPr>
          <a:lstStyle/>
          <a:p>
            <a:r>
              <a:rPr lang="en-US" sz="3600" b="1" dirty="0"/>
              <a:t>MVTX Physics Highlights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2766" y="1334099"/>
            <a:ext cx="4367720" cy="38011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Heavy quarks </a:t>
            </a:r>
            <a:r>
              <a:rPr lang="mr-IN" dirty="0"/>
              <a:t>–</a:t>
            </a:r>
            <a:r>
              <a:rPr lang="en-US" dirty="0"/>
              <a:t> unique probe of QGP w/ new scales, 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c</a:t>
            </a:r>
            <a:r>
              <a:rPr lang="en-US" b="1" dirty="0">
                <a:solidFill>
                  <a:srgbClr val="FF0000"/>
                </a:solidFill>
              </a:rPr>
              <a:t>, </a:t>
            </a:r>
            <a:r>
              <a:rPr lang="en-US" b="1" dirty="0" err="1">
                <a:solidFill>
                  <a:srgbClr val="FF0000"/>
                </a:solidFill>
              </a:rPr>
              <a:t>m</a:t>
            </a:r>
            <a:r>
              <a:rPr lang="en-US" b="1" baseline="-25000" dirty="0" err="1">
                <a:solidFill>
                  <a:srgbClr val="FF0000"/>
                </a:solidFill>
              </a:rPr>
              <a:t>b</a:t>
            </a:r>
            <a:endParaRPr lang="en-US" b="1" baseline="-25000" dirty="0">
              <a:solidFill>
                <a:srgbClr val="FF0000"/>
              </a:solidFill>
            </a:endParaRPr>
          </a:p>
          <a:p>
            <a:pPr lvl="1"/>
            <a:r>
              <a:rPr lang="en-US" dirty="0">
                <a:solidFill>
                  <a:srgbClr val="0000C2"/>
                </a:solidFill>
              </a:rPr>
              <a:t>Study mass dependence </a:t>
            </a:r>
          </a:p>
          <a:p>
            <a:pPr lvl="2"/>
            <a:r>
              <a:rPr lang="en-US" dirty="0"/>
              <a:t>Jet quenching &amp; energy loss</a:t>
            </a:r>
          </a:p>
          <a:p>
            <a:pPr lvl="2"/>
            <a:r>
              <a:rPr lang="en-US" dirty="0"/>
              <a:t>Flow </a:t>
            </a:r>
            <a:r>
              <a:rPr lang="mr-IN" dirty="0"/>
              <a:t>–</a:t>
            </a:r>
            <a:r>
              <a:rPr lang="en-US" dirty="0"/>
              <a:t> interaction with medium</a:t>
            </a:r>
          </a:p>
          <a:p>
            <a:pPr lvl="2"/>
            <a:endParaRPr lang="en-US" dirty="0"/>
          </a:p>
          <a:p>
            <a:pPr lvl="1"/>
            <a:r>
              <a:rPr lang="en-US" dirty="0">
                <a:solidFill>
                  <a:srgbClr val="0000C2"/>
                </a:solidFill>
              </a:rPr>
              <a:t>Access QGP properties</a:t>
            </a:r>
          </a:p>
          <a:p>
            <a:pPr lvl="2"/>
            <a:r>
              <a:rPr lang="en-US" dirty="0"/>
              <a:t>Temperature, density, coupling, transport coefficients, viscosity etc.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70E2682-44F7-8547-94DE-E699237E1B96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grpSp>
        <p:nvGrpSpPr>
          <p:cNvPr id="10" name="Group 25"/>
          <p:cNvGrpSpPr>
            <a:grpSpLocks/>
          </p:cNvGrpSpPr>
          <p:nvPr/>
        </p:nvGrpSpPr>
        <p:grpSpPr bwMode="auto">
          <a:xfrm>
            <a:off x="1447800" y="5703562"/>
            <a:ext cx="6569425" cy="1076862"/>
            <a:chOff x="533400" y="4343400"/>
            <a:chExt cx="8439820" cy="1436242"/>
          </a:xfrm>
        </p:grpSpPr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533400" y="4405115"/>
              <a:ext cx="8439820" cy="731047"/>
              <a:chOff x="685800" y="1676400"/>
              <a:chExt cx="8439665" cy="731507"/>
            </a:xfrm>
          </p:grpSpPr>
          <p:cxnSp>
            <p:nvCxnSpPr>
              <p:cNvPr id="20" name="Straight Arrow Connector 19"/>
              <p:cNvCxnSpPr>
                <a:cxnSpLocks noChangeShapeType="1"/>
              </p:cNvCxnSpPr>
              <p:nvPr/>
            </p:nvCxnSpPr>
            <p:spPr bwMode="auto">
              <a:xfrm>
                <a:off x="685800" y="2121529"/>
                <a:ext cx="7848456" cy="1588"/>
              </a:xfrm>
              <a:prstGeom prst="straightConnector1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arrow" w="med" len="med"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1" name="Straight Connector 20"/>
              <p:cNvCxnSpPr>
                <a:cxnSpLocks noChangeShapeType="1"/>
              </p:cNvCxnSpPr>
              <p:nvPr/>
            </p:nvCxnSpPr>
            <p:spPr bwMode="auto">
              <a:xfrm rot="5400000">
                <a:off x="76272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2" name="Straight Connector 21"/>
              <p:cNvCxnSpPr>
                <a:cxnSpLocks noChangeShapeType="1"/>
              </p:cNvCxnSpPr>
              <p:nvPr/>
            </p:nvCxnSpPr>
            <p:spPr bwMode="auto">
              <a:xfrm rot="5400000">
                <a:off x="2588312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3" name="Straight Connector 22"/>
              <p:cNvCxnSpPr>
                <a:cxnSpLocks noChangeShapeType="1"/>
              </p:cNvCxnSpPr>
              <p:nvPr/>
            </p:nvCxnSpPr>
            <p:spPr bwMode="auto">
              <a:xfrm rot="5400000">
                <a:off x="4417078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4" name="Straight Connector 23"/>
              <p:cNvCxnSpPr>
                <a:cxnSpLocks noChangeShapeType="1"/>
              </p:cNvCxnSpPr>
              <p:nvPr/>
            </p:nvCxnSpPr>
            <p:spPr bwMode="auto">
              <a:xfrm rot="5400000">
                <a:off x="6247433" y="2057176"/>
                <a:ext cx="152541" cy="158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rot="5400000">
                <a:off x="8074611" y="2057176"/>
                <a:ext cx="152541" cy="158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>
                <a:outerShdw blurRad="40000" dist="20000" dir="5400000" rotWithShape="0">
                  <a:srgbClr val="00000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26" name="TextBox 19"/>
              <p:cNvSpPr txBox="1">
                <a:spLocks noChangeArrowheads="1"/>
              </p:cNvSpPr>
              <p:nvPr/>
            </p:nvSpPr>
            <p:spPr bwMode="auto">
              <a:xfrm>
                <a:off x="8458200" y="1676400"/>
                <a:ext cx="667265" cy="3696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1200"/>
                  <a:t>MeV</a:t>
                </a:r>
              </a:p>
            </p:txBody>
          </p:sp>
          <p:sp>
            <p:nvSpPr>
              <p:cNvPr id="27" name="TextBox 20"/>
              <p:cNvSpPr txBox="1">
                <a:spLocks noChangeArrowheads="1"/>
              </p:cNvSpPr>
              <p:nvPr/>
            </p:nvSpPr>
            <p:spPr bwMode="auto">
              <a:xfrm>
                <a:off x="685800" y="2099846"/>
                <a:ext cx="3317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</a:t>
                </a:r>
              </a:p>
            </p:txBody>
          </p:sp>
          <p:sp>
            <p:nvSpPr>
              <p:cNvPr id="28" name="TextBox 27"/>
              <p:cNvSpPr txBox="1">
                <a:spLocks noChangeArrowheads="1"/>
              </p:cNvSpPr>
              <p:nvPr/>
            </p:nvSpPr>
            <p:spPr bwMode="auto">
              <a:xfrm>
                <a:off x="2472949" y="2085201"/>
                <a:ext cx="417200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</a:p>
            </p:txBody>
          </p:sp>
          <p:sp>
            <p:nvSpPr>
              <p:cNvPr id="29" name="TextBox 28"/>
              <p:cNvSpPr txBox="1">
                <a:spLocks noChangeArrowheads="1"/>
              </p:cNvSpPr>
              <p:nvPr/>
            </p:nvSpPr>
            <p:spPr bwMode="auto">
              <a:xfrm>
                <a:off x="4267200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2</a:t>
                </a:r>
              </a:p>
            </p:txBody>
          </p:sp>
          <p:sp>
            <p:nvSpPr>
              <p:cNvPr id="30" name="TextBox 29"/>
              <p:cNvSpPr txBox="1">
                <a:spLocks noChangeArrowheads="1"/>
              </p:cNvSpPr>
              <p:nvPr/>
            </p:nvSpPr>
            <p:spPr bwMode="auto">
              <a:xfrm>
                <a:off x="61211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3</a:t>
                </a: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7949963" y="2085201"/>
                <a:ext cx="474909" cy="3080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r>
                  <a:rPr lang="en-US" altLang="en-US" sz="900"/>
                  <a:t>10</a:t>
                </a:r>
                <a:r>
                  <a:rPr lang="en-US" altLang="en-US" sz="900" baseline="30000"/>
                  <a:t>4</a:t>
                </a:r>
              </a:p>
            </p:txBody>
          </p:sp>
        </p:grpSp>
        <p:sp>
          <p:nvSpPr>
            <p:cNvPr id="12" name="TextBox 27"/>
            <p:cNvSpPr txBox="1">
              <a:spLocks noChangeArrowheads="1"/>
            </p:cNvSpPr>
            <p:nvPr/>
          </p:nvSpPr>
          <p:spPr bwMode="auto">
            <a:xfrm>
              <a:off x="1227139" y="4343400"/>
              <a:ext cx="799792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u</a:t>
              </a:r>
              <a:r>
                <a:rPr lang="en-US" altLang="en-US" sz="1200" i="1"/>
                <a:t> m</a:t>
              </a:r>
              <a:r>
                <a:rPr lang="en-US" altLang="en-US" sz="1200" i="1" baseline="-25000"/>
                <a:t>d</a:t>
              </a:r>
            </a:p>
          </p:txBody>
        </p:sp>
        <p:sp>
          <p:nvSpPr>
            <p:cNvPr id="13" name="TextBox 28"/>
            <p:cNvSpPr txBox="1">
              <a:spLocks noChangeArrowheads="1"/>
            </p:cNvSpPr>
            <p:nvPr/>
          </p:nvSpPr>
          <p:spPr bwMode="auto">
            <a:xfrm>
              <a:off x="4724400" y="4343400"/>
              <a:ext cx="69078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>
                  <a:latin typeface="Symbol" charset="2"/>
                </a:rPr>
                <a:t>L</a:t>
              </a:r>
              <a:r>
                <a:rPr lang="en-US" altLang="en-US" sz="1200" i="1" baseline="-25000"/>
                <a:t>QCD</a:t>
              </a:r>
            </a:p>
          </p:txBody>
        </p:sp>
        <p:sp>
          <p:nvSpPr>
            <p:cNvPr id="14" name="TextBox 29"/>
            <p:cNvSpPr txBox="1">
              <a:spLocks noChangeArrowheads="1"/>
            </p:cNvSpPr>
            <p:nvPr/>
          </p:nvSpPr>
          <p:spPr bwMode="auto">
            <a:xfrm>
              <a:off x="5105400" y="4952999"/>
              <a:ext cx="677964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QGP</a:t>
              </a:r>
            </a:p>
          </p:txBody>
        </p:sp>
        <p:sp>
          <p:nvSpPr>
            <p:cNvPr id="15" name="TextBox 30"/>
            <p:cNvSpPr txBox="1">
              <a:spLocks noChangeArrowheads="1"/>
            </p:cNvSpPr>
            <p:nvPr/>
          </p:nvSpPr>
          <p:spPr bwMode="auto">
            <a:xfrm>
              <a:off x="6400800" y="4343400"/>
              <a:ext cx="504840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6" name="TextBox 31"/>
            <p:cNvSpPr txBox="1">
              <a:spLocks noChangeArrowheads="1"/>
            </p:cNvSpPr>
            <p:nvPr/>
          </p:nvSpPr>
          <p:spPr bwMode="auto">
            <a:xfrm>
              <a:off x="7196139" y="4360863"/>
              <a:ext cx="511251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b="1" i="1">
                  <a:solidFill>
                    <a:srgbClr val="FF0000"/>
                  </a:solidFill>
                </a:rPr>
                <a:t>m</a:t>
              </a:r>
              <a:r>
                <a:rPr lang="en-US" altLang="en-US" sz="1200" b="1" i="1" baseline="-25000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17" name="TextBox 32"/>
            <p:cNvSpPr txBox="1">
              <a:spLocks noChangeArrowheads="1"/>
            </p:cNvSpPr>
            <p:nvPr/>
          </p:nvSpPr>
          <p:spPr bwMode="auto">
            <a:xfrm>
              <a:off x="1611313" y="5410200"/>
              <a:ext cx="246308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endParaRPr lang="en-US" altLang="en-US" sz="1200"/>
            </a:p>
          </p:txBody>
        </p:sp>
        <p:sp>
          <p:nvSpPr>
            <p:cNvPr id="18" name="TextBox 40"/>
            <p:cNvSpPr txBox="1">
              <a:spLocks noChangeArrowheads="1"/>
            </p:cNvSpPr>
            <p:nvPr/>
          </p:nvSpPr>
          <p:spPr bwMode="auto">
            <a:xfrm>
              <a:off x="4610100" y="4952999"/>
              <a:ext cx="42208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 dirty="0">
                  <a:solidFill>
                    <a:srgbClr val="FF0000"/>
                  </a:solidFill>
                </a:rPr>
                <a:t>T</a:t>
              </a:r>
              <a:r>
                <a:rPr lang="en-US" altLang="en-US" sz="1200" i="1" baseline="-25000" dirty="0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19" name="TextBox 41"/>
            <p:cNvSpPr txBox="1">
              <a:spLocks noChangeArrowheads="1"/>
            </p:cNvSpPr>
            <p:nvPr/>
          </p:nvSpPr>
          <p:spPr bwMode="auto">
            <a:xfrm>
              <a:off x="4114800" y="4343400"/>
              <a:ext cx="485603" cy="369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r>
                <a:rPr lang="en-US" altLang="en-US" sz="1200" i="1"/>
                <a:t>m</a:t>
              </a:r>
              <a:r>
                <a:rPr lang="en-US" altLang="en-US" sz="1200" i="1" baseline="-25000"/>
                <a:t>s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3355" y="1225415"/>
            <a:ext cx="4487038" cy="193988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755" y="3765266"/>
            <a:ext cx="4439353" cy="1850422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5441472" y="921374"/>
            <a:ext cx="3321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modification”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678680" y="3519149"/>
            <a:ext cx="2555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“B meson and b-jet flow”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87E7F-C6EC-6941-9CDD-563C8241C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8C05E1-23D1-2549-8CF3-A3D91359595E}" type="datetime1">
              <a:rPr lang="en-US" smtClean="0"/>
              <a:t>4/22/18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99556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FA3DE-FA41-4046-ADE3-A5617E8F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Physics &amp; Simulations: </a:t>
            </a:r>
            <a:br>
              <a:rPr lang="en-US" dirty="0"/>
            </a:br>
            <a:r>
              <a:rPr lang="en-US" dirty="0"/>
              <a:t>from </a:t>
            </a:r>
            <a:r>
              <a:rPr lang="en-US" dirty="0" err="1"/>
              <a:t>sPHENIX</a:t>
            </a:r>
            <a:r>
              <a:rPr lang="en-US" dirty="0"/>
              <a:t> to EIC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EEAB14-9BE2-C846-B88E-B8736C869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D6311-F8E9-224C-910F-69CF39F1D717}" type="datetime1">
              <a:rPr lang="en-US" smtClean="0"/>
              <a:t>4/22/18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C64BF2-11BF-8E48-A270-AA08A3817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BE4A5C-FB8C-0D46-8C86-9DF1D8774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48D6C3-7DB1-4246-A851-7F5BB422F1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7440" y="1914074"/>
            <a:ext cx="5406560" cy="37571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374EA1E-9116-B648-9020-44BCF62353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997155"/>
            <a:ext cx="3588543" cy="36740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351F171-F2EA-2545-B9BD-64DF2CCDAB38}"/>
              </a:ext>
            </a:extLst>
          </p:cNvPr>
          <p:cNvSpPr txBox="1"/>
          <p:nvPr/>
        </p:nvSpPr>
        <p:spPr>
          <a:xfrm>
            <a:off x="6115050" y="1729408"/>
            <a:ext cx="74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MVTX</a:t>
            </a:r>
          </a:p>
        </p:txBody>
      </p:sp>
    </p:spTree>
    <p:extLst>
      <p:ext uri="{BB962C8B-B14F-4D97-AF65-F5344CB8AC3E}">
        <p14:creationId xmlns:p14="http://schemas.microsoft.com/office/powerpoint/2010/main" val="241846192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246" y="1018398"/>
            <a:ext cx="4114800" cy="1105679"/>
          </a:xfrm>
        </p:spPr>
        <p:txBody>
          <a:bodyPr/>
          <a:lstStyle/>
          <a:p>
            <a:r>
              <a:rPr lang="en-US" dirty="0"/>
              <a:t>B-jet tagging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1470301" y="2270523"/>
            <a:ext cx="3214809" cy="93386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Multi-tracks w/ large DCA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vertex mass </a:t>
            </a:r>
            <a:r>
              <a:rPr lang="en-US" dirty="0" err="1"/>
              <a:t>reco’d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F3075-9BA8-794D-BD39-210138B300E2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81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3765227"/>
            <a:ext cx="2519363" cy="170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3437373" y="3829050"/>
            <a:ext cx="2903712" cy="1856764"/>
            <a:chOff x="3276600" y="3951285"/>
            <a:chExt cx="3871714" cy="2475525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3276600" y="3951285"/>
              <a:ext cx="3871714" cy="2475525"/>
              <a:chOff x="3276600" y="4114800"/>
              <a:chExt cx="3871007" cy="2476086"/>
            </a:xfrm>
          </p:grpSpPr>
          <p:pic>
            <p:nvPicPr>
              <p:cNvPr id="11" name="Picture 13"/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4114800"/>
                <a:ext cx="3138240" cy="21540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" name="Rectangle 11"/>
              <p:cNvSpPr/>
              <p:nvPr/>
            </p:nvSpPr>
            <p:spPr>
              <a:xfrm>
                <a:off x="4395612" y="5257985"/>
                <a:ext cx="266658" cy="182592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3657540" y="6383704"/>
                <a:ext cx="177772" cy="115907"/>
              </a:xfrm>
              <a:prstGeom prst="rect">
                <a:avLst/>
              </a:prstGeom>
              <a:noFill/>
              <a:ln w="25400" cmpd="sng">
                <a:solidFill>
                  <a:srgbClr val="33CC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algn="ctr" eaLnBrk="1" hangingPunct="1"/>
                <a:endParaRPr lang="en-US" altLang="en-US" sz="12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Rectangle 2"/>
              <p:cNvSpPr>
                <a:spLocks noChangeArrowheads="1"/>
              </p:cNvSpPr>
              <p:nvPr/>
            </p:nvSpPr>
            <p:spPr bwMode="auto">
              <a:xfrm>
                <a:off x="3830552" y="6313843"/>
                <a:ext cx="3317055" cy="277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 eaLnBrk="1" hangingPunct="1"/>
                <a:r>
                  <a:rPr lang="en-US" altLang="en-US" sz="750">
                    <a:solidFill>
                      <a:srgbClr val="009F00"/>
                    </a:solidFill>
                  </a:rPr>
                  <a:t>CMS work-point, Phys. Rev. Lett. 113, 132301 (2014) </a:t>
                </a:r>
              </a:p>
            </p:txBody>
          </p:sp>
        </p:grpSp>
        <p:pic>
          <p:nvPicPr>
            <p:cNvPr id="10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42" t="29839" r="21944" b="64063"/>
            <a:stretch>
              <a:fillRect/>
            </a:stretch>
          </p:blipFill>
          <p:spPr bwMode="auto">
            <a:xfrm>
              <a:off x="4915104" y="4521065"/>
              <a:ext cx="1001602" cy="1389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24" descr="Screen Shot 2017-07-07 at 9.39.4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282" y="3829050"/>
            <a:ext cx="1940719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49" y="1180725"/>
            <a:ext cx="2352602" cy="240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02410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25" y="540012"/>
            <a:ext cx="8438606" cy="1160278"/>
          </a:xfrm>
        </p:spPr>
        <p:txBody>
          <a:bodyPr>
            <a:normAutofit/>
          </a:bodyPr>
          <a:lstStyle/>
          <a:p>
            <a:r>
              <a:rPr lang="en-US" dirty="0"/>
              <a:t>sPHENIX Projected R</a:t>
            </a:r>
            <a:r>
              <a:rPr lang="en-US" baseline="-25000" dirty="0"/>
              <a:t>AA</a:t>
            </a:r>
            <a:r>
              <a:rPr lang="en-US" dirty="0"/>
              <a:t> Sensitivity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BE77-1DB9-7F49-BEB5-623B48F603E0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82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999634" y="1913199"/>
            <a:ext cx="69279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Open questions to </a:t>
            </a:r>
            <a:r>
              <a:rPr lang="en-US" sz="1500"/>
              <a:t>be answered: </a:t>
            </a:r>
            <a:r>
              <a:rPr lang="en-US" sz="1500" dirty="0"/>
              <a:t>energy </a:t>
            </a:r>
            <a:r>
              <a:rPr lang="en-US" sz="1500"/>
              <a:t>loss mechanisms and QGP medium </a:t>
            </a:r>
            <a:r>
              <a:rPr lang="en-US" sz="1500" dirty="0"/>
              <a:t>properties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72" y="2529765"/>
            <a:ext cx="5807282" cy="24617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051" y="2579704"/>
            <a:ext cx="2934630" cy="244552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78569" y="2302399"/>
            <a:ext cx="584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B-jets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67546" y="2382691"/>
            <a:ext cx="8835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B-Mesons</a:t>
            </a:r>
          </a:p>
        </p:txBody>
      </p:sp>
    </p:spTree>
    <p:extLst>
      <p:ext uri="{BB962C8B-B14F-4D97-AF65-F5344CB8AC3E}">
        <p14:creationId xmlns:p14="http://schemas.microsoft.com/office/powerpoint/2010/main" val="21046306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81496"/>
            <a:ext cx="7059250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sPHENIX Project Elliptical Flow v</a:t>
            </a:r>
            <a:r>
              <a:rPr lang="en-US" baseline="-25000" dirty="0"/>
              <a:t>2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1303D-FAF0-3148-8ED1-17E9B6843616}" type="datetime1">
              <a:rPr lang="en-US" smtClean="0"/>
              <a:t>4/22/18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C5F68-84F7-7946-8FCC-498FCA8E8A18}" type="slidenum">
              <a:rPr lang="en-US" smtClean="0"/>
              <a:t>83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15"/>
          <a:stretch/>
        </p:blipFill>
        <p:spPr>
          <a:xfrm>
            <a:off x="6341423" y="2617621"/>
            <a:ext cx="2715600" cy="26290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8650" y="2001678"/>
            <a:ext cx="7876772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Open questions to be answered: nature of quasi-particles, medium interactions and transportation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257" y="2617621"/>
            <a:ext cx="6181725" cy="26193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978569" y="2340622"/>
            <a:ext cx="58445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B-jets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686050" y="3938897"/>
            <a:ext cx="1642506" cy="178130"/>
          </a:xfrm>
          <a:prstGeom prst="straightConnector1">
            <a:avLst/>
          </a:prstGeom>
          <a:ln w="317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267546" y="2382691"/>
            <a:ext cx="88357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/>
              <a:t>B-Mesons</a:t>
            </a:r>
          </a:p>
        </p:txBody>
      </p:sp>
    </p:spTree>
    <p:extLst>
      <p:ext uri="{BB962C8B-B14F-4D97-AF65-F5344CB8AC3E}">
        <p14:creationId xmlns:p14="http://schemas.microsoft.com/office/powerpoint/2010/main" val="143528827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7900" y="362819"/>
            <a:ext cx="8744659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More Theoretical Inputs (II): B-meson R_AA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60580D-5003-6D4A-BD04-2FAEB49388D3}" type="datetime1">
              <a:rPr lang="en-US" smtClean="0"/>
              <a:t>4/22/18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7BE454-496B-2843-8243-E1E572729E35}" type="slidenum">
              <a:rPr lang="en-US" smtClean="0"/>
              <a:t>84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713" y="2332537"/>
            <a:ext cx="5114546" cy="356582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2075" y="1692226"/>
            <a:ext cx="658612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/>
              <a:t>New calculations from PHSD for B-hadrons:  </a:t>
            </a:r>
          </a:p>
          <a:p>
            <a:pPr marL="214313" indent="-214313">
              <a:buFontTx/>
              <a:buChar char="-"/>
            </a:pPr>
            <a:r>
              <a:rPr lang="en-US" sz="1500" dirty="0">
                <a:solidFill>
                  <a:srgbClr val="FF0000"/>
                </a:solidFill>
              </a:rPr>
              <a:t>Potential significant anti-shadowing effects</a:t>
            </a:r>
          </a:p>
          <a:p>
            <a:pPr marL="214313" indent="-214313">
              <a:buFontTx/>
              <a:buChar char="-"/>
            </a:pPr>
            <a:r>
              <a:rPr lang="en-US" sz="1500" dirty="0">
                <a:solidFill>
                  <a:srgbClr val="FF0000"/>
                </a:solidFill>
              </a:rPr>
              <a:t>Open b-bar in </a:t>
            </a:r>
            <a:r>
              <a:rPr lang="en-US" sz="1500" dirty="0" err="1">
                <a:solidFill>
                  <a:srgbClr val="FF0000"/>
                </a:solidFill>
              </a:rPr>
              <a:t>AuAu</a:t>
            </a:r>
            <a:r>
              <a:rPr lang="en-US" sz="1500" dirty="0">
                <a:solidFill>
                  <a:srgbClr val="FF0000"/>
                </a:solidFill>
              </a:rPr>
              <a:t>, very important baseline for Upsilon program!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810837" y="2694532"/>
            <a:ext cx="4069208" cy="3243356"/>
            <a:chOff x="9017017" y="-4154"/>
            <a:chExt cx="3142512" cy="321910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/>
            <a:srcRect l="64446" t="45588"/>
            <a:stretch/>
          </p:blipFill>
          <p:spPr>
            <a:xfrm>
              <a:off x="9017017" y="-4154"/>
              <a:ext cx="3142512" cy="321910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0537486" y="1106224"/>
              <a:ext cx="574259" cy="7102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b="1" dirty="0">
                  <a:solidFill>
                    <a:srgbClr val="FF0000"/>
                  </a:solidFill>
                </a:rPr>
                <a:t>B prod. </a:t>
              </a:r>
            </a:p>
            <a:p>
              <a:r>
                <a:rPr lang="en-US" sz="1350" b="1" dirty="0">
                  <a:solidFill>
                    <a:srgbClr val="FF0000"/>
                  </a:solidFill>
                </a:rPr>
                <a:t>x~0.05</a:t>
              </a:r>
            </a:p>
            <a:p>
              <a:r>
                <a:rPr lang="en-US" sz="1350" b="1" dirty="0">
                  <a:solidFill>
                    <a:srgbClr val="FF0000"/>
                  </a:solidFill>
                </a:rPr>
                <a:t>@RHIC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10544054" y="284075"/>
              <a:ext cx="571500" cy="795408"/>
            </a:xfrm>
            <a:prstGeom prst="ellipse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238962" y="4359174"/>
            <a:ext cx="1546757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Gluon</a:t>
            </a:r>
          </a:p>
          <a:p>
            <a:r>
              <a:rPr lang="en-US" sz="1350" dirty="0"/>
              <a:t>anti-shadowing</a:t>
            </a:r>
          </a:p>
          <a:p>
            <a:r>
              <a:rPr lang="en-US" sz="1350" dirty="0"/>
              <a:t>Q</a:t>
            </a:r>
            <a:r>
              <a:rPr lang="en-US" sz="1350" baseline="30000" dirty="0"/>
              <a:t>2</a:t>
            </a:r>
            <a:r>
              <a:rPr lang="en-US" sz="1350" dirty="0"/>
              <a:t> ~100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357231" y="2332537"/>
            <a:ext cx="66236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EPS09</a:t>
            </a:r>
          </a:p>
        </p:txBody>
      </p:sp>
    </p:spTree>
    <p:extLst>
      <p:ext uri="{BB962C8B-B14F-4D97-AF65-F5344CB8AC3E}">
        <p14:creationId xmlns:p14="http://schemas.microsoft.com/office/powerpoint/2010/main" val="253924660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1273"/>
            <a:ext cx="7886700" cy="994172"/>
          </a:xfrm>
        </p:spPr>
        <p:txBody>
          <a:bodyPr/>
          <a:lstStyle/>
          <a:p>
            <a:r>
              <a:rPr lang="en-US" dirty="0"/>
              <a:t>Project Organization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435944-D678-8349-BF23-BA5A32B9F3C5}" type="datetime1">
              <a:rPr lang="en-US" smtClean="0"/>
              <a:t>4/22/18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85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733" y="795647"/>
            <a:ext cx="7712986" cy="5736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00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3851" y="-1300"/>
            <a:ext cx="7610720" cy="1162183"/>
          </a:xfrm>
        </p:spPr>
        <p:txBody>
          <a:bodyPr>
            <a:normAutofit/>
          </a:bodyPr>
          <a:lstStyle/>
          <a:p>
            <a:r>
              <a:rPr lang="en-US" sz="3200" b="1" dirty="0"/>
              <a:t>New Insight into QGP: HF-Jet Substructure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2916" y="1624056"/>
            <a:ext cx="4506386" cy="42328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432FF"/>
                </a:solidFill>
              </a:rPr>
              <a:t>QCD Splitting function in QGP 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BA9A8-626F-0941-84CE-0BD0EBAAEF2C}" type="datetime1">
              <a:rPr lang="en-US" smtClean="0"/>
              <a:t>4/22/18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1st sPHENIX Workshop in China 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EA366B-302F-B845-87AD-E0CDECDAFC08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206" y="3555716"/>
            <a:ext cx="3503144" cy="2849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2811" y="1818253"/>
            <a:ext cx="2249612" cy="13604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29" y="2023869"/>
            <a:ext cx="4682582" cy="43324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3805" y="1477289"/>
            <a:ext cx="166154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H. Li &amp; I. </a:t>
            </a:r>
            <a:r>
              <a:rPr lang="en-US" sz="1350" dirty="0" err="1"/>
              <a:t>Vitev</a:t>
            </a:r>
            <a:r>
              <a:rPr lang="en-US" sz="1350" dirty="0"/>
              <a:t> (2018)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3805" y="1714366"/>
            <a:ext cx="2180766" cy="15253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69302" y="2188261"/>
            <a:ext cx="5935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f-&gt;</a:t>
            </a:r>
            <a:r>
              <a:rPr lang="en-US" sz="1350" dirty="0" err="1"/>
              <a:t>f+g</a:t>
            </a:r>
            <a:endParaRPr lang="en-US" sz="1350" dirty="0"/>
          </a:p>
        </p:txBody>
      </p:sp>
      <p:sp>
        <p:nvSpPr>
          <p:cNvPr id="10" name="TextBox 9"/>
          <p:cNvSpPr txBox="1"/>
          <p:nvPr/>
        </p:nvSpPr>
        <p:spPr>
          <a:xfrm>
            <a:off x="7258880" y="2188261"/>
            <a:ext cx="83388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g-&gt;</a:t>
            </a:r>
            <a:r>
              <a:rPr lang="en-US" sz="1350" dirty="0" err="1"/>
              <a:t>f+fbar</a:t>
            </a:r>
            <a:endParaRPr lang="en-U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BB67140-3F21-7C45-AC8F-CE886FA7DC07}"/>
              </a:ext>
            </a:extLst>
          </p:cNvPr>
          <p:cNvSpPr txBox="1"/>
          <p:nvPr/>
        </p:nvSpPr>
        <p:spPr>
          <a:xfrm>
            <a:off x="1091724" y="5225144"/>
            <a:ext cx="16064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 splitting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1E59ACB-4EC2-C24A-8BA1-D6ACCBBA4AC7}"/>
              </a:ext>
            </a:extLst>
          </p:cNvPr>
          <p:cNvSpPr txBox="1"/>
          <p:nvPr/>
        </p:nvSpPr>
        <p:spPr>
          <a:xfrm>
            <a:off x="1157780" y="3591287"/>
            <a:ext cx="1245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Prompt c/b</a:t>
            </a:r>
          </a:p>
        </p:txBody>
      </p:sp>
    </p:spTree>
    <p:extLst>
      <p:ext uri="{BB962C8B-B14F-4D97-AF65-F5344CB8AC3E}">
        <p14:creationId xmlns:p14="http://schemas.microsoft.com/office/powerpoint/2010/main" val="10881495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7891</TotalTime>
  <Words>4534</Words>
  <Application>Microsoft Macintosh PowerPoint</Application>
  <PresentationFormat>On-screen Show (4:3)</PresentationFormat>
  <Paragraphs>1053</Paragraphs>
  <Slides>85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99" baseType="lpstr">
      <vt:lpstr>ＭＳ Ｐゴシック</vt:lpstr>
      <vt:lpstr>宋体</vt:lpstr>
      <vt:lpstr>游ゴシック</vt:lpstr>
      <vt:lpstr>游ゴシック Light</vt:lpstr>
      <vt:lpstr>Arial</vt:lpstr>
      <vt:lpstr>Arial Black</vt:lpstr>
      <vt:lpstr>Calibri</vt:lpstr>
      <vt:lpstr>Calibri Light</vt:lpstr>
      <vt:lpstr>Mangal</vt:lpstr>
      <vt:lpstr>Symbol</vt:lpstr>
      <vt:lpstr>Times New Roman</vt:lpstr>
      <vt:lpstr>Wingdings</vt:lpstr>
      <vt:lpstr>Office Theme</vt:lpstr>
      <vt:lpstr>Image</vt:lpstr>
      <vt:lpstr>MVTX Status &amp; Plan</vt:lpstr>
      <vt:lpstr>Outline</vt:lpstr>
      <vt:lpstr>MVTX Status: Where do we stand? </vt:lpstr>
      <vt:lpstr>MVTX: Monolithic-Active-Pixel-Sensor-based VerTeX Detector </vt:lpstr>
      <vt:lpstr>Monolithic-Active-Pixel-Sensors (MAPS) ALPIDE: The next Generation State of the Art Pixel Tracker</vt:lpstr>
      <vt:lpstr>sPHENIX Tracking System</vt:lpstr>
      <vt:lpstr>MVTX Enables the 3rd Science Pillar</vt:lpstr>
      <vt:lpstr>MVTX Physics Highlights</vt:lpstr>
      <vt:lpstr>New Insight into QGP: HF-Jet Substructure</vt:lpstr>
      <vt:lpstr>New Insight into QGP: B v2 </vt:lpstr>
      <vt:lpstr>B-Hadron &amp; b-Jet Tagging</vt:lpstr>
      <vt:lpstr>Simulation for b-jet and B-meson tagging</vt:lpstr>
      <vt:lpstr>B-hadron Tagging </vt:lpstr>
      <vt:lpstr>b-jet Tagging in p+p and Au+Au</vt:lpstr>
      <vt:lpstr>MVTX Detector Integration</vt:lpstr>
      <vt:lpstr>MVTX Electronics, Power and Controls</vt:lpstr>
      <vt:lpstr>MVTX Full Readout Chain Demonstrated</vt:lpstr>
      <vt:lpstr>MVTX Test Beam at Fermilab: 02/20-03/10</vt:lpstr>
      <vt:lpstr>PowerPoint Presentation</vt:lpstr>
      <vt:lpstr>Fermilab Test Beam Results (I)</vt:lpstr>
      <vt:lpstr>Fermilab Test Beam Results (II)</vt:lpstr>
      <vt:lpstr>ALPIDE Readout Optimization and Trigger Latency Study</vt:lpstr>
      <vt:lpstr>PowerPoint Presentation</vt:lpstr>
      <vt:lpstr>Trigger Latency and Signal Shaping Time Study</vt:lpstr>
      <vt:lpstr>       Mechanical Integration  Model of MVTX with INTT inside TPC with the addition  of  two concentric composite cylinders; </vt:lpstr>
      <vt:lpstr>MVTX and INTT Integration  – Work in Progress</vt:lpstr>
      <vt:lpstr>Signal and Power Extension for FPC </vt:lpstr>
      <vt:lpstr>MVTX Carbon Structures</vt:lpstr>
      <vt:lpstr>MVTX Mechanical Conceptual Design</vt:lpstr>
      <vt:lpstr>PowerPoint Presentation</vt:lpstr>
      <vt:lpstr>Updated Major Cost Items</vt:lpstr>
      <vt:lpstr>Possible Contributions from China?</vt:lpstr>
      <vt:lpstr>Summary and Outlook </vt:lpstr>
      <vt:lpstr>Backup slides </vt:lpstr>
      <vt:lpstr>Physics &amp; Simulations:  from sPHENIX to EIC</vt:lpstr>
      <vt:lpstr>RHIC Multi-Year Plan:  sPHENIX 2023-2027+</vt:lpstr>
      <vt:lpstr>Summary: Major Remaining R&amp;D</vt:lpstr>
      <vt:lpstr>More information</vt:lpstr>
      <vt:lpstr>Mechanical Integration </vt:lpstr>
      <vt:lpstr>PowerPoint Presentation</vt:lpstr>
      <vt:lpstr>MVTX staves</vt:lpstr>
      <vt:lpstr>INTT-MVTX Conflict</vt:lpstr>
      <vt:lpstr>INTT-MVTX Conflict</vt:lpstr>
      <vt:lpstr>MVTX/INTT Integration Extend MVTX Service Cables? </vt:lpstr>
      <vt:lpstr>MVTX FPC R&amp;D @CERN and LANL</vt:lpstr>
      <vt:lpstr>PowerPoint Presentation</vt:lpstr>
      <vt:lpstr>PowerPoint Presentation</vt:lpstr>
      <vt:lpstr>MVTX Detectors</vt:lpstr>
      <vt:lpstr>PowerPoint Presentation</vt:lpstr>
      <vt:lpstr>ALICE Inner Tracker Rail Support</vt:lpstr>
      <vt:lpstr>INTT Readouts from both North and South</vt:lpstr>
      <vt:lpstr>BNL control envelope  drawing; Z location of the inner hcal  is at 2175,0mm</vt:lpstr>
      <vt:lpstr>Cross-section view from CAD  model of MVTX, INTT, TPC, beam-pipe, plus two composite conical shells</vt:lpstr>
      <vt:lpstr>Gap between conical shell of  MVTX and inner layer of INTT is 11.58 mm</vt:lpstr>
      <vt:lpstr>56.0 mm gap  between INTT and inner radius  of TPC</vt:lpstr>
      <vt:lpstr>Earlier model for the INTT, chevron configuration, inner layer half ladders in width;</vt:lpstr>
      <vt:lpstr>Offset from OD of beampipe and innermost component of the MVTX</vt:lpstr>
      <vt:lpstr>Offset needed to install split MVTX into run location around beampipe, passing over 2.75 in conflat flange</vt:lpstr>
      <vt:lpstr>INTT stave design  with HDI</vt:lpstr>
      <vt:lpstr>Latest configuration of ladders in the INTT, 4 layers where  each is  made from two layers for hermeticity</vt:lpstr>
      <vt:lpstr>New INTT model with HDI extensions;</vt:lpstr>
      <vt:lpstr>Cost &amp; Schedule </vt:lpstr>
      <vt:lpstr>Cost and Schedule I the Full Propsal</vt:lpstr>
      <vt:lpstr>MVTX labor profile in the full proposal</vt:lpstr>
      <vt:lpstr>Early funding motivation for MVTX FY18,FY19</vt:lpstr>
      <vt:lpstr>M&amp;S cost options &amp; risks</vt:lpstr>
      <vt:lpstr>LANL LDRD – MVTX/sPHENIX Key Tasks/Milestones</vt:lpstr>
      <vt:lpstr>Electronics and Controls</vt:lpstr>
      <vt:lpstr>MVTX Electronics Overview</vt:lpstr>
      <vt:lpstr>Sensor and Electronics R&amp;D @LANL</vt:lpstr>
      <vt:lpstr>First Full Chain Readout: Success! </vt:lpstr>
      <vt:lpstr>PowerPoint Presentation</vt:lpstr>
      <vt:lpstr>Parallel Effort at UT-Austin  – Shared R&amp;D</vt:lpstr>
      <vt:lpstr>LANL R&amp;D: Single ALPIDE Chip Scan – Active Channel Fraction</vt:lpstr>
      <vt:lpstr>Hit Pixel Cluster Distribution from Source Test (Sr90)</vt:lpstr>
      <vt:lpstr>Achieved all goals and more!</vt:lpstr>
      <vt:lpstr>RC DAQ event Data Screen Shot</vt:lpstr>
      <vt:lpstr>Data Rate Calculations</vt:lpstr>
      <vt:lpstr>Expected Data Rate (from the proposal)</vt:lpstr>
      <vt:lpstr>Physics &amp; Simulations:  from sPHENIX to EIC</vt:lpstr>
      <vt:lpstr>B-jet tagging</vt:lpstr>
      <vt:lpstr>sPHENIX Projected RAA Sensitivity</vt:lpstr>
      <vt:lpstr>sPHENIX Project Elliptical Flow v2</vt:lpstr>
      <vt:lpstr>More Theoretical Inputs (II): B-meson R_AA </vt:lpstr>
      <vt:lpstr>Project Organization 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 &amp; Plan</dc:title>
  <dc:creator>Ming Liu</dc:creator>
  <cp:lastModifiedBy>Ming Liu</cp:lastModifiedBy>
  <cp:revision>499</cp:revision>
  <cp:lastPrinted>2018-04-22T06:05:11Z</cp:lastPrinted>
  <dcterms:created xsi:type="dcterms:W3CDTF">2017-12-07T18:01:11Z</dcterms:created>
  <dcterms:modified xsi:type="dcterms:W3CDTF">2018-04-22T06:05:14Z</dcterms:modified>
</cp:coreProperties>
</file>