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17"/>
  </p:notesMasterIdLst>
  <p:sldIdLst>
    <p:sldId id="256" r:id="rId2"/>
    <p:sldId id="264" r:id="rId3"/>
    <p:sldId id="517" r:id="rId4"/>
    <p:sldId id="495" r:id="rId5"/>
    <p:sldId id="527" r:id="rId6"/>
    <p:sldId id="496" r:id="rId7"/>
    <p:sldId id="526" r:id="rId8"/>
    <p:sldId id="380" r:id="rId9"/>
    <p:sldId id="514" r:id="rId10"/>
    <p:sldId id="498" r:id="rId11"/>
    <p:sldId id="499" r:id="rId12"/>
    <p:sldId id="558" r:id="rId13"/>
    <p:sldId id="415" r:id="rId14"/>
    <p:sldId id="427" r:id="rId15"/>
    <p:sldId id="505" r:id="rId16"/>
    <p:sldId id="553" r:id="rId17"/>
    <p:sldId id="512" r:id="rId18"/>
    <p:sldId id="500" r:id="rId19"/>
    <p:sldId id="510" r:id="rId20"/>
    <p:sldId id="310" r:id="rId21"/>
    <p:sldId id="398" r:id="rId22"/>
    <p:sldId id="313" r:id="rId23"/>
    <p:sldId id="568" r:id="rId24"/>
    <p:sldId id="557" r:id="rId25"/>
    <p:sldId id="554" r:id="rId26"/>
    <p:sldId id="555" r:id="rId27"/>
    <p:sldId id="556" r:id="rId28"/>
    <p:sldId id="583" r:id="rId29"/>
    <p:sldId id="560" r:id="rId30"/>
    <p:sldId id="569" r:id="rId31"/>
    <p:sldId id="559" r:id="rId32"/>
    <p:sldId id="521" r:id="rId33"/>
    <p:sldId id="513" r:id="rId34"/>
    <p:sldId id="566" r:id="rId35"/>
    <p:sldId id="565" r:id="rId36"/>
    <p:sldId id="563" r:id="rId37"/>
    <p:sldId id="306" r:id="rId38"/>
    <p:sldId id="519" r:id="rId39"/>
    <p:sldId id="529" r:id="rId40"/>
    <p:sldId id="542" r:id="rId41"/>
    <p:sldId id="543" r:id="rId42"/>
    <p:sldId id="546" r:id="rId43"/>
    <p:sldId id="547" r:id="rId44"/>
    <p:sldId id="548" r:id="rId45"/>
    <p:sldId id="549" r:id="rId46"/>
    <p:sldId id="551" r:id="rId47"/>
    <p:sldId id="545" r:id="rId48"/>
    <p:sldId id="567" r:id="rId49"/>
    <p:sldId id="552" r:id="rId50"/>
    <p:sldId id="562" r:id="rId51"/>
    <p:sldId id="329" r:id="rId52"/>
    <p:sldId id="285" r:id="rId53"/>
    <p:sldId id="564" r:id="rId54"/>
    <p:sldId id="528" r:id="rId55"/>
    <p:sldId id="533" r:id="rId56"/>
    <p:sldId id="524" r:id="rId57"/>
    <p:sldId id="297" r:id="rId58"/>
    <p:sldId id="523" r:id="rId59"/>
    <p:sldId id="302" r:id="rId60"/>
    <p:sldId id="298" r:id="rId61"/>
    <p:sldId id="301" r:id="rId62"/>
    <p:sldId id="332" r:id="rId63"/>
    <p:sldId id="525" r:id="rId64"/>
    <p:sldId id="520" r:id="rId65"/>
    <p:sldId id="516" r:id="rId66"/>
    <p:sldId id="530" r:id="rId67"/>
    <p:sldId id="522" r:id="rId68"/>
    <p:sldId id="550" r:id="rId69"/>
    <p:sldId id="273" r:id="rId70"/>
    <p:sldId id="311" r:id="rId71"/>
    <p:sldId id="502" r:id="rId72"/>
    <p:sldId id="534" r:id="rId73"/>
    <p:sldId id="501" r:id="rId74"/>
    <p:sldId id="503" r:id="rId75"/>
    <p:sldId id="537" r:id="rId76"/>
    <p:sldId id="581" r:id="rId77"/>
    <p:sldId id="268" r:id="rId78"/>
    <p:sldId id="284" r:id="rId79"/>
    <p:sldId id="281" r:id="rId80"/>
    <p:sldId id="278" r:id="rId81"/>
    <p:sldId id="326" r:id="rId82"/>
    <p:sldId id="270" r:id="rId83"/>
    <p:sldId id="280" r:id="rId84"/>
    <p:sldId id="325" r:id="rId85"/>
    <p:sldId id="538" r:id="rId86"/>
    <p:sldId id="539" r:id="rId87"/>
    <p:sldId id="540" r:id="rId88"/>
    <p:sldId id="541" r:id="rId89"/>
    <p:sldId id="582" r:id="rId90"/>
    <p:sldId id="323" r:id="rId91"/>
    <p:sldId id="324" r:id="rId92"/>
    <p:sldId id="287" r:id="rId93"/>
    <p:sldId id="318" r:id="rId94"/>
    <p:sldId id="319" r:id="rId95"/>
    <p:sldId id="320" r:id="rId96"/>
    <p:sldId id="321" r:id="rId97"/>
    <p:sldId id="322" r:id="rId98"/>
    <p:sldId id="531" r:id="rId99"/>
    <p:sldId id="314" r:id="rId100"/>
    <p:sldId id="286" r:id="rId101"/>
    <p:sldId id="518" r:id="rId102"/>
    <p:sldId id="274" r:id="rId103"/>
    <p:sldId id="532" r:id="rId104"/>
    <p:sldId id="535" r:id="rId105"/>
    <p:sldId id="304" r:id="rId106"/>
    <p:sldId id="265" r:id="rId107"/>
    <p:sldId id="511" r:id="rId108"/>
    <p:sldId id="506" r:id="rId109"/>
    <p:sldId id="316" r:id="rId110"/>
    <p:sldId id="330" r:id="rId111"/>
    <p:sldId id="309" r:id="rId112"/>
    <p:sldId id="312" r:id="rId113"/>
    <p:sldId id="327" r:id="rId114"/>
    <p:sldId id="504" r:id="rId115"/>
    <p:sldId id="305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555"/>
    <p:restoredTop sz="94667"/>
  </p:normalViewPr>
  <p:slideViewPr>
    <p:cSldViewPr snapToGrid="0" snapToObjects="1">
      <p:cViewPr>
        <p:scale>
          <a:sx n="100" d="100"/>
          <a:sy n="100" d="100"/>
        </p:scale>
        <p:origin x="496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a/cernbox/MAPS/Cost-Schedule-Resources/MVTX%20Funding%20Profile-F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</a:rPr>
              <a:t>sPHENIX MVTX Cost &amp; Schedule Profile </a:t>
            </a:r>
          </a:p>
        </c:rich>
      </c:tx>
      <c:layout>
        <c:manualLayout>
          <c:xMode val="edge"/>
          <c:yMode val="edge"/>
          <c:x val="0.20377448004688195"/>
          <c:y val="3.1510201505753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374696013842502"/>
          <c:y val="0.27360725617478293"/>
          <c:w val="0.78812686167981616"/>
          <c:h val="0.637810890862932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cat>
          <c:val>
            <c:numRef>
              <c:f>Sheet1!$B$28:$F$28</c:f>
              <c:numCache>
                <c:formatCode>_([$$-409]* #,##0_);_([$$-409]* \(#,##0\);_([$$-409]* "-"_);_(@_)</c:formatCode>
                <c:ptCount val="5"/>
                <c:pt idx="0">
                  <c:v>1436825.0796375</c:v>
                </c:pt>
                <c:pt idx="1">
                  <c:v>1911749.029715</c:v>
                </c:pt>
                <c:pt idx="2">
                  <c:v>2610068.0347699998</c:v>
                </c:pt>
                <c:pt idx="3">
                  <c:v>501406.90808249981</c:v>
                </c:pt>
                <c:pt idx="4">
                  <c:v>63152.092744999987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C-1F4E-A48E-28F62BE32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3032928"/>
        <c:axId val="2033404032"/>
      </c:barChart>
      <c:catAx>
        <c:axId val="20330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404032"/>
        <c:crosses val="autoZero"/>
        <c:auto val="1"/>
        <c:lblAlgn val="ctr"/>
        <c:lblOffset val="100"/>
        <c:noMultiLvlLbl val="0"/>
      </c:catAx>
      <c:valAx>
        <c:axId val="2033404032"/>
        <c:scaling>
          <c:orientation val="minMax"/>
          <c:max val="3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032928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chemeClr val="tx2"/>
          </a:out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BA498-03CE-884F-8F70-9A7DA443C9F5}" type="datetimeFigureOut">
              <a:rPr lang="en-US" smtClean="0"/>
              <a:t>4/27/18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8BD07-42E3-E840-8CBE-DFB585489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3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8BD07-42E3-E840-8CBE-DFB5854892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11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9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3038319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40D5-B7AA-3D4A-BEB6-88200033E5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78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34584A-DEA2-B044-9BB7-F0494BA9D541}" type="slidenum">
              <a:rPr lang="en-US" sz="1200"/>
              <a:pPr/>
              <a:t>21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76123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40D5-B7AA-3D4A-BEB6-88200033E5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lIns="93324" tIns="46662" rIns="93324" bIns="46662"/>
          <a:lstStyle/>
          <a:p>
            <a:fld id="{B8A2578F-146B-4CFB-93E9-39182D97E2B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31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1382-330A-FF42-B498-AC4D7F418BD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61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1382-330A-FF42-B498-AC4D7F418BD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7D4A-6962-0B42-B055-0FEC9FF1888C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448A6D3C-F449-6E41-9A7F-9A1CFB61D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056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FB6F-1863-A747-8FB7-8F19E6FED1A6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7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492A8-6547-314A-A266-15E1E4BABC63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9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C487-E6B4-2E49-B885-B322A6C8B65D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B7728EB0-18D9-134C-9174-FAC38BCF61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66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C52B-5BB8-1744-972B-F106D05986A6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3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7F07-B326-AE46-B847-F6A790945596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5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A0A7-8646-B145-8813-3C7542F3C92B}" type="datetime1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8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B77C-1150-1D4B-A8E0-77C1594F61EC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4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3D834-67E0-7F4A-8425-7225762F57C5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6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EECB-E347-BB4B-895C-000A699EBB91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9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A2A-B797-F948-B1B5-8A4F635CFBA5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6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219C9-1A7B-8341-91B8-EDCA17A0C7AC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9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tiff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if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jpeg"/><Relationship Id="rId3" Type="http://schemas.openxmlformats.org/officeDocument/2006/relationships/image" Target="../media/image44.png"/><Relationship Id="rId7" Type="http://schemas.openxmlformats.org/officeDocument/2006/relationships/image" Target="../media/image2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tiff"/><Relationship Id="rId4" Type="http://schemas.openxmlformats.org/officeDocument/2006/relationships/image" Target="../media/image9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18064"/>
            <a:ext cx="6858000" cy="1302812"/>
          </a:xfrm>
        </p:spPr>
        <p:txBody>
          <a:bodyPr/>
          <a:lstStyle/>
          <a:p>
            <a:r>
              <a:rPr lang="en-US" b="1" dirty="0"/>
              <a:t>MVTX Status &amp;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4448"/>
            <a:ext cx="6858000" cy="2637346"/>
          </a:xfrm>
        </p:spPr>
        <p:txBody>
          <a:bodyPr>
            <a:normAutofit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Los Alamos National Lab</a:t>
            </a:r>
          </a:p>
          <a:p>
            <a:r>
              <a:rPr lang="en-US" dirty="0"/>
              <a:t>for the MVTX Group</a:t>
            </a:r>
          </a:p>
          <a:p>
            <a:endParaRPr lang="en-US" dirty="0"/>
          </a:p>
          <a:p>
            <a:r>
              <a:rPr lang="en-US" dirty="0"/>
              <a:t>MVTX/HF Workfest @MIT</a:t>
            </a:r>
          </a:p>
        </p:txBody>
      </p:sp>
    </p:spTree>
    <p:extLst>
      <p:ext uri="{BB962C8B-B14F-4D97-AF65-F5344CB8AC3E}">
        <p14:creationId xmlns:p14="http://schemas.microsoft.com/office/powerpoint/2010/main" val="12374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553" y="-24440"/>
            <a:ext cx="6581840" cy="1027668"/>
          </a:xfrm>
        </p:spPr>
        <p:txBody>
          <a:bodyPr>
            <a:normAutofit/>
          </a:bodyPr>
          <a:lstStyle/>
          <a:p>
            <a:r>
              <a:rPr lang="en-US" sz="3600" b="1" dirty="0"/>
              <a:t>MVTX Physics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66" y="1334099"/>
            <a:ext cx="4367720" cy="38011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/>
              <a:t>Jet quenching &amp; energy loss</a:t>
            </a:r>
          </a:p>
          <a:p>
            <a:pPr lvl="2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/>
              <a:t>Temperature, density, coupling, transport coefficients, viscosity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447800" y="5703562"/>
            <a:ext cx="6569425" cy="1076862"/>
            <a:chOff x="533400" y="4343400"/>
            <a:chExt cx="8439820" cy="1436242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355" y="1225415"/>
            <a:ext cx="4487038" cy="19398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755" y="3765266"/>
            <a:ext cx="4439353" cy="185042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41472" y="921374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78680" y="3519149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3C8-09A2-D247-BB73-DEBC2EFC49EC}" type="datetime1">
              <a:rPr lang="en-US" smtClean="0"/>
              <a:t>4/29/18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6ADEF-0F30-B54E-8136-2B5CCE02B554}"/>
              </a:ext>
            </a:extLst>
          </p:cNvPr>
          <p:cNvSpPr txBox="1"/>
          <p:nvPr/>
        </p:nvSpPr>
        <p:spPr>
          <a:xfrm>
            <a:off x="7848600" y="228600"/>
            <a:ext cx="100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Xin’s talk</a:t>
            </a:r>
          </a:p>
        </p:txBody>
      </p:sp>
    </p:spTree>
    <p:extLst>
      <p:ext uri="{BB962C8B-B14F-4D97-AF65-F5344CB8AC3E}">
        <p14:creationId xmlns:p14="http://schemas.microsoft.com/office/powerpoint/2010/main" val="13709955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447B-1AB2-C649-BDD2-2A450AD3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1789"/>
            <a:ext cx="8242218" cy="120751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labor profile in the full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1565C-BC38-C54C-8A2B-6A24E704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92" y="1695709"/>
            <a:ext cx="6873333" cy="3855263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A4FC1-2A7E-FD41-8AF0-CD258949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3969-ECE0-FE44-B43D-4AB08C4BB97E}" type="datetime1">
              <a:rPr lang="en-US" smtClean="0"/>
              <a:t>4/29/18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A731B-0A67-3F44-B405-F96B8000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FA0BD-9356-B04D-A59E-3DABB436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100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FE8712-8232-F046-880C-92A63FE3F2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475" y="2893867"/>
          <a:ext cx="3068780" cy="1662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5274">
                  <a:extLst>
                    <a:ext uri="{9D8B030D-6E8A-4147-A177-3AD203B41FA5}">
                      <a16:colId xmlns:a16="http://schemas.microsoft.com/office/drawing/2014/main" val="3866475022"/>
                    </a:ext>
                  </a:extLst>
                </a:gridCol>
                <a:gridCol w="2443506">
                  <a:extLst>
                    <a:ext uri="{9D8B030D-6E8A-4147-A177-3AD203B41FA5}">
                      <a16:colId xmlns:a16="http://schemas.microsoft.com/office/drawing/2014/main" val="651724476"/>
                    </a:ext>
                  </a:extLst>
                </a:gridCol>
              </a:tblGrid>
              <a:tr h="642029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Escalation + Overhead + Contingency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73256624"/>
                  </a:ext>
                </a:extLst>
              </a:tr>
              <a:tr h="378486">
                <a:tc>
                  <a:txBody>
                    <a:bodyPr/>
                    <a:lstStyle/>
                    <a:p>
                      <a:r>
                        <a:rPr lang="en-US" sz="1500" dirty="0"/>
                        <a:t>Labor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$2.5M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29776229"/>
                  </a:ext>
                </a:extLst>
              </a:tr>
              <a:tr h="642029">
                <a:tc>
                  <a:txBody>
                    <a:bodyPr/>
                    <a:lstStyle/>
                    <a:p>
                      <a:r>
                        <a:rPr lang="en-US" sz="1500" dirty="0"/>
                        <a:t>M&amp;S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$4M ($3.75M if RU produced in FY18)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9337587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E53912A-286B-764F-80A7-A12C5AB82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3" b="1255"/>
          <a:stretch/>
        </p:blipFill>
        <p:spPr>
          <a:xfrm>
            <a:off x="4141258" y="2252477"/>
            <a:ext cx="4525835" cy="27550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6A8AAD-C431-C748-9E03-2041825470B5}"/>
              </a:ext>
            </a:extLst>
          </p:cNvPr>
          <p:cNvSpPr txBox="1"/>
          <p:nvPr/>
        </p:nvSpPr>
        <p:spPr>
          <a:xfrm>
            <a:off x="3712782" y="5009234"/>
            <a:ext cx="537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engineers and Technical staff costed to the project</a:t>
            </a:r>
          </a:p>
        </p:txBody>
      </p:sp>
    </p:spTree>
    <p:extLst>
      <p:ext uri="{BB962C8B-B14F-4D97-AF65-F5344CB8AC3E}">
        <p14:creationId xmlns:p14="http://schemas.microsoft.com/office/powerpoint/2010/main" val="27859706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0AAC9C-0E35-5D40-9509-10F347BA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7630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Early funding motivation for MVTX FY18,FY19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259AB9-DD33-1945-8073-B246E2C40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1649"/>
            <a:ext cx="7886700" cy="45847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Buy 84 good staves from CERN following ALICE production, end FY18</a:t>
            </a:r>
          </a:p>
          <a:p>
            <a:pPr lvl="1"/>
            <a:r>
              <a:rPr lang="en-US" dirty="0"/>
              <a:t>Includes: sensors, space frame, FPC, assembly and tests   </a:t>
            </a:r>
          </a:p>
          <a:p>
            <a:pPr lvl="1"/>
            <a:r>
              <a:rPr lang="en-US" dirty="0"/>
              <a:t>Very low technical risk </a:t>
            </a:r>
          </a:p>
          <a:p>
            <a:pPr lvl="1"/>
            <a:r>
              <a:rPr lang="en-US" dirty="0"/>
              <a:t>CERN will deliver 100% working staves </a:t>
            </a:r>
          </a:p>
          <a:p>
            <a:pPr lvl="1"/>
            <a:endParaRPr lang="en-US" dirty="0"/>
          </a:p>
          <a:p>
            <a:r>
              <a:rPr lang="en-US" dirty="0"/>
              <a:t>Buy 58 Readout Units with the ALICE production in FY18 (was FY19)</a:t>
            </a:r>
          </a:p>
          <a:p>
            <a:pPr lvl="1"/>
            <a:r>
              <a:rPr lang="en-US" dirty="0"/>
              <a:t>FPGA chips and GBT chips as part of the ALICE production </a:t>
            </a:r>
          </a:p>
          <a:p>
            <a:pPr lvl="2"/>
            <a:r>
              <a:rPr lang="en-US" dirty="0"/>
              <a:t>GBT not commercially available product</a:t>
            </a:r>
          </a:p>
          <a:p>
            <a:pPr lvl="1"/>
            <a:r>
              <a:rPr lang="en-US" dirty="0"/>
              <a:t> ~50% cost saving </a:t>
            </a:r>
            <a:r>
              <a:rPr lang="en-US" dirty="0" err="1"/>
              <a:t>w.r.t</a:t>
            </a:r>
            <a:r>
              <a:rPr lang="en-US" dirty="0"/>
              <a:t>. to estimated budget (exact number confirmed 04/18)</a:t>
            </a:r>
          </a:p>
          <a:p>
            <a:pPr lvl="1"/>
            <a:endParaRPr lang="en-US" dirty="0"/>
          </a:p>
          <a:p>
            <a:r>
              <a:rPr lang="en-US" dirty="0"/>
              <a:t>MVTX telescope </a:t>
            </a:r>
            <a:r>
              <a:rPr lang="en-US" dirty="0" err="1"/>
              <a:t>Fermilab</a:t>
            </a:r>
            <a:r>
              <a:rPr lang="en-US" dirty="0"/>
              <a:t> test beam confirmed the readout chain and sensor performance in early March 2018</a:t>
            </a:r>
          </a:p>
          <a:p>
            <a:pPr lvl="1"/>
            <a:r>
              <a:rPr lang="en-US" dirty="0"/>
              <a:t>Sensors(ALPIDE) + RU(frontend) + FELIX(backend) + sPHENIX RCDAQ </a:t>
            </a:r>
          </a:p>
          <a:p>
            <a:pPr lvl="1"/>
            <a:endParaRPr lang="en-US" dirty="0"/>
          </a:p>
          <a:p>
            <a:r>
              <a:rPr lang="en-US" dirty="0"/>
              <a:t>To attract external funding &amp; support for MVTX</a:t>
            </a:r>
          </a:p>
          <a:p>
            <a:pPr lvl="1"/>
            <a:r>
              <a:rPr lang="en-US" dirty="0"/>
              <a:t>Foreign consortium, individual institution 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22273-66B6-BF41-92F8-116CC800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71A8E-459E-D146-8995-C6949C01B3B5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9BA85-DF20-E342-9209-30CDFF5B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EF823-A45E-734F-B4BB-553E0856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014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DD00C2-5DDA-5E4D-8AA7-17829D4D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50" y="0"/>
            <a:ext cx="6911099" cy="1128257"/>
          </a:xfrm>
        </p:spPr>
        <p:txBody>
          <a:bodyPr/>
          <a:lstStyle/>
          <a:p>
            <a:r>
              <a:rPr lang="en-US" dirty="0"/>
              <a:t>M&amp;S cost options &amp; risks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D3C1F-67F3-6B44-845E-CBA4B8D96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5" y="1382172"/>
            <a:ext cx="8874601" cy="497417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Staves: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Oprion1: MVTX production following ALICE production at CERN, ~Aug 2018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All material included and 100% working staves delivered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Option2: Stave assembly at CCNU (China) </a:t>
            </a:r>
          </a:p>
          <a:p>
            <a:pPr lvl="2"/>
            <a:r>
              <a:rPr lang="en-US" dirty="0"/>
              <a:t>MVTX project would still need to buy sensors, Flexible Printed Circuit  (FPC) and space frames </a:t>
            </a:r>
          </a:p>
          <a:p>
            <a:pPr lvl="2"/>
            <a:r>
              <a:rPr lang="en-US" dirty="0"/>
              <a:t>Wuhan could assembly sensor and FPC; assembly with space frame may be done elsewhere</a:t>
            </a:r>
          </a:p>
          <a:p>
            <a:pPr lvl="2"/>
            <a:r>
              <a:rPr lang="en-US" dirty="0"/>
              <a:t>No experience assembly inner barrel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training required and hardware modified</a:t>
            </a:r>
          </a:p>
          <a:p>
            <a:pPr lvl="2"/>
            <a:r>
              <a:rPr lang="en-US" dirty="0"/>
              <a:t>Potential saving on some labor assembly work </a:t>
            </a:r>
          </a:p>
          <a:p>
            <a:pPr lvl="2"/>
            <a:r>
              <a:rPr lang="en-US" dirty="0"/>
              <a:t>Yield unknown -&gt; schedule and cost uncertainty</a:t>
            </a:r>
          </a:p>
          <a:p>
            <a:r>
              <a:rPr lang="en-US" dirty="0"/>
              <a:t>Readout Units (radiation hard electronics):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Option1: Produce with ALICE batch (FPGA &amp; GBT chips) in FY18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50% cost reduction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w.r.t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 budgeted cost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Option2: MVTX produces its own batches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 cost increase/double and schedule impact</a:t>
            </a:r>
          </a:p>
          <a:p>
            <a:r>
              <a:rPr lang="en-US" dirty="0"/>
              <a:t>Carbon structures: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Exploring cost-saving options, build carbon structures elsewhere (France, Italy, Korea, China?) instead of LBNL etc.</a:t>
            </a:r>
          </a:p>
          <a:p>
            <a:r>
              <a:rPr lang="en-US" dirty="0"/>
              <a:t>Reuse hardware from LDRD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Electronics, Power System etc. </a:t>
            </a:r>
          </a:p>
          <a:p>
            <a:pPr marL="685800" lvl="2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lvl="2"/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pPr marL="1028700" lvl="3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0C3C9-B6E8-C644-B996-867ECC14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21C5-7F85-2E4D-B2F6-F9C2C806E8C2}" type="datetime1">
              <a:rPr lang="en-US" smtClean="0"/>
              <a:t>4/29/18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E2B2F-8DC0-B647-BC88-AFD9F78B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FA31E-1112-084B-9EE9-BFC288C0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102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8A56C-DD2F-854D-93FF-222DDE521AF3}"/>
              </a:ext>
            </a:extLst>
          </p:cNvPr>
          <p:cNvSpPr txBox="1"/>
          <p:nvPr/>
        </p:nvSpPr>
        <p:spPr>
          <a:xfrm>
            <a:off x="4809152" y="874341"/>
            <a:ext cx="41909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6">
                    <a:lumMod val="50000"/>
                  </a:schemeClr>
                </a:solidFill>
              </a:rPr>
              <a:t>Green: low risk / MVTX baseline budget</a:t>
            </a:r>
          </a:p>
          <a:p>
            <a:r>
              <a:rPr lang="en-US" sz="1350" dirty="0">
                <a:solidFill>
                  <a:srgbClr val="C00000"/>
                </a:solidFill>
              </a:rPr>
              <a:t>Red: High technical risk, low cost saving or increased cost</a:t>
            </a:r>
            <a:endParaRPr lang="en-US" sz="135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879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3D9B48-52E6-FD41-8726-DCAA36ADA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and Controls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F94AB-33CB-4044-AAFE-26C49447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1167-2984-FF47-8E71-DA9782B2537F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B3241-CC6D-CD4D-8735-C7F3828C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A7994-3613-3447-882F-5A03C7496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945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660" y="0"/>
            <a:ext cx="7595339" cy="990600"/>
          </a:xfrm>
        </p:spPr>
        <p:txBody>
          <a:bodyPr/>
          <a:lstStyle/>
          <a:p>
            <a:r>
              <a:rPr lang="en-US" dirty="0"/>
              <a:t>MVTX Electronics Overview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224" y="810225"/>
            <a:ext cx="8836298" cy="4295175"/>
            <a:chOff x="121974" y="1442743"/>
            <a:chExt cx="8836298" cy="4295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5-10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07230" y="5393333"/>
            <a:ext cx="8731970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|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54B4-1DD9-9E4E-8580-FA86E31FEF91}" type="datetime1">
              <a:rPr lang="en-US" smtClean="0"/>
              <a:t>4/29/18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</p:spTree>
    <p:extLst>
      <p:ext uri="{BB962C8B-B14F-4D97-AF65-F5344CB8AC3E}">
        <p14:creationId xmlns:p14="http://schemas.microsoft.com/office/powerpoint/2010/main" val="12848405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308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Sensor and Electronics R&amp;D @LANL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808" y="1240971"/>
            <a:ext cx="4442346" cy="496388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ALPIDE evaluation and optimization 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MOSAIC + Single Chip/Stave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Cosmic and source</a:t>
            </a:r>
          </a:p>
          <a:p>
            <a:pPr lvl="1"/>
            <a:r>
              <a:rPr lang="en-US" dirty="0"/>
              <a:t>Laser system</a:t>
            </a:r>
          </a:p>
          <a:p>
            <a:pPr lvl="1"/>
            <a:endParaRPr lang="en-US" dirty="0"/>
          </a:p>
          <a:p>
            <a:r>
              <a:rPr lang="en-US" dirty="0"/>
              <a:t>Power unit tested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PU + MOSAIC</a:t>
            </a:r>
          </a:p>
          <a:p>
            <a:pPr lvl="1"/>
            <a:r>
              <a:rPr lang="en-US" dirty="0"/>
              <a:t>PU + RU</a:t>
            </a:r>
          </a:p>
          <a:p>
            <a:pPr lvl="1"/>
            <a:endParaRPr lang="en-US" dirty="0"/>
          </a:p>
          <a:p>
            <a:r>
              <a:rPr lang="en-US" dirty="0"/>
              <a:t>Full readout chain demonstrated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ALPIDE + RUv1.0 + FELIX v1.5 + RCDAQ</a:t>
            </a:r>
          </a:p>
          <a:p>
            <a:pPr lvl="1"/>
            <a:r>
              <a:rPr lang="en-US" dirty="0"/>
              <a:t>Full stave + RUv1.x + FELIX v2.0 + RCDAQ</a:t>
            </a:r>
          </a:p>
          <a:p>
            <a:endParaRPr lang="en-US" dirty="0"/>
          </a:p>
          <a:p>
            <a:r>
              <a:rPr lang="en-US" dirty="0"/>
              <a:t>Mechanical system integration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Conceptual design developed </a:t>
            </a:r>
          </a:p>
          <a:p>
            <a:pPr lvl="1"/>
            <a:r>
              <a:rPr lang="en-US" dirty="0"/>
              <a:t>MVTX+INTT integration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CB12-69E3-4441-AF51-4EEB0732F7F1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105</a:t>
            </a:fld>
            <a:endParaRPr lang="en-US"/>
          </a:p>
        </p:txBody>
      </p:sp>
      <p:pic>
        <p:nvPicPr>
          <p:cNvPr id="9" name="Picture 8" descr="Screen Shot 2017-08-30 at 10.0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35" y="2766689"/>
            <a:ext cx="3255282" cy="289038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424678" y="4559271"/>
            <a:ext cx="154180" cy="521578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19611" y="5058605"/>
            <a:ext cx="9348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Collimator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93159" y="4730264"/>
            <a:ext cx="418690" cy="532003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27177" y="5233555"/>
            <a:ext cx="953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Sr</a:t>
            </a:r>
            <a:r>
              <a:rPr lang="en-US" sz="1350" b="1" baseline="30000" dirty="0">
                <a:solidFill>
                  <a:srgbClr val="CE7A06"/>
                </a:solidFill>
              </a:rPr>
              <a:t>90</a:t>
            </a:r>
            <a:r>
              <a:rPr lang="en-US" sz="1350" b="1" dirty="0">
                <a:solidFill>
                  <a:srgbClr val="CE7A06"/>
                </a:solidFill>
              </a:rPr>
              <a:t> source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7268" y="3508609"/>
            <a:ext cx="9444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MVTX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ALPIDE chip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424679" y="3947192"/>
            <a:ext cx="34834" cy="42955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79535" y="3751999"/>
            <a:ext cx="9572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Scintillator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23366" y="4026564"/>
            <a:ext cx="396506" cy="524451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00184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354" y="93085"/>
            <a:ext cx="698699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Full Chain Readout: Success!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CCE963-0430-45B8-BDB4-D2B5AE3D9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01" y="4102006"/>
            <a:ext cx="5685490" cy="2254345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Successfully configured, triggered and readout single ALPIDE chip</a:t>
            </a:r>
          </a:p>
          <a:p>
            <a:pPr lvl="1"/>
            <a:r>
              <a:rPr lang="en-US" dirty="0"/>
              <a:t>RU configures ALPIDE using python scripts interfacing the USB chip on RU</a:t>
            </a:r>
          </a:p>
          <a:p>
            <a:pPr lvl="1"/>
            <a:r>
              <a:rPr lang="en-US" dirty="0"/>
              <a:t>Felix distributes clock to RU, the RU then distributes the clock to the ALPIDE</a:t>
            </a:r>
          </a:p>
          <a:p>
            <a:pPr lvl="1"/>
            <a:r>
              <a:rPr lang="en-US" dirty="0"/>
              <a:t>ALPIDE is triggered on the control line, sends data at 1.2Ghz over copper</a:t>
            </a:r>
          </a:p>
          <a:p>
            <a:pPr lvl="1"/>
            <a:r>
              <a:rPr lang="en-US" dirty="0"/>
              <a:t>The RU receives the data and sends the data to FELIX over fiber using GBT link</a:t>
            </a:r>
          </a:p>
          <a:p>
            <a:pPr lvl="1"/>
            <a:r>
              <a:rPr lang="en-US" dirty="0"/>
              <a:t>FELIX packs the data and stores in on disk which is read out using RCDAQ</a:t>
            </a:r>
          </a:p>
          <a:p>
            <a:pPr lvl="1"/>
            <a:r>
              <a:rPr lang="en-US" dirty="0"/>
              <a:t>Configured ALPIDE to accept triggers from FELIX using python software that came with the RU</a:t>
            </a:r>
          </a:p>
          <a:p>
            <a:pPr lvl="1"/>
            <a:r>
              <a:rPr lang="en-US" dirty="0"/>
              <a:t>Configured GBT link to recover clock from FELIX and GT link (FGPA gigabit interface)</a:t>
            </a:r>
          </a:p>
          <a:p>
            <a:pPr lvl="1"/>
            <a:r>
              <a:rPr lang="en-US" dirty="0"/>
              <a:t>8 RU’s emulated using 1 fiber link per RU on FELIX, 15kHz, 400 hits per RU</a:t>
            </a:r>
          </a:p>
          <a:p>
            <a:r>
              <a:rPr lang="en-US" dirty="0"/>
              <a:t>Currently working the implementation of the above using a Stave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D69DB-86B3-2549-B417-73398301647A}" type="datetime1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106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1" y="1604465"/>
            <a:ext cx="8935003" cy="241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291" y="3164579"/>
            <a:ext cx="3279912" cy="2459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6344" y="1087257"/>
            <a:ext cx="2046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LANL + Martin, </a:t>
            </a:r>
            <a:r>
              <a:rPr lang="en-US" sz="1350" dirty="0" err="1"/>
              <a:t>JohnH</a:t>
            </a:r>
            <a:r>
              <a:rPr lang="en-US" sz="1350" dirty="0"/>
              <a:t> et 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7607" y="5058811"/>
            <a:ext cx="688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RUv1.0</a:t>
            </a:r>
          </a:p>
        </p:txBody>
      </p:sp>
    </p:spTree>
    <p:extLst>
      <p:ext uri="{BB962C8B-B14F-4D97-AF65-F5344CB8AC3E}">
        <p14:creationId xmlns:p14="http://schemas.microsoft.com/office/powerpoint/2010/main" val="14348212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1"/>
            <a:ext cx="8886825" cy="681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56026-8C39-EB45-9493-7EE156E34E37}"/>
              </a:ext>
            </a:extLst>
          </p:cNvPr>
          <p:cNvSpPr txBox="1"/>
          <p:nvPr/>
        </p:nvSpPr>
        <p:spPr>
          <a:xfrm>
            <a:off x="28575" y="244612"/>
            <a:ext cx="53850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LANL </a:t>
            </a:r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 Setup 03/2018</a:t>
            </a:r>
          </a:p>
          <a:p>
            <a:r>
              <a:rPr lang="en-US" sz="1600" dirty="0">
                <a:solidFill>
                  <a:srgbClr val="0432FF"/>
                </a:solidFill>
              </a:rPr>
              <a:t>4-ALPIDE Telescope + 4-SamTec cables + 1 RU + 1 FELIX(“CRU”)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39CA-10C2-B549-BC00-645EED18F17C}"/>
              </a:ext>
            </a:extLst>
          </p:cNvPr>
          <p:cNvSpPr txBox="1"/>
          <p:nvPr/>
        </p:nvSpPr>
        <p:spPr>
          <a:xfrm>
            <a:off x="5715000" y="76200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LHC 40MHz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mockup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940FF-2B02-B042-A188-A6DA411BD142}"/>
              </a:ext>
            </a:extLst>
          </p:cNvPr>
          <p:cNvSpPr txBox="1"/>
          <p:nvPr/>
        </p:nvSpPr>
        <p:spPr>
          <a:xfrm>
            <a:off x="4038600" y="1905000"/>
            <a:ext cx="1675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CLK recovered from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FELIX through GBT link;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Trigger from FELIX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DBAE5-6269-5241-B091-33C0DAE85FCD}"/>
              </a:ext>
            </a:extLst>
          </p:cNvPr>
          <p:cNvSpPr txBox="1"/>
          <p:nvPr/>
        </p:nvSpPr>
        <p:spPr>
          <a:xfrm>
            <a:off x="381000" y="14478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4-ALPIDE Telescope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2A567-9BB3-1740-8A7E-9B749E652F7C}"/>
              </a:ext>
            </a:extLst>
          </p:cNvPr>
          <p:cNvSpPr txBox="1"/>
          <p:nvPr/>
        </p:nvSpPr>
        <p:spPr>
          <a:xfrm>
            <a:off x="2057400" y="1447800"/>
            <a:ext cx="237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 5m </a:t>
            </a:r>
            <a:r>
              <a:rPr lang="en-US" sz="1400" b="1" dirty="0" err="1">
                <a:solidFill>
                  <a:srgbClr val="FF0000"/>
                </a:solidFill>
              </a:rPr>
              <a:t>SamTec</a:t>
            </a:r>
            <a:r>
              <a:rPr lang="en-US" sz="1400" b="1" dirty="0">
                <a:solidFill>
                  <a:srgbClr val="FF0000"/>
                </a:solidFill>
              </a:rPr>
              <a:t> Cables, 1.2Gbps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AE112-8109-254C-A516-62B19522522B}"/>
              </a:ext>
            </a:extLst>
          </p:cNvPr>
          <p:cNvSpPr txBox="1"/>
          <p:nvPr/>
        </p:nvSpPr>
        <p:spPr>
          <a:xfrm>
            <a:off x="7086600" y="3505200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FELIX (“CRU”)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BEADA3B-C53F-4442-92CA-9EDE7C66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4FDDF-EFF8-FB46-93C8-209C98AEF8EC}" type="datetime1">
              <a:rPr lang="en-US" smtClean="0"/>
              <a:t>4/29/18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F8E7E9-A022-F047-B944-43657C8C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E5ABA9-7F56-3547-84EA-80376827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134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CB8F3-2C40-AA49-A5A1-24279439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352" y="-29172"/>
            <a:ext cx="7136294" cy="994172"/>
          </a:xfrm>
        </p:spPr>
        <p:txBody>
          <a:bodyPr>
            <a:normAutofit/>
          </a:bodyPr>
          <a:lstStyle/>
          <a:p>
            <a:r>
              <a:rPr lang="en-US" b="1" dirty="0"/>
              <a:t>Achieved all goals and more!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FD5F5-B6DA-5948-9E56-9974834ED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5" y="1344539"/>
            <a:ext cx="5594350" cy="457064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Tested a new readout scheme </a:t>
            </a:r>
          </a:p>
          <a:p>
            <a:pPr lvl="1"/>
            <a:r>
              <a:rPr lang="en-US" dirty="0"/>
              <a:t>4 sensors (~3 “staves”+1 Chip) per RU  </a:t>
            </a:r>
          </a:p>
          <a:p>
            <a:pPr lvl="2"/>
            <a:r>
              <a:rPr lang="en-US" dirty="0"/>
              <a:t>ALICE: 1 stave per RU for IB</a:t>
            </a:r>
          </a:p>
          <a:p>
            <a:r>
              <a:rPr lang="en-US" dirty="0"/>
              <a:t>Sensor performance evaluation </a:t>
            </a:r>
          </a:p>
          <a:p>
            <a:pPr lvl="1"/>
            <a:r>
              <a:rPr lang="en-US" dirty="0"/>
              <a:t>Cluster size</a:t>
            </a:r>
          </a:p>
          <a:p>
            <a:pPr lvl="1"/>
            <a:r>
              <a:rPr lang="en-US" dirty="0"/>
              <a:t>Threshold, signal shaping, trigger delay </a:t>
            </a:r>
          </a:p>
          <a:p>
            <a:endParaRPr lang="en-US" dirty="0"/>
          </a:p>
          <a:p>
            <a:r>
              <a:rPr lang="en-US" dirty="0"/>
              <a:t>System stress test</a:t>
            </a:r>
          </a:p>
          <a:p>
            <a:pPr lvl="1"/>
            <a:r>
              <a:rPr lang="en-US" dirty="0"/>
              <a:t>High multiplicity events created via lead bricks “shower”</a:t>
            </a:r>
          </a:p>
          <a:p>
            <a:pPr lvl="1"/>
            <a:r>
              <a:rPr lang="en-US" dirty="0"/>
              <a:t>With 5, 10, 20cm lead bricks 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Analysis software developed</a:t>
            </a:r>
          </a:p>
          <a:p>
            <a:pPr lvl="1"/>
            <a:r>
              <a:rPr lang="en-US" dirty="0"/>
              <a:t>Online monitor</a:t>
            </a:r>
          </a:p>
          <a:p>
            <a:pPr lvl="2"/>
            <a:r>
              <a:rPr lang="en-US" dirty="0"/>
              <a:t>hit distribution, relative alignment etc.</a:t>
            </a:r>
          </a:p>
          <a:p>
            <a:pPr lvl="1"/>
            <a:r>
              <a:rPr lang="en-US" dirty="0"/>
              <a:t>Offline reconstruction, alignment etc.</a:t>
            </a:r>
          </a:p>
          <a:p>
            <a:pPr lvl="2"/>
            <a:r>
              <a:rPr lang="en-US" dirty="0"/>
              <a:t>Preliminary alignment, ~O(100um)  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97D4E5-4415-2340-B8D4-C596F88B2D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93798" y="567726"/>
            <a:ext cx="2131607" cy="271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300FD-E07F-E644-B66E-068400DAC0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635" y="2987071"/>
            <a:ext cx="3562366" cy="3013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FA57B6-2AA2-064C-ADF1-5123F17AD7DB}"/>
              </a:ext>
            </a:extLst>
          </p:cNvPr>
          <p:cNvSpPr txBox="1"/>
          <p:nvPr/>
        </p:nvSpPr>
        <p:spPr>
          <a:xfrm>
            <a:off x="7480300" y="3613150"/>
            <a:ext cx="4411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23092-736C-324A-8032-AF0D06787ABF}"/>
              </a:ext>
            </a:extLst>
          </p:cNvPr>
          <p:cNvSpPr txBox="1"/>
          <p:nvPr/>
        </p:nvSpPr>
        <p:spPr>
          <a:xfrm>
            <a:off x="5892801" y="3778246"/>
            <a:ext cx="9861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Hits/sensor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1BD3D-0842-9340-9848-6E139C29E792}"/>
              </a:ext>
            </a:extLst>
          </p:cNvPr>
          <p:cNvSpPr txBox="1"/>
          <p:nvPr/>
        </p:nvSpPr>
        <p:spPr>
          <a:xfrm>
            <a:off x="8318502" y="1825837"/>
            <a:ext cx="98430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 sensors</a:t>
            </a:r>
          </a:p>
          <a:p>
            <a:r>
              <a:rPr lang="en-US" sz="1350" dirty="0"/>
              <a:t>Connected </a:t>
            </a:r>
          </a:p>
          <a:p>
            <a:r>
              <a:rPr lang="en-US" sz="1350" dirty="0"/>
              <a:t>to one RU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5969B-C94C-0844-9915-2153DBB2E7C3}"/>
              </a:ext>
            </a:extLst>
          </p:cNvPr>
          <p:cNvSpPr txBox="1"/>
          <p:nvPr/>
        </p:nvSpPr>
        <p:spPr>
          <a:xfrm>
            <a:off x="6400644" y="1327148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RU</a:t>
            </a:r>
            <a:endParaRPr lang="en-US" sz="1350" b="1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92B8B3-4581-3249-A62D-5E3BDD13D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900" y="4055246"/>
            <a:ext cx="1346184" cy="106337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0B0E-5600-504F-AAB3-64EA5E187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AD5-52EB-9E4F-B6B5-EC244C2A946C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77759-E1ED-1244-8A93-697B0598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C5E9EE-850B-3547-B54B-05C1B8DD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848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9450" y="104503"/>
            <a:ext cx="8005899" cy="1397640"/>
          </a:xfrm>
        </p:spPr>
        <p:txBody>
          <a:bodyPr>
            <a:normAutofit/>
          </a:bodyPr>
          <a:lstStyle/>
          <a:p>
            <a:r>
              <a:rPr lang="en-US" dirty="0"/>
              <a:t>Parallel Effort at UT-Austin </a:t>
            </a:r>
            <a:br>
              <a:rPr lang="en-US" dirty="0"/>
            </a:br>
            <a:r>
              <a:rPr lang="mr-IN" dirty="0"/>
              <a:t>–</a:t>
            </a:r>
            <a:r>
              <a:rPr lang="en-US" dirty="0"/>
              <a:t> Shared R&amp;D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A08B-D98F-8E4D-A7D6-AF0917F1C539}" type="datetime1">
              <a:rPr lang="en-US" smtClean="0"/>
              <a:t>4/29/18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109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646237"/>
            <a:ext cx="9144000" cy="5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1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0568EE-389D-4C4B-A646-FBACEF5EF2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154512" y="3153686"/>
            <a:ext cx="8834975" cy="311822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9CE89BE-3792-2D4E-92D6-EC10D877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673" y="19665"/>
            <a:ext cx="6773360" cy="863339"/>
          </a:xfrm>
        </p:spPr>
        <p:txBody>
          <a:bodyPr>
            <a:noAutofit/>
          </a:bodyPr>
          <a:lstStyle/>
          <a:p>
            <a:r>
              <a:rPr lang="en-US" sz="3600" b="1" dirty="0"/>
              <a:t>MVTX Detector Integration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A905AE-8EBF-704A-A1AE-4B6875A74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0606"/>
            <a:ext cx="7886700" cy="4596357"/>
          </a:xfrm>
        </p:spPr>
        <p:txBody>
          <a:bodyPr/>
          <a:lstStyle/>
          <a:p>
            <a:r>
              <a:rPr lang="en-US" dirty="0"/>
              <a:t>Electrical system</a:t>
            </a:r>
          </a:p>
          <a:p>
            <a:pPr lvl="1"/>
            <a:r>
              <a:rPr lang="en-US" dirty="0"/>
              <a:t>Readout, power, controls</a:t>
            </a:r>
          </a:p>
          <a:p>
            <a:r>
              <a:rPr lang="en-US" dirty="0"/>
              <a:t>Mechanical system</a:t>
            </a:r>
          </a:p>
          <a:p>
            <a:pPr lvl="1"/>
            <a:r>
              <a:rPr lang="en-US" dirty="0"/>
              <a:t>Support and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7ED46-9612-114D-AA24-C57A9E95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5065-185A-0347-8D82-51620A9744A7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D48DD-77B6-2649-B214-B786AC82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179A0-65B8-5A42-8878-31613467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11</a:t>
            </a:fld>
            <a:endParaRPr lang="en-US"/>
          </a:p>
        </p:txBody>
      </p:sp>
      <p:grpSp>
        <p:nvGrpSpPr>
          <p:cNvPr id="10" name="Group 112">
            <a:extLst>
              <a:ext uri="{FF2B5EF4-FFF2-40B4-BE49-F238E27FC236}">
                <a16:creationId xmlns:a16="http://schemas.microsoft.com/office/drawing/2014/main" id="{D540544B-31B9-364F-AACD-821EC8D9D8D1}"/>
              </a:ext>
            </a:extLst>
          </p:cNvPr>
          <p:cNvGrpSpPr/>
          <p:nvPr/>
        </p:nvGrpSpPr>
        <p:grpSpPr>
          <a:xfrm>
            <a:off x="6593339" y="670048"/>
            <a:ext cx="2138363" cy="2344970"/>
            <a:chOff x="7365933" y="-679878"/>
            <a:chExt cx="3771955" cy="4187708"/>
          </a:xfrm>
        </p:grpSpPr>
        <p:pic>
          <p:nvPicPr>
            <p:cNvPr id="11" name="Screen Shot 2015-11-03 at 1.34.37 PM.png">
              <a:extLst>
                <a:ext uri="{FF2B5EF4-FFF2-40B4-BE49-F238E27FC236}">
                  <a16:creationId xmlns:a16="http://schemas.microsoft.com/office/drawing/2014/main" id="{7B4EE973-0356-7744-A309-F3EE06383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2" name="Shape 111">
              <a:extLst>
                <a:ext uri="{FF2B5EF4-FFF2-40B4-BE49-F238E27FC236}">
                  <a16:creationId xmlns:a16="http://schemas.microsoft.com/office/drawing/2014/main" id="{05F457AA-11ED-4A4E-AC08-BB75F4A4170A}"/>
                </a:ext>
              </a:extLst>
            </p:cNvPr>
            <p:cNvSpPr/>
            <p:nvPr/>
          </p:nvSpPr>
          <p:spPr>
            <a:xfrm>
              <a:off x="8451266" y="-679878"/>
              <a:ext cx="2304989" cy="14565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600" dirty="0">
                  <a:solidFill>
                    <a:srgbClr val="FF0000"/>
                  </a:solidFill>
                </a:rPr>
                <a:t>MVTX: </a:t>
              </a:r>
            </a:p>
            <a:p>
              <a:pPr marL="171450" indent="-171450">
                <a:buFontTx/>
                <a:buChar char="-"/>
              </a:pPr>
              <a:r>
                <a:rPr lang="en-US" sz="1600" dirty="0">
                  <a:solidFill>
                    <a:srgbClr val="FF0000"/>
                  </a:solidFill>
                </a:rPr>
                <a:t>3 layers</a:t>
              </a:r>
            </a:p>
            <a:p>
              <a:pPr marL="171450" indent="-171450">
                <a:buFontTx/>
                <a:buChar char="-"/>
              </a:pPr>
              <a:r>
                <a:rPr lang="en-US" sz="1600" dirty="0">
                  <a:solidFill>
                    <a:srgbClr val="FF0000"/>
                  </a:solidFill>
                </a:rPr>
                <a:t>48 staves</a:t>
              </a:r>
              <a:endParaRPr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BC6EC-5E8B-AE41-91F5-8433818FF1BE}"/>
              </a:ext>
            </a:extLst>
          </p:cNvPr>
          <p:cNvSpPr txBox="1"/>
          <p:nvPr/>
        </p:nvSpPr>
        <p:spPr>
          <a:xfrm>
            <a:off x="7091279" y="144372"/>
            <a:ext cx="199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Mickey/Walt’s talks</a:t>
            </a:r>
          </a:p>
        </p:txBody>
      </p:sp>
    </p:spTree>
    <p:extLst>
      <p:ext uri="{BB962C8B-B14F-4D97-AF65-F5344CB8AC3E}">
        <p14:creationId xmlns:p14="http://schemas.microsoft.com/office/powerpoint/2010/main" val="42882309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A8DA8-7D42-47E5-A701-96284A1D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3085"/>
            <a:ext cx="7886700" cy="994172"/>
          </a:xfrm>
        </p:spPr>
        <p:txBody>
          <a:bodyPr/>
          <a:lstStyle/>
          <a:p>
            <a:r>
              <a:rPr lang="en-US" dirty="0"/>
              <a:t>RC DAQ event Data Screen 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FDEBB-6A1B-4577-B96B-2CE5D3C2C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" y="2226469"/>
            <a:ext cx="3023347" cy="326350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 </a:t>
            </a:r>
            <a:r>
              <a:rPr lang="en-US" dirty="0" err="1"/>
              <a:t>Rcdaq</a:t>
            </a:r>
            <a:r>
              <a:rPr lang="en-US" dirty="0"/>
              <a:t> receiving events from FELIX using </a:t>
            </a:r>
            <a:r>
              <a:rPr lang="en-US" dirty="0" err="1"/>
              <a:t>ddump</a:t>
            </a:r>
            <a:r>
              <a:rPr lang="en-US" dirty="0"/>
              <a:t> utility</a:t>
            </a:r>
          </a:p>
          <a:p>
            <a:r>
              <a:rPr lang="en-US" dirty="0"/>
              <a:t>ffff0044ffffc0ff4ea0</a:t>
            </a:r>
          </a:p>
          <a:p>
            <a:r>
              <a:rPr lang="en-US" dirty="0"/>
              <a:t>a0 - Chip Header</a:t>
            </a:r>
          </a:p>
          <a:p>
            <a:r>
              <a:rPr lang="en-US" dirty="0"/>
              <a:t>4e - bunch counter </a:t>
            </a:r>
          </a:p>
          <a:p>
            <a:r>
              <a:rPr lang="en-US" dirty="0" err="1"/>
              <a:t>ff</a:t>
            </a:r>
            <a:r>
              <a:rPr lang="en-US" dirty="0"/>
              <a:t> - IDLE</a:t>
            </a:r>
          </a:p>
          <a:p>
            <a:r>
              <a:rPr lang="en-US" dirty="0"/>
              <a:t>c0 - Region Header</a:t>
            </a:r>
          </a:p>
          <a:p>
            <a:r>
              <a:rPr lang="en-US" dirty="0"/>
              <a:t>40 00 - first Hit</a:t>
            </a:r>
          </a:p>
          <a:p>
            <a:r>
              <a:rPr lang="en-US" dirty="0"/>
              <a:t>Second screen shot showing end of one event (b0…, f000f000) and the beginning of another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77BA-57C8-C643-85D1-0126BEDE08E5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8552ED-1A6E-4CC1-9868-937E3642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270" y="1666734"/>
            <a:ext cx="3465280" cy="3992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14D9E-724A-4B88-B80C-CA5C33829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387" y="2195653"/>
            <a:ext cx="3476987" cy="39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098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673" y="681008"/>
            <a:ext cx="8397784" cy="1021378"/>
          </a:xfrm>
        </p:spPr>
        <p:txBody>
          <a:bodyPr>
            <a:normAutofit/>
          </a:bodyPr>
          <a:lstStyle/>
          <a:p>
            <a:r>
              <a:rPr lang="en-US" sz="2400" b="1" dirty="0"/>
              <a:t>LANL R&amp;D: Single ALPIDE Chip Scan </a:t>
            </a:r>
            <a:r>
              <a:rPr lang="mr-IN" sz="2400" b="1" dirty="0"/>
              <a:t>–</a:t>
            </a:r>
            <a:r>
              <a:rPr lang="en-US" sz="2400" b="1" dirty="0"/>
              <a:t> Active Channel Fraction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88837"/>
            <a:ext cx="8245807" cy="123409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Scanned the available chips and stave at the LANL lab through digital scan to verify the dead channel fraction: </a:t>
            </a:r>
            <a:r>
              <a:rPr lang="en-US" dirty="0">
                <a:solidFill>
                  <a:srgbClr val="0000FF"/>
                </a:solidFill>
              </a:rPr>
              <a:t>the bad channel fraction is &lt;1%</a:t>
            </a:r>
            <a:r>
              <a:rPr lang="en-US" dirty="0"/>
              <a:t>.</a:t>
            </a:r>
          </a:p>
          <a:p>
            <a:r>
              <a:rPr lang="en-US" dirty="0"/>
              <a:t>Similar results with different readout speeds.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7EE1-E1D1-114A-AF6D-CF1927889424}" type="datetime1">
              <a:rPr lang="en-US" smtClean="0"/>
              <a:t>4/29/18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CB0A-1B32-1347-814D-2ECDA0B41BC5}" type="slidenum">
              <a:rPr lang="en-US" smtClean="0"/>
              <a:t>111</a:t>
            </a:fld>
            <a:endParaRPr lang="en-US"/>
          </a:p>
        </p:txBody>
      </p:sp>
      <p:pic>
        <p:nvPicPr>
          <p:cNvPr id="7" name="Picture 6" descr="Chip0_400Mb_50inj_hit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34" y="3068288"/>
            <a:ext cx="3814322" cy="2590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7118" y="3022933"/>
            <a:ext cx="171777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Chip 1 test example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837852" y="3243623"/>
          <a:ext cx="1371695" cy="47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74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No. of 0</a:t>
                      </a:r>
                      <a:r>
                        <a:rPr lang="en-US" sz="1000" baseline="0" dirty="0"/>
                        <a:t> hits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777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837852" y="3803603"/>
          <a:ext cx="1371695" cy="47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74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Cold channel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837852" y="4363582"/>
          <a:ext cx="1371695" cy="47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74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Hot channel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850092" y="4920083"/>
          <a:ext cx="1371695" cy="47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74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Bad fraction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0.15%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2737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313" y="872727"/>
            <a:ext cx="8109144" cy="1074050"/>
          </a:xfrm>
        </p:spPr>
        <p:txBody>
          <a:bodyPr>
            <a:noAutofit/>
          </a:bodyPr>
          <a:lstStyle/>
          <a:p>
            <a:r>
              <a:rPr lang="en-US" sz="2400" dirty="0"/>
              <a:t>Hit Pixel Cluster Distribution from Source Test (Sr</a:t>
            </a:r>
            <a:r>
              <a:rPr lang="en-US" sz="2400" baseline="30000" dirty="0"/>
              <a:t>90</a:t>
            </a:r>
            <a:r>
              <a:rPr lang="en-US" sz="24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90D77-98E5-0F40-897E-B4F011A0B5BA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9" y="1946777"/>
            <a:ext cx="8393598" cy="340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951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1F34-DC27-495A-ABCC-0D772228A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Rate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2E2-E8A1-4E59-8E2F-5D67DD9D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24" y="1671880"/>
            <a:ext cx="7886700" cy="3263504"/>
          </a:xfrm>
        </p:spPr>
        <p:txBody>
          <a:bodyPr/>
          <a:lstStyle/>
          <a:p>
            <a:pPr marL="171450" lvl="1">
              <a:spcBef>
                <a:spcPts val="750"/>
              </a:spcBef>
            </a:pPr>
            <a:r>
              <a:rPr lang="en-US" dirty="0"/>
              <a:t>Assume 10us window and cluster size 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ED75-344C-414E-9A1B-375B0D3BE17C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113</a:t>
            </a:fld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B55BED6-104E-4444-8FDB-F73BB307D0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57950" y="729525"/>
          <a:ext cx="2041617" cy="1046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439">
                  <a:extLst>
                    <a:ext uri="{9D8B030D-6E8A-4147-A177-3AD203B41FA5}">
                      <a16:colId xmlns:a16="http://schemas.microsoft.com/office/drawing/2014/main" val="3343680855"/>
                    </a:ext>
                  </a:extLst>
                </a:gridCol>
                <a:gridCol w="1192178">
                  <a:extLst>
                    <a:ext uri="{9D8B030D-6E8A-4147-A177-3AD203B41FA5}">
                      <a16:colId xmlns:a16="http://schemas.microsoft.com/office/drawing/2014/main" val="1696037986"/>
                    </a:ext>
                  </a:extLst>
                </a:gridCol>
              </a:tblGrid>
              <a:tr h="348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Collision Rate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339659460"/>
                  </a:ext>
                </a:extLst>
              </a:tr>
              <a:tr h="348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Au </a:t>
                      </a:r>
                      <a:r>
                        <a:rPr lang="en-US" sz="800" dirty="0" err="1">
                          <a:effectLst/>
                        </a:rPr>
                        <a:t>Au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200kHz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84107282"/>
                  </a:ext>
                </a:extLst>
              </a:tr>
              <a:tr h="348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 </a:t>
                      </a:r>
                      <a:r>
                        <a:rPr lang="en-US" sz="800" dirty="0" err="1">
                          <a:effectLst/>
                        </a:rPr>
                        <a:t>P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10Mhz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4674479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B2C340E-975D-4CD3-868E-D8F23AD72E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7568" y="2140326"/>
          <a:ext cx="8250172" cy="1485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0782">
                  <a:extLst>
                    <a:ext uri="{9D8B030D-6E8A-4147-A177-3AD203B41FA5}">
                      <a16:colId xmlns:a16="http://schemas.microsoft.com/office/drawing/2014/main" val="2336480165"/>
                    </a:ext>
                  </a:extLst>
                </a:gridCol>
                <a:gridCol w="2963159">
                  <a:extLst>
                    <a:ext uri="{9D8B030D-6E8A-4147-A177-3AD203B41FA5}">
                      <a16:colId xmlns:a16="http://schemas.microsoft.com/office/drawing/2014/main" val="2111650450"/>
                    </a:ext>
                  </a:extLst>
                </a:gridCol>
                <a:gridCol w="3936231">
                  <a:extLst>
                    <a:ext uri="{9D8B030D-6E8A-4147-A177-3AD203B41FA5}">
                      <a16:colId xmlns:a16="http://schemas.microsoft.com/office/drawing/2014/main" val="3146375400"/>
                    </a:ext>
                  </a:extLst>
                </a:gridCol>
              </a:tblGrid>
              <a:tr h="371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Au Au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 </a:t>
                      </a:r>
                      <a:r>
                        <a:rPr lang="en-US" sz="800" dirty="0" err="1">
                          <a:effectLst/>
                        </a:rPr>
                        <a:t>P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295426949"/>
                  </a:ext>
                </a:extLst>
              </a:tr>
              <a:tr h="371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# of collisions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2</a:t>
                      </a:r>
                      <a:r>
                        <a:rPr lang="en-US" sz="800" dirty="0">
                          <a:effectLst/>
                        </a:rPr>
                        <a:t> = 10us * 200kHz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100</a:t>
                      </a:r>
                      <a:r>
                        <a:rPr lang="en-US" sz="800" dirty="0">
                          <a:effectLst/>
                        </a:rPr>
                        <a:t> = 10us * 10Mhz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935204505"/>
                  </a:ext>
                </a:extLst>
              </a:tr>
              <a:tr h="371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# of hits, hottest chip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270 </a:t>
                      </a:r>
                      <a:r>
                        <a:rPr lang="en-US" sz="800" dirty="0">
                          <a:effectLst/>
                        </a:rPr>
                        <a:t>= 3 * 90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75 </a:t>
                      </a:r>
                      <a:r>
                        <a:rPr lang="en-US" sz="800" dirty="0">
                          <a:effectLst/>
                        </a:rPr>
                        <a:t>= 3 * 25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791132646"/>
                  </a:ext>
                </a:extLst>
              </a:tr>
              <a:tr h="371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# of hits in a stave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1983 </a:t>
                      </a:r>
                      <a:r>
                        <a:rPr lang="en-US" sz="800" dirty="0">
                          <a:effectLst/>
                        </a:rPr>
                        <a:t>= 3 * 661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543 </a:t>
                      </a:r>
                      <a:r>
                        <a:rPr lang="en-US" sz="800" dirty="0">
                          <a:effectLst/>
                        </a:rPr>
                        <a:t>= 3</a:t>
                      </a:r>
                      <a:r>
                        <a:rPr lang="en-US" sz="800" baseline="0" dirty="0">
                          <a:effectLst/>
                        </a:rPr>
                        <a:t> * 181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963834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19" y="3711101"/>
            <a:ext cx="2971018" cy="23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4" y="3675935"/>
            <a:ext cx="3039664" cy="24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5707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DCEC49C-77C6-A64F-BAC6-D099C5F1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dirty="0"/>
              <a:t>Expected Data Rate (from the proposal)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F67F9-088A-9C4D-9AE9-87EBBBDB3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3A35-B115-6445-8C1B-D287BC4996B5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86947-93E3-C648-9228-8BBE41D3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B6BBB-10AB-BE40-9CC1-BF0839C1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44EA1-0675-474E-AE1B-ED50E5703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1" y="4012275"/>
            <a:ext cx="7564652" cy="2709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8AEC8-2422-6643-A40F-A76F5785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98" y="1131435"/>
            <a:ext cx="6782117" cy="2709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C4FA68-2FA3-C047-A848-4F71D16F13D0}"/>
              </a:ext>
            </a:extLst>
          </p:cNvPr>
          <p:cNvSpPr txBox="1"/>
          <p:nvPr/>
        </p:nvSpPr>
        <p:spPr>
          <a:xfrm>
            <a:off x="75863" y="4680004"/>
            <a:ext cx="19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Noise &lt; 10^-5</a:t>
            </a:r>
          </a:p>
          <a:p>
            <a:r>
              <a:rPr lang="en-US" sz="1600" dirty="0">
                <a:solidFill>
                  <a:srgbClr val="FF0000"/>
                </a:solidFill>
              </a:rPr>
              <a:t>@</a:t>
            </a:r>
            <a:r>
              <a:rPr lang="en-US" sz="1600" dirty="0" err="1">
                <a:solidFill>
                  <a:srgbClr val="FF0000"/>
                </a:solidFill>
              </a:rPr>
              <a:t>Fermilab</a:t>
            </a:r>
            <a:r>
              <a:rPr lang="en-US" sz="1600" dirty="0">
                <a:solidFill>
                  <a:srgbClr val="FF0000"/>
                </a:solidFill>
              </a:rPr>
              <a:t> test bean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CB3CC-0B59-304D-ACBD-9D9CD2F324BF}"/>
              </a:ext>
            </a:extLst>
          </p:cNvPr>
          <p:cNvSpPr txBox="1"/>
          <p:nvPr/>
        </p:nvSpPr>
        <p:spPr>
          <a:xfrm>
            <a:off x="175507" y="5432093"/>
            <a:ext cx="153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~30 Gb/s max.</a:t>
            </a:r>
          </a:p>
        </p:txBody>
      </p:sp>
    </p:spTree>
    <p:extLst>
      <p:ext uri="{BB962C8B-B14F-4D97-AF65-F5344CB8AC3E}">
        <p14:creationId xmlns:p14="http://schemas.microsoft.com/office/powerpoint/2010/main" val="30562714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273"/>
            <a:ext cx="7886700" cy="994172"/>
          </a:xfrm>
        </p:spPr>
        <p:txBody>
          <a:bodyPr/>
          <a:lstStyle/>
          <a:p>
            <a:r>
              <a:rPr lang="en-US" dirty="0"/>
              <a:t>Project Organization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C792-910E-EE48-818B-550C50147367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33" y="795647"/>
            <a:ext cx="7712986" cy="57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00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12C394-DD35-8B4F-8DAE-10B82C72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and Controls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ED793-21E9-5D42-B9CA-F960E105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BF01-2F41-8A44-8195-4C815F5FE3F9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92703-3646-6249-8A05-BCB235B0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EA6C7-1DA9-9D4B-9CF5-B8F38291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2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872" y="0"/>
            <a:ext cx="7717128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Electronics,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224" y="810225"/>
            <a:ext cx="8836298" cy="4295175"/>
            <a:chOff x="121974" y="1442743"/>
            <a:chExt cx="8836298" cy="4295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5-10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07230" y="5393333"/>
            <a:ext cx="8731970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|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F54F-06CC-8447-BFBC-5F5117522BE8}" type="datetime1">
              <a:rPr lang="en-US" smtClean="0"/>
              <a:t>4/29/18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</p:spTree>
    <p:extLst>
      <p:ext uri="{BB962C8B-B14F-4D97-AF65-F5344CB8AC3E}">
        <p14:creationId xmlns:p14="http://schemas.microsoft.com/office/powerpoint/2010/main" val="56286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3070193"/>
            <a:ext cx="5486399" cy="300204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Readout Unit configures Stave using USB interface</a:t>
            </a:r>
          </a:p>
          <a:p>
            <a:r>
              <a:rPr lang="en-US" sz="2000" dirty="0"/>
              <a:t>FELIX distributes clock to Readout Unit</a:t>
            </a:r>
          </a:p>
          <a:p>
            <a:r>
              <a:rPr lang="en-US" sz="2000" dirty="0"/>
              <a:t>Readout Unit distributes clock to the Stave</a:t>
            </a:r>
          </a:p>
          <a:p>
            <a:r>
              <a:rPr lang="en-US" sz="2000" dirty="0"/>
              <a:t>Stave is triggered, sends data at 1.2Gb/s</a:t>
            </a:r>
          </a:p>
          <a:p>
            <a:r>
              <a:rPr lang="en-US" sz="2000" dirty="0"/>
              <a:t>Configured GBT link to recover clock from FELIX</a:t>
            </a:r>
          </a:p>
          <a:p>
            <a:r>
              <a:rPr lang="en-US" sz="2000" dirty="0"/>
              <a:t>Readout Unit receives the data and sends the data to FELIX over fiber using GBT link</a:t>
            </a:r>
          </a:p>
          <a:p>
            <a:r>
              <a:rPr lang="en-US" sz="2000" dirty="0"/>
              <a:t>FELIX packs data, stores it on disk using RCDAQ - the sPHENIX data format and software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19349" y="0"/>
            <a:ext cx="7842070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Full Readout Chain Demonstrated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20015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5410200" cy="195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600200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543800" y="990600"/>
            <a:ext cx="0" cy="1143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H="1">
            <a:off x="1905000" y="990600"/>
            <a:ext cx="5638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05000" y="990600"/>
            <a:ext cx="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52600" y="1597968"/>
            <a:ext cx="381000" cy="233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3" name="TextBox 32"/>
          <p:cNvSpPr txBox="1"/>
          <p:nvPr/>
        </p:nvSpPr>
        <p:spPr>
          <a:xfrm>
            <a:off x="1524000" y="148875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Readout</a:t>
            </a:r>
          </a:p>
          <a:p>
            <a:r>
              <a:rPr lang="en-US" sz="1200" dirty="0"/>
              <a:t>     Unit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800" y="1536412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14800" y="1613357"/>
            <a:ext cx="381000" cy="233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7" name="TextBox 36"/>
          <p:cNvSpPr txBox="1"/>
          <p:nvPr/>
        </p:nvSpPr>
        <p:spPr>
          <a:xfrm>
            <a:off x="3886200" y="15240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FELIX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9600" y="838200"/>
            <a:ext cx="815975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9600" y="838200"/>
            <a:ext cx="0" cy="5334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5400000">
            <a:off x="7924800" y="1676400"/>
            <a:ext cx="1676400" cy="12700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305300" y="1966752"/>
            <a:ext cx="0" cy="77644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305300" y="2743200"/>
            <a:ext cx="14097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715000" y="2743200"/>
            <a:ext cx="0" cy="9906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715000" y="3733800"/>
            <a:ext cx="12954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096000" y="5943600"/>
            <a:ext cx="282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 + FELIX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96000" y="3352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Readout Unit + Stave</a:t>
            </a:r>
          </a:p>
        </p:txBody>
      </p:sp>
      <p:pic>
        <p:nvPicPr>
          <p:cNvPr id="81" name="Picture 80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29" y="4191000"/>
            <a:ext cx="3148221" cy="17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Arrow Connector 74"/>
          <p:cNvCxnSpPr/>
          <p:nvPr/>
        </p:nvCxnSpPr>
        <p:spPr>
          <a:xfrm>
            <a:off x="7010400" y="3733800"/>
            <a:ext cx="0" cy="11430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CCE9-0E81-4D4C-97ED-DF217F784247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452E8-72BD-694A-A841-9F5240E8CDB6}"/>
              </a:ext>
            </a:extLst>
          </p:cNvPr>
          <p:cNvSpPr txBox="1"/>
          <p:nvPr/>
        </p:nvSpPr>
        <p:spPr>
          <a:xfrm>
            <a:off x="304800" y="6128266"/>
            <a:ext cx="525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Amazing work done by </a:t>
            </a:r>
            <a:r>
              <a:rPr lang="en-US" dirty="0" err="1">
                <a:solidFill>
                  <a:srgbClr val="FF0000"/>
                </a:solidFill>
              </a:rPr>
              <a:t>Sho</a:t>
            </a:r>
            <a:r>
              <a:rPr lang="en-US" dirty="0">
                <a:solidFill>
                  <a:srgbClr val="FF0000"/>
                </a:solidFill>
              </a:rPr>
              <a:t> &amp; Alex + LANL LDRD team!</a:t>
            </a:r>
          </a:p>
        </p:txBody>
      </p:sp>
    </p:spTree>
    <p:extLst>
      <p:ext uri="{BB962C8B-B14F-4D97-AF65-F5344CB8AC3E}">
        <p14:creationId xmlns:p14="http://schemas.microsoft.com/office/powerpoint/2010/main" val="435789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56A28A-656A-1141-B854-D5261FDB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568" y="-64358"/>
            <a:ext cx="5924550" cy="131863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MVTX Test Beam at </a:t>
            </a:r>
            <a:r>
              <a:rPr lang="en-US" sz="4000" b="1" dirty="0" err="1"/>
              <a:t>Fermilab</a:t>
            </a:r>
            <a:r>
              <a:rPr lang="en-US" sz="4000" b="1" dirty="0"/>
              <a:t> 02/20-03/10,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E11EC-D8B5-E041-BFCB-048BA36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9" y="1263510"/>
            <a:ext cx="4229893" cy="187550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Test full readout chain </a:t>
            </a:r>
          </a:p>
          <a:p>
            <a:pPr lvl="1"/>
            <a:r>
              <a:rPr lang="en-US" dirty="0"/>
              <a:t>Evaluate ALPIDE sensor performance</a:t>
            </a:r>
          </a:p>
          <a:p>
            <a:r>
              <a:rPr lang="en-US" dirty="0"/>
              <a:t>Experimental setup </a:t>
            </a:r>
          </a:p>
          <a:p>
            <a:pPr lvl="1"/>
            <a:r>
              <a:rPr lang="en-US" dirty="0"/>
              <a:t>A 4-sensor telescope </a:t>
            </a:r>
          </a:p>
          <a:p>
            <a:pPr lvl="1"/>
            <a:r>
              <a:rPr lang="en-US" dirty="0"/>
              <a:t>Full readout chain: MAPS+RU+FELIX+RCDAQ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8A9F-4FE8-2C43-AF20-D7064D376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6339"/>
            <a:ext cx="9144000" cy="2744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16F1-EB04-FA46-AB73-0C2A1FF35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3199" y="617730"/>
            <a:ext cx="2726268" cy="2044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F8810-E5F7-BE49-9192-9D4EE55B055C}"/>
              </a:ext>
            </a:extLst>
          </p:cNvPr>
          <p:cNvSpPr txBox="1"/>
          <p:nvPr/>
        </p:nvSpPr>
        <p:spPr>
          <a:xfrm>
            <a:off x="4174015" y="2263837"/>
            <a:ext cx="26870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Parasitic with INTT run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Very productive &amp; collaborative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0221B-175B-CE47-8DE7-7C07E2237E34}"/>
              </a:ext>
            </a:extLst>
          </p:cNvPr>
          <p:cNvCxnSpPr/>
          <p:nvPr/>
        </p:nvCxnSpPr>
        <p:spPr>
          <a:xfrm>
            <a:off x="6222419" y="1380836"/>
            <a:ext cx="7112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86B6DE-C9DE-2142-A0B3-AE1E1B30F715}"/>
              </a:ext>
            </a:extLst>
          </p:cNvPr>
          <p:cNvSpPr txBox="1"/>
          <p:nvPr/>
        </p:nvSpPr>
        <p:spPr>
          <a:xfrm>
            <a:off x="6163366" y="1408684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350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E958D2-57AA-5744-B36D-2ADCAF463E92}"/>
              </a:ext>
            </a:extLst>
          </p:cNvPr>
          <p:cNvSpPr/>
          <p:nvPr/>
        </p:nvSpPr>
        <p:spPr>
          <a:xfrm>
            <a:off x="6032500" y="3575050"/>
            <a:ext cx="901119" cy="2133600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B2D37-861C-AF49-BDAA-BA6684B1AF95}"/>
              </a:ext>
            </a:extLst>
          </p:cNvPr>
          <p:cNvSpPr txBox="1"/>
          <p:nvPr/>
        </p:nvSpPr>
        <p:spPr>
          <a:xfrm>
            <a:off x="7302863" y="2341568"/>
            <a:ext cx="111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4-sensor</a:t>
            </a:r>
          </a:p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B41CF-56EA-1540-8BDC-F5E259D4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C5AE-D1BE-6E46-A721-E8442EEC71F7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F51AA-ADA6-1348-A0C8-02B1A6CC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C1A6-E2FB-2240-9A6E-7C1FD4A1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75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6208" cy="67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56026-8C39-EB45-9493-7EE156E34E37}"/>
              </a:ext>
            </a:extLst>
          </p:cNvPr>
          <p:cNvSpPr txBox="1"/>
          <p:nvPr/>
        </p:nvSpPr>
        <p:spPr>
          <a:xfrm>
            <a:off x="28575" y="244612"/>
            <a:ext cx="53850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LANL </a:t>
            </a:r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 Setup 03/2018</a:t>
            </a:r>
          </a:p>
          <a:p>
            <a:r>
              <a:rPr lang="en-US" sz="1600" dirty="0">
                <a:solidFill>
                  <a:srgbClr val="0432FF"/>
                </a:solidFill>
              </a:rPr>
              <a:t>4-ALPIDE Telescope + 4-SamTec cables + 1 RU + 1 FELIX(“CRU”)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39CA-10C2-B549-BC00-645EED18F17C}"/>
              </a:ext>
            </a:extLst>
          </p:cNvPr>
          <p:cNvSpPr txBox="1"/>
          <p:nvPr/>
        </p:nvSpPr>
        <p:spPr>
          <a:xfrm>
            <a:off x="5715000" y="76200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LHC 40MHz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mockup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940FF-2B02-B042-A188-A6DA411BD142}"/>
              </a:ext>
            </a:extLst>
          </p:cNvPr>
          <p:cNvSpPr txBox="1"/>
          <p:nvPr/>
        </p:nvSpPr>
        <p:spPr>
          <a:xfrm>
            <a:off x="4038600" y="1905000"/>
            <a:ext cx="1675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CLK recovered from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FELIX through GBT link;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Trigger from FELIX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DBAE5-6269-5241-B091-33C0DAE85FCD}"/>
              </a:ext>
            </a:extLst>
          </p:cNvPr>
          <p:cNvSpPr txBox="1"/>
          <p:nvPr/>
        </p:nvSpPr>
        <p:spPr>
          <a:xfrm>
            <a:off x="381000" y="14478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4-ALPIDE Telescope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2A567-9BB3-1740-8A7E-9B749E652F7C}"/>
              </a:ext>
            </a:extLst>
          </p:cNvPr>
          <p:cNvSpPr txBox="1"/>
          <p:nvPr/>
        </p:nvSpPr>
        <p:spPr>
          <a:xfrm>
            <a:off x="2057400" y="1447800"/>
            <a:ext cx="2425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 5-m </a:t>
            </a:r>
            <a:r>
              <a:rPr lang="en-US" sz="1400" b="1" dirty="0" err="1">
                <a:solidFill>
                  <a:srgbClr val="FF0000"/>
                </a:solidFill>
              </a:rPr>
              <a:t>SamTec</a:t>
            </a:r>
            <a:r>
              <a:rPr lang="en-US" sz="1400" b="1" dirty="0">
                <a:solidFill>
                  <a:srgbClr val="FF0000"/>
                </a:solidFill>
              </a:rPr>
              <a:t> Cables, 1.2Gbps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AE112-8109-254C-A516-62B19522522B}"/>
              </a:ext>
            </a:extLst>
          </p:cNvPr>
          <p:cNvSpPr txBox="1"/>
          <p:nvPr/>
        </p:nvSpPr>
        <p:spPr>
          <a:xfrm>
            <a:off x="7086600" y="3505200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FELIX (“CRU”)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BEADA3B-C53F-4442-92CA-9EDE7C66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C77C-8615-C345-9D22-DEEE3ABDB090}" type="datetime1">
              <a:rPr lang="en-US" smtClean="0"/>
              <a:t>4/29/18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F8E7E9-A022-F047-B944-43657C8C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E5ABA9-7F56-3547-84EA-80376827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94BA6B-3C77-884E-AA76-6FB0A9B57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950" y="4583607"/>
            <a:ext cx="2234443" cy="18902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046CD4-E96A-F543-A704-6A6929BCBF2C}"/>
              </a:ext>
            </a:extLst>
          </p:cNvPr>
          <p:cNvSpPr txBox="1"/>
          <p:nvPr/>
        </p:nvSpPr>
        <p:spPr>
          <a:xfrm>
            <a:off x="7504009" y="4336025"/>
            <a:ext cx="1076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Online Display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21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D609-C724-3B48-A487-EDDF579E8D66}"/>
              </a:ext>
            </a:extLst>
          </p:cNvPr>
          <p:cNvGrpSpPr/>
          <p:nvPr/>
        </p:nvGrpSpPr>
        <p:grpSpPr>
          <a:xfrm>
            <a:off x="5282442" y="3657600"/>
            <a:ext cx="3937758" cy="2894817"/>
            <a:chOff x="5105400" y="990600"/>
            <a:chExt cx="3937758" cy="2894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4CC076-B764-6445-AE46-404F09CDD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990600"/>
              <a:ext cx="3860638" cy="28948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DC4A3-4975-7843-A416-E1DEA2527323}"/>
                </a:ext>
              </a:extLst>
            </p:cNvPr>
            <p:cNvSpPr txBox="1"/>
            <p:nvPr/>
          </p:nvSpPr>
          <p:spPr>
            <a:xfrm>
              <a:off x="5638800" y="1159701"/>
              <a:ext cx="228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FELIX(“CRU”) in Server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43A53C-118E-F149-A103-FDD490F27C72}"/>
                </a:ext>
              </a:extLst>
            </p:cNvPr>
            <p:cNvSpPr txBox="1"/>
            <p:nvPr/>
          </p:nvSpPr>
          <p:spPr>
            <a:xfrm>
              <a:off x="6392204" y="2450068"/>
              <a:ext cx="770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KC705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F1F3C8-BE12-9C4C-B57B-68824582097E}"/>
                </a:ext>
              </a:extLst>
            </p:cNvPr>
            <p:cNvSpPr txBox="1"/>
            <p:nvPr/>
          </p:nvSpPr>
          <p:spPr>
            <a:xfrm>
              <a:off x="7848600" y="2731532"/>
              <a:ext cx="11945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LHC 40MHz 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Mockup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350998-C6F9-9444-8A19-05575FC21173}"/>
              </a:ext>
            </a:extLst>
          </p:cNvPr>
          <p:cNvGrpSpPr/>
          <p:nvPr/>
        </p:nvGrpSpPr>
        <p:grpSpPr>
          <a:xfrm>
            <a:off x="4324899" y="609600"/>
            <a:ext cx="4827452" cy="2753941"/>
            <a:chOff x="241433" y="1126838"/>
            <a:chExt cx="4754934" cy="26831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A91B03-6C07-D04C-A90E-705DDBEC6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41433" y="1126838"/>
              <a:ext cx="4754934" cy="2683161"/>
            </a:xfrm>
            <a:prstGeom prst="rect">
              <a:avLst/>
            </a:prstGeom>
            <a:ln w="63500">
              <a:solidFill>
                <a:srgbClr val="FF0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1E2FF8-C572-FA4F-ACA9-E88CC1CD04AF}"/>
                </a:ext>
              </a:extLst>
            </p:cNvPr>
            <p:cNvSpPr txBox="1"/>
            <p:nvPr/>
          </p:nvSpPr>
          <p:spPr>
            <a:xfrm>
              <a:off x="2312585" y="2817023"/>
              <a:ext cx="2387204" cy="629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5m long </a:t>
              </a:r>
              <a:r>
                <a:rPr lang="en-US" b="1" dirty="0" err="1">
                  <a:solidFill>
                    <a:srgbClr val="FFFF00"/>
                  </a:solidFill>
                </a:rPr>
                <a:t>SamTec</a:t>
              </a:r>
              <a:r>
                <a:rPr lang="en-US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3272B7A-2F72-524F-B088-E6EFFD496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" y="691260"/>
            <a:ext cx="3810000" cy="2857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57E348-DE52-7D4F-A60D-14D703B97D3D}"/>
              </a:ext>
            </a:extLst>
          </p:cNvPr>
          <p:cNvSpPr txBox="1"/>
          <p:nvPr/>
        </p:nvSpPr>
        <p:spPr>
          <a:xfrm>
            <a:off x="1397068" y="7768"/>
            <a:ext cx="7644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4-ALPIDE Telescope Setup at </a:t>
            </a:r>
            <a:r>
              <a:rPr lang="en-US" sz="2800" b="1" dirty="0" err="1"/>
              <a:t>Fermilab</a:t>
            </a:r>
            <a:r>
              <a:rPr lang="en-US" sz="2800" b="1" dirty="0"/>
              <a:t> Test Beam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2926A3-82E6-2C4E-91FD-639302DCE6AE}"/>
              </a:ext>
            </a:extLst>
          </p:cNvPr>
          <p:cNvCxnSpPr/>
          <p:nvPr/>
        </p:nvCxnSpPr>
        <p:spPr>
          <a:xfrm flipV="1">
            <a:off x="3829444" y="637978"/>
            <a:ext cx="495455" cy="2559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CB7A8B-3DB3-8F4B-8EA7-EB1D5DCF241D}"/>
              </a:ext>
            </a:extLst>
          </p:cNvPr>
          <p:cNvCxnSpPr>
            <a:cxnSpLocks/>
          </p:cNvCxnSpPr>
          <p:nvPr/>
        </p:nvCxnSpPr>
        <p:spPr>
          <a:xfrm>
            <a:off x="3829444" y="1752600"/>
            <a:ext cx="495455" cy="16109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053E52B-26BF-D54A-9B66-39F014884C0D}"/>
              </a:ext>
            </a:extLst>
          </p:cNvPr>
          <p:cNvSpPr/>
          <p:nvPr/>
        </p:nvSpPr>
        <p:spPr>
          <a:xfrm>
            <a:off x="76200" y="893935"/>
            <a:ext cx="3753244" cy="85866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511E46-E760-B646-B1AA-93CCBEF45175}"/>
              </a:ext>
            </a:extLst>
          </p:cNvPr>
          <p:cNvSpPr txBox="1"/>
          <p:nvPr/>
        </p:nvSpPr>
        <p:spPr>
          <a:xfrm>
            <a:off x="1828800" y="2590800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619FD8-66C8-1E44-B153-991C2150A3E9}"/>
              </a:ext>
            </a:extLst>
          </p:cNvPr>
          <p:cNvSpPr txBox="1"/>
          <p:nvPr/>
        </p:nvSpPr>
        <p:spPr>
          <a:xfrm>
            <a:off x="83766" y="3709032"/>
            <a:ext cx="52000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Summary:</a:t>
            </a:r>
          </a:p>
          <a:p>
            <a:pPr marL="285750" indent="-285750">
              <a:buFontTx/>
              <a:buChar char="-"/>
            </a:pPr>
            <a:r>
              <a:rPr lang="en-US" dirty="0"/>
              <a:t>Successfully operated the full readout chain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Confirmed all communications links and data path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Confirmed telescope performance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Primarily 120GeV proton beam; also with low energy pion beams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Beam trigger rate  ~7kHz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Tested High ALPIDE occupancy runs, with 10cm lead bricks in front of the sensors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C4A9E-FAA8-1141-B6F4-16E5CC8B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8DB9-BE53-B847-831E-D1DC1A81459B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8F326E-A94D-5248-BFC8-B3F92C75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BB12A-ABB7-1748-B4BE-9E0CD82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17</a:t>
            </a:fld>
            <a:endParaRPr lang="en-US"/>
          </a:p>
        </p:txBody>
      </p:sp>
      <p:pic>
        <p:nvPicPr>
          <p:cNvPr id="21" name="Picture 2" descr="Picture 2">
            <a:extLst>
              <a:ext uri="{FF2B5EF4-FFF2-40B4-BE49-F238E27FC236}">
                <a16:creationId xmlns:a16="http://schemas.microsoft.com/office/drawing/2014/main" id="{009B10B9-0297-4C46-93B6-2CD9CA209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BF103D-2CC6-CD49-B08B-213A09B5C910}"/>
              </a:ext>
            </a:extLst>
          </p:cNvPr>
          <p:cNvSpPr txBox="1"/>
          <p:nvPr/>
        </p:nvSpPr>
        <p:spPr>
          <a:xfrm>
            <a:off x="93338" y="6183085"/>
            <a:ext cx="447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Nice work by </a:t>
            </a:r>
            <a:r>
              <a:rPr lang="en-US" dirty="0" err="1">
                <a:solidFill>
                  <a:srgbClr val="FF0000"/>
                </a:solidFill>
              </a:rPr>
              <a:t>Sho</a:t>
            </a:r>
            <a:r>
              <a:rPr lang="en-US" dirty="0">
                <a:solidFill>
                  <a:srgbClr val="FF0000"/>
                </a:solidFill>
              </a:rPr>
              <a:t>, Alex, Hubert, Chris + others</a:t>
            </a:r>
          </a:p>
        </p:txBody>
      </p:sp>
    </p:spTree>
    <p:extLst>
      <p:ext uri="{BB962C8B-B14F-4D97-AF65-F5344CB8AC3E}">
        <p14:creationId xmlns:p14="http://schemas.microsoft.com/office/powerpoint/2010/main" val="338511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7A-8808-7342-983D-77ED739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402" y="0"/>
            <a:ext cx="7223948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F2A0-C4DD-CC48-9B1A-5062F90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195E-7917-8F4A-AD48-281D27CB001D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14A4-2705-B446-AE97-E611C458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0DE9-46F5-FA4E-AE08-D0A08F1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BAFC-559C-014F-8804-FCD52099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4" y="2139168"/>
            <a:ext cx="8451590" cy="382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B0BE2-CA99-1A46-91A1-1A231D5283BB}"/>
              </a:ext>
            </a:extLst>
          </p:cNvPr>
          <p:cNvSpPr txBox="1"/>
          <p:nvPr/>
        </p:nvSpPr>
        <p:spPr>
          <a:xfrm>
            <a:off x="2556673" y="1170633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4-hit track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0DA217-C68D-4C42-AE29-E323E29FF03D}"/>
              </a:ext>
            </a:extLst>
          </p:cNvPr>
          <p:cNvGrpSpPr/>
          <p:nvPr/>
        </p:nvGrpSpPr>
        <p:grpSpPr>
          <a:xfrm>
            <a:off x="1591056" y="1077526"/>
            <a:ext cx="850392" cy="1098746"/>
            <a:chOff x="950976" y="1179576"/>
            <a:chExt cx="502919" cy="8046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C82B01-1DE3-D441-BDD5-6DA037648A15}"/>
                </a:ext>
              </a:extLst>
            </p:cNvPr>
            <p:cNvSpPr/>
            <p:nvPr/>
          </p:nvSpPr>
          <p:spPr>
            <a:xfrm>
              <a:off x="9509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484BF2-5538-E342-AEC5-AAB21D0DCB6F}"/>
                </a:ext>
              </a:extLst>
            </p:cNvPr>
            <p:cNvSpPr/>
            <p:nvPr/>
          </p:nvSpPr>
          <p:spPr>
            <a:xfrm>
              <a:off x="11033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9D5D57-B6C4-E44A-AB5C-0A9FC7598D7B}"/>
                </a:ext>
              </a:extLst>
            </p:cNvPr>
            <p:cNvSpPr/>
            <p:nvPr/>
          </p:nvSpPr>
          <p:spPr>
            <a:xfrm>
              <a:off x="1273302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730ED-4823-7D49-A974-DD42D78D2398}"/>
                </a:ext>
              </a:extLst>
            </p:cNvPr>
            <p:cNvSpPr/>
            <p:nvPr/>
          </p:nvSpPr>
          <p:spPr>
            <a:xfrm>
              <a:off x="14081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CFBEDA-F2B8-6F4D-B0AF-FEECB820FAFA}"/>
              </a:ext>
            </a:extLst>
          </p:cNvPr>
          <p:cNvCxnSpPr>
            <a:cxnSpLocks/>
          </p:cNvCxnSpPr>
          <p:nvPr/>
        </p:nvCxnSpPr>
        <p:spPr>
          <a:xfrm>
            <a:off x="955223" y="1622248"/>
            <a:ext cx="2571753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C554E9-BF19-0B42-9CC8-758782A4BC5E}"/>
              </a:ext>
            </a:extLst>
          </p:cNvPr>
          <p:cNvSpPr txBox="1"/>
          <p:nvPr/>
        </p:nvSpPr>
        <p:spPr>
          <a:xfrm>
            <a:off x="6199632" y="3300984"/>
            <a:ext cx="21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 size: 2.1 ~ 2.4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29966-6F11-3448-93AB-38A0C04A6B21}"/>
              </a:ext>
            </a:extLst>
          </p:cNvPr>
          <p:cNvSpPr txBox="1"/>
          <p:nvPr/>
        </p:nvSpPr>
        <p:spPr>
          <a:xfrm>
            <a:off x="2093975" y="3271769"/>
            <a:ext cx="202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single tracks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836C9-7751-3049-828B-6D02D76D16BA}"/>
              </a:ext>
            </a:extLst>
          </p:cNvPr>
          <p:cNvSpPr txBox="1"/>
          <p:nvPr/>
        </p:nvSpPr>
        <p:spPr>
          <a:xfrm>
            <a:off x="2477042" y="1894113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4-sensor telescope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C15B-77AA-A14A-85A7-EDD5CFCE7820}"/>
              </a:ext>
            </a:extLst>
          </p:cNvPr>
          <p:cNvSpPr txBox="1"/>
          <p:nvPr/>
        </p:nvSpPr>
        <p:spPr>
          <a:xfrm>
            <a:off x="969503" y="5605121"/>
            <a:ext cx="21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tracks per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746EB-A4C8-254B-8641-AD368BC7CED3}"/>
              </a:ext>
            </a:extLst>
          </p:cNvPr>
          <p:cNvSpPr txBox="1"/>
          <p:nvPr/>
        </p:nvSpPr>
        <p:spPr>
          <a:xfrm>
            <a:off x="5453834" y="5605121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1AB38-C5C9-944A-98F3-10F7C74D7494}"/>
              </a:ext>
            </a:extLst>
          </p:cNvPr>
          <p:cNvSpPr txBox="1"/>
          <p:nvPr/>
        </p:nvSpPr>
        <p:spPr>
          <a:xfrm>
            <a:off x="4126470" y="1402254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120 GeV proton beam</a:t>
            </a:r>
          </a:p>
        </p:txBody>
      </p:sp>
      <p:pic>
        <p:nvPicPr>
          <p:cNvPr id="21" name="Picture 2" descr="Picture 2">
            <a:extLst>
              <a:ext uri="{FF2B5EF4-FFF2-40B4-BE49-F238E27FC236}">
                <a16:creationId xmlns:a16="http://schemas.microsoft.com/office/drawing/2014/main" id="{97879833-B0CB-BC44-B729-70517CF80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ECEB99-ACEE-B741-B3B0-725205658A18}"/>
              </a:ext>
            </a:extLst>
          </p:cNvPr>
          <p:cNvSpPr txBox="1"/>
          <p:nvPr/>
        </p:nvSpPr>
        <p:spPr>
          <a:xfrm>
            <a:off x="1591056" y="6083300"/>
            <a:ext cx="5546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Beautiful analysis done by </a:t>
            </a:r>
            <a:r>
              <a:rPr lang="en-US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and Darren + others </a:t>
            </a:r>
          </a:p>
        </p:txBody>
      </p:sp>
    </p:spTree>
    <p:extLst>
      <p:ext uri="{BB962C8B-B14F-4D97-AF65-F5344CB8AC3E}">
        <p14:creationId xmlns:p14="http://schemas.microsoft.com/office/powerpoint/2010/main" val="4225372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D5CC-F414-C345-892C-23064991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662" y="80495"/>
            <a:ext cx="7130687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(II)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4F667-A32E-1143-B61A-01A4DF62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2778-8CAE-184F-AFCC-6DCE3B134CD2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3F423-9A8B-F746-BC5D-60EA3823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D79BA-4C41-BA40-A6C5-DD9C57B2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9EA70-90CA-754C-9E5B-3A423521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709393"/>
            <a:ext cx="4542205" cy="4263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58613-3E78-D94F-BBDE-8EF5022C3E5A}"/>
              </a:ext>
            </a:extLst>
          </p:cNvPr>
          <p:cNvSpPr txBox="1"/>
          <p:nvPr/>
        </p:nvSpPr>
        <p:spPr>
          <a:xfrm>
            <a:off x="5018371" y="1465881"/>
            <a:ext cx="219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Efficiency &gt; 99.5%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" y="1709392"/>
            <a:ext cx="4178808" cy="3993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F44F1-4F7B-0E43-9C8D-ED8F25E0F8AE}"/>
              </a:ext>
            </a:extLst>
          </p:cNvPr>
          <p:cNvSpPr txBox="1"/>
          <p:nvPr/>
        </p:nvSpPr>
        <p:spPr>
          <a:xfrm>
            <a:off x="1579314" y="5577476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size (~28um)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031F0-2747-BE46-B324-65AD634F27E2}"/>
              </a:ext>
            </a:extLst>
          </p:cNvPr>
          <p:cNvSpPr txBox="1"/>
          <p:nvPr/>
        </p:nvSpPr>
        <p:spPr>
          <a:xfrm>
            <a:off x="352696" y="1465881"/>
            <a:ext cx="300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&lt; 5 um </a:t>
            </a:r>
          </a:p>
        </p:txBody>
      </p:sp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ABAD07FF-8FBE-4F41-8B4D-E730B5D10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539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097" y="10903"/>
            <a:ext cx="5770955" cy="996306"/>
          </a:xfrm>
        </p:spPr>
        <p:txBody>
          <a:bodyPr>
            <a:normAutofit/>
          </a:bodyPr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136" y="1169908"/>
            <a:ext cx="4591004" cy="5296206"/>
          </a:xfrm>
        </p:spPr>
        <p:txBody>
          <a:bodyPr>
            <a:normAutofit/>
          </a:bodyPr>
          <a:lstStyle/>
          <a:p>
            <a:r>
              <a:rPr lang="en-US" dirty="0"/>
              <a:t>Project Status </a:t>
            </a:r>
          </a:p>
          <a:p>
            <a:endParaRPr lang="en-US" dirty="0"/>
          </a:p>
          <a:p>
            <a:r>
              <a:rPr lang="en-US" dirty="0"/>
              <a:t>MVTX full proposal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Physics and Simulations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Readout and Controls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Mechanical Integration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Budget and Schedule  </a:t>
            </a:r>
          </a:p>
          <a:p>
            <a:r>
              <a:rPr lang="en-US" dirty="0"/>
              <a:t>R&amp;D Highlights</a:t>
            </a:r>
          </a:p>
          <a:p>
            <a:endParaRPr lang="en-US" dirty="0"/>
          </a:p>
          <a:p>
            <a:r>
              <a:rPr lang="en-US" dirty="0"/>
              <a:t>Latest development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DB04F-DA71-734B-B930-3CAB965F4C31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82" y="1169908"/>
            <a:ext cx="3933968" cy="4512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BB78E6-1FB0-F747-A5D3-598C8130DEFB}"/>
              </a:ext>
            </a:extLst>
          </p:cNvPr>
          <p:cNvSpPr txBox="1"/>
          <p:nvPr/>
        </p:nvSpPr>
        <p:spPr>
          <a:xfrm>
            <a:off x="5127348" y="1158411"/>
            <a:ext cx="3483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Document: sPH-HF-2018-001</a:t>
            </a:r>
          </a:p>
          <a:p>
            <a:r>
              <a:rPr lang="en-US" dirty="0">
                <a:solidFill>
                  <a:srgbClr val="FFFF00"/>
                </a:solidFill>
              </a:rPr>
              <a:t>https://</a:t>
            </a:r>
            <a:r>
              <a:rPr lang="en-US" dirty="0" err="1">
                <a:solidFill>
                  <a:srgbClr val="FFFF00"/>
                </a:solidFill>
              </a:rPr>
              <a:t>indico.bnl.gov</a:t>
            </a:r>
            <a:r>
              <a:rPr lang="en-US" dirty="0">
                <a:solidFill>
                  <a:srgbClr val="FFFF00"/>
                </a:solidFill>
              </a:rPr>
              <a:t>/event/4072/</a:t>
            </a:r>
          </a:p>
        </p:txBody>
      </p:sp>
    </p:spTree>
    <p:extLst>
      <p:ext uri="{BB962C8B-B14F-4D97-AF65-F5344CB8AC3E}">
        <p14:creationId xmlns:p14="http://schemas.microsoft.com/office/powerpoint/2010/main" val="775496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537" y="62174"/>
            <a:ext cx="7396928" cy="1010917"/>
          </a:xfrm>
        </p:spPr>
        <p:txBody>
          <a:bodyPr>
            <a:normAutofit/>
          </a:bodyPr>
          <a:lstStyle/>
          <a:p>
            <a:r>
              <a:rPr lang="en-US" sz="2400" b="1" dirty="0"/>
              <a:t>ALPIDE Readout Optimization and Trigger Latency Study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E9DE-DE49-4040-AA76-0D0C107C8069}" type="datetime1">
              <a:rPr lang="en-US" smtClean="0"/>
              <a:t>4/29/18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CB0A-1B32-1347-814D-2ECDA0B41BC5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534" y="5176048"/>
            <a:ext cx="8272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1350" dirty="0">
                <a:solidFill>
                  <a:srgbClr val="0000FF"/>
                </a:solidFill>
              </a:rPr>
              <a:t>OUT_A clipping</a:t>
            </a:r>
            <a:r>
              <a:rPr lang="en-US" sz="1350" dirty="0"/>
              <a:t>: VCLIP. Decreasing VCLIP decreases clipping point. </a:t>
            </a:r>
          </a:p>
          <a:p>
            <a:pPr marL="257175" indent="-257175">
              <a:buFont typeface="Arial"/>
              <a:buChar char="•"/>
            </a:pPr>
            <a:r>
              <a:rPr lang="en-US" sz="1350" dirty="0">
                <a:solidFill>
                  <a:srgbClr val="0000FF"/>
                </a:solidFill>
              </a:rPr>
              <a:t>OUT_A returns to baseline time</a:t>
            </a:r>
            <a:r>
              <a:rPr lang="en-US" sz="1350" dirty="0"/>
              <a:t>: ITHR, VCLIP. Increasing ITHR decreases discharge time, and decreasing VCLIP decreases discharge time after clipping.</a:t>
            </a:r>
          </a:p>
          <a:p>
            <a:pPr marL="257175" indent="-257175">
              <a:buFont typeface="Arial"/>
              <a:buChar char="•"/>
            </a:pPr>
            <a:r>
              <a:rPr lang="en-US" sz="1350" dirty="0">
                <a:solidFill>
                  <a:srgbClr val="0000FF"/>
                </a:solidFill>
              </a:rPr>
              <a:t>OUT_D return to baseline time</a:t>
            </a:r>
            <a:r>
              <a:rPr lang="en-US" sz="1350" dirty="0"/>
              <a:t>: IDB. Increasing IDB increasing charging time hence decreasing pulse duration.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89D96C-ED5E-FA48-9690-C9D05D7784E7}"/>
              </a:ext>
            </a:extLst>
          </p:cNvPr>
          <p:cNvGrpSpPr/>
          <p:nvPr/>
        </p:nvGrpSpPr>
        <p:grpSpPr>
          <a:xfrm>
            <a:off x="628650" y="1539744"/>
            <a:ext cx="7458891" cy="3380889"/>
            <a:chOff x="1189883" y="1619792"/>
            <a:chExt cx="6454167" cy="2682593"/>
          </a:xfrm>
        </p:grpSpPr>
        <p:pic>
          <p:nvPicPr>
            <p:cNvPr id="6" name="Picture 5" descr="Screen Shot 2017-12-05 at 21.40.3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883" y="1619792"/>
              <a:ext cx="6454167" cy="2577005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904127" y="2149999"/>
              <a:ext cx="1769075" cy="2152386"/>
              <a:chOff x="5379676" y="1723665"/>
              <a:chExt cx="2358766" cy="2869848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924007" y="1723665"/>
                <a:ext cx="1814435" cy="937330"/>
              </a:xfrm>
              <a:prstGeom prst="roundRect">
                <a:avLst/>
              </a:prstGeom>
              <a:noFill/>
              <a:ln w="40005">
                <a:solidFill>
                  <a:srgbClr val="008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5863525" y="3220369"/>
                <a:ext cx="0" cy="1058275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5379676" y="4224181"/>
                <a:ext cx="1374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8000"/>
                    </a:solidFill>
                  </a:rPr>
                  <a:t>clipping point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EE496F0-B9FE-C949-A44E-18BFA6BA0DE1}"/>
              </a:ext>
            </a:extLst>
          </p:cNvPr>
          <p:cNvSpPr txBox="1"/>
          <p:nvPr/>
        </p:nvSpPr>
        <p:spPr>
          <a:xfrm>
            <a:off x="628650" y="904359"/>
            <a:ext cx="7897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 Expected </a:t>
            </a:r>
            <a:r>
              <a:rPr lang="en-US" dirty="0" err="1">
                <a:solidFill>
                  <a:srgbClr val="0432FF"/>
                </a:solidFill>
              </a:rPr>
              <a:t>sPHENIX</a:t>
            </a:r>
            <a:r>
              <a:rPr lang="en-US" dirty="0">
                <a:solidFill>
                  <a:srgbClr val="0432FF"/>
                </a:solidFill>
              </a:rPr>
              <a:t> trigger latency  4~5 </a:t>
            </a:r>
            <a:r>
              <a:rPr lang="en-US" dirty="0" err="1">
                <a:solidFill>
                  <a:srgbClr val="0432FF"/>
                </a:solidFill>
              </a:rPr>
              <a:t>uS</a:t>
            </a:r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- Two possible readout modes for MVTX: 1) Triggered (less data) and 2)Continuous </a:t>
            </a:r>
          </a:p>
        </p:txBody>
      </p:sp>
    </p:spTree>
    <p:extLst>
      <p:ext uri="{BB962C8B-B14F-4D97-AF65-F5344CB8AC3E}">
        <p14:creationId xmlns:p14="http://schemas.microsoft.com/office/powerpoint/2010/main" val="1958568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7"/>
          <p:cNvSpPr txBox="1">
            <a:spLocks noChangeArrowheads="1"/>
          </p:cNvSpPr>
          <p:nvPr/>
        </p:nvSpPr>
        <p:spPr bwMode="auto">
          <a:xfrm>
            <a:off x="1066800" y="0"/>
            <a:ext cx="69342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Arial Black" charset="0"/>
              </a:rPr>
              <a:t>A Test Bench at LANL</a:t>
            </a:r>
          </a:p>
        </p:txBody>
      </p:sp>
      <p:sp>
        <p:nvSpPr>
          <p:cNvPr id="25603" name="AutoShape 13"/>
          <p:cNvSpPr>
            <a:spLocks noChangeAspect="1" noChangeArrowheads="1"/>
          </p:cNvSpPr>
          <p:nvPr/>
        </p:nvSpPr>
        <p:spPr bwMode="auto">
          <a:xfrm>
            <a:off x="1357313" y="7462838"/>
            <a:ext cx="25241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7200" y="762000"/>
            <a:ext cx="8393093" cy="2743203"/>
            <a:chOff x="474471" y="985914"/>
            <a:chExt cx="8393093" cy="2743203"/>
          </a:xfrm>
        </p:grpSpPr>
        <p:grpSp>
          <p:nvGrpSpPr>
            <p:cNvPr id="17" name="Group 16"/>
            <p:cNvGrpSpPr/>
            <p:nvPr/>
          </p:nvGrpSpPr>
          <p:grpSpPr>
            <a:xfrm>
              <a:off x="474471" y="985914"/>
              <a:ext cx="8349195" cy="2743203"/>
              <a:chOff x="289596" y="2154897"/>
              <a:chExt cx="8564681" cy="306923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35" t="17743" r="17087" b="52022"/>
              <a:stretch/>
            </p:blipFill>
            <p:spPr>
              <a:xfrm>
                <a:off x="3186133" y="3151607"/>
                <a:ext cx="1765856" cy="432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000753" y="2530607"/>
                <a:ext cx="1324800" cy="1242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56578" y="3921520"/>
                <a:ext cx="1281674" cy="130261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601" y="2934119"/>
                <a:ext cx="2977721" cy="987400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5034885" y="3921519"/>
                <a:ext cx="972370" cy="1296000"/>
                <a:chOff x="5500016" y="4578180"/>
                <a:chExt cx="1296493" cy="1296000"/>
              </a:xfrm>
              <a:solidFill>
                <a:schemeClr val="bg2"/>
              </a:solidFill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5500016" y="4578180"/>
                  <a:ext cx="1296493" cy="1296000"/>
                </a:xfrm>
                <a:prstGeom prst="rect">
                  <a:avLst/>
                </a:prstGeom>
                <a:grpFill/>
                <a:ln w="19050">
                  <a:solidFill>
                    <a:schemeClr val="tx2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/>
                </a:p>
              </p:txBody>
            </p: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563271"/>
                  <a:ext cx="242059" cy="242059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6103141" y="4406073"/>
                <a:ext cx="11109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Power Board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554793" y="4415572"/>
                <a:ext cx="987827" cy="5444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Filtering Capacitors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446943" y="3587498"/>
                <a:ext cx="12868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Samtec</a:t>
                </a:r>
                <a:r>
                  <a:rPr lang="en-US" sz="1200" dirty="0"/>
                  <a:t> </a:t>
                </a:r>
                <a:r>
                  <a:rPr lang="en-US" sz="1200" dirty="0" err="1"/>
                  <a:t>Twinax</a:t>
                </a:r>
                <a:r>
                  <a:rPr lang="en-US" sz="1200" dirty="0"/>
                  <a:t> “</a:t>
                </a:r>
                <a:r>
                  <a:rPr lang="en-US" sz="1200" dirty="0" err="1"/>
                  <a:t>FireFly</a:t>
                </a:r>
                <a:r>
                  <a:rPr lang="en-US" sz="1200" dirty="0"/>
                  <a:t>”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75895" y="2540083"/>
                <a:ext cx="1734381" cy="723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9 Data (1.2Gbps)</a:t>
                </a:r>
              </a:p>
              <a:p>
                <a:r>
                  <a:rPr lang="en-US" sz="1200" dirty="0"/>
                  <a:t>1 Clock, 1 Control/Trigger</a:t>
                </a:r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10800000">
                <a:off x="3523502" y="4467163"/>
                <a:ext cx="1405166" cy="215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022001" y="2294179"/>
                <a:ext cx="1262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Readout Unit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88005" y="4624363"/>
                <a:ext cx="10728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Regulated Power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740906" y="2405060"/>
                <a:ext cx="1113371" cy="30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FELIX </a:t>
                </a:r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6407945" y="3047441"/>
                <a:ext cx="1136824" cy="432000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Data (9.6 Gb/s max)</a:t>
                </a:r>
              </a:p>
            </p:txBody>
          </p:sp>
          <p:sp>
            <p:nvSpPr>
              <p:cNvPr id="35" name="Left-Right Arrow 34"/>
              <p:cNvSpPr/>
              <p:nvPr/>
            </p:nvSpPr>
            <p:spPr>
              <a:xfrm>
                <a:off x="6407945" y="2615442"/>
                <a:ext cx="1130786" cy="432000"/>
              </a:xfrm>
              <a:prstGeom prst="left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Control</a:t>
                </a:r>
              </a:p>
            </p:txBody>
          </p:sp>
          <p:sp>
            <p:nvSpPr>
              <p:cNvPr id="36" name="Left Arrow 35"/>
              <p:cNvSpPr/>
              <p:nvPr/>
            </p:nvSpPr>
            <p:spPr>
              <a:xfrm>
                <a:off x="6407949" y="3385354"/>
                <a:ext cx="1127503" cy="432000"/>
              </a:xfrm>
              <a:prstGeom prst="leftArrow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Trigger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9596" y="4190166"/>
                <a:ext cx="8408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Alpide</a:t>
                </a:r>
                <a:r>
                  <a:rPr lang="en-US" sz="1200" dirty="0"/>
                  <a:t> Sensors</a:t>
                </a:r>
              </a:p>
            </p:txBody>
          </p:sp>
          <p:cxnSp>
            <p:nvCxnSpPr>
              <p:cNvPr id="38" name="Straight Arrow Connector 37"/>
              <p:cNvCxnSpPr>
                <a:stCxn id="37" idx="0"/>
              </p:cNvCxnSpPr>
              <p:nvPr/>
            </p:nvCxnSpPr>
            <p:spPr>
              <a:xfrm flipH="1" flipV="1">
                <a:off x="510631" y="3454697"/>
                <a:ext cx="199387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stCxn id="37" idx="0"/>
              </p:cNvCxnSpPr>
              <p:nvPr/>
            </p:nvCxnSpPr>
            <p:spPr>
              <a:xfrm flipV="1">
                <a:off x="710018" y="3454697"/>
                <a:ext cx="16901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7" idx="2"/>
              </p:cNvCxnSpPr>
              <p:nvPr/>
            </p:nvCxnSpPr>
            <p:spPr>
              <a:xfrm flipV="1">
                <a:off x="710018" y="4572595"/>
                <a:ext cx="591276" cy="792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1399646" y="3945283"/>
                <a:ext cx="640298" cy="30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FPC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707295" y="4627334"/>
                <a:ext cx="723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Cold Plate</a:t>
                </a:r>
              </a:p>
            </p:txBody>
          </p:sp>
          <p:cxnSp>
            <p:nvCxnSpPr>
              <p:cNvPr id="43" name="Elbow Connector 42"/>
              <p:cNvCxnSpPr>
                <a:stCxn id="27" idx="0"/>
              </p:cNvCxnSpPr>
              <p:nvPr/>
            </p:nvCxnSpPr>
            <p:spPr>
              <a:xfrm rot="16200000" flipV="1">
                <a:off x="2499041" y="3865907"/>
                <a:ext cx="373079" cy="726253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130771" y="4456533"/>
                <a:ext cx="9723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regulators</a:t>
                </a:r>
              </a:p>
            </p:txBody>
          </p:sp>
          <p:cxnSp>
            <p:nvCxnSpPr>
              <p:cNvPr id="45" name="Straight Arrow Connector 44"/>
              <p:cNvCxnSpPr>
                <a:endCxn id="51" idx="0"/>
              </p:cNvCxnSpPr>
              <p:nvPr/>
            </p:nvCxnSpPr>
            <p:spPr>
              <a:xfrm>
                <a:off x="5521070" y="3725995"/>
                <a:ext cx="1" cy="19552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2338256" y="3990913"/>
                <a:ext cx="7666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Power</a:t>
                </a:r>
              </a:p>
            </p:txBody>
          </p:sp>
          <p:sp>
            <p:nvSpPr>
              <p:cNvPr id="47" name="Left Brace 46"/>
              <p:cNvSpPr/>
              <p:nvPr/>
            </p:nvSpPr>
            <p:spPr>
              <a:xfrm rot="5400000">
                <a:off x="3876376" y="1762392"/>
                <a:ext cx="251125" cy="154767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14802" y="2154897"/>
                <a:ext cx="5701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5 m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410067" y="2364350"/>
                <a:ext cx="11368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Optical  Links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10018" y="2649274"/>
                <a:ext cx="13575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9 Sensor Stave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2709" y="1461418"/>
              <a:ext cx="1204855" cy="906586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7891154" y="2846631"/>
              <a:ext cx="914400" cy="61763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RCDAQ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141409" y="2494231"/>
              <a:ext cx="398404" cy="201223"/>
            </a:xfrm>
            <a:prstGeom prst="rightArrow">
              <a:avLst/>
            </a:prstGeom>
            <a:solidFill>
              <a:srgbClr val="660066"/>
            </a:solidFill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6190" y="1143825"/>
            <a:ext cx="3581400" cy="5543550"/>
            <a:chOff x="0" y="1143000"/>
            <a:chExt cx="3581400" cy="5543550"/>
          </a:xfrm>
        </p:grpSpPr>
        <p:pic>
          <p:nvPicPr>
            <p:cNvPr id="68" name="Picture 67" descr="stav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733800"/>
              <a:ext cx="1097007" cy="2133600"/>
            </a:xfrm>
            <a:prstGeom prst="rect">
              <a:avLst/>
            </a:prstGeom>
          </p:spPr>
        </p:pic>
        <p:pic>
          <p:nvPicPr>
            <p:cNvPr id="69" name="Picture 68" descr="ALPIDE_chip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733800"/>
              <a:ext cx="2016794" cy="2057400"/>
            </a:xfrm>
            <a:prstGeom prst="rect">
              <a:avLst/>
            </a:prstGeom>
          </p:spPr>
        </p:pic>
        <p:sp>
          <p:nvSpPr>
            <p:cNvPr id="70" name="Content Placeholder 2"/>
            <p:cNvSpPr txBox="1">
              <a:spLocks/>
            </p:cNvSpPr>
            <p:nvPr/>
          </p:nvSpPr>
          <p:spPr bwMode="auto">
            <a:xfrm>
              <a:off x="0" y="5867400"/>
              <a:ext cx="358140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1200"/>
                </a:spcBef>
                <a:buFont typeface="Arial" charset="0"/>
                <a:buNone/>
              </a:pPr>
              <a:r>
                <a:rPr lang="en-US" sz="1800" b="1" dirty="0">
                  <a:solidFill>
                    <a:srgbClr val="FF6600"/>
                  </a:solidFill>
                  <a:latin typeface="Arial" charset="0"/>
                </a:rPr>
                <a:t>One HIC and 5+ individual ALPIDE chips.</a:t>
              </a:r>
              <a:endParaRPr lang="en-US" sz="1600" dirty="0">
                <a:solidFill>
                  <a:srgbClr val="FF6600"/>
                </a:solidFill>
                <a:latin typeface="Arial" charset="0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107350" y="1143000"/>
              <a:ext cx="3151889" cy="2362201"/>
            </a:xfrm>
            <a:prstGeom prst="roundRect">
              <a:avLst/>
            </a:prstGeom>
            <a:noFill/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29200" y="914399"/>
            <a:ext cx="4121939" cy="5237203"/>
            <a:chOff x="5029200" y="914399"/>
            <a:chExt cx="4121939" cy="5237203"/>
          </a:xfrm>
        </p:grpSpPr>
        <p:sp>
          <p:nvSpPr>
            <p:cNvPr id="73" name="Rounded Rectangle 72"/>
            <p:cNvSpPr/>
            <p:nvPr/>
          </p:nvSpPr>
          <p:spPr>
            <a:xfrm>
              <a:off x="5029200" y="914399"/>
              <a:ext cx="3886200" cy="12954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73" descr="MOSAIC_boar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290" y="3581400"/>
              <a:ext cx="1715110" cy="2210839"/>
            </a:xfrm>
            <a:prstGeom prst="rect">
              <a:avLst/>
            </a:prstGeom>
            <a:ln w="47625">
              <a:solidFill>
                <a:srgbClr val="FF0000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991573" y="5782270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MOSAIC </a:t>
              </a:r>
              <a:r>
                <a:rPr lang="en-US" b="1" dirty="0" err="1">
                  <a:solidFill>
                    <a:srgbClr val="FF0000"/>
                  </a:solidFill>
                  <a:latin typeface="Arial"/>
                  <a:cs typeface="Arial"/>
                </a:rPr>
                <a:t>miniDAQ</a:t>
              </a:r>
              <a:endParaRPr lang="en-US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81400" y="2286000"/>
            <a:ext cx="3505200" cy="4038600"/>
            <a:chOff x="3581400" y="2286000"/>
            <a:chExt cx="3505200" cy="4038600"/>
          </a:xfrm>
        </p:grpSpPr>
        <p:sp>
          <p:nvSpPr>
            <p:cNvPr id="72" name="Rounded Rectangle 71"/>
            <p:cNvSpPr/>
            <p:nvPr/>
          </p:nvSpPr>
          <p:spPr>
            <a:xfrm>
              <a:off x="4953000" y="2286000"/>
              <a:ext cx="1219200" cy="1304768"/>
            </a:xfrm>
            <a:prstGeom prst="round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157" y="3733800"/>
              <a:ext cx="2879210" cy="2159408"/>
            </a:xfrm>
            <a:prstGeom prst="rect">
              <a:avLst/>
            </a:prstGeom>
            <a:ln w="44450">
              <a:solidFill>
                <a:srgbClr val="0432FF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3581400" y="595526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Power Board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678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3" y="125532"/>
            <a:ext cx="7412500" cy="1047600"/>
          </a:xfrm>
        </p:spPr>
        <p:txBody>
          <a:bodyPr>
            <a:normAutofit/>
          </a:bodyPr>
          <a:lstStyle/>
          <a:p>
            <a:r>
              <a:rPr lang="en-US" sz="2800" b="1" dirty="0"/>
              <a:t>Trigger Latency and Signal Shaping Time Study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7F1A-C3A2-FE4D-BCEC-B00A8BBB2257}" type="datetime1">
              <a:rPr lang="en-US" smtClean="0"/>
              <a:t>4/29/18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CB0A-1B32-1347-814D-2ECDA0B41BC5}" type="slidenum">
              <a:rPr lang="en-US" smtClean="0"/>
              <a:t>22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32592" y="1173131"/>
            <a:ext cx="8557145" cy="10736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Lower the OUT_D threshold (IDB) increases the trigger duration time, but also increases the cluster size which might include more background hits.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432FF"/>
                </a:solidFill>
              </a:rPr>
              <a:t>In the continuous readout mode, “trigger/strobe” can start as early as ~1uS</a:t>
            </a:r>
          </a:p>
        </p:txBody>
      </p:sp>
      <p:pic>
        <p:nvPicPr>
          <p:cNvPr id="8" name="Picture 7" descr="Cluster_VS_trig_delay_defaul_se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" y="2410774"/>
            <a:ext cx="4601770" cy="3633508"/>
          </a:xfrm>
          <a:prstGeom prst="rect">
            <a:avLst/>
          </a:prstGeom>
        </p:spPr>
      </p:pic>
      <p:pic>
        <p:nvPicPr>
          <p:cNvPr id="10" name="Picture 9" descr="Cluster_VS_trig_dela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88" y="2421987"/>
            <a:ext cx="4577841" cy="36222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5656" y="3743013"/>
            <a:ext cx="11153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Default 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9216" y="3327515"/>
            <a:ext cx="16154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Lower Threshold</a:t>
            </a:r>
          </a:p>
          <a:p>
            <a:r>
              <a:rPr lang="en-US" sz="1650" dirty="0"/>
              <a:t>(Lower the IDB)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AF2C32F-7378-374B-A2A0-BA59E2B6ABD3}"/>
              </a:ext>
            </a:extLst>
          </p:cNvPr>
          <p:cNvSpPr/>
          <p:nvPr/>
        </p:nvSpPr>
        <p:spPr>
          <a:xfrm>
            <a:off x="1993813" y="4675243"/>
            <a:ext cx="985652" cy="427512"/>
          </a:xfrm>
          <a:prstGeom prst="wedgeRoundRectCallout">
            <a:avLst>
              <a:gd name="adj1" fmla="val -23243"/>
              <a:gd name="adj2" fmla="val 131945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E70B8E-D29C-9246-A14B-53A03F79A1EC}"/>
              </a:ext>
            </a:extLst>
          </p:cNvPr>
          <p:cNvSpPr txBox="1"/>
          <p:nvPr/>
        </p:nvSpPr>
        <p:spPr>
          <a:xfrm>
            <a:off x="2126070" y="4667006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sPHENIX</a:t>
            </a:r>
            <a:endParaRPr lang="en-US" sz="1200" b="1" dirty="0"/>
          </a:p>
          <a:p>
            <a:r>
              <a:rPr lang="en-US" sz="1200" b="1" dirty="0"/>
              <a:t>trigger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407C4B-6A4F-3A41-BA2B-B1CE19BE5874}"/>
              </a:ext>
            </a:extLst>
          </p:cNvPr>
          <p:cNvSpPr txBox="1"/>
          <p:nvPr/>
        </p:nvSpPr>
        <p:spPr>
          <a:xfrm>
            <a:off x="603067" y="6052519"/>
            <a:ext cx="459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Nice work done by Xuan, </a:t>
            </a:r>
            <a:r>
              <a:rPr lang="en-US" dirty="0" err="1">
                <a:solidFill>
                  <a:srgbClr val="FF0000"/>
                </a:solidFill>
              </a:rPr>
              <a:t>Sho</a:t>
            </a:r>
            <a:r>
              <a:rPr lang="en-US" dirty="0">
                <a:solidFill>
                  <a:srgbClr val="FF0000"/>
                </a:solidFill>
              </a:rPr>
              <a:t> and Alex + others</a:t>
            </a:r>
          </a:p>
        </p:txBody>
      </p:sp>
    </p:spTree>
    <p:extLst>
      <p:ext uri="{BB962C8B-B14F-4D97-AF65-F5344CB8AC3E}">
        <p14:creationId xmlns:p14="http://schemas.microsoft.com/office/powerpoint/2010/main" val="572426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6D96-41A7-0043-A30B-1C3A0798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846" y="156782"/>
            <a:ext cx="6472418" cy="595573"/>
          </a:xfrm>
        </p:spPr>
        <p:txBody>
          <a:bodyPr>
            <a:normAutofit fontScale="90000"/>
          </a:bodyPr>
          <a:lstStyle/>
          <a:p>
            <a:r>
              <a:rPr lang="en-US" dirty="0"/>
              <a:t>To Do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7A4E7-1956-7548-BD08-9080F2B26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64" y="1093807"/>
            <a:ext cx="7886700" cy="49597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Update firmware, sync with latest ALICE firmware </a:t>
            </a:r>
          </a:p>
          <a:p>
            <a:pPr lvl="1"/>
            <a:r>
              <a:rPr lang="en-US" dirty="0"/>
              <a:t>Scrubbing etc.</a:t>
            </a:r>
          </a:p>
          <a:p>
            <a:pPr lvl="1"/>
            <a:r>
              <a:rPr lang="en-US" dirty="0"/>
              <a:t>Burn-in test, stability</a:t>
            </a:r>
          </a:p>
          <a:p>
            <a:r>
              <a:rPr lang="en-US" dirty="0"/>
              <a:t>Detector Control System (DCS) integration</a:t>
            </a:r>
          </a:p>
          <a:p>
            <a:pPr lvl="1"/>
            <a:r>
              <a:rPr lang="en-US" dirty="0"/>
              <a:t>Power distribution and monitoring </a:t>
            </a:r>
          </a:p>
          <a:p>
            <a:pPr lvl="1"/>
            <a:r>
              <a:rPr lang="en-US" dirty="0"/>
              <a:t>LV, “HV” and temperature </a:t>
            </a:r>
          </a:p>
          <a:p>
            <a:r>
              <a:rPr lang="en-US" dirty="0"/>
              <a:t>Sensor operation optimization </a:t>
            </a:r>
          </a:p>
          <a:p>
            <a:pPr lvl="1"/>
            <a:r>
              <a:rPr lang="en-US" dirty="0"/>
              <a:t>Scan parameters for optimal operation </a:t>
            </a:r>
          </a:p>
          <a:p>
            <a:pPr lvl="1"/>
            <a:r>
              <a:rPr lang="en-US" dirty="0"/>
              <a:t>Laser test bench setup at LANL  </a:t>
            </a:r>
          </a:p>
          <a:p>
            <a:r>
              <a:rPr lang="en-US" dirty="0"/>
              <a:t>Multi-stave readout </a:t>
            </a:r>
          </a:p>
          <a:p>
            <a:pPr lvl="1"/>
            <a:r>
              <a:rPr lang="en-US" dirty="0"/>
              <a:t>Up to 3 staves per RU</a:t>
            </a:r>
          </a:p>
          <a:p>
            <a:pPr lvl="1"/>
            <a:r>
              <a:rPr lang="en-US" dirty="0"/>
              <a:t>Default: 1 stave per RU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FED14-8016-8644-BA2E-8B440E4B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41C53-8BAF-D549-B10E-1AEB082251AD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56B9E-8FF7-E147-BC86-F4EF85D1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BBA8-7A8E-334E-86BA-09762256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65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12C394-DD35-8B4F-8DAE-10B82C72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sPHENIX System Integration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ED793-21E9-5D42-B9CA-F960E105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09843-A76F-A74E-886C-BFAB0FD1979C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92703-3646-6249-8A05-BCB235B0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EA6C7-1DA9-9D4B-9CF5-B8F38291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95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22" y="140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INTT-MVTX Space Conflict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83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INTT 4-layers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854" y="4398098"/>
            <a:ext cx="87394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Currently 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0000FF"/>
                </a:solidFill>
              </a:rPr>
              <a:t>INTT only includes ladder, no connectors, cooling barbs, </a:t>
            </a:r>
            <a:r>
              <a:rPr lang="en-US" sz="1600" dirty="0" err="1">
                <a:solidFill>
                  <a:srgbClr val="0000FF"/>
                </a:solidFill>
              </a:rPr>
              <a:t>etc</a:t>
            </a:r>
            <a:endParaRPr lang="en-US" sz="1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R&amp;D items</a:t>
            </a:r>
            <a:r>
              <a:rPr lang="en-US" sz="2000" dirty="0"/>
              <a:t>: </a:t>
            </a:r>
          </a:p>
          <a:p>
            <a:pPr marL="457200" indent="-457200">
              <a:buAutoNum type="arabicParenR"/>
            </a:pPr>
            <a:r>
              <a:rPr lang="en-US" sz="2000" dirty="0"/>
              <a:t>Extend cables to move the conical structure further out in z-direction; </a:t>
            </a:r>
          </a:p>
          <a:p>
            <a:pPr marL="457200" indent="-457200">
              <a:buAutoNum type="arabicParenR"/>
            </a:pPr>
            <a:r>
              <a:rPr lang="en-US" sz="2000" dirty="0"/>
              <a:t>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FPC data cable can’t be easily  extended (max additional ~10cm, machine limit)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Reduce angle of cone </a:t>
            </a:r>
            <a:r>
              <a:rPr lang="mr-IN" sz="1600" dirty="0"/>
              <a:t>–</a:t>
            </a:r>
            <a:r>
              <a:rPr lang="en-US" sz="1600" dirty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|&lt;0.95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INTT Acceptance</a:t>
            </a:r>
          </a:p>
          <a:p>
            <a:r>
              <a:rPr lang="en-US" dirty="0"/>
              <a:t> @ |z|=10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E600-1A3A-284D-A85B-817F6BD4A780}" type="datetime1">
              <a:rPr lang="en-US" smtClean="0"/>
              <a:t>4/29/18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366557-00C0-F549-AED0-A845EEC4109A}"/>
              </a:ext>
            </a:extLst>
          </p:cNvPr>
          <p:cNvSpPr txBox="1"/>
          <p:nvPr/>
        </p:nvSpPr>
        <p:spPr>
          <a:xfrm>
            <a:off x="6498808" y="37309"/>
            <a:ext cx="115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Walt’s talk</a:t>
            </a:r>
          </a:p>
        </p:txBody>
      </p:sp>
    </p:spTree>
    <p:extLst>
      <p:ext uri="{BB962C8B-B14F-4D97-AF65-F5344CB8AC3E}">
        <p14:creationId xmlns:p14="http://schemas.microsoft.com/office/powerpoint/2010/main" val="1265704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INTT-MVTX Conflict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INTT 4-layers</a:t>
              </a:r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5456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E64D-2547-704E-B98B-E71B8E15C10C}" type="datetime1">
              <a:rPr lang="en-US" smtClean="0"/>
              <a:t>4/29/18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31BCF7-4FE7-4B45-9C31-98AC8167B2CA}"/>
              </a:ext>
            </a:extLst>
          </p:cNvPr>
          <p:cNvSpPr/>
          <p:nvPr/>
        </p:nvSpPr>
        <p:spPr>
          <a:xfrm rot="18899799">
            <a:off x="6542390" y="3197190"/>
            <a:ext cx="1485817" cy="2908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F456A4-85E1-D14B-A2FB-7D4F0D4F556A}"/>
              </a:ext>
            </a:extLst>
          </p:cNvPr>
          <p:cNvSpPr txBox="1"/>
          <p:nvPr/>
        </p:nvSpPr>
        <p:spPr>
          <a:xfrm>
            <a:off x="178671" y="4571337"/>
            <a:ext cx="6382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Extend cables to move the conical structure further out in z-direction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FPC data cable is the HDI and can’t be easily  extended, CERN will produce extended 60cm long FPC prototype, ~Sept. 2019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Make long power extension ~50cm, 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Reduce angle of cone to free up space for INTT services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Redesign patch panel/cable connection shape and location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7289F1-1081-D94E-BBD0-079BA04B0ABA}"/>
              </a:ext>
            </a:extLst>
          </p:cNvPr>
          <p:cNvSpPr txBox="1"/>
          <p:nvPr/>
        </p:nvSpPr>
        <p:spPr>
          <a:xfrm>
            <a:off x="7137400" y="203200"/>
            <a:ext cx="115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Walt’s talk</a:t>
            </a:r>
          </a:p>
        </p:txBody>
      </p:sp>
    </p:spTree>
    <p:extLst>
      <p:ext uri="{BB962C8B-B14F-4D97-AF65-F5344CB8AC3E}">
        <p14:creationId xmlns:p14="http://schemas.microsoft.com/office/powerpoint/2010/main" val="961371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954" y="153689"/>
            <a:ext cx="740484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MVTX Flexible Printed Circuit (FPC)</a:t>
            </a:r>
            <a:br>
              <a:rPr lang="en-US" dirty="0"/>
            </a:br>
            <a:r>
              <a:rPr lang="en-US" sz="3100" dirty="0">
                <a:solidFill>
                  <a:srgbClr val="0000FF"/>
                </a:solidFill>
              </a:rPr>
              <a:t>Extend MVTX Service Cables? </a:t>
            </a:r>
            <a:br>
              <a:rPr lang="en-US" sz="3100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Maximum ~60cm for HS signal, TBD through R&amp;D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6AAE1-DD42-C844-9E7F-2D6F9E8E5D59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563904" y="5540100"/>
            <a:ext cx="64904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F9144C-4A10-AE47-B6D9-4E0C77151C53}"/>
              </a:ext>
            </a:extLst>
          </p:cNvPr>
          <p:cNvSpPr/>
          <p:nvPr/>
        </p:nvSpPr>
        <p:spPr>
          <a:xfrm rot="20567368">
            <a:off x="3541059" y="4648102"/>
            <a:ext cx="1797408" cy="460199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B4DD6-7D1F-5B44-92D9-3897E3591BB5}"/>
              </a:ext>
            </a:extLst>
          </p:cNvPr>
          <p:cNvSpPr txBox="1"/>
          <p:nvPr/>
        </p:nvSpPr>
        <p:spPr>
          <a:xfrm>
            <a:off x="4571357" y="5005705"/>
            <a:ext cx="32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Extend FPC/signal path by ~10cm</a:t>
            </a:r>
          </a:p>
        </p:txBody>
      </p:sp>
    </p:spTree>
    <p:extLst>
      <p:ext uri="{BB962C8B-B14F-4D97-AF65-F5344CB8AC3E}">
        <p14:creationId xmlns:p14="http://schemas.microsoft.com/office/powerpoint/2010/main" val="3243231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4F860D0-44F8-0040-B76D-280F8FB81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598443" y="3773346"/>
            <a:ext cx="5082569" cy="812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73E24A-A026-6B4F-BB07-57B485B1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43" y="122213"/>
            <a:ext cx="7886700" cy="923365"/>
          </a:xfrm>
        </p:spPr>
        <p:txBody>
          <a:bodyPr>
            <a:normAutofit fontScale="90000"/>
          </a:bodyPr>
          <a:lstStyle/>
          <a:p>
            <a:r>
              <a:rPr lang="en-US" dirty="0"/>
              <a:t>MVTX Mockup &amp; FPC Extension R&amp;D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5EE3B-E7BA-1649-9A60-86A007621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682A-037E-0A48-9011-3E2789A5CA92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D2C8E-FAF3-F14E-BD13-4239D8DB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4D98E-44C3-404B-9F95-3585209F0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4061D-3D9D-D248-B336-1CFD8B126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9" t="-665" r="34889" b="665"/>
          <a:stretch/>
        </p:blipFill>
        <p:spPr>
          <a:xfrm rot="16200000">
            <a:off x="3312313" y="-1533379"/>
            <a:ext cx="2635624" cy="8236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D66BE7-AA22-284C-8B35-BF2666F6508A}"/>
              </a:ext>
            </a:extLst>
          </p:cNvPr>
          <p:cNvSpPr txBox="1"/>
          <p:nvPr/>
        </p:nvSpPr>
        <p:spPr>
          <a:xfrm>
            <a:off x="2728199" y="4297144"/>
            <a:ext cx="181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Extend FPC/data </a:t>
            </a:r>
          </a:p>
          <a:p>
            <a:r>
              <a:rPr lang="en-US" sz="1400" dirty="0"/>
              <a:t>cable by ~10cm?, R&amp;D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B7814AF5-667F-C947-911F-D1439CC37705}"/>
              </a:ext>
            </a:extLst>
          </p:cNvPr>
          <p:cNvSpPr/>
          <p:nvPr/>
        </p:nvSpPr>
        <p:spPr>
          <a:xfrm>
            <a:off x="2836185" y="4076603"/>
            <a:ext cx="884684" cy="1752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4B440B-AB1A-E944-A551-AF2868A17779}"/>
              </a:ext>
            </a:extLst>
          </p:cNvPr>
          <p:cNvSpPr txBox="1"/>
          <p:nvPr/>
        </p:nvSpPr>
        <p:spPr>
          <a:xfrm>
            <a:off x="4352081" y="2905478"/>
            <a:ext cx="1596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PWR extension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L=15cm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03D84DEC-0A09-C741-879C-0B77A842C36A}"/>
              </a:ext>
            </a:extLst>
          </p:cNvPr>
          <p:cNvSpPr/>
          <p:nvPr/>
        </p:nvSpPr>
        <p:spPr>
          <a:xfrm>
            <a:off x="1064872" y="5074928"/>
            <a:ext cx="4132162" cy="254564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B952CE-6BB0-1F48-8656-5EEA8DF9BBE0}"/>
              </a:ext>
            </a:extLst>
          </p:cNvPr>
          <p:cNvSpPr txBox="1"/>
          <p:nvPr/>
        </p:nvSpPr>
        <p:spPr>
          <a:xfrm>
            <a:off x="469626" y="5485641"/>
            <a:ext cx="7611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Extended power cables AVDD/DVDD: </a:t>
            </a:r>
          </a:p>
          <a:p>
            <a:r>
              <a:rPr lang="en-US" dirty="0"/>
              <a:t>L = ~50cm, and possibly with 2~3 different lengths, like 30cm and 40cm</a:t>
            </a:r>
          </a:p>
          <a:p>
            <a:r>
              <a:rPr lang="en-US" dirty="0"/>
              <a:t>Separate PWR and signal connections at different Z-locations.  </a:t>
            </a:r>
          </a:p>
        </p:txBody>
      </p:sp>
    </p:spTree>
    <p:extLst>
      <p:ext uri="{BB962C8B-B14F-4D97-AF65-F5344CB8AC3E}">
        <p14:creationId xmlns:p14="http://schemas.microsoft.com/office/powerpoint/2010/main" val="410297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08655-BD91-5E40-AA8C-12578886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" y="96186"/>
            <a:ext cx="8937811" cy="722031"/>
          </a:xfrm>
        </p:spPr>
        <p:txBody>
          <a:bodyPr/>
          <a:lstStyle/>
          <a:p>
            <a:r>
              <a:rPr lang="en-US" dirty="0" err="1"/>
              <a:t>SamTec</a:t>
            </a:r>
            <a:r>
              <a:rPr lang="en-US" dirty="0"/>
              <a:t> Cable and FPC Extension R&amp;D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A8BDE-D08B-F04E-BEC2-572B4B0C6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E64B-B62D-5D44-8D03-2EC0B569A48D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F7D96-A8F4-F848-B6E7-6C6FDDA3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EEF3D-08E0-444B-B32A-257405AD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B46F9D-98BD-7146-8167-963C10CB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29" y="818217"/>
            <a:ext cx="7871012" cy="59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0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1C7C-672E-2240-A1FA-EE8AA2E3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1"/>
            <a:ext cx="7632270" cy="1022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Status: Where do we stand?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06AF6-F149-9347-8177-4A0F1FDCB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23" y="1241910"/>
            <a:ext cx="7886700" cy="511444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Full proposal submitted to BNL Associate Laboratory Director Dr. Berndt Mueller in Feb. 2018</a:t>
            </a:r>
          </a:p>
          <a:p>
            <a:endParaRPr lang="en-US" dirty="0"/>
          </a:p>
          <a:p>
            <a:r>
              <a:rPr lang="en-US" dirty="0"/>
              <a:t>March 27, a meeting of ALD, MVTX principals, co-SP and sPHENIX project office. Given improved DOE funding fiscal outlook, ALD recommended to bring MVTX into MIE baseline: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This would be post-OPC/CD-1 Review(5/23-25, 2018), MIE baseline will be defined in the CD-2 (~summer 2019); </a:t>
            </a:r>
            <a:r>
              <a:rPr lang="en-US" dirty="0"/>
              <a:t>MS Project -&gt; P6 in progress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Exploring advance-funding options to procure Readout Units ($250K, now) and staves from ALICE at CERN ($1.2M, fall 2018)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Cost saving and reduce technical and schedule risks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ALD seeks DOE agreement to proceed</a:t>
            </a:r>
          </a:p>
          <a:p>
            <a:pPr lvl="1"/>
            <a:endParaRPr lang="en-US" dirty="0"/>
          </a:p>
          <a:p>
            <a:r>
              <a:rPr lang="en-US" dirty="0"/>
              <a:t> MVTX workfest at MIT 4/30-5/1, 2018</a:t>
            </a:r>
          </a:p>
          <a:p>
            <a:pPr lvl="1"/>
            <a:r>
              <a:rPr lang="en-US" dirty="0"/>
              <a:t>Refine MVTX roadmap – cost &amp; schedule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Prepare for sPHENIX integration mini review (~summer 18)</a:t>
            </a:r>
          </a:p>
          <a:p>
            <a:pPr lvl="2"/>
            <a:r>
              <a:rPr lang="en-US" dirty="0"/>
              <a:t>MVTX+INTT+TPC…</a:t>
            </a:r>
          </a:p>
          <a:p>
            <a:pPr lvl="2"/>
            <a:r>
              <a:rPr lang="en-US" dirty="0"/>
              <a:t>Both electrical and mechanical systems</a:t>
            </a:r>
          </a:p>
          <a:p>
            <a:pPr marL="0" indent="0">
              <a:buNone/>
            </a:pPr>
            <a:r>
              <a:rPr lang="en-US" dirty="0"/>
              <a:t>         https://</a:t>
            </a:r>
            <a:r>
              <a:rPr lang="en-US" dirty="0" err="1"/>
              <a:t>indico.bnl.gov</a:t>
            </a:r>
            <a:r>
              <a:rPr lang="en-US" dirty="0"/>
              <a:t>/event/4380/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B5D67-272B-2A46-935F-A9038F72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0BE5-80C6-0942-86A5-5A2AE51FFD7B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7BB64-FF7F-AF45-9C5C-876900EB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A1683-3352-9F46-8F24-471F72EF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83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CB4E4-3E54-2941-8E4F-34B0368D22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3772494" y="598728"/>
            <a:ext cx="5370911" cy="1895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48D44-1EF3-E645-9540-B70B9C29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401" y="52601"/>
            <a:ext cx="5831470" cy="746043"/>
          </a:xfrm>
        </p:spPr>
        <p:txBody>
          <a:bodyPr/>
          <a:lstStyle/>
          <a:p>
            <a:r>
              <a:rPr lang="en-US" dirty="0"/>
              <a:t>To Do List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5EDBB-908E-1947-9DC4-9B5034AD0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38" y="1435261"/>
            <a:ext cx="7886700" cy="47590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FPC extension </a:t>
            </a:r>
          </a:p>
          <a:p>
            <a:pPr lvl="1"/>
            <a:r>
              <a:rPr lang="en-US" dirty="0"/>
              <a:t>Signal path,  +10cm </a:t>
            </a:r>
          </a:p>
          <a:p>
            <a:pPr lvl="1"/>
            <a:r>
              <a:rPr lang="en-US" dirty="0"/>
              <a:t>Power extension, ~50cm</a:t>
            </a:r>
          </a:p>
          <a:p>
            <a:pPr lvl="1"/>
            <a:endParaRPr lang="en-US" dirty="0"/>
          </a:p>
          <a:p>
            <a:r>
              <a:rPr lang="en-US" dirty="0" err="1"/>
              <a:t>SamTec</a:t>
            </a:r>
            <a:r>
              <a:rPr lang="en-US" dirty="0"/>
              <a:t> cable length vs signal quality </a:t>
            </a:r>
          </a:p>
          <a:p>
            <a:pPr lvl="1"/>
            <a:r>
              <a:rPr lang="en-US" dirty="0"/>
              <a:t>5~7m</a:t>
            </a:r>
          </a:p>
          <a:p>
            <a:pPr lvl="1"/>
            <a:r>
              <a:rPr lang="en-US" dirty="0"/>
              <a:t>RU location, MVTX electrical system integration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Carbon structure and connector design </a:t>
            </a:r>
          </a:p>
          <a:p>
            <a:pPr lvl="1"/>
            <a:r>
              <a:rPr lang="en-US" dirty="0"/>
              <a:t>FPC HS signal connectors</a:t>
            </a:r>
          </a:p>
          <a:p>
            <a:pPr lvl="1"/>
            <a:r>
              <a:rPr lang="en-US" dirty="0"/>
              <a:t>FPC power extension connectors </a:t>
            </a:r>
          </a:p>
          <a:p>
            <a:pPr lvl="1"/>
            <a:r>
              <a:rPr lang="en-US" dirty="0"/>
              <a:t>MVT Service barrel and mechanical system integration </a:t>
            </a:r>
          </a:p>
          <a:p>
            <a:pPr lvl="1"/>
            <a:r>
              <a:rPr lang="en-US" dirty="0"/>
              <a:t>Installation procedure  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C9124-9953-3749-BD94-5AC41F225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406-1BCB-6343-B621-75DBF4961EB1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E3291-496F-A44B-8413-EF01F859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C7014-294D-734C-BC44-6916F191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31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12C394-DD35-8B4F-8DAE-10B82C72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ED793-21E9-5D42-B9CA-F960E105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D16F-2694-384A-A7D7-74D0CE6C1EB2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92703-3646-6249-8A05-BCB235B0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EA6C7-1DA9-9D4B-9CF5-B8F38291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3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2" y="178274"/>
            <a:ext cx="6571503" cy="994172"/>
          </a:xfrm>
        </p:spPr>
        <p:txBody>
          <a:bodyPr/>
          <a:lstStyle/>
          <a:p>
            <a:r>
              <a:rPr lang="en-US" dirty="0"/>
              <a:t>MVTX Carbon Structures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74D2-471A-6C4C-8CE6-7479FBD40384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3D49-09AE-EC4F-8773-351406376ACB}" type="slidenum">
              <a:rPr lang="en-US" smtClean="0"/>
              <a:t>32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115647" y="1192805"/>
            <a:ext cx="3109795" cy="1737794"/>
            <a:chOff x="0" y="513807"/>
            <a:chExt cx="8046824" cy="44966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80313" y="4031318"/>
              <a:ext cx="1202412" cy="895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IB CYSS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00928" y="1509315"/>
              <a:ext cx="1245896" cy="895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39358" y="2150666"/>
              <a:ext cx="1325637" cy="56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13164" y="3000389"/>
              <a:ext cx="1334347" cy="56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87" y="2065396"/>
            <a:ext cx="6339663" cy="35591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9A71F6-0387-B442-85D7-C36EC861320F}"/>
              </a:ext>
            </a:extLst>
          </p:cNvPr>
          <p:cNvSpPr txBox="1"/>
          <p:nvPr/>
        </p:nvSpPr>
        <p:spPr>
          <a:xfrm>
            <a:off x="6979634" y="3749104"/>
            <a:ext cx="22172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 carbon frames:</a:t>
            </a:r>
          </a:p>
          <a:p>
            <a:pPr marL="214313" indent="-214313">
              <a:buFontTx/>
              <a:buChar char="-"/>
            </a:pPr>
            <a:r>
              <a:rPr lang="en-US" sz="1600" dirty="0" err="1"/>
              <a:t>CYlindrical</a:t>
            </a:r>
            <a:r>
              <a:rPr lang="en-US" sz="1600" dirty="0"/>
              <a:t> Support </a:t>
            </a:r>
          </a:p>
          <a:p>
            <a:r>
              <a:rPr lang="en-US" sz="1600" dirty="0"/>
              <a:t>     Structure (CYSS)</a:t>
            </a:r>
          </a:p>
          <a:p>
            <a:r>
              <a:rPr lang="en-US" sz="1600" dirty="0"/>
              <a:t>- End Wheels</a:t>
            </a:r>
          </a:p>
          <a:p>
            <a:endParaRPr lang="en-US" sz="16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C7AA46-A8EC-364E-90E0-5C1F93F1063A}"/>
              </a:ext>
            </a:extLst>
          </p:cNvPr>
          <p:cNvCxnSpPr>
            <a:cxnSpLocks/>
          </p:cNvCxnSpPr>
          <p:nvPr/>
        </p:nvCxnSpPr>
        <p:spPr>
          <a:xfrm flipH="1" flipV="1">
            <a:off x="6317674" y="4110080"/>
            <a:ext cx="713946" cy="5067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8BC332-B00B-3242-B92C-08D704157A22}"/>
              </a:ext>
            </a:extLst>
          </p:cNvPr>
          <p:cNvCxnSpPr>
            <a:cxnSpLocks/>
          </p:cNvCxnSpPr>
          <p:nvPr/>
        </p:nvCxnSpPr>
        <p:spPr>
          <a:xfrm flipH="1" flipV="1">
            <a:off x="4551218" y="4577900"/>
            <a:ext cx="2480402" cy="1343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98244AF-4089-D84F-AC07-1969098121F5}"/>
              </a:ext>
            </a:extLst>
          </p:cNvPr>
          <p:cNvSpPr/>
          <p:nvPr/>
        </p:nvSpPr>
        <p:spPr>
          <a:xfrm>
            <a:off x="1" y="2930599"/>
            <a:ext cx="1153391" cy="7169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6C4DEC-2CF2-B548-AD69-44530BDA10EC}"/>
              </a:ext>
            </a:extLst>
          </p:cNvPr>
          <p:cNvSpPr/>
          <p:nvPr/>
        </p:nvSpPr>
        <p:spPr>
          <a:xfrm>
            <a:off x="1994749" y="2338048"/>
            <a:ext cx="893924" cy="4460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1B8295-3783-FE42-B6D8-E2DE4FDBFCD4}"/>
              </a:ext>
            </a:extLst>
          </p:cNvPr>
          <p:cNvSpPr/>
          <p:nvPr/>
        </p:nvSpPr>
        <p:spPr>
          <a:xfrm>
            <a:off x="1874286" y="3568593"/>
            <a:ext cx="958394" cy="7116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B445F8-EBF1-994F-851E-FC7984124467}"/>
              </a:ext>
            </a:extLst>
          </p:cNvPr>
          <p:cNvSpPr/>
          <p:nvPr/>
        </p:nvSpPr>
        <p:spPr>
          <a:xfrm>
            <a:off x="3657294" y="2982386"/>
            <a:ext cx="893924" cy="4460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259977-C45F-9047-9927-D4D45D0EBD7B}"/>
              </a:ext>
            </a:extLst>
          </p:cNvPr>
          <p:cNvSpPr/>
          <p:nvPr/>
        </p:nvSpPr>
        <p:spPr>
          <a:xfrm>
            <a:off x="3277566" y="4287412"/>
            <a:ext cx="1273652" cy="10052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D89B93-4C47-3241-85F1-3DB437E61120}"/>
              </a:ext>
            </a:extLst>
          </p:cNvPr>
          <p:cNvSpPr/>
          <p:nvPr/>
        </p:nvSpPr>
        <p:spPr>
          <a:xfrm>
            <a:off x="5423749" y="3664510"/>
            <a:ext cx="893924" cy="4460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89B8F9-6923-1F4D-B8B1-A60E3BF23671}"/>
              </a:ext>
            </a:extLst>
          </p:cNvPr>
          <p:cNvSpPr/>
          <p:nvPr/>
        </p:nvSpPr>
        <p:spPr>
          <a:xfrm>
            <a:off x="6484271" y="1930768"/>
            <a:ext cx="1646067" cy="955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6A9187-FB39-8743-AC8A-B08C7FE2DAED}"/>
              </a:ext>
            </a:extLst>
          </p:cNvPr>
          <p:cNvCxnSpPr>
            <a:cxnSpLocks/>
          </p:cNvCxnSpPr>
          <p:nvPr/>
        </p:nvCxnSpPr>
        <p:spPr>
          <a:xfrm flipH="1" flipV="1">
            <a:off x="6796774" y="2950959"/>
            <a:ext cx="258346" cy="12030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D3C1C97-CE6F-C14C-AE53-953549ACF704}"/>
              </a:ext>
            </a:extLst>
          </p:cNvPr>
          <p:cNvSpPr/>
          <p:nvPr/>
        </p:nvSpPr>
        <p:spPr>
          <a:xfrm>
            <a:off x="4641" y="4110081"/>
            <a:ext cx="1906733" cy="541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F1A20C-189C-AA49-B820-2C5799FD0FD1}"/>
              </a:ext>
            </a:extLst>
          </p:cNvPr>
          <p:cNvSpPr/>
          <p:nvPr/>
        </p:nvSpPr>
        <p:spPr>
          <a:xfrm>
            <a:off x="327752" y="5037833"/>
            <a:ext cx="2463362" cy="484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4B301F-F3E0-514C-9856-5F0C587A586C}"/>
              </a:ext>
            </a:extLst>
          </p:cNvPr>
          <p:cNvSpPr txBox="1"/>
          <p:nvPr/>
        </p:nvSpPr>
        <p:spPr>
          <a:xfrm>
            <a:off x="135415" y="1274350"/>
            <a:ext cx="6383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Carbon structures need modifications </a:t>
            </a:r>
            <a:r>
              <a:rPr lang="en-US" sz="2000" dirty="0" err="1">
                <a:solidFill>
                  <a:srgbClr val="FF0000"/>
                </a:solidFill>
              </a:rPr>
              <a:t>w.r.t</a:t>
            </a:r>
            <a:r>
              <a:rPr lang="en-US" sz="2000" dirty="0">
                <a:solidFill>
                  <a:srgbClr val="FF0000"/>
                </a:solidFill>
              </a:rPr>
              <a:t>. ALICE for installation in </a:t>
            </a:r>
            <a:r>
              <a:rPr lang="en-US" sz="2000" dirty="0" err="1">
                <a:solidFill>
                  <a:srgbClr val="FF0000"/>
                </a:solidFill>
              </a:rPr>
              <a:t>sPHENIX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8D857B-3FD0-7542-8071-1D340215AA77}"/>
              </a:ext>
            </a:extLst>
          </p:cNvPr>
          <p:cNvSpPr/>
          <p:nvPr/>
        </p:nvSpPr>
        <p:spPr>
          <a:xfrm>
            <a:off x="4701826" y="3298354"/>
            <a:ext cx="1756124" cy="336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833082-7186-2842-B0C8-1338E90B3AA8}"/>
              </a:ext>
            </a:extLst>
          </p:cNvPr>
          <p:cNvSpPr/>
          <p:nvPr/>
        </p:nvSpPr>
        <p:spPr>
          <a:xfrm>
            <a:off x="118162" y="2073909"/>
            <a:ext cx="4528222" cy="25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" name="Picture 2" descr="Picture 2">
            <a:extLst>
              <a:ext uri="{FF2B5EF4-FFF2-40B4-BE49-F238E27FC236}">
                <a16:creationId xmlns:a16="http://schemas.microsoft.com/office/drawing/2014/main" id="{E1068B4D-35A7-194D-82EC-32329217B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9234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976" y="76200"/>
            <a:ext cx="7115335" cy="990600"/>
          </a:xfrm>
        </p:spPr>
        <p:txBody>
          <a:bodyPr>
            <a:normAutofit/>
          </a:bodyPr>
          <a:lstStyle/>
          <a:p>
            <a:r>
              <a:rPr lang="en-US" sz="3600" b="1" dirty="0"/>
              <a:t>MVTX Mechanical Conceptual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72" y="1322938"/>
            <a:ext cx="5069884" cy="1374837"/>
          </a:xfrm>
        </p:spPr>
        <p:txBody>
          <a:bodyPr>
            <a:normAutofit/>
          </a:bodyPr>
          <a:lstStyle/>
          <a:p>
            <a:r>
              <a:rPr lang="en-US" dirty="0"/>
              <a:t>View of MVTX half detector assembly with extended central barrel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20439" r="5465" b="11993"/>
          <a:stretch/>
        </p:blipFill>
        <p:spPr>
          <a:xfrm>
            <a:off x="152400" y="2700188"/>
            <a:ext cx="4410185" cy="2661685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167796" y="4261524"/>
            <a:ext cx="3748704" cy="2094826"/>
            <a:chOff x="0" y="513807"/>
            <a:chExt cx="8046824" cy="44966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613812" y="4031317"/>
              <a:ext cx="1756875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IB CYSS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06366" y="1509314"/>
              <a:ext cx="1040458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52096" y="2149487"/>
              <a:ext cx="1182953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76618" y="2930342"/>
              <a:ext cx="1129748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2</a:t>
              </a:r>
            </a:p>
          </p:txBody>
        </p:sp>
      </p:grpSp>
      <p:cxnSp>
        <p:nvCxnSpPr>
          <p:cNvPr id="16" name="Straight Arrow Connector 15"/>
          <p:cNvCxnSpPr>
            <a:endCxn id="7" idx="3"/>
          </p:cNvCxnSpPr>
          <p:nvPr/>
        </p:nvCxnSpPr>
        <p:spPr>
          <a:xfrm flipV="1">
            <a:off x="3048000" y="4031031"/>
            <a:ext cx="1514585" cy="3123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896457">
            <a:off x="3311610" y="4055424"/>
            <a:ext cx="1392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27cm</a:t>
            </a:r>
          </a:p>
          <a:p>
            <a:r>
              <a:rPr lang="en-US" dirty="0"/>
              <a:t>MVTX Staves</a:t>
            </a:r>
          </a:p>
        </p:txBody>
      </p:sp>
      <p:grpSp>
        <p:nvGrpSpPr>
          <p:cNvPr id="19" name="Group 112"/>
          <p:cNvGrpSpPr/>
          <p:nvPr/>
        </p:nvGrpSpPr>
        <p:grpSpPr>
          <a:xfrm>
            <a:off x="5855234" y="1447800"/>
            <a:ext cx="2851151" cy="2503965"/>
            <a:chOff x="7365933" y="154094"/>
            <a:chExt cx="3771955" cy="3353736"/>
          </a:xfrm>
        </p:grpSpPr>
        <p:pic>
          <p:nvPicPr>
            <p:cNvPr id="20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1" name="Shape 111"/>
            <p:cNvSpPr/>
            <p:nvPr/>
          </p:nvSpPr>
          <p:spPr>
            <a:xfrm>
              <a:off x="8692274" y="154094"/>
              <a:ext cx="1396104" cy="7145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</a:rPr>
                <a:t>Stave layout 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Beam view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Line Callout 1 3"/>
          <p:cNvSpPr/>
          <p:nvPr/>
        </p:nvSpPr>
        <p:spPr>
          <a:xfrm>
            <a:off x="2712333" y="4882587"/>
            <a:ext cx="2054578" cy="1174904"/>
          </a:xfrm>
          <a:prstGeom prst="borderCallout1">
            <a:avLst>
              <a:gd name="adj1" fmla="val 18750"/>
              <a:gd name="adj2" fmla="val -8333"/>
              <a:gd name="adj3" fmla="val -46207"/>
              <a:gd name="adj4" fmla="val -217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Needed extension for sPHENIX INTT integration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6318897-DC27-9849-B589-F7F1853D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8EF-831A-FC44-8FF8-035B41B86CC6}" type="datetime1">
              <a:rPr lang="en-US" smtClean="0"/>
              <a:t>4/29/18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10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65BA0-8D74-034B-8668-4D55130B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F456D-D8F2-B446-A3C3-168476A1E341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DEBFD-E78E-D24C-A484-BA79BB03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C4C10-A89E-E649-A077-3E3D2F66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D5F59-28CB-684C-BED5-E0117DC2F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5" y="1823060"/>
            <a:ext cx="8923910" cy="41790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0DEB5F-446C-264A-8185-6D0A7D0A35F7}"/>
              </a:ext>
            </a:extLst>
          </p:cNvPr>
          <p:cNvSpPr txBox="1">
            <a:spLocks/>
          </p:cNvSpPr>
          <p:nvPr/>
        </p:nvSpPr>
        <p:spPr>
          <a:xfrm>
            <a:off x="684860" y="304363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sPHENIX Integration: MVTX + INTT + TPC </a:t>
            </a:r>
          </a:p>
        </p:txBody>
      </p:sp>
    </p:spTree>
    <p:extLst>
      <p:ext uri="{BB962C8B-B14F-4D97-AF65-F5344CB8AC3E}">
        <p14:creationId xmlns:p14="http://schemas.microsoft.com/office/powerpoint/2010/main" val="867738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4A487-2ADE-6B40-AFBD-5C73A9E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522"/>
            <a:ext cx="7886700" cy="1325563"/>
          </a:xfrm>
        </p:spPr>
        <p:txBody>
          <a:bodyPr/>
          <a:lstStyle/>
          <a:p>
            <a:r>
              <a:rPr lang="en-US" dirty="0"/>
              <a:t>Another one: MVTX + INTT + TPC</a:t>
            </a:r>
            <a:br>
              <a:rPr lang="en-US" dirty="0"/>
            </a:br>
            <a:r>
              <a:rPr lang="en-US" dirty="0"/>
              <a:t>from Dan </a:t>
            </a:r>
            <a:r>
              <a:rPr lang="en-US" dirty="0" err="1"/>
              <a:t>Cacace</a:t>
            </a:r>
            <a:r>
              <a:rPr lang="en-US" dirty="0"/>
              <a:t>, 4/27/2018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874DA-A6A9-5241-831B-7DF006AB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FEAC-D18D-0C4B-B42A-91C90ED5B61F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0787B-7CF5-4B4E-957A-9B8CE415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02929-AABA-DF4A-A484-4E32BB9B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635404-1521-3B41-A4A9-1F53CBCFA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" y="1313727"/>
            <a:ext cx="9059986" cy="51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26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12431-FD6B-BC48-A5A0-16B70319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&amp;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DBFE9-09FD-9049-99FC-3E6D3D06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7B1F-B6F3-E346-9D50-3F7DDBB0FD16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97248-A67A-D141-883B-0023E386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35853-5480-CB4B-B0D0-BF4E5A178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66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228" y="661398"/>
            <a:ext cx="6588473" cy="1324191"/>
          </a:xfrm>
        </p:spPr>
        <p:txBody>
          <a:bodyPr>
            <a:normAutofit/>
          </a:bodyPr>
          <a:lstStyle/>
          <a:p>
            <a:r>
              <a:rPr lang="en-US" b="1" dirty="0"/>
              <a:t>Updated Major Cost Items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A14B1-F264-2245-8AE2-1A1FAD2E183C}" type="datetime1">
              <a:rPr lang="en-US" smtClean="0"/>
              <a:t>4/29/18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0" y="2725807"/>
            <a:ext cx="9106370" cy="2520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8BC7F3-1225-8B45-AE51-17AAFB0BC9FB}"/>
              </a:ext>
            </a:extLst>
          </p:cNvPr>
          <p:cNvSpPr txBox="1"/>
          <p:nvPr/>
        </p:nvSpPr>
        <p:spPr>
          <a:xfrm>
            <a:off x="7394322" y="3375802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$250K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0DDCB-1508-EC42-B6CD-FEE7DA9FABC6}"/>
              </a:ext>
            </a:extLst>
          </p:cNvPr>
          <p:cNvSpPr txBox="1"/>
          <p:nvPr/>
        </p:nvSpPr>
        <p:spPr>
          <a:xfrm>
            <a:off x="7376690" y="309562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$1.2M</a:t>
            </a:r>
          </a:p>
        </p:txBody>
      </p:sp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A33D7036-B31E-5244-BE76-AD0034F9C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75CF43-519C-0740-97AE-7EAB040596C9}"/>
              </a:ext>
            </a:extLst>
          </p:cNvPr>
          <p:cNvSpPr txBox="1"/>
          <p:nvPr/>
        </p:nvSpPr>
        <p:spPr>
          <a:xfrm>
            <a:off x="6290840" y="2003482"/>
            <a:ext cx="1776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Potential saving: </a:t>
            </a:r>
          </a:p>
          <a:p>
            <a:r>
              <a:rPr lang="en-US" dirty="0">
                <a:solidFill>
                  <a:srgbClr val="FF0000"/>
                </a:solidFill>
              </a:rPr>
              <a:t>~$500K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28F33-9159-BB48-8F71-28099DC95603}"/>
              </a:ext>
            </a:extLst>
          </p:cNvPr>
          <p:cNvSpPr txBox="1"/>
          <p:nvPr/>
        </p:nvSpPr>
        <p:spPr>
          <a:xfrm>
            <a:off x="5554398" y="5442915"/>
            <a:ext cx="30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CHF = 1.01 US $,   4/29/2018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20F2AD-AB20-424D-9E1A-D5CB13475DB6}"/>
              </a:ext>
            </a:extLst>
          </p:cNvPr>
          <p:cNvSpPr txBox="1"/>
          <p:nvPr/>
        </p:nvSpPr>
        <p:spPr>
          <a:xfrm>
            <a:off x="7543800" y="228600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</a:t>
            </a:r>
          </a:p>
        </p:txBody>
      </p:sp>
    </p:spTree>
    <p:extLst>
      <p:ext uri="{BB962C8B-B14F-4D97-AF65-F5344CB8AC3E}">
        <p14:creationId xmlns:p14="http://schemas.microsoft.com/office/powerpoint/2010/main" val="2109693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68102" y="4538382"/>
          <a:ext cx="5726978" cy="87997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50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2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3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6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FY2018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FY2019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FY2020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FY2022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MVTX Cost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$1,436,825</a:t>
                      </a:r>
                    </a:p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$1,911,749</a:t>
                      </a:r>
                    </a:p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$2,610,068</a:t>
                      </a:r>
                    </a:p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$501,407</a:t>
                      </a:r>
                    </a:p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$63,152</a:t>
                      </a:r>
                    </a:p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5008512"/>
              </p:ext>
            </p:extLst>
          </p:nvPr>
        </p:nvGraphicFramePr>
        <p:xfrm>
          <a:off x="522514" y="83127"/>
          <a:ext cx="7992836" cy="431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2AB4B38-818C-CF4B-B4D8-279339D23AF8}"/>
              </a:ext>
            </a:extLst>
          </p:cNvPr>
          <p:cNvSpPr txBox="1"/>
          <p:nvPr/>
        </p:nvSpPr>
        <p:spPr>
          <a:xfrm>
            <a:off x="1550009" y="5420995"/>
            <a:ext cx="1233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New numbers: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AC664-5721-4240-8057-75E9247EA519}"/>
              </a:ext>
            </a:extLst>
          </p:cNvPr>
          <p:cNvSpPr txBox="1"/>
          <p:nvPr/>
        </p:nvSpPr>
        <p:spPr>
          <a:xfrm>
            <a:off x="2917448" y="5418352"/>
            <a:ext cx="7344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$1.52M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82C74-7705-0849-9586-64AC2953FE64}"/>
              </a:ext>
            </a:extLst>
          </p:cNvPr>
          <p:cNvSpPr txBox="1"/>
          <p:nvPr/>
        </p:nvSpPr>
        <p:spPr>
          <a:xfrm>
            <a:off x="3823018" y="5433700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$1.6M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439AD-623B-9445-9B36-A266AB5355D1}"/>
              </a:ext>
            </a:extLst>
          </p:cNvPr>
          <p:cNvSpPr/>
          <p:nvPr/>
        </p:nvSpPr>
        <p:spPr>
          <a:xfrm>
            <a:off x="2930065" y="2766914"/>
            <a:ext cx="238298" cy="12417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5F762-368C-1A4C-AFB2-C100B22D1447}"/>
              </a:ext>
            </a:extLst>
          </p:cNvPr>
          <p:cNvSpPr/>
          <p:nvPr/>
        </p:nvSpPr>
        <p:spPr>
          <a:xfrm>
            <a:off x="4217217" y="2703702"/>
            <a:ext cx="252131" cy="12812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1BDCB2-D311-1C44-9616-F844390EFB6E}"/>
              </a:ext>
            </a:extLst>
          </p:cNvPr>
          <p:cNvSpPr txBox="1"/>
          <p:nvPr/>
        </p:nvSpPr>
        <p:spPr>
          <a:xfrm>
            <a:off x="5973928" y="702249"/>
            <a:ext cx="3025444" cy="13388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FY18: </a:t>
            </a:r>
            <a:r>
              <a:rPr lang="en-US" sz="1350" dirty="0">
                <a:solidFill>
                  <a:srgbClr val="FF0000"/>
                </a:solidFill>
              </a:rPr>
              <a:t>Stave + RU production</a:t>
            </a:r>
          </a:p>
          <a:p>
            <a:r>
              <a:rPr lang="en-US" sz="1350" dirty="0"/>
              <a:t>FY19: </a:t>
            </a:r>
            <a:r>
              <a:rPr lang="en-US" sz="1350" dirty="0">
                <a:solidFill>
                  <a:srgbClr val="FF0000"/>
                </a:solidFill>
              </a:rPr>
              <a:t>Stave/RU QA &amp; test; mechanical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     design &amp; carbon frame production</a:t>
            </a:r>
          </a:p>
          <a:p>
            <a:r>
              <a:rPr lang="en-US" sz="1350" dirty="0"/>
              <a:t>FY20: Carbon structure production </a:t>
            </a:r>
          </a:p>
          <a:p>
            <a:r>
              <a:rPr lang="en-US" sz="1350" dirty="0"/>
              <a:t>           &amp; detector assembly </a:t>
            </a:r>
          </a:p>
          <a:p>
            <a:r>
              <a:rPr lang="en-US" sz="1350" dirty="0"/>
              <a:t>FY21: Test and installation at BNL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E58FE-9A3E-5742-8079-B10AE608FEB3}"/>
              </a:ext>
            </a:extLst>
          </p:cNvPr>
          <p:cNvSpPr txBox="1"/>
          <p:nvPr/>
        </p:nvSpPr>
        <p:spPr>
          <a:xfrm>
            <a:off x="2853714" y="5778048"/>
            <a:ext cx="509742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RU units moved  from FY19 to FY18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	* 50% cost reduction due to joint production with ALICE</a:t>
            </a:r>
          </a:p>
          <a:p>
            <a:r>
              <a:rPr lang="en-US" sz="1350" b="1" dirty="0">
                <a:solidFill>
                  <a:srgbClr val="00B050"/>
                </a:solidFill>
              </a:rPr>
              <a:t>FY20-22: funding profile smoothing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C808E-029F-7A47-A66A-5DF86BAF4B45}"/>
              </a:ext>
            </a:extLst>
          </p:cNvPr>
          <p:cNvSpPr txBox="1"/>
          <p:nvPr/>
        </p:nvSpPr>
        <p:spPr>
          <a:xfrm>
            <a:off x="2077079" y="1721974"/>
            <a:ext cx="2576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Proposed new early funding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D1B3AF-0D3E-8744-BA49-D962B618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DEBA-8E4C-764D-AD74-6F86E896E929}" type="datetime1">
              <a:rPr lang="en-US" smtClean="0"/>
              <a:t>4/29/18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78B7192-2EC7-0F41-BC1E-1805DE889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BCEEE2D-009C-884A-B293-50A3190BF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38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6375AB-1B53-5247-B816-B6FEDB665EFC}"/>
              </a:ext>
            </a:extLst>
          </p:cNvPr>
          <p:cNvSpPr/>
          <p:nvPr/>
        </p:nvSpPr>
        <p:spPr>
          <a:xfrm>
            <a:off x="5442928" y="2933205"/>
            <a:ext cx="244569" cy="106208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449ABD-6CFA-914F-BA5A-7BF67ED6D908}"/>
              </a:ext>
            </a:extLst>
          </p:cNvPr>
          <p:cNvSpPr/>
          <p:nvPr/>
        </p:nvSpPr>
        <p:spPr>
          <a:xfrm>
            <a:off x="7962062" y="3443844"/>
            <a:ext cx="267538" cy="5648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50B330-9248-2B49-A1BB-176DB6D569CC}"/>
              </a:ext>
            </a:extLst>
          </p:cNvPr>
          <p:cNvSpPr/>
          <p:nvPr/>
        </p:nvSpPr>
        <p:spPr>
          <a:xfrm>
            <a:off x="6702495" y="3669475"/>
            <a:ext cx="232695" cy="3258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C5099B-8478-4E4F-B049-98143DC16865}"/>
              </a:ext>
            </a:extLst>
          </p:cNvPr>
          <p:cNvSpPr txBox="1"/>
          <p:nvPr/>
        </p:nvSpPr>
        <p:spPr>
          <a:xfrm>
            <a:off x="2050953" y="2105507"/>
            <a:ext cx="307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Work in progress “smoothing”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C939C6-BADF-9347-BFAE-3AF4D5712045}"/>
              </a:ext>
            </a:extLst>
          </p:cNvPr>
          <p:cNvSpPr txBox="1"/>
          <p:nvPr/>
        </p:nvSpPr>
        <p:spPr>
          <a:xfrm>
            <a:off x="7103788" y="2106919"/>
            <a:ext cx="1947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 installation:</a:t>
            </a:r>
          </a:p>
          <a:p>
            <a:r>
              <a:rPr lang="en-US" b="1" dirty="0">
                <a:solidFill>
                  <a:srgbClr val="FF0000"/>
                </a:solidFill>
              </a:rPr>
              <a:t>Starts ~6/2022 </a:t>
            </a:r>
          </a:p>
        </p:txBody>
      </p:sp>
      <p:pic>
        <p:nvPicPr>
          <p:cNvPr id="20" name="Picture 2" descr="Picture 2">
            <a:extLst>
              <a:ext uri="{FF2B5EF4-FFF2-40B4-BE49-F238E27FC236}">
                <a16:creationId xmlns:a16="http://schemas.microsoft.com/office/drawing/2014/main" id="{E8940C55-82C0-CF40-AA41-443EAEE8A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3F90A2-088E-E44D-889A-66424C87E79E}"/>
              </a:ext>
            </a:extLst>
          </p:cNvPr>
          <p:cNvSpPr txBox="1"/>
          <p:nvPr/>
        </p:nvSpPr>
        <p:spPr>
          <a:xfrm>
            <a:off x="2063931" y="1332408"/>
            <a:ext cx="216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Budget in full proposal</a:t>
            </a:r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D59779-73AA-944D-A76A-A370A9F20560}"/>
              </a:ext>
            </a:extLst>
          </p:cNvPr>
          <p:cNvSpPr txBox="1"/>
          <p:nvPr/>
        </p:nvSpPr>
        <p:spPr>
          <a:xfrm>
            <a:off x="183903" y="6433940"/>
            <a:ext cx="3404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Nice work by Dave, Maria + others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28B0F1-9675-4048-B5E1-47E65688AFFE}"/>
              </a:ext>
            </a:extLst>
          </p:cNvPr>
          <p:cNvSpPr txBox="1"/>
          <p:nvPr/>
        </p:nvSpPr>
        <p:spPr>
          <a:xfrm>
            <a:off x="7594600" y="38148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</a:t>
            </a:r>
          </a:p>
        </p:txBody>
      </p:sp>
    </p:spTree>
    <p:extLst>
      <p:ext uri="{BB962C8B-B14F-4D97-AF65-F5344CB8AC3E}">
        <p14:creationId xmlns:p14="http://schemas.microsoft.com/office/powerpoint/2010/main" val="148739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3351B-4365-EE42-A0FD-3B5191D1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606" y="48824"/>
            <a:ext cx="7393576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Possible Contributions from China?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A1354E-C9D6-394C-B642-6474C4D2D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050" y="1374388"/>
            <a:ext cx="6288133" cy="457500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Offline detector and physics simulation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EIC</a:t>
            </a:r>
          </a:p>
          <a:p>
            <a:r>
              <a:rPr lang="en-US" dirty="0">
                <a:solidFill>
                  <a:srgbClr val="00B050"/>
                </a:solidFill>
              </a:rPr>
              <a:t>FPC extension R&amp;D at CERN, LANL</a:t>
            </a:r>
          </a:p>
          <a:p>
            <a:pPr lvl="1"/>
            <a:r>
              <a:rPr lang="en-US" dirty="0"/>
              <a:t>MVTX+INTT+TPC integration</a:t>
            </a:r>
          </a:p>
          <a:p>
            <a:r>
              <a:rPr lang="en-US" dirty="0">
                <a:solidFill>
                  <a:schemeClr val="accent2"/>
                </a:solidFill>
              </a:rPr>
              <a:t>Electronics production test and QA</a:t>
            </a:r>
          </a:p>
          <a:p>
            <a:pPr lvl="1"/>
            <a:r>
              <a:rPr lang="en-US" dirty="0"/>
              <a:t>Readout Units/CERN, FELIX/BNL</a:t>
            </a:r>
          </a:p>
          <a:p>
            <a:pPr lvl="1"/>
            <a:r>
              <a:rPr lang="en-US" dirty="0"/>
              <a:t>Power boards and control system </a:t>
            </a:r>
          </a:p>
          <a:p>
            <a:r>
              <a:rPr lang="en-US" dirty="0">
                <a:solidFill>
                  <a:schemeClr val="accent2"/>
                </a:solidFill>
              </a:rPr>
              <a:t>Stave assembly, test and QA</a:t>
            </a:r>
          </a:p>
          <a:p>
            <a:pPr lvl="1"/>
            <a:r>
              <a:rPr lang="en-US" dirty="0"/>
              <a:t>CERN, China, US</a:t>
            </a:r>
          </a:p>
          <a:p>
            <a:r>
              <a:rPr lang="en-US" dirty="0"/>
              <a:t>Slow control firmware/software development </a:t>
            </a:r>
          </a:p>
          <a:p>
            <a:pPr lvl="1"/>
            <a:r>
              <a:rPr lang="en-US" dirty="0"/>
              <a:t>Online monitoring  </a:t>
            </a:r>
          </a:p>
          <a:p>
            <a:pPr lvl="1"/>
            <a:r>
              <a:rPr lang="en-US" dirty="0"/>
              <a:t>Safety controls</a:t>
            </a:r>
          </a:p>
          <a:p>
            <a:r>
              <a:rPr lang="en-US" dirty="0"/>
              <a:t>Carbon structure design and/or fabrication?</a:t>
            </a:r>
          </a:p>
          <a:p>
            <a:r>
              <a:rPr lang="en-US" dirty="0"/>
              <a:t>Detector assembly and test </a:t>
            </a:r>
          </a:p>
          <a:p>
            <a:pPr lvl="1"/>
            <a:r>
              <a:rPr lang="en-US" dirty="0"/>
              <a:t>LBNL, half-barrel assembly, test, QA </a:t>
            </a:r>
          </a:p>
          <a:p>
            <a:pPr lvl="1"/>
            <a:r>
              <a:rPr lang="en-US" dirty="0"/>
              <a:t>Final assembly &amp; installation at BNL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BC3C9-8C26-494C-AB26-583C1C3B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CDB45-CC6B-114B-B45F-3058A1EC522E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9905D-1950-4242-9480-322663B9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11183-06F7-C149-B662-16A92EFC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D2EB6-7DFA-304F-990A-EB3EDEC9CA8C}"/>
              </a:ext>
            </a:extLst>
          </p:cNvPr>
          <p:cNvSpPr txBox="1"/>
          <p:nvPr/>
        </p:nvSpPr>
        <p:spPr>
          <a:xfrm>
            <a:off x="494952" y="1080748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Timeline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4D20D32-895F-0048-895F-7886D3B1DB60}"/>
              </a:ext>
            </a:extLst>
          </p:cNvPr>
          <p:cNvSpPr/>
          <p:nvPr/>
        </p:nvSpPr>
        <p:spPr>
          <a:xfrm>
            <a:off x="1021955" y="1548994"/>
            <a:ext cx="824394" cy="4782920"/>
          </a:xfrm>
          <a:prstGeom prst="downArrow">
            <a:avLst/>
          </a:prstGeom>
          <a:gradFill flip="none" rotWithShape="1">
            <a:gsLst>
              <a:gs pos="0">
                <a:srgbClr val="00B050"/>
              </a:gs>
              <a:gs pos="48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01CA5-F0D9-A94F-A5D4-0CD7D465E6CA}"/>
              </a:ext>
            </a:extLst>
          </p:cNvPr>
          <p:cNvSpPr txBox="1"/>
          <p:nvPr/>
        </p:nvSpPr>
        <p:spPr>
          <a:xfrm>
            <a:off x="5199058" y="1669485"/>
            <a:ext cx="3461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(MVTX &amp; Heavy Flavor Topical Groups)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617846-20C0-1645-91B2-EF72C78AEB24}"/>
              </a:ext>
            </a:extLst>
          </p:cNvPr>
          <p:cNvSpPr txBox="1"/>
          <p:nvPr/>
        </p:nvSpPr>
        <p:spPr>
          <a:xfrm>
            <a:off x="327929" y="1654096"/>
            <a:ext cx="6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6137EF-49BB-FE49-B504-A78B2AD161BD}"/>
              </a:ext>
            </a:extLst>
          </p:cNvPr>
          <p:cNvSpPr txBox="1"/>
          <p:nvPr/>
        </p:nvSpPr>
        <p:spPr>
          <a:xfrm>
            <a:off x="331654" y="27194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9ACD1A-ECDB-204A-9588-2912CDDEBCF2}"/>
              </a:ext>
            </a:extLst>
          </p:cNvPr>
          <p:cNvSpPr txBox="1"/>
          <p:nvPr/>
        </p:nvSpPr>
        <p:spPr>
          <a:xfrm>
            <a:off x="331655" y="37706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F45BB9-92DB-634A-8DDB-6913A3CEACD5}"/>
              </a:ext>
            </a:extLst>
          </p:cNvPr>
          <p:cNvSpPr txBox="1"/>
          <p:nvPr/>
        </p:nvSpPr>
        <p:spPr>
          <a:xfrm>
            <a:off x="311451" y="47357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7D4C90-81B8-7348-861A-CEE2CB9E2C79}"/>
              </a:ext>
            </a:extLst>
          </p:cNvPr>
          <p:cNvSpPr txBox="1"/>
          <p:nvPr/>
        </p:nvSpPr>
        <p:spPr>
          <a:xfrm>
            <a:off x="294658" y="57901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234379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381" y="80581"/>
            <a:ext cx="7729619" cy="7429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MVTX</a:t>
            </a:r>
            <a:r>
              <a:rPr lang="en-US" sz="2400" b="1" dirty="0"/>
              <a:t>: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/>
              <a:t>onolithic-Active-Pixel-Sensor-based </a:t>
            </a:r>
            <a:r>
              <a:rPr lang="en-US" sz="2400" b="1" dirty="0" err="1">
                <a:solidFill>
                  <a:srgbClr val="FF0000"/>
                </a:solidFill>
              </a:rPr>
              <a:t>V</a:t>
            </a:r>
            <a:r>
              <a:rPr lang="en-US" sz="2400" b="1" dirty="0" err="1"/>
              <a:t>er</a:t>
            </a:r>
            <a:r>
              <a:rPr lang="en-US" sz="2400" b="1" dirty="0" err="1">
                <a:solidFill>
                  <a:srgbClr val="FF0000"/>
                </a:solidFill>
              </a:rPr>
              <a:t>T</a:t>
            </a:r>
            <a:r>
              <a:rPr lang="en-US" sz="2400" b="1" dirty="0" err="1"/>
              <a:t>e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15000" y="2206580"/>
            <a:ext cx="2233727" cy="3304299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169938" y="3982415"/>
            <a:ext cx="2138363" cy="1687265"/>
            <a:chOff x="7365933" y="494667"/>
            <a:chExt cx="3771955" cy="3013163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5561" y="494667"/>
              <a:ext cx="2431745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0" dirty="0" err="1">
                  <a:solidFill>
                    <a:srgbClr val="FF0000"/>
                  </a:solidFill>
                </a:rPr>
                <a:t>sPHENIX</a:t>
              </a:r>
              <a:r>
                <a:rPr lang="en-US" sz="1050" dirty="0">
                  <a:solidFill>
                    <a:srgbClr val="FF0000"/>
                  </a:solidFill>
                </a:rPr>
                <a:t> </a:t>
              </a:r>
              <a:r>
                <a:rPr sz="1050" dirty="0">
                  <a:solidFill>
                    <a:srgbClr val="FF0000"/>
                  </a:solidFill>
                </a:rPr>
                <a:t>Inner Trackin</a:t>
              </a:r>
              <a:r>
                <a:rPr lang="en-US" sz="1050" dirty="0">
                  <a:solidFill>
                    <a:srgbClr val="FF0000"/>
                  </a:solidFill>
                </a:rPr>
                <a:t>g</a:t>
              </a:r>
              <a:endParaRPr sz="105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308302" y="4603875"/>
            <a:ext cx="2395772" cy="1093307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Max.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9128" y="2180129"/>
            <a:ext cx="1790644" cy="2192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24" name="TextBox 23"/>
          <p:cNvSpPr txBox="1"/>
          <p:nvPr/>
        </p:nvSpPr>
        <p:spPr>
          <a:xfrm>
            <a:off x="736353" y="1138546"/>
            <a:ext cx="268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sPHENIX upgrade @RHIC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439" y="1539956"/>
            <a:ext cx="2187090" cy="223918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331249" y="2723657"/>
            <a:ext cx="523165" cy="113796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716885" y="2723657"/>
            <a:ext cx="533400" cy="113796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32739" y="1596165"/>
            <a:ext cx="199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ALICE ITS Upgrade @CERN;</a:t>
            </a:r>
          </a:p>
          <a:p>
            <a:r>
              <a:rPr lang="en-US" sz="12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0519" y="1249848"/>
            <a:ext cx="2098781" cy="7155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Key integration tasks: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Readout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50E2-1023-8845-91E5-4409A49613FA}" type="datetime1">
              <a:rPr lang="en-US" smtClean="0"/>
              <a:t>4/29/18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825348-5C51-324B-8844-8088BA1C5F85}"/>
              </a:ext>
            </a:extLst>
          </p:cNvPr>
          <p:cNvSpPr txBox="1"/>
          <p:nvPr/>
        </p:nvSpPr>
        <p:spPr>
          <a:xfrm>
            <a:off x="1306439" y="5954942"/>
            <a:ext cx="40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MVTX could also be a day-1 EIC detector</a:t>
            </a:r>
          </a:p>
        </p:txBody>
      </p:sp>
    </p:spTree>
    <p:extLst>
      <p:ext uri="{BB962C8B-B14F-4D97-AF65-F5344CB8AC3E}">
        <p14:creationId xmlns:p14="http://schemas.microsoft.com/office/powerpoint/2010/main" val="3424936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98A18-E844-424B-9A81-B641D56E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403" y="0"/>
            <a:ext cx="7886700" cy="1325563"/>
          </a:xfrm>
        </p:spPr>
        <p:txBody>
          <a:bodyPr/>
          <a:lstStyle/>
          <a:p>
            <a:r>
              <a:rPr lang="en-US" b="1" dirty="0"/>
              <a:t>RU Production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F9137-AF1B-044E-94B9-4EFCCF430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Plan-A</a:t>
            </a:r>
          </a:p>
          <a:p>
            <a:r>
              <a:rPr lang="en-US" dirty="0"/>
              <a:t>To be part of ALICE ITS production</a:t>
            </a:r>
          </a:p>
          <a:p>
            <a:r>
              <a:rPr lang="en-US" dirty="0"/>
              <a:t>Timeline:</a:t>
            </a:r>
          </a:p>
          <a:p>
            <a:pPr lvl="1"/>
            <a:r>
              <a:rPr lang="en-US" dirty="0"/>
              <a:t>Production starts ~May 2018, available by ~end of 2018, fully tested </a:t>
            </a:r>
          </a:p>
          <a:p>
            <a:r>
              <a:rPr lang="en-US" dirty="0"/>
              <a:t>Need to make commitment “NOW”</a:t>
            </a:r>
          </a:p>
          <a:p>
            <a:pPr lvl="1"/>
            <a:r>
              <a:rPr lang="en-US" dirty="0"/>
              <a:t>BNL management actively working on funding RU through RHIC $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Plan-B</a:t>
            </a:r>
          </a:p>
          <a:p>
            <a:r>
              <a:rPr lang="en-US" dirty="0"/>
              <a:t>Produce RU later, ~2019 as funding allows?</a:t>
            </a:r>
          </a:p>
          <a:p>
            <a:pPr lvl="1"/>
            <a:r>
              <a:rPr lang="en-US" dirty="0"/>
              <a:t>Procure GBT chips from CERN</a:t>
            </a:r>
          </a:p>
          <a:p>
            <a:pPr lvl="1"/>
            <a:r>
              <a:rPr lang="en-US" dirty="0"/>
              <a:t>Production &amp; test in US, UT-Austin, LANL et al.</a:t>
            </a:r>
          </a:p>
          <a:p>
            <a:r>
              <a:rPr lang="en-US" dirty="0">
                <a:solidFill>
                  <a:srgbClr val="0432FF"/>
                </a:solidFill>
              </a:rPr>
              <a:t>Higher cost, 2x</a:t>
            </a:r>
          </a:p>
          <a:p>
            <a:r>
              <a:rPr lang="en-US" dirty="0">
                <a:solidFill>
                  <a:srgbClr val="0432FF"/>
                </a:solidFill>
              </a:rPr>
              <a:t>Higher technical and schedule risks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47220-2744-6940-964F-0C58C78BE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D752-DE62-2142-9574-27D848402A3C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91B8-3545-B24F-8B99-B1F5CC0C1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1B558-3741-FF40-84E6-D121D8CC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05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750B-32AB-DF44-A894-BC386EB6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247" y="0"/>
            <a:ext cx="7143750" cy="1325563"/>
          </a:xfrm>
        </p:spPr>
        <p:txBody>
          <a:bodyPr/>
          <a:lstStyle/>
          <a:p>
            <a:r>
              <a:rPr lang="en-US" b="1" dirty="0"/>
              <a:t>Stave Production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A1B83-FB70-5E4B-9766-33E2045AF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Plan-A</a:t>
            </a:r>
          </a:p>
          <a:p>
            <a:r>
              <a:rPr lang="en-US" dirty="0"/>
              <a:t>Produce staves following the completion of ALICE IB at CERN, using ALICE facility</a:t>
            </a:r>
          </a:p>
          <a:p>
            <a:r>
              <a:rPr lang="en-US" dirty="0"/>
              <a:t>Timeline: </a:t>
            </a:r>
          </a:p>
          <a:p>
            <a:pPr lvl="1"/>
            <a:r>
              <a:rPr lang="en-US" dirty="0"/>
              <a:t>Starting as early as Aug/Sep 2018 +, last about 6 months for production and test</a:t>
            </a:r>
          </a:p>
          <a:p>
            <a:r>
              <a:rPr lang="en-US" dirty="0"/>
              <a:t>All 84 staves produced and tested at CERN </a:t>
            </a:r>
          </a:p>
          <a:p>
            <a:r>
              <a:rPr lang="en-US" dirty="0"/>
              <a:t>BNL management actively working with DOE to build staves at CERN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Plan –B</a:t>
            </a:r>
          </a:p>
          <a:p>
            <a:r>
              <a:rPr lang="en-US" dirty="0"/>
              <a:t>Produce full staves at CCNU later as funding allows, ~2019? </a:t>
            </a:r>
          </a:p>
          <a:p>
            <a:r>
              <a:rPr lang="en-US" dirty="0"/>
              <a:t>Earliest starting date - May 2019 + , ~12 months (could be shorter)</a:t>
            </a:r>
          </a:p>
          <a:p>
            <a:r>
              <a:rPr lang="en-US" dirty="0">
                <a:solidFill>
                  <a:srgbClr val="0432FF"/>
                </a:solidFill>
              </a:rPr>
              <a:t>Higher technical and schedule risks</a:t>
            </a:r>
          </a:p>
          <a:p>
            <a:r>
              <a:rPr lang="en-US" dirty="0">
                <a:solidFill>
                  <a:srgbClr val="0432FF"/>
                </a:solidFill>
              </a:rPr>
              <a:t>Impact on cost, TBD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CD8D2-1783-1C44-B178-7C7A5DD0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FCA9F-CEFE-4844-87B5-79988E5D29AD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C9B82-74E4-544A-AD3B-DBBDE7F8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18DA0-CE41-E740-8EAD-E41962F5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96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49551-9DFB-D148-9346-B4276D22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FE84-FA17-C74B-AC28-8E375E95D65F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2D68-EF24-264C-8A43-C8B44E9A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7DB63-4EB7-494C-8E53-AC031916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638A8C-1067-4B44-9230-2A79DBCB0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5" y="405370"/>
            <a:ext cx="8516577" cy="6383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8B5E9F-B960-A64F-B9BB-2AB910E6E903}"/>
              </a:ext>
            </a:extLst>
          </p:cNvPr>
          <p:cNvSpPr txBox="1"/>
          <p:nvPr/>
        </p:nvSpPr>
        <p:spPr>
          <a:xfrm>
            <a:off x="1769509" y="55926"/>
            <a:ext cx="719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Following Slides from </a:t>
            </a:r>
            <a:r>
              <a:rPr lang="en-US" b="1" dirty="0" err="1">
                <a:solidFill>
                  <a:srgbClr val="FF0000"/>
                </a:solidFill>
              </a:rPr>
              <a:t>Yaping</a:t>
            </a:r>
            <a:r>
              <a:rPr lang="en-US" b="1" dirty="0">
                <a:solidFill>
                  <a:srgbClr val="FF0000"/>
                </a:solidFill>
              </a:rPr>
              <a:t> Wang/CCNU, 1st sPHENIX workshop in China</a:t>
            </a:r>
          </a:p>
        </p:txBody>
      </p:sp>
    </p:spTree>
    <p:extLst>
      <p:ext uri="{BB962C8B-B14F-4D97-AF65-F5344CB8AC3E}">
        <p14:creationId xmlns:p14="http://schemas.microsoft.com/office/powerpoint/2010/main" val="3264616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6A72C-7D29-B24A-9A42-4BD5FBB12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B2F0-61FA-AC46-93E3-10D023ED4A0E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9ED720-15B1-2141-A2B6-32739B2D0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F6A7D-9C08-C74A-A671-52F41739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6BABE-DA90-4F45-BC2F-D8EE850E9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202110"/>
            <a:ext cx="8210550" cy="6154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7A572A-4CCC-5A42-A1DC-F68062916F27}"/>
              </a:ext>
            </a:extLst>
          </p:cNvPr>
          <p:cNvSpPr txBox="1"/>
          <p:nvPr/>
        </p:nvSpPr>
        <p:spPr>
          <a:xfrm>
            <a:off x="5378824" y="134471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Expertise @CCNU</a:t>
            </a:r>
          </a:p>
        </p:txBody>
      </p:sp>
    </p:spTree>
    <p:extLst>
      <p:ext uri="{BB962C8B-B14F-4D97-AF65-F5344CB8AC3E}">
        <p14:creationId xmlns:p14="http://schemas.microsoft.com/office/powerpoint/2010/main" val="3765903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244FD-0665-4940-B554-02DEC841E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3BCB-075E-C342-B613-4B54280DACD5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F09D9-33EC-C245-B070-8AA4A458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E9901-3C13-744F-85A5-D692A788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5C8DF-B996-8143-B5A6-C479E317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5" y="391888"/>
            <a:ext cx="8606117" cy="6450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A5F9F-CB48-C344-87D3-DCF57E3157B6}"/>
              </a:ext>
            </a:extLst>
          </p:cNvPr>
          <p:cNvSpPr txBox="1"/>
          <p:nvPr/>
        </p:nvSpPr>
        <p:spPr>
          <a:xfrm>
            <a:off x="5405717" y="111886"/>
            <a:ext cx="24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HIC Production @CCNU </a:t>
            </a:r>
          </a:p>
        </p:txBody>
      </p:sp>
    </p:spTree>
    <p:extLst>
      <p:ext uri="{BB962C8B-B14F-4D97-AF65-F5344CB8AC3E}">
        <p14:creationId xmlns:p14="http://schemas.microsoft.com/office/powerpoint/2010/main" val="76133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481A5A-1FF4-AB43-A123-C963A364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4A08-BDAF-3A45-9CAF-CEDE95D7ED89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885A3D-9001-CB46-A0C9-E127C6A18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80167-97A1-C24C-81D2-6528B14B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F4136-358A-D14D-95DF-E0386C5C0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51" y="400789"/>
            <a:ext cx="8474778" cy="6352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459281-2A92-C64E-8B71-762498034A26}"/>
              </a:ext>
            </a:extLst>
          </p:cNvPr>
          <p:cNvSpPr txBox="1"/>
          <p:nvPr/>
        </p:nvSpPr>
        <p:spPr>
          <a:xfrm>
            <a:off x="5298140" y="127596"/>
            <a:ext cx="261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Stave Production @CCNU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3D4AD4-4085-5A44-A8FC-0A94A241605E}"/>
              </a:ext>
            </a:extLst>
          </p:cNvPr>
          <p:cNvCxnSpPr/>
          <p:nvPr/>
        </p:nvCxnSpPr>
        <p:spPr>
          <a:xfrm>
            <a:off x="1192306" y="5039864"/>
            <a:ext cx="48140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67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5149C2-E587-9847-8DDA-58FF7C92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CC8-270B-104E-84D5-4A0623A01162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48B60-C6F4-3941-9264-14E24990D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C43FD-B741-2843-A0FF-8EB716EB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747C3-2132-5742-ABAD-9B3076710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1" y="206188"/>
            <a:ext cx="8790965" cy="6589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6E9D7-5C43-3D4A-A3FD-AF690AC68688}"/>
              </a:ext>
            </a:extLst>
          </p:cNvPr>
          <p:cNvSpPr txBox="1"/>
          <p:nvPr/>
        </p:nvSpPr>
        <p:spPr>
          <a:xfrm>
            <a:off x="1847238" y="3160704"/>
            <a:ext cx="525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New: Also IHEP silicon group possibility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0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91E1-DB17-4A47-AA61-FC6EB82AF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410" y="199698"/>
            <a:ext cx="7616142" cy="1105086"/>
          </a:xfrm>
        </p:spPr>
        <p:txBody>
          <a:bodyPr>
            <a:normAutofit/>
          </a:bodyPr>
          <a:lstStyle/>
          <a:p>
            <a:r>
              <a:rPr lang="en-US" sz="3600" b="1" dirty="0"/>
              <a:t>Carbon Structure Design and Fabrication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DA633-6213-4743-9B23-256CF00B9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Mechanical system design </a:t>
            </a:r>
          </a:p>
          <a:p>
            <a:pPr lvl="1"/>
            <a:r>
              <a:rPr lang="en-US" dirty="0"/>
              <a:t>MIT + LANL + LBNL + BNL</a:t>
            </a:r>
          </a:p>
          <a:p>
            <a:r>
              <a:rPr lang="en-US" dirty="0"/>
              <a:t>Production </a:t>
            </a:r>
          </a:p>
          <a:p>
            <a:pPr lvl="1"/>
            <a:r>
              <a:rPr lang="en-US" dirty="0"/>
              <a:t>LBNL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Alternative path for fabrication being explored </a:t>
            </a:r>
          </a:p>
          <a:p>
            <a:pPr lvl="1"/>
            <a:r>
              <a:rPr lang="en-US" dirty="0"/>
              <a:t>Europe (France &amp; Italy, used for ITS Upgrade)</a:t>
            </a:r>
          </a:p>
          <a:p>
            <a:pPr lvl="1"/>
            <a:r>
              <a:rPr lang="en-US" dirty="0"/>
              <a:t>Asia (Korea, China)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7226-6AC0-674F-85AC-E1FA6937C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C2CF-DE0E-0042-8BE9-83124740343A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EE868-B6FE-DF48-B548-DDBCD432F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BC19F-D891-8340-AE73-4199FE13F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38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A7CD-9CD8-E34A-8AF1-F3C4DBD4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5215"/>
            <a:ext cx="7886700" cy="97806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Quote on “CYSS” from Korea </a:t>
            </a:r>
            <a:br>
              <a:rPr lang="en-US" dirty="0"/>
            </a:br>
            <a:r>
              <a:rPr lang="en-US" dirty="0"/>
              <a:t> </a:t>
            </a:r>
            <a:r>
              <a:rPr lang="en-US" sz="3100" dirty="0"/>
              <a:t>from Prof. Kwon/</a:t>
            </a:r>
            <a:r>
              <a:rPr lang="en-US" sz="3100" dirty="0" err="1"/>
              <a:t>Yonsei</a:t>
            </a:r>
            <a:r>
              <a:rPr lang="en-US" sz="3100" dirty="0"/>
              <a:t> Univ.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F1B48-5815-174F-935A-24B19DEC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E066-2F2A-6B42-90A7-FF864EC850E6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F0D1C-F855-0943-B55F-C05E3C68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FD4B7-B7F5-3D4D-8F95-D734E4DCB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E3E3CF-35E8-1D41-9C0C-39663D0B5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6405"/>
            <a:ext cx="4709170" cy="50514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C7C609-610A-B349-8ADB-2C828CA94D98}"/>
              </a:ext>
            </a:extLst>
          </p:cNvPr>
          <p:cNvGrpSpPr>
            <a:grpSpLocks noChangeAspect="1"/>
          </p:cNvGrpSpPr>
          <p:nvPr/>
        </p:nvGrpSpPr>
        <p:grpSpPr>
          <a:xfrm>
            <a:off x="4362251" y="1067925"/>
            <a:ext cx="4480200" cy="2503596"/>
            <a:chOff x="0" y="513807"/>
            <a:chExt cx="8046824" cy="44966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E1CA98-4857-9F4F-B31F-2C2C4EF98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198E4C-859D-3A49-8758-4D77D41C61D7}"/>
                </a:ext>
              </a:extLst>
            </p:cNvPr>
            <p:cNvSpPr txBox="1"/>
            <p:nvPr/>
          </p:nvSpPr>
          <p:spPr>
            <a:xfrm>
              <a:off x="3613812" y="4031317"/>
              <a:ext cx="1756875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IB CYSS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C80491-FEFA-1D47-BC6D-C518F63DC15B}"/>
                </a:ext>
              </a:extLst>
            </p:cNvPr>
            <p:cNvSpPr txBox="1"/>
            <p:nvPr/>
          </p:nvSpPr>
          <p:spPr>
            <a:xfrm>
              <a:off x="7006366" y="1509314"/>
              <a:ext cx="1040458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37E2BA-D97F-C547-A6D7-D19D7E612769}"/>
                </a:ext>
              </a:extLst>
            </p:cNvPr>
            <p:cNvSpPr txBox="1"/>
            <p:nvPr/>
          </p:nvSpPr>
          <p:spPr>
            <a:xfrm>
              <a:off x="6352096" y="2149487"/>
              <a:ext cx="1182953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F28D71-F234-FA48-B31B-6F3C24D5A7DB}"/>
                </a:ext>
              </a:extLst>
            </p:cNvPr>
            <p:cNvSpPr txBox="1"/>
            <p:nvPr/>
          </p:nvSpPr>
          <p:spPr>
            <a:xfrm>
              <a:off x="5876618" y="2930342"/>
              <a:ext cx="1129748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D23A7DD-7CC5-BD49-B398-678BE90D3797}"/>
              </a:ext>
            </a:extLst>
          </p:cNvPr>
          <p:cNvSpPr txBox="1"/>
          <p:nvPr/>
        </p:nvSpPr>
        <p:spPr>
          <a:xfrm>
            <a:off x="4685960" y="3670464"/>
            <a:ext cx="435484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</a:t>
            </a:r>
            <a:r>
              <a:rPr lang="en-US" b="1" dirty="0">
                <a:solidFill>
                  <a:srgbClr val="FF0000"/>
                </a:solidFill>
              </a:rPr>
              <a:t>ALICE CYSS </a:t>
            </a:r>
            <a:r>
              <a:rPr lang="en-US" dirty="0"/>
              <a:t>design AutoCAD: </a:t>
            </a:r>
          </a:p>
          <a:p>
            <a:r>
              <a:rPr lang="en-US" dirty="0"/>
              <a:t>~$3K, 5 weeks delivery</a:t>
            </a:r>
          </a:p>
          <a:p>
            <a:pPr marL="285750" indent="-285750">
              <a:buFontTx/>
              <a:buChar char="-"/>
            </a:pPr>
            <a:r>
              <a:rPr lang="en-US" dirty="0"/>
              <a:t>One of two IB CYSS shell only</a:t>
            </a:r>
          </a:p>
          <a:p>
            <a:pPr marL="285750" indent="-285750">
              <a:buFontTx/>
              <a:buChar char="-"/>
            </a:pPr>
            <a:r>
              <a:rPr lang="en-US" dirty="0"/>
              <a:t>Will follow up on this development, </a:t>
            </a:r>
          </a:p>
          <a:p>
            <a:r>
              <a:rPr lang="en-US" dirty="0"/>
              <a:t>      also for the end-wheels/conical shells</a:t>
            </a:r>
          </a:p>
          <a:p>
            <a:endParaRPr lang="en-US" dirty="0"/>
          </a:p>
          <a:p>
            <a:r>
              <a:rPr lang="en-US" dirty="0"/>
              <a:t>MVTX Project:</a:t>
            </a:r>
          </a:p>
          <a:p>
            <a:r>
              <a:rPr lang="en-US" dirty="0"/>
              <a:t>CYSS: $424K (included review/design: $40K) </a:t>
            </a:r>
          </a:p>
          <a:p>
            <a:r>
              <a:rPr lang="en-US" dirty="0"/>
              <a:t>($103K_Material + 216K_Labor + 37%)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6066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26A29-E081-6040-A67E-3CCBB9FC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544" y="0"/>
            <a:ext cx="6928597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Institute of High Energy Physics in China (IHEP) - Silicon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9136A-7330-E547-A875-19954BFA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27" y="1325563"/>
            <a:ext cx="7886700" cy="1682866"/>
          </a:xfrm>
        </p:spPr>
        <p:txBody>
          <a:bodyPr/>
          <a:lstStyle/>
          <a:p>
            <a:r>
              <a:rPr lang="en-US" dirty="0"/>
              <a:t>IHEP is working on ATLAS MAPS detector R&amp;D</a:t>
            </a:r>
          </a:p>
          <a:p>
            <a:pPr lvl="1"/>
            <a:r>
              <a:rPr lang="en-US" dirty="0"/>
              <a:t>Carbon structure </a:t>
            </a:r>
          </a:p>
          <a:p>
            <a:pPr lvl="1"/>
            <a:r>
              <a:rPr lang="en-US" dirty="0"/>
              <a:t>Sensor and readout </a:t>
            </a:r>
          </a:p>
          <a:p>
            <a:pPr lvl="1"/>
            <a:r>
              <a:rPr lang="en-US" dirty="0"/>
              <a:t>Very interested in sPHENIX MVTX project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B142C-6AB7-754B-90C8-BFD04A6C1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8E7D-4EB0-B84E-A1BD-3C90F5615D97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1B3AE-043E-3B42-A584-F9A23368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955CC-F9F9-9E42-BFE0-BD90EBB8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204BA-D3B8-7344-9EBE-A1129DA84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8" r="30443"/>
          <a:stretch/>
        </p:blipFill>
        <p:spPr>
          <a:xfrm rot="16200000">
            <a:off x="2790713" y="1418273"/>
            <a:ext cx="338328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51F41D-216C-8947-B375-229D4792F666}"/>
              </a:ext>
            </a:extLst>
          </p:cNvPr>
          <p:cNvSpPr txBox="1"/>
          <p:nvPr/>
        </p:nvSpPr>
        <p:spPr>
          <a:xfrm>
            <a:off x="4347882" y="5053075"/>
            <a:ext cx="1917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ATLAS MAPS Chips</a:t>
            </a:r>
          </a:p>
        </p:txBody>
      </p:sp>
    </p:spTree>
    <p:extLst>
      <p:ext uri="{BB962C8B-B14F-4D97-AF65-F5344CB8AC3E}">
        <p14:creationId xmlns:p14="http://schemas.microsoft.com/office/powerpoint/2010/main" val="4197213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59" y="92885"/>
            <a:ext cx="7339693" cy="917864"/>
          </a:xfrm>
        </p:spPr>
        <p:txBody>
          <a:bodyPr>
            <a:normAutofit/>
          </a:bodyPr>
          <a:lstStyle/>
          <a:p>
            <a:r>
              <a:rPr lang="en-US" sz="3200" b="1" dirty="0"/>
              <a:t>Monolithic-Active-Pixel-Sensors (MAPS)</a:t>
            </a:r>
            <a:br>
              <a:rPr lang="en-US" sz="3200" b="1" dirty="0"/>
            </a:br>
            <a:r>
              <a:rPr lang="en-US" sz="1800" b="1" dirty="0">
                <a:solidFill>
                  <a:srgbClr val="FF0000"/>
                </a:solidFill>
              </a:rPr>
              <a:t>ALPIDE: </a:t>
            </a:r>
            <a:r>
              <a:rPr lang="en-US" sz="1800" dirty="0">
                <a:solidFill>
                  <a:srgbClr val="FF0000"/>
                </a:solidFill>
              </a:rPr>
              <a:t>The next Generation State of the Art Pixel Sensor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6949" y="1270835"/>
            <a:ext cx="5883562" cy="234401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MAPS(ALPIDE):</a:t>
            </a:r>
          </a:p>
          <a:p>
            <a:pPr lvl="1"/>
            <a:r>
              <a:rPr lang="en-US" dirty="0"/>
              <a:t>Very fine pitch (27x29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Excellent time resolution, 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An ideal detector for </a:t>
            </a:r>
            <a:r>
              <a:rPr lang="en-US" b="1" dirty="0" err="1">
                <a:solidFill>
                  <a:srgbClr val="0432FF"/>
                </a:solidFill>
              </a:rPr>
              <a:t>sPHENIX</a:t>
            </a:r>
            <a:r>
              <a:rPr lang="en-US" b="1" dirty="0">
                <a:solidFill>
                  <a:srgbClr val="0432FF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and </a:t>
            </a:r>
            <a:r>
              <a:rPr lang="en-US" b="1" dirty="0">
                <a:solidFill>
                  <a:srgbClr val="0432FF"/>
                </a:solidFill>
              </a:rPr>
              <a:t>EIC</a:t>
            </a:r>
            <a:r>
              <a:rPr lang="en-US" b="1" dirty="0">
                <a:solidFill>
                  <a:srgbClr val="FF0000"/>
                </a:solidFill>
              </a:rPr>
              <a:t>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62CF3-63E0-DA45-8A83-3E9C92AA11AB}" type="datetime1">
              <a:rPr lang="en-US" smtClean="0"/>
              <a:t>4/29/18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3680E-18B4-DC47-B778-8F86E3AE12E6}"/>
              </a:ext>
            </a:extLst>
          </p:cNvPr>
          <p:cNvGrpSpPr/>
          <p:nvPr/>
        </p:nvGrpSpPr>
        <p:grpSpPr>
          <a:xfrm>
            <a:off x="464055" y="3669722"/>
            <a:ext cx="6661140" cy="2991882"/>
            <a:chOff x="1227338" y="3669723"/>
            <a:chExt cx="5370850" cy="2102964"/>
          </a:xfrm>
        </p:grpSpPr>
        <p:pic>
          <p:nvPicPr>
            <p:cNvPr id="5" name="pasted-image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3441" y="3697976"/>
              <a:ext cx="4874747" cy="182380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617846" y="4053052"/>
              <a:ext cx="0" cy="132364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227338" y="4593016"/>
              <a:ext cx="63190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50 </a:t>
              </a:r>
              <a:r>
                <a:rPr lang="en-US" sz="1350" dirty="0" err="1"/>
                <a:t>μm</a:t>
              </a:r>
              <a:endParaRPr lang="en-US" sz="13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66765" y="5472605"/>
              <a:ext cx="63190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28 </a:t>
              </a:r>
              <a:r>
                <a:rPr lang="en-US" sz="1350" dirty="0" err="1"/>
                <a:t>μm</a:t>
              </a:r>
              <a:endParaRPr lang="en-US" sz="135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864673" y="5479208"/>
              <a:ext cx="282885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388919" y="3669723"/>
              <a:ext cx="117692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ALPIDE design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50356" y="1223019"/>
            <a:ext cx="2514870" cy="2169705"/>
            <a:chOff x="5677220" y="1521282"/>
            <a:chExt cx="2586058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5967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8"/>
              <a:ext cx="9247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47698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Cooling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479071" y="3405804"/>
            <a:ext cx="27969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A 9-chip MAPS stave, 9 x (1.5 x 3 cm</a:t>
            </a:r>
            <a:r>
              <a:rPr lang="en-US" sz="1350" baseline="30000" dirty="0">
                <a:solidFill>
                  <a:srgbClr val="0000FF"/>
                </a:solidFill>
              </a:rPr>
              <a:t>2</a:t>
            </a:r>
            <a:r>
              <a:rPr lang="en-US" sz="1350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41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ED6E-B9E8-7747-8F38-D193C1A7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91" y="43254"/>
            <a:ext cx="4436409" cy="2326884"/>
          </a:xfrm>
        </p:spPr>
        <p:txBody>
          <a:bodyPr>
            <a:normAutofit/>
          </a:bodyPr>
          <a:lstStyle/>
          <a:p>
            <a:r>
              <a:rPr lang="en-US" b="1" dirty="0"/>
              <a:t>Encouraged IHEP Silicon Group to join sPHENIX!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6933C-8131-C542-990C-BFFAC09B8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81" y="2429856"/>
            <a:ext cx="4606627" cy="422032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Carbon structure R&amp;D</a:t>
            </a:r>
          </a:p>
          <a:p>
            <a:pPr lvl="1"/>
            <a:r>
              <a:rPr lang="en-US" dirty="0"/>
              <a:t>A local institution, material science, in Hangzhou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5FE6EE-9F45-CB4E-B453-2FC5AB33B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5230" y="2501153"/>
            <a:ext cx="3886200" cy="1092786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FPC R&amp;D</a:t>
            </a:r>
          </a:p>
          <a:p>
            <a:pPr lvl="1"/>
            <a:r>
              <a:rPr lang="en-US" dirty="0"/>
              <a:t>A local company, can make up to ~100cm long “Copper FPC”, “Al” not clear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D7A68-E9A2-1B42-BD5B-FD4F07D3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3D0C-7701-5745-A92B-7C2C4856A4B0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6D5F2-C483-D245-9237-B0FA94AC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EA898-F4B2-B04E-97DC-7F92DD5A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E7E45C-A758-8749-9A5B-EDBDD722A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3" t="18665" r="11995" b="24001"/>
          <a:stretch/>
        </p:blipFill>
        <p:spPr>
          <a:xfrm>
            <a:off x="0" y="3639495"/>
            <a:ext cx="4806291" cy="2684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DAE9D7-22A9-B04D-AEBF-9B60EDF15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7" t="7331" r="3778" b="3334"/>
          <a:stretch/>
        </p:blipFill>
        <p:spPr>
          <a:xfrm rot="16200000">
            <a:off x="5714833" y="3066930"/>
            <a:ext cx="2685264" cy="3827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B99CDD-2A4B-664E-97BC-EAC863BEA3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02" t="24009" r="11996" b="26661"/>
          <a:stretch/>
        </p:blipFill>
        <p:spPr>
          <a:xfrm>
            <a:off x="4994686" y="43253"/>
            <a:ext cx="4149314" cy="229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0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46365" y="0"/>
            <a:ext cx="5251269" cy="994172"/>
          </a:xfrm>
        </p:spPr>
        <p:txBody>
          <a:bodyPr>
            <a:normAutofit/>
          </a:bodyPr>
          <a:lstStyle/>
          <a:p>
            <a:r>
              <a:rPr lang="en-US" b="1" dirty="0"/>
              <a:t>Summary and Outlook</a:t>
            </a:r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158411"/>
            <a:ext cx="7886700" cy="53621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full proposal completed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Expanded science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sPHENIX baseline</a:t>
            </a:r>
          </a:p>
          <a:p>
            <a:r>
              <a:rPr lang="en-US" dirty="0"/>
              <a:t>Cost and schedule update in progress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Major item cost and production plan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Funding profile smoothing </a:t>
            </a:r>
          </a:p>
          <a:p>
            <a:r>
              <a:rPr lang="en-US" dirty="0"/>
              <a:t>Excellent progress in R&amp;D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Readout and controls proof-of-principle demonstrated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Conceptual mechanical system design being developed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Possible new collaboration on carbon and FPC work</a:t>
            </a:r>
          </a:p>
          <a:p>
            <a:r>
              <a:rPr lang="en-US" dirty="0"/>
              <a:t>MVTX+INTT+TPC integration in progress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Electrical and mechanical system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sPHENIX wide coordination through Office of Integration</a:t>
            </a:r>
          </a:p>
          <a:p>
            <a:pPr lvl="2"/>
            <a:r>
              <a:rPr lang="en-US" dirty="0"/>
              <a:t>Mini sPHENIX integration review in ~June 2018?</a:t>
            </a:r>
          </a:p>
          <a:p>
            <a:r>
              <a:rPr lang="en-US" dirty="0"/>
              <a:t>To be ready for sPHENIX Day-1 Physics  in 2023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sPHENIX</a:t>
            </a:r>
            <a:r>
              <a:rPr lang="en-US" dirty="0">
                <a:solidFill>
                  <a:srgbClr val="00B050"/>
                </a:solidFill>
              </a:rPr>
              <a:t> and later EIC possibility</a:t>
            </a:r>
          </a:p>
          <a:p>
            <a:pPr marL="457200" lvl="1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E1C23-2091-0240-96B5-27E00AB84E20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9AD57-C27C-A947-B94C-C6808388A496}"/>
              </a:ext>
            </a:extLst>
          </p:cNvPr>
          <p:cNvSpPr txBox="1"/>
          <p:nvPr/>
        </p:nvSpPr>
        <p:spPr>
          <a:xfrm>
            <a:off x="5127348" y="1158411"/>
            <a:ext cx="3483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Document: sPH-HF-2018-001</a:t>
            </a:r>
          </a:p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/event/4072/</a:t>
            </a:r>
          </a:p>
        </p:txBody>
      </p:sp>
    </p:spTree>
    <p:extLst>
      <p:ext uri="{BB962C8B-B14F-4D97-AF65-F5344CB8AC3E}">
        <p14:creationId xmlns:p14="http://schemas.microsoft.com/office/powerpoint/2010/main" val="62563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E914-4A6F-BE4F-8558-33A0D33596CF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3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34440-079B-6142-8A84-CA0A6FA81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05156-D60A-3042-8008-5D20CAD5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B7B-A925-6942-B0F6-9CCE6AE4DC71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209E3-6F18-344E-845F-1CFB466B8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25F90-9825-6041-B050-CB54E92F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188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80606" y="156754"/>
            <a:ext cx="6934743" cy="939223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RHIC Multi-Year Plan:  </a:t>
            </a:r>
            <a:r>
              <a:rPr lang="en-US" sz="3200" b="1" dirty="0" err="1"/>
              <a:t>sPHENIX</a:t>
            </a:r>
            <a:r>
              <a:rPr lang="en-US" sz="3200" b="1" dirty="0"/>
              <a:t> 2023-2027+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1424" y="3959429"/>
            <a:ext cx="5635051" cy="163693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Precision B-tagging w/ MVTX:</a:t>
            </a:r>
          </a:p>
          <a:p>
            <a:pPr lvl="1"/>
            <a:r>
              <a:rPr lang="en-US" dirty="0"/>
              <a:t>Tracking resolution better than 50um @</a:t>
            </a:r>
            <a:r>
              <a:rPr lang="en-US" dirty="0" err="1"/>
              <a:t>pT</a:t>
            </a:r>
            <a:r>
              <a:rPr lang="en-US" dirty="0"/>
              <a:t>=1GeV</a:t>
            </a:r>
          </a:p>
          <a:p>
            <a:pPr lvl="1"/>
            <a:r>
              <a:rPr lang="en-US" dirty="0"/>
              <a:t>High multiplicity HI collisions</a:t>
            </a:r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lvl="1"/>
            <a:r>
              <a:rPr lang="en-US" dirty="0"/>
              <a:t>High efficiency and high purity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AEBD-EBD0-4C4D-98CE-CD58C72E53D0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54</a:t>
            </a:fld>
            <a:endParaRPr lang="en-US"/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72" y="4127540"/>
            <a:ext cx="1815556" cy="185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3684" y="5433666"/>
            <a:ext cx="1835463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B hadrons/</a:t>
            </a:r>
            <a:r>
              <a:rPr lang="en-US" sz="1013" dirty="0" err="1">
                <a:solidFill>
                  <a:srgbClr val="FF0000"/>
                </a:solidFill>
              </a:rPr>
              <a:t>pT</a:t>
            </a:r>
            <a:r>
              <a:rPr lang="en-US" sz="1013" dirty="0">
                <a:solidFill>
                  <a:srgbClr val="FF0000"/>
                </a:solidFill>
              </a:rPr>
              <a:t>&lt;15GeV: </a:t>
            </a:r>
            <a:r>
              <a:rPr lang="en-US" sz="1013" i="1" dirty="0">
                <a:solidFill>
                  <a:srgbClr val="FF0000"/>
                </a:solidFill>
              </a:rPr>
              <a:t>O</a:t>
            </a:r>
            <a:r>
              <a:rPr lang="en-US" sz="1013" dirty="0">
                <a:solidFill>
                  <a:srgbClr val="FF0000"/>
                </a:solidFill>
              </a:rPr>
              <a:t>(1M)</a:t>
            </a:r>
          </a:p>
          <a:p>
            <a:r>
              <a:rPr lang="en-US" sz="1013" dirty="0">
                <a:solidFill>
                  <a:srgbClr val="FF0000"/>
                </a:solidFill>
              </a:rPr>
              <a:t>b-jets/</a:t>
            </a:r>
            <a:r>
              <a:rPr lang="en-US" sz="1013" dirty="0" err="1">
                <a:solidFill>
                  <a:srgbClr val="FF0000"/>
                </a:solidFill>
              </a:rPr>
              <a:t>pT</a:t>
            </a:r>
            <a:r>
              <a:rPr lang="en-US" sz="1013" dirty="0">
                <a:solidFill>
                  <a:srgbClr val="FF0000"/>
                </a:solidFill>
              </a:rPr>
              <a:t>&gt;15GeV: </a:t>
            </a:r>
            <a:r>
              <a:rPr lang="en-US" sz="1013" i="1" dirty="0">
                <a:solidFill>
                  <a:srgbClr val="FF0000"/>
                </a:solidFill>
              </a:rPr>
              <a:t>O</a:t>
            </a:r>
            <a:r>
              <a:rPr lang="en-US" sz="1013" dirty="0">
                <a:solidFill>
                  <a:srgbClr val="FF0000"/>
                </a:solidFill>
              </a:rPr>
              <a:t>(100K)</a:t>
            </a:r>
          </a:p>
        </p:txBody>
      </p:sp>
      <p:sp>
        <p:nvSpPr>
          <p:cNvPr id="3" name="TextBox 2"/>
          <p:cNvSpPr txBox="1"/>
          <p:nvPr/>
        </p:nvSpPr>
        <p:spPr>
          <a:xfrm rot="19670238">
            <a:off x="1255253" y="1007338"/>
            <a:ext cx="8041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Evolving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67A1EF-DEE5-7F40-9919-418562D81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80" y="1405318"/>
            <a:ext cx="9144000" cy="22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5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FA3DE-FA41-4046-ADE3-A5617E8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&amp; Simulations: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 err="1"/>
              <a:t>sPHENIX</a:t>
            </a:r>
            <a:r>
              <a:rPr lang="en-US" dirty="0"/>
              <a:t> to EIC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EEAB14-9BE2-C846-B88E-B8736C869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0AC8-1725-7B46-8757-683B6EA0638B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64BF2-11BF-8E48-A270-AA08A381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E4A5C-FB8C-0D46-8C86-9DF1D877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8D6C3-7DB1-4246-A851-7F5BB422F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440" y="1914074"/>
            <a:ext cx="5406560" cy="3757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4EA1E-9116-B648-9020-44BCF62353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97155"/>
            <a:ext cx="3588543" cy="3674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1F171-F2EA-2545-B9BD-64DF2CCDAB38}"/>
              </a:ext>
            </a:extLst>
          </p:cNvPr>
          <p:cNvSpPr txBox="1"/>
          <p:nvPr/>
        </p:nvSpPr>
        <p:spPr>
          <a:xfrm>
            <a:off x="6115050" y="172940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24184619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599" y="51929"/>
            <a:ext cx="4418259" cy="1093853"/>
          </a:xfrm>
        </p:spPr>
        <p:txBody>
          <a:bodyPr>
            <a:normAutofit/>
          </a:bodyPr>
          <a:lstStyle/>
          <a:p>
            <a:r>
              <a:rPr lang="en-US" b="1" dirty="0"/>
              <a:t>B-hadron Tagging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644" y="1528810"/>
            <a:ext cx="5616391" cy="928687"/>
          </a:xfrm>
        </p:spPr>
        <p:txBody>
          <a:bodyPr>
            <a:normAutofit lnSpcReduction="10000"/>
          </a:bodyPr>
          <a:lstStyle/>
          <a:p>
            <a:r>
              <a:rPr lang="en-US" altLang="en-US" sz="1800" dirty="0"/>
              <a:t>Impact parameter (DCA) method to tag non-prompt </a:t>
            </a:r>
            <a:r>
              <a:rPr lang="en-US" altLang="en-US" sz="1800" i="1" dirty="0"/>
              <a:t>D</a:t>
            </a:r>
            <a:r>
              <a:rPr lang="en-US" altLang="en-US" sz="1800" baseline="30000" dirty="0"/>
              <a:t>0</a:t>
            </a:r>
            <a:r>
              <a:rPr lang="en-US" altLang="en-US" sz="1800" dirty="0"/>
              <a:t> from </a:t>
            </a:r>
            <a:r>
              <a:rPr lang="en-US" altLang="en-US" sz="1800" i="1" dirty="0"/>
              <a:t>B</a:t>
            </a:r>
            <a:r>
              <a:rPr lang="en-US" altLang="en-US" sz="1800" dirty="0"/>
              <a:t>-meson decays</a:t>
            </a:r>
          </a:p>
          <a:p>
            <a:r>
              <a:rPr lang="en-US" altLang="en-US" sz="1800" dirty="0"/>
              <a:t>Inclusive and exclusive channels possible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16BA-9F71-7341-8FF1-B3FC4B83BB34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7" descr="Screen Shot 2017-06-01 at 10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3" y="3078956"/>
            <a:ext cx="2012157" cy="308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3-07 at 12.2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20" y="3188224"/>
            <a:ext cx="3164053" cy="307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mass_pT2_4_cent0_10_noP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5" y="646182"/>
            <a:ext cx="2805233" cy="272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creen Shot 2017-06-29 at 9.55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425" y="3355327"/>
            <a:ext cx="2348430" cy="287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56177C-E37C-EE4F-95D5-DA898025AE32}"/>
              </a:ext>
            </a:extLst>
          </p:cNvPr>
          <p:cNvSpPr txBox="1"/>
          <p:nvPr/>
        </p:nvSpPr>
        <p:spPr>
          <a:xfrm>
            <a:off x="628650" y="2632397"/>
            <a:ext cx="3048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Partial reconstruction: B-&gt;</a:t>
            </a:r>
            <a:r>
              <a:rPr lang="en-US" b="1" dirty="0" err="1">
                <a:solidFill>
                  <a:srgbClr val="FF0000"/>
                </a:solidFill>
              </a:rPr>
              <a:t>D+x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3C2D9-2C38-C645-A70B-D0545857FDF3}"/>
              </a:ext>
            </a:extLst>
          </p:cNvPr>
          <p:cNvSpPr txBox="1"/>
          <p:nvPr/>
        </p:nvSpPr>
        <p:spPr>
          <a:xfrm>
            <a:off x="6457950" y="1631423"/>
            <a:ext cx="214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Fully </a:t>
            </a:r>
            <a:r>
              <a:rPr lang="en-US" b="1" dirty="0" err="1">
                <a:solidFill>
                  <a:srgbClr val="FF0000"/>
                </a:solidFill>
              </a:rPr>
              <a:t>reco’d</a:t>
            </a:r>
            <a:r>
              <a:rPr lang="en-US" b="1" dirty="0">
                <a:solidFill>
                  <a:srgbClr val="FF0000"/>
                </a:solidFill>
              </a:rPr>
              <a:t>: B-&gt;</a:t>
            </a:r>
            <a:r>
              <a:rPr lang="en-US" b="1" dirty="0" err="1">
                <a:solidFill>
                  <a:srgbClr val="FF0000"/>
                </a:solidFill>
              </a:rPr>
              <a:t>D+pi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316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57350" y="148441"/>
            <a:ext cx="7182939" cy="994172"/>
          </a:xfrm>
        </p:spPr>
        <p:txBody>
          <a:bodyPr>
            <a:normAutofit/>
          </a:bodyPr>
          <a:lstStyle/>
          <a:p>
            <a:r>
              <a:rPr lang="en-US" b="1" i="1" dirty="0"/>
              <a:t>b</a:t>
            </a:r>
            <a:r>
              <a:rPr lang="en-US" b="1" dirty="0"/>
              <a:t>-jet Tagging in </a:t>
            </a:r>
            <a:r>
              <a:rPr lang="en-US" b="1" i="1" dirty="0" err="1"/>
              <a:t>p</a:t>
            </a:r>
            <a:r>
              <a:rPr lang="en-US" b="1" dirty="0" err="1"/>
              <a:t>+</a:t>
            </a:r>
            <a:r>
              <a:rPr lang="en-US" b="1" i="1" dirty="0" err="1"/>
              <a:t>p</a:t>
            </a:r>
            <a:r>
              <a:rPr lang="en-US" b="1" dirty="0"/>
              <a:t> and </a:t>
            </a:r>
            <a:r>
              <a:rPr lang="en-US" b="1" dirty="0" err="1"/>
              <a:t>Au+Au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7559" y="1377365"/>
            <a:ext cx="8448260" cy="185853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Fully implemented MVTX models used  in performance projection</a:t>
            </a:r>
          </a:p>
          <a:p>
            <a:r>
              <a:rPr lang="en-US" i="1" dirty="0"/>
              <a:t>b</a:t>
            </a:r>
            <a:r>
              <a:rPr lang="en-US" dirty="0"/>
              <a:t>-jet tagging projection  evaluated with full tracking + calorimetry simulation</a:t>
            </a:r>
          </a:p>
          <a:p>
            <a:pPr lvl="1"/>
            <a:r>
              <a:rPr lang="en-US" dirty="0"/>
              <a:t>Tagging work point has been stable (60% Purity 40% eff for pp)</a:t>
            </a:r>
          </a:p>
          <a:p>
            <a:pPr lvl="1"/>
            <a:r>
              <a:rPr lang="en-US" dirty="0"/>
              <a:t>Central </a:t>
            </a:r>
            <a:r>
              <a:rPr lang="en-US" dirty="0" err="1"/>
              <a:t>Au+Au</a:t>
            </a:r>
            <a:r>
              <a:rPr lang="en-US" dirty="0"/>
              <a:t> Tagging work point has been stable (40% Purity 40% eff)</a:t>
            </a:r>
          </a:p>
          <a:p>
            <a:pPr lvl="1"/>
            <a:endParaRPr lang="en-US" dirty="0"/>
          </a:p>
          <a:p>
            <a:r>
              <a:rPr lang="en-US" dirty="0"/>
              <a:t>Performance has been stable using truth jet finding or calorimetry reconstructed jet finding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D5A02-CDD0-7F43-BAB8-EE26C69D7142}" type="datetime1">
              <a:rPr lang="en-US" smtClean="0"/>
              <a:t>4/29/18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MVTX/HF Workfest @MIT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57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68014" y="3276202"/>
            <a:ext cx="3450367" cy="2348311"/>
            <a:chOff x="457200" y="3669616"/>
            <a:chExt cx="4119641" cy="27758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669616"/>
              <a:ext cx="4119641" cy="2775823"/>
            </a:xfrm>
            <a:prstGeom prst="rect">
              <a:avLst/>
            </a:prstGeom>
          </p:spPr>
        </p:pic>
        <p:sp>
          <p:nvSpPr>
            <p:cNvPr id="11" name="Plus 10"/>
            <p:cNvSpPr/>
            <p:nvPr/>
          </p:nvSpPr>
          <p:spPr>
            <a:xfrm>
              <a:off x="2819400" y="5057527"/>
              <a:ext cx="226180" cy="228600"/>
            </a:xfrm>
            <a:prstGeom prst="mathPlu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74021" y="3276202"/>
            <a:ext cx="3421118" cy="2227398"/>
            <a:chOff x="4470987" y="3697993"/>
            <a:chExt cx="4064902" cy="27389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987" y="3697993"/>
              <a:ext cx="4064902" cy="2738940"/>
            </a:xfrm>
            <a:prstGeom prst="rect">
              <a:avLst/>
            </a:prstGeom>
          </p:spPr>
        </p:pic>
        <p:sp>
          <p:nvSpPr>
            <p:cNvPr id="20" name="Plus 19"/>
            <p:cNvSpPr/>
            <p:nvPr/>
          </p:nvSpPr>
          <p:spPr>
            <a:xfrm>
              <a:off x="6215024" y="4969188"/>
              <a:ext cx="306910" cy="310194"/>
            </a:xfrm>
            <a:prstGeom prst="mathPlu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945459" y="5254756"/>
            <a:ext cx="19470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</a:rPr>
              <a:t>sPHENIX b-jet work point</a:t>
            </a:r>
          </a:p>
        </p:txBody>
      </p:sp>
      <p:sp>
        <p:nvSpPr>
          <p:cNvPr id="23" name="Plus 22"/>
          <p:cNvSpPr/>
          <p:nvPr/>
        </p:nvSpPr>
        <p:spPr>
          <a:xfrm>
            <a:off x="3751522" y="5276932"/>
            <a:ext cx="230183" cy="232646"/>
          </a:xfrm>
          <a:prstGeom prst="mathPlus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219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246" y="1018398"/>
            <a:ext cx="4114800" cy="1105679"/>
          </a:xfrm>
        </p:spPr>
        <p:txBody>
          <a:bodyPr/>
          <a:lstStyle/>
          <a:p>
            <a:r>
              <a:rPr lang="en-US" dirty="0"/>
              <a:t>B-jet tagging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470301" y="2270523"/>
            <a:ext cx="3214809" cy="9338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Multi-tracks w/ large DCA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vertex mass </a:t>
            </a:r>
            <a:r>
              <a:rPr lang="en-US" dirty="0" err="1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0B14-33BD-0A47-8FE5-516479375BD8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765227"/>
            <a:ext cx="2519363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437373" y="3829050"/>
            <a:ext cx="2903712" cy="1856764"/>
            <a:chOff x="3276600" y="3951285"/>
            <a:chExt cx="3871714" cy="2475525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5"/>
              <a:ext cx="3871714" cy="2475525"/>
              <a:chOff x="3276600" y="4114800"/>
              <a:chExt cx="3871007" cy="2476086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2" y="6313843"/>
                <a:ext cx="3317055" cy="277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75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2" t="29839" r="21944" b="64063"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82" y="3829050"/>
            <a:ext cx="1940719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49" y="1180725"/>
            <a:ext cx="2352602" cy="240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2410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851" y="-1300"/>
            <a:ext cx="7610720" cy="1162183"/>
          </a:xfrm>
        </p:spPr>
        <p:txBody>
          <a:bodyPr>
            <a:normAutofit/>
          </a:bodyPr>
          <a:lstStyle/>
          <a:p>
            <a:r>
              <a:rPr lang="en-US" sz="3200" b="1" dirty="0"/>
              <a:t>New Insight into QGP: HF-Jet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916" y="1624056"/>
            <a:ext cx="4506386" cy="4232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QCD Splitting function in QGP 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DD33-7AF0-2C4B-B3A2-85676BCA1CD5}" type="datetime1">
              <a:rPr lang="en-US" smtClean="0"/>
              <a:t>4/29/18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206" y="3555716"/>
            <a:ext cx="3503144" cy="2849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811" y="1818253"/>
            <a:ext cx="2249612" cy="1360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29" y="2023869"/>
            <a:ext cx="4682582" cy="4332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3805" y="1477289"/>
            <a:ext cx="16615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H. Li &amp; I. </a:t>
            </a:r>
            <a:r>
              <a:rPr lang="en-US" sz="1350" dirty="0" err="1"/>
              <a:t>Vitev</a:t>
            </a:r>
            <a:r>
              <a:rPr lang="en-US" sz="1350" dirty="0"/>
              <a:t> (2018)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805" y="1714366"/>
            <a:ext cx="2180766" cy="1525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9302" y="2188261"/>
            <a:ext cx="5935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f-&gt;</a:t>
            </a:r>
            <a:r>
              <a:rPr lang="en-US" sz="1350" dirty="0" err="1"/>
              <a:t>f+g</a:t>
            </a:r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7258880" y="2188261"/>
            <a:ext cx="8338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g-&gt;</a:t>
            </a:r>
            <a:r>
              <a:rPr lang="en-US" sz="1350" dirty="0" err="1"/>
              <a:t>f+fbar</a:t>
            </a:r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67140-3F21-7C45-AC8F-CE886FA7DC07}"/>
              </a:ext>
            </a:extLst>
          </p:cNvPr>
          <p:cNvSpPr txBox="1"/>
          <p:nvPr/>
        </p:nvSpPr>
        <p:spPr>
          <a:xfrm>
            <a:off x="1091724" y="5225144"/>
            <a:ext cx="160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 splitting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E59ACB-4EC2-C24A-8BA1-D6ACCBBA4AC7}"/>
              </a:ext>
            </a:extLst>
          </p:cNvPr>
          <p:cNvSpPr txBox="1"/>
          <p:nvPr/>
        </p:nvSpPr>
        <p:spPr>
          <a:xfrm>
            <a:off x="1157780" y="3591287"/>
            <a:ext cx="124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Prompt c/b</a:t>
            </a:r>
          </a:p>
        </p:txBody>
      </p:sp>
    </p:spTree>
    <p:extLst>
      <p:ext uri="{BB962C8B-B14F-4D97-AF65-F5344CB8AC3E}">
        <p14:creationId xmlns:p14="http://schemas.microsoft.com/office/powerpoint/2010/main" val="157928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09600" y="1039005"/>
            <a:ext cx="7315200" cy="5303624"/>
            <a:chOff x="609600" y="1039005"/>
            <a:chExt cx="7315200" cy="5303624"/>
          </a:xfrm>
        </p:grpSpPr>
        <p:grpSp>
          <p:nvGrpSpPr>
            <p:cNvPr id="11" name="Group 10"/>
            <p:cNvGrpSpPr/>
            <p:nvPr/>
          </p:nvGrpSpPr>
          <p:grpSpPr>
            <a:xfrm>
              <a:off x="609600" y="3294628"/>
              <a:ext cx="7315200" cy="3048001"/>
              <a:chOff x="457200" y="2819400"/>
              <a:chExt cx="7315200" cy="304800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731" b="20874"/>
              <a:stretch/>
            </p:blipFill>
            <p:spPr>
              <a:xfrm>
                <a:off x="457200" y="2819400"/>
                <a:ext cx="7315200" cy="304800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429000" y="3200400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TPC</a:t>
                </a:r>
              </a:p>
            </p:txBody>
          </p:sp>
          <p:sp>
            <p:nvSpPr>
              <p:cNvPr id="9" name="Line Callout 2 8"/>
              <p:cNvSpPr/>
              <p:nvPr/>
            </p:nvSpPr>
            <p:spPr>
              <a:xfrm>
                <a:off x="5328470" y="3458947"/>
                <a:ext cx="691330" cy="381000"/>
              </a:xfrm>
              <a:prstGeom prst="borderCallout2">
                <a:avLst>
                  <a:gd name="adj1" fmla="val 74380"/>
                  <a:gd name="adj2" fmla="val -1326"/>
                  <a:gd name="adj3" fmla="val 75969"/>
                  <a:gd name="adj4" fmla="val -17543"/>
                  <a:gd name="adj5" fmla="val 184023"/>
                  <a:gd name="adj6" fmla="val -3177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INTT</a:t>
                </a:r>
              </a:p>
            </p:txBody>
          </p:sp>
          <p:sp>
            <p:nvSpPr>
              <p:cNvPr id="10" name="Line Callout 2 9"/>
              <p:cNvSpPr/>
              <p:nvPr/>
            </p:nvSpPr>
            <p:spPr>
              <a:xfrm>
                <a:off x="3855438" y="4953000"/>
                <a:ext cx="748354" cy="381000"/>
              </a:xfrm>
              <a:prstGeom prst="borderCallout2">
                <a:avLst>
                  <a:gd name="adj1" fmla="val 23519"/>
                  <a:gd name="adj2" fmla="val 101717"/>
                  <a:gd name="adj3" fmla="val 23518"/>
                  <a:gd name="adj4" fmla="val 121705"/>
                  <a:gd name="adj5" fmla="val -137036"/>
                  <a:gd name="adj6" fmla="val 1493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FF00"/>
                    </a:solidFill>
                  </a:rPr>
                  <a:t>MVTX</a:t>
                </a: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6423" y="1039005"/>
              <a:ext cx="1928377" cy="19743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3505200" y="1981200"/>
              <a:ext cx="3124200" cy="152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010400" y="2057400"/>
              <a:ext cx="7620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486" y="58172"/>
            <a:ext cx="6319244" cy="773979"/>
          </a:xfrm>
        </p:spPr>
        <p:txBody>
          <a:bodyPr>
            <a:normAutofit/>
          </a:bodyPr>
          <a:lstStyle/>
          <a:p>
            <a:r>
              <a:rPr lang="en-US" sz="3600" b="1" dirty="0"/>
              <a:t>sPHENIX Tracking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75" y="1022992"/>
            <a:ext cx="5941125" cy="16457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Excellent Tracking system:</a:t>
            </a:r>
          </a:p>
          <a:p>
            <a:pPr lvl="1"/>
            <a:r>
              <a:rPr lang="en-US" dirty="0">
                <a:solidFill>
                  <a:srgbClr val="0000F5"/>
                </a:solidFill>
              </a:rPr>
              <a:t>TPC: Time Projection Chamber</a:t>
            </a:r>
          </a:p>
          <a:p>
            <a:pPr lvl="1"/>
            <a:r>
              <a:rPr lang="en-US" dirty="0">
                <a:solidFill>
                  <a:srgbClr val="0000F5"/>
                </a:solidFill>
              </a:rPr>
              <a:t>INTT: Intermediate Silicon Strip Tracker</a:t>
            </a:r>
          </a:p>
          <a:p>
            <a:pPr lvl="1"/>
            <a:r>
              <a:rPr lang="en-US" dirty="0">
                <a:solidFill>
                  <a:srgbClr val="0000F5"/>
                </a:solidFill>
              </a:rPr>
              <a:t>MVTX</a:t>
            </a:r>
          </a:p>
          <a:p>
            <a:pPr lvl="1"/>
            <a:endParaRPr lang="en-US" dirty="0">
              <a:solidFill>
                <a:srgbClr val="0000F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52800" y="6356350"/>
            <a:ext cx="3733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289074" y="3285307"/>
            <a:ext cx="185563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5"/>
                </a:solidFill>
              </a:rPr>
              <a:t>TPC: </a:t>
            </a:r>
          </a:p>
          <a:p>
            <a:r>
              <a:rPr lang="en-US" sz="1600" b="1" dirty="0">
                <a:solidFill>
                  <a:srgbClr val="0000F5"/>
                </a:solidFill>
              </a:rPr>
              <a:t>   R = 20-80cm</a:t>
            </a:r>
          </a:p>
          <a:p>
            <a:endParaRPr lang="en-US" sz="1600" b="1" dirty="0">
              <a:solidFill>
                <a:srgbClr val="0000F5"/>
              </a:solidFill>
            </a:endParaRPr>
          </a:p>
          <a:p>
            <a:r>
              <a:rPr lang="en-US" sz="1600" b="1" dirty="0">
                <a:solidFill>
                  <a:srgbClr val="0000F5"/>
                </a:solidFill>
              </a:rPr>
              <a:t>INTT:</a:t>
            </a:r>
          </a:p>
          <a:p>
            <a:r>
              <a:rPr lang="en-US" sz="1600" b="1" dirty="0">
                <a:solidFill>
                  <a:srgbClr val="0000F5"/>
                </a:solidFill>
              </a:rPr>
              <a:t>  R =6,8,10,12cm</a:t>
            </a:r>
          </a:p>
          <a:p>
            <a:endParaRPr lang="en-US" sz="1600" b="1" dirty="0">
              <a:solidFill>
                <a:srgbClr val="0000F5"/>
              </a:solidFill>
            </a:endParaRPr>
          </a:p>
          <a:p>
            <a:r>
              <a:rPr lang="en-US" sz="1600" b="1" dirty="0">
                <a:solidFill>
                  <a:srgbClr val="0000F5"/>
                </a:solidFill>
              </a:rPr>
              <a:t>MVTX:</a:t>
            </a:r>
          </a:p>
          <a:p>
            <a:r>
              <a:rPr lang="en-US" sz="1600" b="1" dirty="0">
                <a:solidFill>
                  <a:srgbClr val="0000F5"/>
                </a:solidFill>
              </a:rPr>
              <a:t>  R=2.3, 3.2, 3.9cm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000" y="6096000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C2"/>
                </a:solidFill>
              </a:rPr>
              <a:t>2m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84" y="2674980"/>
            <a:ext cx="2185908" cy="275097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2D945BE8-F13A-0F4A-8186-D4C6F37F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C9EF-4C97-F746-BF1E-2F4FF5C2932B}" type="datetime1">
              <a:rPr lang="en-US" smtClean="0"/>
              <a:t>4/29/18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344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63040" y="43480"/>
            <a:ext cx="7550928" cy="994172"/>
          </a:xfrm>
        </p:spPr>
        <p:txBody>
          <a:bodyPr>
            <a:normAutofit/>
          </a:bodyPr>
          <a:lstStyle/>
          <a:p>
            <a:r>
              <a:rPr lang="en-US" b="1" dirty="0"/>
              <a:t>New Insight into QGP: B v2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7348" y="1444283"/>
            <a:ext cx="1917501" cy="4081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500" b="1" dirty="0"/>
              <a:t>Very active theoretical investigation:</a:t>
            </a:r>
          </a:p>
          <a:p>
            <a:endParaRPr lang="en-US" sz="1200" dirty="0"/>
          </a:p>
          <a:p>
            <a:r>
              <a:rPr lang="en-US" sz="1200" dirty="0"/>
              <a:t>LANL model</a:t>
            </a:r>
          </a:p>
          <a:p>
            <a:r>
              <a:rPr lang="en-US" sz="1200" dirty="0"/>
              <a:t>CUJET</a:t>
            </a:r>
          </a:p>
          <a:p>
            <a:r>
              <a:rPr lang="en-US" sz="1200" dirty="0"/>
              <a:t>Duke model </a:t>
            </a:r>
          </a:p>
          <a:p>
            <a:r>
              <a:rPr lang="en-US" sz="1200" dirty="0"/>
              <a:t>TAMU</a:t>
            </a:r>
          </a:p>
          <a:p>
            <a:r>
              <a:rPr lang="en-US" sz="1200" dirty="0" err="1"/>
              <a:t>UrQMD</a:t>
            </a:r>
            <a:endParaRPr lang="en-US" sz="1200" dirty="0"/>
          </a:p>
          <a:p>
            <a:r>
              <a:rPr lang="en-US" sz="1200" dirty="0"/>
              <a:t>AMPT</a:t>
            </a:r>
          </a:p>
          <a:p>
            <a:r>
              <a:rPr lang="en-US" sz="1200" dirty="0"/>
              <a:t>PHSD</a:t>
            </a:r>
          </a:p>
          <a:p>
            <a:r>
              <a:rPr lang="en-US" sz="1200" dirty="0"/>
              <a:t>Ads/CFT</a:t>
            </a:r>
          </a:p>
          <a:p>
            <a:r>
              <a:rPr lang="en-US" sz="1200" dirty="0"/>
              <a:t>BAMPS</a:t>
            </a:r>
          </a:p>
          <a:p>
            <a:r>
              <a:rPr lang="en-US" sz="1200" dirty="0"/>
              <a:t>HQ+EPOS2</a:t>
            </a:r>
          </a:p>
          <a:p>
            <a:r>
              <a:rPr lang="en-US" sz="1200" dirty="0" err="1"/>
              <a:t>JetScape</a:t>
            </a:r>
            <a:endParaRPr lang="en-US" sz="1200" dirty="0"/>
          </a:p>
          <a:p>
            <a:r>
              <a:rPr lang="mr-IN" sz="1200" dirty="0"/>
              <a:t>…</a:t>
            </a:r>
            <a:r>
              <a:rPr lang="en-US" sz="1200" dirty="0"/>
              <a:t>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D1BB-E22A-C94E-9AC3-A1E5FAE26613}" type="datetime1">
              <a:rPr lang="en-US" smtClean="0"/>
              <a:t>4/29/18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60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8159" y="1210119"/>
            <a:ext cx="39996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Various new model calculations, PHSD, AMPT </a:t>
            </a:r>
            <a:r>
              <a:rPr lang="en-US" sz="2000" dirty="0" err="1">
                <a:solidFill>
                  <a:srgbClr val="FF0000"/>
                </a:solidFill>
              </a:rPr>
              <a:t>etc</a:t>
            </a:r>
            <a:r>
              <a:rPr lang="en-US" sz="2000" dirty="0">
                <a:solidFill>
                  <a:srgbClr val="FF0000"/>
                </a:solidFill>
              </a:rPr>
              <a:t>, for B-hadron v2:  </a:t>
            </a:r>
          </a:p>
          <a:p>
            <a:pPr marL="214313" indent="-214313">
              <a:buFontTx/>
              <a:buChar char="-"/>
            </a:pPr>
            <a:r>
              <a:rPr lang="en-US" sz="2000" dirty="0">
                <a:solidFill>
                  <a:srgbClr val="0432FF"/>
                </a:solidFill>
              </a:rPr>
              <a:t>Significant non-zero v2 suggested, but may NOT follow the scaling due to large b-mass!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7DF7A6-07A4-F044-A772-742D2AF0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302" y="3174274"/>
            <a:ext cx="7768742" cy="3291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F57B5C-AF7C-9442-925F-AB1E64393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166" y="1291005"/>
            <a:ext cx="2424913" cy="20359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4893C80-36C8-5B4C-BD1D-B0E02CB62547}"/>
              </a:ext>
            </a:extLst>
          </p:cNvPr>
          <p:cNvSpPr txBox="1"/>
          <p:nvPr/>
        </p:nvSpPr>
        <p:spPr>
          <a:xfrm>
            <a:off x="6873962" y="782438"/>
            <a:ext cx="1876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D-meson: v</a:t>
            </a:r>
            <a:r>
              <a:rPr lang="en-US" sz="1600" b="1" baseline="-25000" dirty="0">
                <a:solidFill>
                  <a:schemeClr val="accent1"/>
                </a:solidFill>
              </a:rPr>
              <a:t>2 </a:t>
            </a:r>
            <a:r>
              <a:rPr lang="en-US" sz="1600" b="1" dirty="0">
                <a:solidFill>
                  <a:schemeClr val="accent1"/>
                </a:solidFill>
              </a:rPr>
              <a:t>scaling 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observed at RHIC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DBD0D5-7D9E-1F42-B8C5-65C524965890}"/>
              </a:ext>
            </a:extLst>
          </p:cNvPr>
          <p:cNvSpPr txBox="1"/>
          <p:nvPr/>
        </p:nvSpPr>
        <p:spPr>
          <a:xfrm>
            <a:off x="6351166" y="546362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sPHENIX</a:t>
            </a:r>
            <a:r>
              <a:rPr lang="en-US" b="1" dirty="0">
                <a:solidFill>
                  <a:srgbClr val="FF0000"/>
                </a:solidFill>
              </a:rPr>
              <a:t> sensitivity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292C96-9651-A34C-8718-46F785088595}"/>
              </a:ext>
            </a:extLst>
          </p:cNvPr>
          <p:cNvSpPr txBox="1"/>
          <p:nvPr/>
        </p:nvSpPr>
        <p:spPr>
          <a:xfrm>
            <a:off x="2362641" y="546362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sPHENIX</a:t>
            </a:r>
            <a:r>
              <a:rPr lang="en-US" b="1" dirty="0">
                <a:solidFill>
                  <a:srgbClr val="FF0000"/>
                </a:solidFill>
              </a:rPr>
              <a:t> sensitivity</a:t>
            </a:r>
          </a:p>
        </p:txBody>
      </p:sp>
    </p:spTree>
    <p:extLst>
      <p:ext uri="{BB962C8B-B14F-4D97-AF65-F5344CB8AC3E}">
        <p14:creationId xmlns:p14="http://schemas.microsoft.com/office/powerpoint/2010/main" val="452016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7900" y="362819"/>
            <a:ext cx="8744659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More Theoretical Inputs (II): B-meson R_AA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DA97-D0F1-E64D-B164-1D562192BF15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3" y="2332537"/>
            <a:ext cx="5114546" cy="35658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2075" y="1692226"/>
            <a:ext cx="65861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New calculations from PHSD for B-hadrons:  </a:t>
            </a:r>
          </a:p>
          <a:p>
            <a:pPr marL="214313" indent="-214313">
              <a:buFontTx/>
              <a:buChar char="-"/>
            </a:pPr>
            <a:r>
              <a:rPr lang="en-US" sz="1500" dirty="0">
                <a:solidFill>
                  <a:srgbClr val="FF0000"/>
                </a:solidFill>
              </a:rPr>
              <a:t>Potential significant anti-shadowing effects</a:t>
            </a:r>
          </a:p>
          <a:p>
            <a:pPr marL="214313" indent="-214313">
              <a:buFontTx/>
              <a:buChar char="-"/>
            </a:pPr>
            <a:r>
              <a:rPr lang="en-US" sz="1500" dirty="0">
                <a:solidFill>
                  <a:srgbClr val="FF0000"/>
                </a:solidFill>
              </a:rPr>
              <a:t>Open b-bar in </a:t>
            </a:r>
            <a:r>
              <a:rPr lang="en-US" sz="1500" dirty="0" err="1">
                <a:solidFill>
                  <a:srgbClr val="FF0000"/>
                </a:solidFill>
              </a:rPr>
              <a:t>AuAu</a:t>
            </a:r>
            <a:r>
              <a:rPr lang="en-US" sz="1500" dirty="0">
                <a:solidFill>
                  <a:srgbClr val="FF0000"/>
                </a:solidFill>
              </a:rPr>
              <a:t>, very important baseline for Upsilon program!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810837" y="2694532"/>
            <a:ext cx="4069208" cy="3243356"/>
            <a:chOff x="9017017" y="-4154"/>
            <a:chExt cx="3142512" cy="32191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64446" t="45588"/>
            <a:stretch/>
          </p:blipFill>
          <p:spPr>
            <a:xfrm>
              <a:off x="9017017" y="-4154"/>
              <a:ext cx="3142512" cy="32191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537486" y="1106224"/>
              <a:ext cx="574259" cy="71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</a:rPr>
                <a:t>B prod. </a:t>
              </a:r>
            </a:p>
            <a:p>
              <a:r>
                <a:rPr lang="en-US" sz="1350" b="1" dirty="0">
                  <a:solidFill>
                    <a:srgbClr val="FF0000"/>
                  </a:solidFill>
                </a:rPr>
                <a:t>x~0.05</a:t>
              </a:r>
            </a:p>
            <a:p>
              <a:r>
                <a:rPr lang="en-US" sz="1350" b="1" dirty="0">
                  <a:solidFill>
                    <a:srgbClr val="FF0000"/>
                  </a:solidFill>
                </a:rPr>
                <a:t>@RHIC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0544054" y="284075"/>
              <a:ext cx="571500" cy="795408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238962" y="4359174"/>
            <a:ext cx="154675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Gluon</a:t>
            </a:r>
          </a:p>
          <a:p>
            <a:r>
              <a:rPr lang="en-US" sz="1350" dirty="0"/>
              <a:t>anti-shadowing</a:t>
            </a:r>
          </a:p>
          <a:p>
            <a:r>
              <a:rPr lang="en-US" sz="1350" dirty="0"/>
              <a:t>Q</a:t>
            </a:r>
            <a:r>
              <a:rPr lang="en-US" sz="1350" baseline="30000" dirty="0"/>
              <a:t>2</a:t>
            </a:r>
            <a:r>
              <a:rPr lang="en-US" sz="1350" dirty="0"/>
              <a:t> ~100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57231" y="2332537"/>
            <a:ext cx="6623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EPS09</a:t>
            </a:r>
          </a:p>
        </p:txBody>
      </p:sp>
    </p:spTree>
    <p:extLst>
      <p:ext uri="{BB962C8B-B14F-4D97-AF65-F5344CB8AC3E}">
        <p14:creationId xmlns:p14="http://schemas.microsoft.com/office/powerpoint/2010/main" val="25392466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25" y="540012"/>
            <a:ext cx="8438606" cy="1160278"/>
          </a:xfrm>
        </p:spPr>
        <p:txBody>
          <a:bodyPr>
            <a:normAutofit/>
          </a:bodyPr>
          <a:lstStyle/>
          <a:p>
            <a:r>
              <a:rPr lang="en-US" dirty="0"/>
              <a:t>sPHENIX Projected R</a:t>
            </a:r>
            <a:r>
              <a:rPr lang="en-US" baseline="-25000" dirty="0"/>
              <a:t>AA</a:t>
            </a:r>
            <a:r>
              <a:rPr lang="en-US" dirty="0"/>
              <a:t> Sensitivity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4380-A0ED-774E-8013-329137E9252D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62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9634" y="1913199"/>
            <a:ext cx="6927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Open questions to </a:t>
            </a:r>
            <a:r>
              <a:rPr lang="en-US" sz="1500"/>
              <a:t>be answered: </a:t>
            </a:r>
            <a:r>
              <a:rPr lang="en-US" sz="1500" dirty="0"/>
              <a:t>energy </a:t>
            </a:r>
            <a:r>
              <a:rPr lang="en-US" sz="1500"/>
              <a:t>loss mechanisms and QGP medium </a:t>
            </a:r>
            <a:r>
              <a:rPr lang="en-US" sz="1500" dirty="0"/>
              <a:t>properties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72" y="2529765"/>
            <a:ext cx="5807282" cy="2461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1" y="2579704"/>
            <a:ext cx="2934630" cy="24455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78569" y="2302399"/>
            <a:ext cx="584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B-jets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67546" y="2382691"/>
            <a:ext cx="8835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B-Mesons</a:t>
            </a:r>
          </a:p>
        </p:txBody>
      </p:sp>
    </p:spTree>
    <p:extLst>
      <p:ext uri="{BB962C8B-B14F-4D97-AF65-F5344CB8AC3E}">
        <p14:creationId xmlns:p14="http://schemas.microsoft.com/office/powerpoint/2010/main" val="21046306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81496"/>
            <a:ext cx="705925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sPHENIX Project Elliptical Flow v</a:t>
            </a:r>
            <a:r>
              <a:rPr lang="en-US" baseline="-25000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B1EC3-52BC-8946-A2B4-2A5D87808FC5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5"/>
          <a:stretch/>
        </p:blipFill>
        <p:spPr>
          <a:xfrm>
            <a:off x="6341423" y="2617621"/>
            <a:ext cx="2715600" cy="2629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2001678"/>
            <a:ext cx="78767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Open questions to be answered: nature of quasi-particles, medium interactions and transportation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57" y="2617621"/>
            <a:ext cx="6181725" cy="2619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78569" y="2340622"/>
            <a:ext cx="584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B-jets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86050" y="3938897"/>
            <a:ext cx="1642506" cy="17813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67546" y="2382691"/>
            <a:ext cx="8835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B-Mesons</a:t>
            </a:r>
          </a:p>
        </p:txBody>
      </p:sp>
    </p:spTree>
    <p:extLst>
      <p:ext uri="{BB962C8B-B14F-4D97-AF65-F5344CB8AC3E}">
        <p14:creationId xmlns:p14="http://schemas.microsoft.com/office/powerpoint/2010/main" val="14352882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DF4C17-F115-0143-99A2-0759CD410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4E3FC89-E113-1D44-BDD0-B8D5D20D0B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56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2F1E3-9C01-5340-8868-1D8E5EE2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732" y="81546"/>
            <a:ext cx="692961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Summary: Major Remaining R&amp;D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EB42C-35AE-1943-9DD7-DEA17CA76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64" y="1461022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Mechanical/Electrical integration with INTT+TPC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Carbon structure design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FPC extension </a:t>
            </a:r>
            <a:endParaRPr lang="en-US" dirty="0"/>
          </a:p>
          <a:p>
            <a:endParaRPr lang="en-US" dirty="0"/>
          </a:p>
          <a:p>
            <a:r>
              <a:rPr lang="en-US" dirty="0"/>
              <a:t>Full electrical system control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Power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Safety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Online monitoring &amp; controls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Integrate readout system firmware/software with slow controls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0704D-8F93-D147-80AB-716497320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EA6B-5928-A447-80B8-5DAAB44CBC3E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FD188-14CB-EE4E-AD1C-E8FBEB0E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79831-2F46-C841-B54E-01822A00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560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919834-BAB4-B44E-8D84-EF1E409E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Integration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47DFF-0EBB-0A43-BDC7-C5999EE0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1E09-7C14-2745-B5F4-C937130DD390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1112C-0831-2E4B-9DA5-DCA1CF089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F67D0-2BAE-5F48-AE77-67FD1466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683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65BA0-8D74-034B-8668-4D55130B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AEDF-E6A9-4F47-A2A1-9CFE73814FDF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DEBFD-E78E-D24C-A484-BA79BB03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C4C10-A89E-E649-A077-3E3D2F66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D5F59-28CB-684C-BED5-E0117DC2F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5" y="1823060"/>
            <a:ext cx="8923910" cy="41790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0DEB5F-446C-264A-8185-6D0A7D0A35F7}"/>
              </a:ext>
            </a:extLst>
          </p:cNvPr>
          <p:cNvSpPr txBox="1">
            <a:spLocks/>
          </p:cNvSpPr>
          <p:nvPr/>
        </p:nvSpPr>
        <p:spPr>
          <a:xfrm>
            <a:off x="768041" y="91203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sPHENIX Integration: MVTX + INTT + TPC </a:t>
            </a:r>
          </a:p>
        </p:txBody>
      </p:sp>
    </p:spTree>
    <p:extLst>
      <p:ext uri="{BB962C8B-B14F-4D97-AF65-F5344CB8AC3E}">
        <p14:creationId xmlns:p14="http://schemas.microsoft.com/office/powerpoint/2010/main" val="35098564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B865AA-3A2D-B34B-BDE1-1477C9B9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DD95-DBA2-BE47-BA3D-69D047ED91D9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B48AC-5A75-B445-94E3-88E60B5B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6A462-D8B2-C042-AF40-7C8E47F1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D3DCC-7B20-D349-8552-5BA5D7C0F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44740"/>
            <a:ext cx="8507387" cy="6376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2365C2-32AC-AB47-915B-3B236BFD3C74}"/>
              </a:ext>
            </a:extLst>
          </p:cNvPr>
          <p:cNvSpPr txBox="1"/>
          <p:nvPr/>
        </p:nvSpPr>
        <p:spPr>
          <a:xfrm>
            <a:off x="4910111" y="78039"/>
            <a:ext cx="261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Stave Production @CCNU</a:t>
            </a:r>
          </a:p>
        </p:txBody>
      </p:sp>
    </p:spTree>
    <p:extLst>
      <p:ext uri="{BB962C8B-B14F-4D97-AF65-F5344CB8AC3E}">
        <p14:creationId xmlns:p14="http://schemas.microsoft.com/office/powerpoint/2010/main" val="7236503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22" y="140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INTT-MVTX Conflict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69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INTT 4-layers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822" y="4498127"/>
            <a:ext cx="873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Currently 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0000FF"/>
                </a:solidFill>
              </a:rPr>
              <a:t>INTT only includes ladder, no connectors, cooling barbs, </a:t>
            </a:r>
            <a:r>
              <a:rPr lang="en-US" sz="1600" dirty="0" err="1">
                <a:solidFill>
                  <a:srgbClr val="0000FF"/>
                </a:solidFill>
              </a:rPr>
              <a:t>etc</a:t>
            </a:r>
            <a:endParaRPr lang="en-US" sz="1600" dirty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endParaRPr lang="en-US" sz="1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R&amp;D items</a:t>
            </a:r>
            <a:r>
              <a:rPr lang="en-US" sz="2000" dirty="0"/>
              <a:t>: 1) Extend cables to move the conical structure further out in z-direction; 2) 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FPC data cable is the HDI and can’t be easily  extended, short “firefly” cables possible?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Reduce angle of cone </a:t>
            </a:r>
            <a:r>
              <a:rPr lang="mr-IN" sz="1600" dirty="0"/>
              <a:t>–</a:t>
            </a:r>
            <a:r>
              <a:rPr lang="en-US" sz="1600" dirty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|&lt;0.95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INTT Acceptance</a:t>
            </a:r>
          </a:p>
          <a:p>
            <a:r>
              <a:rPr lang="en-US" dirty="0"/>
              <a:t> @ |z|=10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4FF-41AB-AC4E-9A08-862DA5B33D8C}" type="datetime1">
              <a:rPr lang="en-US" smtClean="0"/>
              <a:t>4/29/18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51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6102" y="88940"/>
            <a:ext cx="7574763" cy="69344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Enables the 3</a:t>
            </a:r>
            <a:r>
              <a:rPr lang="en-US" b="1" baseline="30000" dirty="0"/>
              <a:t>rd</a:t>
            </a:r>
            <a:r>
              <a:rPr lang="en-US" b="1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7580" y="1196252"/>
            <a:ext cx="3760516" cy="243815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700" dirty="0"/>
              <a:t>Jets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/>
              <a:t>Upsilons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solidFill>
                  <a:srgbClr val="FF0000"/>
                </a:solidFill>
              </a:rPr>
              <a:t>Open Heavy Flavor</a:t>
            </a:r>
          </a:p>
          <a:p>
            <a:pPr marL="385763" indent="-385763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DCC0-0D2C-994A-8A70-EC578ACD3C21}" type="datetime1">
              <a:rPr lang="en-US" smtClean="0"/>
              <a:t>4/29/18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128" y="1196252"/>
            <a:ext cx="4994795" cy="47664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188289" y="3241307"/>
            <a:ext cx="3840699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Bottom quarks are heavy (4.2 GeV)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Produced in initial collision, probe QGP evolution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Well controlled in </a:t>
            </a:r>
            <a:r>
              <a:rPr lang="en-US" dirty="0" err="1"/>
              <a:t>pQCD</a:t>
            </a:r>
            <a:endParaRPr lang="en-US" dirty="0"/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Provide access to fundamental transport properties</a:t>
            </a:r>
          </a:p>
        </p:txBody>
      </p:sp>
      <p:pic>
        <p:nvPicPr>
          <p:cNvPr id="11" name="Picture 9" descr="Picture 20.png">
            <a:extLst>
              <a:ext uri="{FF2B5EF4-FFF2-40B4-BE49-F238E27FC236}">
                <a16:creationId xmlns:a16="http://schemas.microsoft.com/office/drawing/2014/main" id="{7C4D0AAC-1439-A74A-B10E-FDFF5AF64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34" y="4931352"/>
            <a:ext cx="1862512" cy="132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6FE37-00CA-1148-91F3-793AC7240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69"/>
          <a:stretch/>
        </p:blipFill>
        <p:spPr>
          <a:xfrm>
            <a:off x="242827" y="4918666"/>
            <a:ext cx="1688475" cy="1333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C9058-0DD6-E64F-8FFF-AB6BE3D315D0}"/>
              </a:ext>
            </a:extLst>
          </p:cNvPr>
          <p:cNvSpPr txBox="1"/>
          <p:nvPr/>
        </p:nvSpPr>
        <p:spPr>
          <a:xfrm>
            <a:off x="7772400" y="782381"/>
            <a:ext cx="100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Xin’s talk</a:t>
            </a:r>
          </a:p>
        </p:txBody>
      </p:sp>
    </p:spTree>
    <p:extLst>
      <p:ext uri="{BB962C8B-B14F-4D97-AF65-F5344CB8AC3E}">
        <p14:creationId xmlns:p14="http://schemas.microsoft.com/office/powerpoint/2010/main" val="29403278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INTT-MVTX Conflict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70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INTT 4-layers</a:t>
              </a:r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069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0381-DEE0-224B-AA41-F91F341C0FB0}" type="datetime1">
              <a:rPr lang="en-US" smtClean="0"/>
              <a:t>4/29/18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4574" y="5097407"/>
            <a:ext cx="7414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/>
              <a:t>Extend cables to move the conical structure further out in z-direction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FPC data cable is the HDI and can’t be easily  extended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Possibly add short “firefly” cables to hook up to patch panel, R&amp;D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Reduce angle of cone </a:t>
            </a:r>
            <a:r>
              <a:rPr lang="mr-IN" sz="1600" dirty="0"/>
              <a:t>–</a:t>
            </a:r>
            <a:r>
              <a:rPr lang="en-US" sz="1600" dirty="0"/>
              <a:t> redesign </a:t>
            </a:r>
          </a:p>
        </p:txBody>
      </p:sp>
    </p:spTree>
    <p:extLst>
      <p:ext uri="{BB962C8B-B14F-4D97-AF65-F5344CB8AC3E}">
        <p14:creationId xmlns:p14="http://schemas.microsoft.com/office/powerpoint/2010/main" val="16627510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79E9C9-DB74-B545-9E23-5E949A3FF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18" b="12686"/>
          <a:stretch/>
        </p:blipFill>
        <p:spPr>
          <a:xfrm>
            <a:off x="493572" y="1038578"/>
            <a:ext cx="8021778" cy="506871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BB81A6D-57D5-D443-AE0C-2CF45E72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908" y="1"/>
            <a:ext cx="7596092" cy="1038578"/>
          </a:xfrm>
        </p:spPr>
        <p:txBody>
          <a:bodyPr>
            <a:normAutofit/>
          </a:bodyPr>
          <a:lstStyle/>
          <a:p>
            <a:r>
              <a:rPr lang="en-US" sz="3600" b="1" dirty="0"/>
              <a:t>Signal and Power Extension for FPC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782B80-62BA-124A-A866-E2052C01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E9F88-8892-4642-90A7-F6AC9542EB4F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5A20D-455A-4D4C-A310-6A192A63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21F37-7A8C-B843-AE28-B4B9CF5E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72AE-C3F7-C844-93B6-F5ABCF6BF482}" type="slidenum">
              <a:rPr lang="en-US" smtClean="0"/>
              <a:t>71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5D7C5-85FB-F74D-BA1C-4146713F0F3E}"/>
              </a:ext>
            </a:extLst>
          </p:cNvPr>
          <p:cNvSpPr/>
          <p:nvPr/>
        </p:nvSpPr>
        <p:spPr>
          <a:xfrm>
            <a:off x="237066" y="1546578"/>
            <a:ext cx="2037645" cy="46961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39FF63C4-A79D-D345-9002-66DCEBFF7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47994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932" y="153689"/>
            <a:ext cx="7034867" cy="1143000"/>
          </a:xfrm>
        </p:spPr>
        <p:txBody>
          <a:bodyPr>
            <a:normAutofit/>
          </a:bodyPr>
          <a:lstStyle/>
          <a:p>
            <a:r>
              <a:rPr lang="en-US" dirty="0"/>
              <a:t>MVTX/INTT Integration</a:t>
            </a:r>
            <a:br>
              <a:rPr lang="en-US" dirty="0"/>
            </a:br>
            <a:r>
              <a:rPr lang="en-US" sz="3100" dirty="0">
                <a:solidFill>
                  <a:srgbClr val="0000FF"/>
                </a:solidFill>
              </a:rPr>
              <a:t>Extend MVTX Service Cables?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9293-CE95-1F43-9066-60643A74C420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71042" y="5078220"/>
            <a:ext cx="558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229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FE0ED4-ED2F-E94B-A7A8-3D9520DF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07" y="178639"/>
            <a:ext cx="7886700" cy="994172"/>
          </a:xfrm>
        </p:spPr>
        <p:txBody>
          <a:bodyPr/>
          <a:lstStyle/>
          <a:p>
            <a:r>
              <a:rPr lang="en-US" dirty="0"/>
              <a:t>MVTX FPC R&amp;D @CERN and LANL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72C89-4CA4-7A4E-A5F1-9C951782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55570" y="912309"/>
            <a:ext cx="4361521" cy="581536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324E29D-6354-AA4E-B6EB-17A6973D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3D3B-41AB-AF4C-8A71-7EC208AD3191}" type="datetime1">
              <a:rPr lang="en-US" smtClean="0"/>
              <a:t>4/29/18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CEAE120-3168-974C-B8F0-D052D7BB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FF8593-0A09-1E40-95E9-4A428AEE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79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3E5D03-43E0-F54C-9AE3-F16FB2EC2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1" r="12371"/>
          <a:stretch/>
        </p:blipFill>
        <p:spPr>
          <a:xfrm rot="16200000">
            <a:off x="1390231" y="-236563"/>
            <a:ext cx="6577297" cy="724395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87732-6E84-7F4E-9EA9-40BEAA65B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0706-329D-2743-B259-1D5B1A4C5286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B6890-9085-7443-8C65-B4F6A90B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D223F-1AEF-0E40-BB1D-3398C51B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72AE-C3F7-C844-93B6-F5ABCF6BF48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976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61946-F740-754B-93EB-4BACEAAD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972EB1-F13B-A047-BC5E-A5E8FA95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C66E-7429-F24B-BAA3-084975746122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AE136-D018-0044-8EB2-217DFB65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4CED7-CCF9-D44C-9511-6760AE15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A172D-D080-AE46-A711-B56A4F88B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222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033C78-15E1-1C4B-8E2B-F97B2FC7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007"/>
            <a:ext cx="9022080" cy="583134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AE41EAF-82BC-C348-AD9E-7AFF356F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18063"/>
          </a:xfrm>
        </p:spPr>
        <p:txBody>
          <a:bodyPr/>
          <a:lstStyle/>
          <a:p>
            <a:r>
              <a:rPr lang="en-US" dirty="0"/>
              <a:t>End View of ALICE Patch Panel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0B8EC-B748-A04A-AAD1-D9CA9DEA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9F3-E6F7-A24E-8A4D-A16DC781EF78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E48BC-1116-8F4C-BB07-EC78569C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933A3-BAB4-FC42-8D57-0ACA69AA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297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20439" r="5465" b="11993"/>
          <a:stretch/>
        </p:blipFill>
        <p:spPr>
          <a:xfrm>
            <a:off x="1908545" y="1455332"/>
            <a:ext cx="4968063" cy="2998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1979" y="3584501"/>
            <a:ext cx="15470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END WHEELS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8546" y="1391536"/>
            <a:ext cx="16188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PATCH PANEL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7757" y="1287662"/>
            <a:ext cx="26554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ESTIMATED TOTAL MASS HALF DETECTOR 1,100.0 grams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095114" y="2763136"/>
            <a:ext cx="486440" cy="8213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830380" y="3066164"/>
            <a:ext cx="1499191" cy="518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19548" y="1668536"/>
            <a:ext cx="498401" cy="4167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17459" y="4126762"/>
            <a:ext cx="15231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CONICAL SECTION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758610" y="3723001"/>
            <a:ext cx="633967" cy="403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98222" y="4914901"/>
            <a:ext cx="49067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MVTX half detector assembly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C71E-803E-6D44-8EF3-F6DB7EB2ADE8}" type="datetime1">
              <a:rPr lang="en-US" smtClean="0"/>
              <a:t>4/29/18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09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58F5-486B-974F-8AD1-DC840C18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2102"/>
            <a:ext cx="7886700" cy="994172"/>
          </a:xfrm>
        </p:spPr>
        <p:txBody>
          <a:bodyPr/>
          <a:lstStyle/>
          <a:p>
            <a:r>
              <a:rPr lang="en-US" dirty="0"/>
              <a:t>MVTX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5EAA1-CF75-8A49-8701-E5B5E5CB1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5E3AB-D567-9D44-948F-183213FE184C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1C5B6-D2C5-204D-9533-83312600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FB13-5B2A-D14D-81D8-520CEDD8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E9801-20F6-F142-9FF1-4621A9DEA2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912" y="1771651"/>
            <a:ext cx="6406616" cy="41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991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10" y="208141"/>
            <a:ext cx="6949440" cy="1428044"/>
          </a:xfrm>
        </p:spPr>
        <p:txBody>
          <a:bodyPr>
            <a:normAutofit/>
          </a:bodyPr>
          <a:lstStyle/>
          <a:p>
            <a:r>
              <a:rPr lang="en-US" b="1" dirty="0"/>
              <a:t>MVTX and INTT Integration </a:t>
            </a:r>
            <a:br>
              <a:rPr lang="en-US" dirty="0"/>
            </a:br>
            <a:r>
              <a:rPr lang="en-US" dirty="0"/>
              <a:t>– Work in Progress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6A27-F788-5B41-B1DE-5D10A618B9F2}" type="datetime1">
              <a:rPr lang="en-US" smtClean="0"/>
              <a:t>4/29/18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79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1004" r="31250" b="30360"/>
          <a:stretch/>
        </p:blipFill>
        <p:spPr>
          <a:xfrm>
            <a:off x="992667" y="1714500"/>
            <a:ext cx="6683366" cy="3341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353" y="5056183"/>
            <a:ext cx="7942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clear from this detail view the conical region of the MVTX detector barrel with the INTT that the MVTX  will need to translate in Z…</a:t>
            </a:r>
          </a:p>
        </p:txBody>
      </p: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4E099F01-0DA5-F64A-9EE1-9849588AA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956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0722" y="2344413"/>
            <a:ext cx="3737774" cy="375729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0" y="150336"/>
            <a:ext cx="9144000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591839" y="1146542"/>
            <a:ext cx="697274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Displaced tracks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Large 2</a:t>
            </a:r>
            <a:r>
              <a:rPr lang="en-US" sz="1600" baseline="30000" dirty="0">
                <a:solidFill>
                  <a:srgbClr val="00B050"/>
                </a:solidFill>
              </a:rPr>
              <a:t>nd</a:t>
            </a:r>
            <a:r>
              <a:rPr lang="en-US" sz="1600" dirty="0">
                <a:solidFill>
                  <a:srgbClr val="00B050"/>
                </a:solidFill>
              </a:rPr>
              <a:t> vertex invariant mass</a:t>
            </a:r>
            <a:endParaRPr sz="1600" dirty="0">
              <a:solidFill>
                <a:srgbClr val="00B05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/>
              <a:t>Need high precision tracking and vertex determination – </a:t>
            </a:r>
            <a:r>
              <a:rPr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lang="en-US" sz="1400" dirty="0"/>
              <a:t>Need excellent jet detection capabilities – </a:t>
            </a:r>
            <a:r>
              <a:rPr lang="en-US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79" y="-53437"/>
            <a:ext cx="7435141" cy="1325563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0" y="2587801"/>
            <a:ext cx="4580689" cy="391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178A3A38-E8FC-054C-92F9-7EEBD6CDA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EA4D-E7B6-7741-8722-156C96FF39C2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A428A-16FB-4C4C-92C6-7584F3B03F5A}"/>
              </a:ext>
            </a:extLst>
          </p:cNvPr>
          <p:cNvSpPr txBox="1"/>
          <p:nvPr/>
        </p:nvSpPr>
        <p:spPr>
          <a:xfrm>
            <a:off x="7112364" y="953356"/>
            <a:ext cx="19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Haiwang</a:t>
            </a:r>
            <a:r>
              <a:rPr lang="en-US" dirty="0"/>
              <a:t>/</a:t>
            </a:r>
            <a:r>
              <a:rPr lang="en-US" dirty="0" err="1"/>
              <a:t>Jin’s</a:t>
            </a:r>
            <a:r>
              <a:rPr lang="en-US" dirty="0"/>
              <a:t> talks</a:t>
            </a:r>
          </a:p>
        </p:txBody>
      </p:sp>
    </p:spTree>
    <p:extLst>
      <p:ext uri="{BB962C8B-B14F-4D97-AF65-F5344CB8AC3E}">
        <p14:creationId xmlns:p14="http://schemas.microsoft.com/office/powerpoint/2010/main" val="42011510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172" y="61755"/>
            <a:ext cx="7352439" cy="85725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INTT Readouts from both North and South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13" r="-13913"/>
          <a:stretch>
            <a:fillRect/>
          </a:stretch>
        </p:blipFill>
        <p:spPr>
          <a:xfrm>
            <a:off x="1485900" y="1558973"/>
            <a:ext cx="6172200" cy="3394472"/>
          </a:xfr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E0A7-6CF7-1349-B7CC-422D3E8C5451}" type="datetime1">
              <a:rPr lang="en-US" smtClean="0"/>
              <a:t>4/29/18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35" name="スライド番号プレースホルダー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F106-9BB6-2047-8226-C025F717746D}" type="slidenum">
              <a:rPr kumimoji="1" lang="ja-JP" altLang="en-US" smtClean="0"/>
              <a:t>80</a:t>
            </a:fld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610800" y="3243728"/>
            <a:ext cx="3016739" cy="760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610799" y="3243728"/>
            <a:ext cx="1027496" cy="14982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422647" y="4676445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sz="1350" dirty="0"/>
              <a:t>=0</a:t>
            </a:r>
            <a:endParaRPr kumimoji="1" lang="ja-JP" altLang="en-US" sz="135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69705" y="3948596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sz="1350" dirty="0"/>
              <a:t>=1</a:t>
            </a:r>
            <a:endParaRPr kumimoji="1" lang="ja-JP" altLang="en-US" sz="1350" dirty="0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5152891" y="3509964"/>
            <a:ext cx="1650341" cy="4942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902343" y="3868098"/>
            <a:ext cx="69923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350" dirty="0"/>
              <a:t>105 </a:t>
            </a:r>
            <a:r>
              <a:rPr kumimoji="1" lang="en-US" altLang="ja-JP" sz="1350" dirty="0"/>
              <a:t>cm</a:t>
            </a:r>
            <a:endParaRPr kumimoji="1" lang="ja-JP" altLang="en-US" sz="1350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96940">
            <a:off x="1486098" y="1265430"/>
            <a:ext cx="1202271" cy="1555880"/>
          </a:xfrm>
          <a:prstGeom prst="rect">
            <a:avLst/>
          </a:prstGeom>
        </p:spPr>
      </p:pic>
      <p:cxnSp>
        <p:nvCxnSpPr>
          <p:cNvPr id="32" name="直線矢印コネクタ 31"/>
          <p:cNvCxnSpPr/>
          <p:nvPr/>
        </p:nvCxnSpPr>
        <p:spPr>
          <a:xfrm flipV="1">
            <a:off x="1552575" y="2326299"/>
            <a:ext cx="1512450" cy="3597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 rot="20798101">
            <a:off x="2119196" y="2412183"/>
            <a:ext cx="5725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35cm</a:t>
            </a:r>
            <a:endParaRPr kumimoji="1" lang="ja-JP" altLang="en-US" sz="1350" dirty="0"/>
          </a:p>
        </p:txBody>
      </p:sp>
      <p:sp>
        <p:nvSpPr>
          <p:cNvPr id="31" name="右矢印 30"/>
          <p:cNvSpPr/>
          <p:nvPr/>
        </p:nvSpPr>
        <p:spPr>
          <a:xfrm rot="20520944" flipH="1">
            <a:off x="2165773" y="3758768"/>
            <a:ext cx="2247869" cy="1228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3" name="テキスト ボックス 2"/>
          <p:cNvSpPr txBox="1"/>
          <p:nvPr/>
        </p:nvSpPr>
        <p:spPr>
          <a:xfrm rot="20499352">
            <a:off x="2877074" y="3403205"/>
            <a:ext cx="11098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Bus Extender</a:t>
            </a:r>
            <a:endParaRPr kumimoji="1" lang="ja-JP" altLang="en-US" sz="135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67527" y="5228420"/>
            <a:ext cx="62493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The bus extender needs to run to ROC boards (reuse FVTX ROC) outside TPC.</a:t>
            </a:r>
          </a:p>
          <a:p>
            <a:r>
              <a:rPr lang="en-US" altLang="ja-JP" sz="1350" dirty="0"/>
              <a:t>Minimum length is 105cm – ladder length + distance to ROC board. </a:t>
            </a:r>
            <a:endParaRPr kumimoji="1" lang="ja-JP" altLang="en-US" sz="1350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7171291" y="2264568"/>
            <a:ext cx="0" cy="2976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図形グループ 36"/>
          <p:cNvGrpSpPr/>
          <p:nvPr/>
        </p:nvGrpSpPr>
        <p:grpSpPr>
          <a:xfrm>
            <a:off x="6068724" y="1821857"/>
            <a:ext cx="1719256" cy="2047196"/>
            <a:chOff x="2049237" y="1616194"/>
            <a:chExt cx="4698246" cy="5594414"/>
          </a:xfrm>
          <a:scene3d>
            <a:camera prst="isometricOffAxis1Left"/>
            <a:lightRig rig="threePt" dir="t"/>
          </a:scene3d>
        </p:grpSpPr>
        <p:grpSp>
          <p:nvGrpSpPr>
            <p:cNvPr id="38" name="図形グループ 37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40" name="円/楕円 39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  <p:grpSp>
            <p:nvGrpSpPr>
              <p:cNvPr id="41" name="図形グループ 40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9" name="直線コネクタ 48"/>
                <p:cNvCxnSpPr>
                  <a:stCxn id="40" idx="0"/>
                  <a:endCxn id="40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/>
                <p:cNvCxnSpPr>
                  <a:stCxn id="40" idx="2"/>
                  <a:endCxn id="40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図形グループ 41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7" name="直線コネクタ 46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図形グループ 42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5" name="直線コネクタ 44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円/楕円 43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</p:grpSp>
        <p:sp>
          <p:nvSpPr>
            <p:cNvPr id="39" name="テキスト ボックス 38"/>
            <p:cNvSpPr txBox="1"/>
            <p:nvPr/>
          </p:nvSpPr>
          <p:spPr>
            <a:xfrm>
              <a:off x="3624139" y="5192046"/>
              <a:ext cx="2566656" cy="2018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1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1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1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9" name="右矢印 28"/>
          <p:cNvSpPr/>
          <p:nvPr/>
        </p:nvSpPr>
        <p:spPr>
          <a:xfrm rot="20570812">
            <a:off x="4869598" y="2977675"/>
            <a:ext cx="1988660" cy="7322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36" name="テキスト ボックス 35"/>
          <p:cNvSpPr txBox="1"/>
          <p:nvPr/>
        </p:nvSpPr>
        <p:spPr>
          <a:xfrm rot="20499352">
            <a:off x="5299015" y="2710847"/>
            <a:ext cx="11098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Bus Extender</a:t>
            </a:r>
            <a:endParaRPr kumimoji="1" lang="ja-JP" altLang="en-US" sz="1350" dirty="0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1363746" y="3353856"/>
            <a:ext cx="1719256" cy="2047196"/>
            <a:chOff x="2049237" y="1616194"/>
            <a:chExt cx="4698246" cy="5594414"/>
          </a:xfrm>
          <a:scene3d>
            <a:camera prst="isometricOffAxis1Left"/>
            <a:lightRig rig="threePt" dir="t"/>
          </a:scene3d>
        </p:grpSpPr>
        <p:grpSp>
          <p:nvGrpSpPr>
            <p:cNvPr id="52" name="図形グループ 51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54" name="円/楕円 53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  <p:grpSp>
            <p:nvGrpSpPr>
              <p:cNvPr id="55" name="図形グループ 54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3" name="直線コネクタ 62"/>
                <p:cNvCxnSpPr>
                  <a:stCxn id="54" idx="0"/>
                  <a:endCxn id="54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コネクタ 63"/>
                <p:cNvCxnSpPr>
                  <a:stCxn id="54" idx="2"/>
                  <a:endCxn id="54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図形グループ 55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1" name="直線コネクタ 60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コネクタ 61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図形グループ 56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59" name="直線コネクタ 58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59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円/楕円 57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</p:grpSp>
        <p:sp>
          <p:nvSpPr>
            <p:cNvPr id="53" name="テキスト ボックス 52"/>
            <p:cNvSpPr txBox="1"/>
            <p:nvPr/>
          </p:nvSpPr>
          <p:spPr>
            <a:xfrm>
              <a:off x="3624139" y="5192046"/>
              <a:ext cx="2566656" cy="2018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1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1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1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5" name="右矢印 64"/>
          <p:cNvSpPr/>
          <p:nvPr/>
        </p:nvSpPr>
        <p:spPr>
          <a:xfrm rot="20520944" flipH="1">
            <a:off x="2088718" y="4116385"/>
            <a:ext cx="253155" cy="11003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38843" y="1694380"/>
            <a:ext cx="11647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Identical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to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FVTX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Big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Wheel</a:t>
            </a:r>
            <a:endParaRPr kumimoji="1" lang="ja-JP" alt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800351" y="1428750"/>
            <a:ext cx="3383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ROC boards mount off inner EMCAL</a:t>
            </a:r>
          </a:p>
        </p:txBody>
      </p:sp>
    </p:spTree>
    <p:extLst>
      <p:ext uri="{BB962C8B-B14F-4D97-AF65-F5344CB8AC3E}">
        <p14:creationId xmlns:p14="http://schemas.microsoft.com/office/powerpoint/2010/main" val="10514282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22" y="108900"/>
            <a:ext cx="7521593" cy="1987451"/>
          </a:xfrm>
        </p:spPr>
        <p:txBody>
          <a:bodyPr>
            <a:normAutofit/>
          </a:bodyPr>
          <a:lstStyle/>
          <a:p>
            <a:r>
              <a:rPr lang="en-US" sz="3200" b="1" dirty="0"/>
              <a:t>       </a:t>
            </a:r>
            <a:r>
              <a:rPr lang="en-US" sz="3600" b="1" dirty="0"/>
              <a:t>Mechanical Integration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2100" dirty="0"/>
              <a:t>Model of MVTX with INTT inside TPC with the addition  of  two concentric composite cylinders;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3355-A80B-C445-BA65-ED0C04193E81}" type="datetime1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57027" y="2096352"/>
            <a:ext cx="9086974" cy="3207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0213" y="5212237"/>
            <a:ext cx="32699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Location in Z where the inner-</a:t>
            </a:r>
            <a:r>
              <a:rPr lang="en-US" sz="1350" dirty="0" err="1"/>
              <a:t>hcal</a:t>
            </a:r>
            <a:r>
              <a:rPr lang="en-US" sz="1350" dirty="0"/>
              <a:t> ends (see control drawing) Z=2175.0 mm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527774" y="4049441"/>
            <a:ext cx="342900" cy="10613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83981" y="2028634"/>
            <a:ext cx="17662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Location of  </a:t>
            </a:r>
            <a:r>
              <a:rPr lang="en-US" sz="1350" dirty="0" err="1"/>
              <a:t>conflat</a:t>
            </a:r>
            <a:r>
              <a:rPr lang="en-US" sz="1350" dirty="0"/>
              <a:t> flange on beam-pipe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474700" y="2558477"/>
            <a:ext cx="476604" cy="1070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3EEA9D6B-B25B-FC4F-A212-43890C884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30037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r="15803"/>
          <a:stretch/>
        </p:blipFill>
        <p:spPr bwMode="auto">
          <a:xfrm>
            <a:off x="1629439" y="1191614"/>
            <a:ext cx="5345519" cy="411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7248" y="2340493"/>
            <a:ext cx="11802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DETECTOR SECTION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2983" y="4589279"/>
            <a:ext cx="17942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SERVICES, SUPPORT</a:t>
            </a:r>
            <a:br>
              <a:rPr lang="en-US" sz="1350" dirty="0"/>
            </a:br>
            <a:r>
              <a:rPr lang="en-US" sz="1350" dirty="0"/>
              <a:t>SECTION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410104" y="1702539"/>
            <a:ext cx="665864" cy="637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313621" y="3823735"/>
            <a:ext cx="685800" cy="765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54942" y="5384285"/>
            <a:ext cx="24003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ALICE HALF-BARREL ASSY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638" y="562767"/>
            <a:ext cx="650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Service Barrel: Design and Fabrication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52F8-330D-5F46-9D0F-888352F4EF94}" type="datetime1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85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228" y="625078"/>
            <a:ext cx="7016617" cy="994172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Inner Tracker Rail Support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FB2E-1B4C-194A-A3DB-B5BD22B73B37}" type="datetime1">
              <a:rPr lang="en-US" smtClean="0"/>
              <a:t>4/29/18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8" y="1924581"/>
            <a:ext cx="5481638" cy="3122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762" y="1468777"/>
            <a:ext cx="87925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MVTX plus INTT half barrel assemblies location position is provided by the engagement of 4  rollers on the half-barrel, which would be previously measured and aligned, into four precise inserts housed in the “cage-rail” assembly.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4487" y="3771900"/>
            <a:ext cx="1128713" cy="46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614487" y="3771900"/>
            <a:ext cx="1214438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1228725" y="3817455"/>
            <a:ext cx="1457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Eccentric:</a:t>
            </a:r>
          </a:p>
          <a:p>
            <a:r>
              <a:rPr lang="en-US" sz="1350" dirty="0"/>
              <a:t>Adjustable roller +/- 1.0 mm, by steps of .25 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8444" y="2240554"/>
            <a:ext cx="158709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Rail guides for upper half assembly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645460" y="2674747"/>
            <a:ext cx="206679" cy="638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5582" y="5171567"/>
            <a:ext cx="5924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In sPHENIX we will not use a “service cone, rail system” anywhere near the size of that planned for the ALICE detector, but we will use their concept.</a:t>
            </a:r>
          </a:p>
        </p:txBody>
      </p:sp>
    </p:spTree>
    <p:extLst>
      <p:ext uri="{BB962C8B-B14F-4D97-AF65-F5344CB8AC3E}">
        <p14:creationId xmlns:p14="http://schemas.microsoft.com/office/powerpoint/2010/main" val="135329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83" y="195943"/>
            <a:ext cx="7302137" cy="1533015"/>
          </a:xfrm>
        </p:spPr>
        <p:txBody>
          <a:bodyPr>
            <a:normAutofit/>
          </a:bodyPr>
          <a:lstStyle/>
          <a:p>
            <a:r>
              <a:rPr lang="en-US" sz="2800" b="1" dirty="0"/>
              <a:t>BNL control envelope  drawing; Z location of the inner </a:t>
            </a:r>
            <a:r>
              <a:rPr lang="en-US" sz="2800" b="1" dirty="0" err="1"/>
              <a:t>hcal</a:t>
            </a:r>
            <a:r>
              <a:rPr lang="en-US" sz="2800" b="1" dirty="0"/>
              <a:t>  is at 2175,0mm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D841E-CA6B-504A-83AB-887A9F4696AD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99" t="7411" r="6429"/>
          <a:stretch/>
        </p:blipFill>
        <p:spPr>
          <a:xfrm>
            <a:off x="1730828" y="1851422"/>
            <a:ext cx="5657850" cy="411707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86291" y="3283624"/>
            <a:ext cx="502388" cy="62633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388679" y="3458292"/>
            <a:ext cx="9813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Z=2175mm</a:t>
            </a:r>
          </a:p>
        </p:txBody>
      </p:sp>
    </p:spTree>
    <p:extLst>
      <p:ext uri="{BB962C8B-B14F-4D97-AF65-F5344CB8AC3E}">
        <p14:creationId xmlns:p14="http://schemas.microsoft.com/office/powerpoint/2010/main" val="26814093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165F-DA3E-0B4B-84F9-368E07E8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6D0C3-8E5A-064E-8957-0B5EC8C1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2D1B-A7B2-CA4D-8BBD-CDC852EB36C9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5FD23-3434-A14C-A694-2EE4E144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7C816-1636-A246-875C-6EF4C287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2F94A5-39B5-0A4A-A1A0-EE19A2820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755650"/>
            <a:ext cx="47752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6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02E0-130A-FE48-886A-ACC7A31C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99595"/>
          </a:xfrm>
        </p:spPr>
        <p:txBody>
          <a:bodyPr/>
          <a:lstStyle/>
          <a:p>
            <a:r>
              <a:rPr lang="en-US" dirty="0"/>
              <a:t>INTT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FCE7F8-524C-6340-A5B0-35523A57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A7C0-4D96-304C-923A-1CE58E4CEE55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CC478-7675-6648-8BF3-20EE8F13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ACDC1-D82C-AF4E-ADC3-459E9FD2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E32DB-F3FB-564E-A0C5-1235D23F3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403"/>
            <a:ext cx="9118585" cy="519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909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28733-6805-0641-B4B9-DBEA9BB9D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60AC5C-D934-6742-BF74-668CD9E4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7B3F-0895-074E-9D41-CC09F11ED853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2CF80-82AB-A74F-BB77-3CF0C924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7B0F78-378F-7640-A1CA-4D0483633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67D9C3-55F4-8948-9755-279BB7F8D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6" y="2698750"/>
            <a:ext cx="9015110" cy="246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705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4A487-2ADE-6B40-AFBD-5C73A9E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994" y="255167"/>
            <a:ext cx="7886700" cy="1325563"/>
          </a:xfrm>
        </p:spPr>
        <p:txBody>
          <a:bodyPr/>
          <a:lstStyle/>
          <a:p>
            <a:r>
              <a:rPr lang="en-US" dirty="0"/>
              <a:t>MVTX + INTT + TPC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874DA-A6A9-5241-831B-7DF006AB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3A10-D162-504B-828C-2CA99DBCC620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0787B-7CF5-4B4E-957A-9B8CE415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02929-AABA-DF4A-A484-4E32BB9B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635404-1521-3B41-A4A9-1F53CBCFA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" y="1271438"/>
            <a:ext cx="9136992" cy="51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728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83" y="0"/>
            <a:ext cx="8598089" cy="1564386"/>
          </a:xfrm>
        </p:spPr>
        <p:txBody>
          <a:bodyPr>
            <a:normAutofit/>
          </a:bodyPr>
          <a:lstStyle/>
          <a:p>
            <a:r>
              <a:rPr lang="en-US" sz="2100" dirty="0"/>
              <a:t>Cross-section view from CAD  model of MVTX, INTT, TPC, beam-pipe,</a:t>
            </a:r>
            <a:br>
              <a:rPr lang="en-US" sz="2100" dirty="0"/>
            </a:br>
            <a:r>
              <a:rPr lang="en-US" sz="2100" dirty="0"/>
              <a:t>plus two composite conical shells:</a:t>
            </a:r>
            <a:br>
              <a:rPr lang="en-US" sz="2100" dirty="0"/>
            </a:br>
            <a:r>
              <a:rPr lang="en-US" sz="2100" dirty="0">
                <a:solidFill>
                  <a:srgbClr val="0432FF"/>
                </a:solidFill>
              </a:rPr>
              <a:t>MVTX radius are increased by 1.5mm to have a minimum 2mm gap between beam pipe and then inner MVTX structures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09F6-5A13-C74C-A6BC-E52BD50D8E50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94899"/>
            <a:ext cx="7886700" cy="510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1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1567543" y="23143"/>
            <a:ext cx="7348086" cy="740440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Simulation for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-jet and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-meson tagging</a:t>
            </a:r>
            <a:endParaRPr lang="en-US" altLang="en-US" sz="4800" b="1" dirty="0"/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9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18904" y="730741"/>
            <a:ext cx="2343376" cy="263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4000501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3200401" y="2201858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4000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1029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3111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>
            <p:extLst/>
          </p:nvPr>
        </p:nvGraphicFramePr>
        <p:xfrm>
          <a:off x="5562600" y="4949428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5325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949428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2603302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7785100" y="5059323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5"/>
                </a:solidFill>
              </a:rPr>
              <a:t>MVTX sensors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86CE6-677E-8F47-B013-34EE1C68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B3D3-CB08-B549-B447-A8AB0C13EC82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50A44-A099-D648-9F31-2043D0CD8847}"/>
              </a:ext>
            </a:extLst>
          </p:cNvPr>
          <p:cNvSpPr txBox="1"/>
          <p:nvPr/>
        </p:nvSpPr>
        <p:spPr>
          <a:xfrm>
            <a:off x="7486650" y="670595"/>
            <a:ext cx="153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Haiwang’s</a:t>
            </a:r>
            <a:r>
              <a:rPr lang="en-US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14846810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62" y="857251"/>
            <a:ext cx="8617226" cy="994172"/>
          </a:xfrm>
        </p:spPr>
        <p:txBody>
          <a:bodyPr>
            <a:normAutofit/>
          </a:bodyPr>
          <a:lstStyle/>
          <a:p>
            <a:r>
              <a:rPr lang="en-US" sz="2100" dirty="0"/>
              <a:t>Gap between conical shell of  MVTX and inner layer of INTT is 11.58 mm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D74A-6647-6945-879C-525C5C42D15C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90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616" y="1611364"/>
            <a:ext cx="6242974" cy="4032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7544" y="3759939"/>
            <a:ext cx="15036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FF0000"/>
                </a:solidFill>
              </a:rPr>
              <a:t>Dist</a:t>
            </a:r>
            <a:r>
              <a:rPr lang="en-US" sz="1350" dirty="0">
                <a:solidFill>
                  <a:srgbClr val="FF0000"/>
                </a:solidFill>
              </a:rPr>
              <a:t>= R61.58 </a:t>
            </a:r>
            <a:r>
              <a:rPr lang="mr-IN" sz="1350" dirty="0">
                <a:solidFill>
                  <a:srgbClr val="FF0000"/>
                </a:solidFill>
              </a:rPr>
              <a:t>–</a:t>
            </a:r>
            <a:r>
              <a:rPr lang="en-US" sz="1350" dirty="0">
                <a:solidFill>
                  <a:srgbClr val="FF0000"/>
                </a:solidFill>
              </a:rPr>
              <a:t> R50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 = 11.58mm</a:t>
            </a:r>
          </a:p>
        </p:txBody>
      </p:sp>
      <p:sp>
        <p:nvSpPr>
          <p:cNvPr id="8" name="Oval 7"/>
          <p:cNvSpPr/>
          <p:nvPr/>
        </p:nvSpPr>
        <p:spPr>
          <a:xfrm>
            <a:off x="7049386" y="3895504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6933827" y="4266919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70954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52" y="857251"/>
            <a:ext cx="7931426" cy="994172"/>
          </a:xfrm>
        </p:spPr>
        <p:txBody>
          <a:bodyPr>
            <a:normAutofit/>
          </a:bodyPr>
          <a:lstStyle/>
          <a:p>
            <a:r>
              <a:rPr lang="en-US" sz="2400" dirty="0"/>
              <a:t>56.0 mm gap  between INTT and inner radius  of TPC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914A-BBC5-274D-9BB1-85F18D5780F8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91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65" y="1742092"/>
            <a:ext cx="6059561" cy="38858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2532" y="1851424"/>
            <a:ext cx="14959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Gap= R200-R143.5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 = 56mm</a:t>
            </a:r>
          </a:p>
        </p:txBody>
      </p:sp>
      <p:sp>
        <p:nvSpPr>
          <p:cNvPr id="8" name="Oval 7"/>
          <p:cNvSpPr/>
          <p:nvPr/>
        </p:nvSpPr>
        <p:spPr>
          <a:xfrm>
            <a:off x="4419082" y="1947613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320806" y="2238144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601532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5275" y="857250"/>
            <a:ext cx="6810375" cy="857250"/>
          </a:xfrm>
        </p:spPr>
        <p:txBody>
          <a:bodyPr/>
          <a:lstStyle/>
          <a:p>
            <a:r>
              <a:rPr lang="en-US" sz="2100" dirty="0"/>
              <a:t>Earlier model for the INTT, chevron configuration, inner layer half ladders in width;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88A-51A4-9046-AE42-481D6B3A3EA9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33" y="1600200"/>
            <a:ext cx="5257800" cy="406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9400" y="2286001"/>
            <a:ext cx="122872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Number of ladders:</a:t>
            </a:r>
          </a:p>
          <a:p>
            <a:r>
              <a:rPr lang="en-US" sz="1350" dirty="0"/>
              <a:t>Layer 0 – 38 half ladders,</a:t>
            </a:r>
          </a:p>
          <a:p>
            <a:r>
              <a:rPr lang="en-US" sz="1350" dirty="0"/>
              <a:t>Layer 1 – 26</a:t>
            </a:r>
          </a:p>
          <a:p>
            <a:r>
              <a:rPr lang="en-US" sz="1350" dirty="0"/>
              <a:t>Layer 2 – 34</a:t>
            </a:r>
          </a:p>
          <a:p>
            <a:r>
              <a:rPr lang="en-US" sz="1350" dirty="0"/>
              <a:t>Layer 3 - 42</a:t>
            </a:r>
          </a:p>
        </p:txBody>
      </p:sp>
    </p:spTree>
    <p:extLst>
      <p:ext uri="{BB962C8B-B14F-4D97-AF65-F5344CB8AC3E}">
        <p14:creationId xmlns:p14="http://schemas.microsoft.com/office/powerpoint/2010/main" val="13443718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159" y="780031"/>
            <a:ext cx="5915025" cy="994172"/>
          </a:xfrm>
        </p:spPr>
        <p:txBody>
          <a:bodyPr>
            <a:normAutofit/>
          </a:bodyPr>
          <a:lstStyle/>
          <a:p>
            <a:r>
              <a:rPr lang="en-US" sz="2100" dirty="0"/>
              <a:t>Offset from OD of </a:t>
            </a:r>
            <a:r>
              <a:rPr lang="en-US" sz="2100" dirty="0" err="1"/>
              <a:t>beampipe</a:t>
            </a:r>
            <a:r>
              <a:rPr lang="en-US" sz="2100" dirty="0"/>
              <a:t> and innermost component of the MVTX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93CB-A93D-574A-9672-F555F0BBDFF0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93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782" y="1665515"/>
            <a:ext cx="6171781" cy="3986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1651" y="2963637"/>
            <a:ext cx="10613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New gap 2.025 mm</a:t>
            </a:r>
          </a:p>
        </p:txBody>
      </p:sp>
    </p:spTree>
    <p:extLst>
      <p:ext uri="{BB962C8B-B14F-4D97-AF65-F5344CB8AC3E}">
        <p14:creationId xmlns:p14="http://schemas.microsoft.com/office/powerpoint/2010/main" val="3292056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539" y="857251"/>
            <a:ext cx="5915025" cy="994172"/>
          </a:xfrm>
        </p:spPr>
        <p:txBody>
          <a:bodyPr>
            <a:normAutofit/>
          </a:bodyPr>
          <a:lstStyle/>
          <a:p>
            <a:r>
              <a:rPr lang="en-US" sz="2100" dirty="0"/>
              <a:t>Offset needed to install split MVTX into run location around </a:t>
            </a:r>
            <a:r>
              <a:rPr lang="en-US" sz="2100" dirty="0" err="1"/>
              <a:t>beampipe</a:t>
            </a:r>
            <a:r>
              <a:rPr lang="en-US" sz="2100" dirty="0"/>
              <a:t>, passing over 2.75 in </a:t>
            </a:r>
            <a:r>
              <a:rPr lang="en-US" sz="2100" dirty="0" err="1"/>
              <a:t>conflat</a:t>
            </a:r>
            <a:r>
              <a:rPr lang="en-US" sz="2100" dirty="0"/>
              <a:t> flange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1347-3A1F-6F4A-AFD2-C49333007D96}" type="datetime1">
              <a:rPr lang="en-US" smtClean="0"/>
              <a:t>4/29/18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94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539" y="1851424"/>
            <a:ext cx="6043613" cy="3903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5065" y="2594610"/>
            <a:ext cx="542925" cy="21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6183630" y="2568595"/>
            <a:ext cx="7772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37.6mm</a:t>
            </a:r>
          </a:p>
        </p:txBody>
      </p:sp>
    </p:spTree>
    <p:extLst>
      <p:ext uri="{BB962C8B-B14F-4D97-AF65-F5344CB8AC3E}">
        <p14:creationId xmlns:p14="http://schemas.microsoft.com/office/powerpoint/2010/main" val="1101696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059" y="701806"/>
            <a:ext cx="591502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INTT stave design  with HDI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A330-1B2A-F241-BA31-2C184943428F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95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67" y="1695979"/>
            <a:ext cx="6104745" cy="39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995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788195"/>
            <a:ext cx="5915025" cy="994172"/>
          </a:xfrm>
        </p:spPr>
        <p:txBody>
          <a:bodyPr>
            <a:normAutofit/>
          </a:bodyPr>
          <a:lstStyle/>
          <a:p>
            <a:r>
              <a:rPr lang="en-US" sz="2100" dirty="0"/>
              <a:t>Latest configuration of ladders in the INTT, 4 layers where  each is  made from two layers for </a:t>
            </a:r>
            <a:r>
              <a:rPr lang="en-US" sz="2100" dirty="0" err="1"/>
              <a:t>hermeticity</a:t>
            </a:r>
            <a:endParaRPr lang="en-US" sz="2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34E33-D5CD-144B-946E-EB8156C3AFAA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96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29" y="1583250"/>
            <a:ext cx="6286501" cy="40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073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038" y="857251"/>
            <a:ext cx="6172200" cy="994172"/>
          </a:xfrm>
        </p:spPr>
        <p:txBody>
          <a:bodyPr>
            <a:normAutofit/>
          </a:bodyPr>
          <a:lstStyle/>
          <a:p>
            <a:r>
              <a:rPr lang="en-US" sz="2400" dirty="0"/>
              <a:t>New INTT model with HDI extensions;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7428-B22D-3947-941A-C521CF158A76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97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8" y="1724361"/>
            <a:ext cx="5772150" cy="37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30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4E1F12-03F4-3746-A02F-D0C7BA95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&amp; Schedule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1BE2-A933-C34B-A030-21F87CD5A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97F3-C70C-344E-88A6-E88B65F6B8B9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6CFC0-8C1D-004F-BE99-2D957496C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6C23A-733A-BA49-98CA-90977B15C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672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569" y="684727"/>
            <a:ext cx="8427889" cy="791661"/>
          </a:xfrm>
        </p:spPr>
        <p:txBody>
          <a:bodyPr>
            <a:normAutofit fontScale="90000"/>
          </a:bodyPr>
          <a:lstStyle/>
          <a:p>
            <a:r>
              <a:rPr lang="en-US" dirty="0"/>
              <a:t>Cost and Schedule in the Full Proposal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47" y="1856909"/>
            <a:ext cx="4101807" cy="178238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Total budget: 6.5M</a:t>
            </a:r>
          </a:p>
          <a:p>
            <a:pPr lvl="1"/>
            <a:r>
              <a:rPr lang="en-US" dirty="0"/>
              <a:t>Production </a:t>
            </a:r>
          </a:p>
          <a:p>
            <a:pPr lvl="1"/>
            <a:r>
              <a:rPr lang="en-US" dirty="0"/>
              <a:t>Assembly </a:t>
            </a:r>
          </a:p>
          <a:p>
            <a:pPr lvl="1"/>
            <a:r>
              <a:rPr lang="en-US" dirty="0"/>
              <a:t>Integration </a:t>
            </a:r>
          </a:p>
          <a:p>
            <a:r>
              <a:rPr lang="en-US" dirty="0"/>
              <a:t>About 9 months schedule float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5FAD-A735-1E46-A727-359A894BD422}" type="datetime1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99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75624"/>
              </p:ext>
            </p:extLst>
          </p:nvPr>
        </p:nvGraphicFramePr>
        <p:xfrm>
          <a:off x="570489" y="3874989"/>
          <a:ext cx="7944863" cy="1749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8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Major Items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Cost ($M)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Schedule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Staves (WBS 1.5.3.1)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8/2018-5/2019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Readout &amp; Controls (WBS 1.5.2)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1/2019-6/2019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Mechanics</a:t>
                      </a:r>
                      <a:r>
                        <a:rPr lang="en-US" sz="1000" baseline="0" dirty="0"/>
                        <a:t> &amp; Detector Assembly (WBS 1.5.3)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2019-2022, TBO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Integration (WBS 1.5.4)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2021-2022, TBO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Project Management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8/2018-1/2023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330" y="1494267"/>
            <a:ext cx="3911963" cy="23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93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10916</TotalTime>
  <Words>5800</Words>
  <Application>Microsoft Macintosh PowerPoint</Application>
  <PresentationFormat>On-screen Show (4:3)</PresentationFormat>
  <Paragraphs>1283</Paragraphs>
  <Slides>115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9" baseType="lpstr">
      <vt:lpstr>ＭＳ Ｐゴシック</vt:lpstr>
      <vt:lpstr>宋体</vt:lpstr>
      <vt:lpstr>游ゴシック</vt:lpstr>
      <vt:lpstr>游ゴシック Light</vt:lpstr>
      <vt:lpstr>Arial</vt:lpstr>
      <vt:lpstr>Arial Black</vt:lpstr>
      <vt:lpstr>Calibri</vt:lpstr>
      <vt:lpstr>Calibri Light</vt:lpstr>
      <vt:lpstr>Mangal</vt:lpstr>
      <vt:lpstr>Symbol</vt:lpstr>
      <vt:lpstr>Times New Roman</vt:lpstr>
      <vt:lpstr>Wingdings</vt:lpstr>
      <vt:lpstr>Office Theme</vt:lpstr>
      <vt:lpstr>Image</vt:lpstr>
      <vt:lpstr>MVTX Status &amp; Plan</vt:lpstr>
      <vt:lpstr>Outline</vt:lpstr>
      <vt:lpstr>MVTX Status: Where do we stand? </vt:lpstr>
      <vt:lpstr>MVTX: Monolithic-Active-Pixel-Sensor-based VerTeX Detector </vt:lpstr>
      <vt:lpstr>Monolithic-Active-Pixel-Sensors (MAPS) ALPIDE: The next Generation State of the Art Pixel Sensor</vt:lpstr>
      <vt:lpstr>sPHENIX Tracking System</vt:lpstr>
      <vt:lpstr>MVTX Enables the 3rd Science Pillar</vt:lpstr>
      <vt:lpstr>B-Hadron &amp; b-Jet Tagging</vt:lpstr>
      <vt:lpstr>Simulation for b-jet and B-meson tagging</vt:lpstr>
      <vt:lpstr>MVTX Physics Highlights</vt:lpstr>
      <vt:lpstr>MVTX Detector Integration</vt:lpstr>
      <vt:lpstr>Readout and Controls</vt:lpstr>
      <vt:lpstr>MVTX Electronics, Power and Controls</vt:lpstr>
      <vt:lpstr>MVTX Full Readout Chain Demonstrated</vt:lpstr>
      <vt:lpstr>MVTX Test Beam at Fermilab 02/20-03/10, 2018</vt:lpstr>
      <vt:lpstr>PowerPoint Presentation</vt:lpstr>
      <vt:lpstr>PowerPoint Presentation</vt:lpstr>
      <vt:lpstr>Fermilab Test Beam Results (I)</vt:lpstr>
      <vt:lpstr>Fermilab Test Beam Results (II)</vt:lpstr>
      <vt:lpstr>ALPIDE Readout Optimization and Trigger Latency Study</vt:lpstr>
      <vt:lpstr>PowerPoint Presentation</vt:lpstr>
      <vt:lpstr>Trigger Latency and Signal Shaping Time Study</vt:lpstr>
      <vt:lpstr>To Do List</vt:lpstr>
      <vt:lpstr>sPHENIX System Integration</vt:lpstr>
      <vt:lpstr>INTT-MVTX Space Conflict</vt:lpstr>
      <vt:lpstr>INTT-MVTX Conflict</vt:lpstr>
      <vt:lpstr>MVTX Flexible Printed Circuit (FPC) Extend MVTX Service Cables?  Maximum ~60cm for HS signal, TBD through R&amp;D</vt:lpstr>
      <vt:lpstr>MVTX Mockup &amp; FPC Extension R&amp;D</vt:lpstr>
      <vt:lpstr>SamTec Cable and FPC Extension R&amp;D</vt:lpstr>
      <vt:lpstr>To Do List</vt:lpstr>
      <vt:lpstr>Carbon Structures</vt:lpstr>
      <vt:lpstr>MVTX Carbon Structures</vt:lpstr>
      <vt:lpstr>MVTX Mechanical Conceptual Design</vt:lpstr>
      <vt:lpstr>PowerPoint Presentation</vt:lpstr>
      <vt:lpstr>Another one: MVTX + INTT + TPC from Dan Cacace, 4/27/2018</vt:lpstr>
      <vt:lpstr>Cost &amp; Schedule</vt:lpstr>
      <vt:lpstr>Updated Major Cost Items</vt:lpstr>
      <vt:lpstr>PowerPoint Presentation</vt:lpstr>
      <vt:lpstr>Possible Contributions from China?</vt:lpstr>
      <vt:lpstr>RU Production Plan </vt:lpstr>
      <vt:lpstr>Stave Production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Carbon Structure Design and Fabrication </vt:lpstr>
      <vt:lpstr>Quote on “CYSS” from Korea   from Prof. Kwon/Yonsei Univ.</vt:lpstr>
      <vt:lpstr>Institute of High Energy Physics in China (IHEP) - Silicon Group</vt:lpstr>
      <vt:lpstr>Encouraged IHEP Silicon Group to join sPHENIX!</vt:lpstr>
      <vt:lpstr>Summary and Outlook </vt:lpstr>
      <vt:lpstr>Backup slides </vt:lpstr>
      <vt:lpstr>Physics</vt:lpstr>
      <vt:lpstr>RHIC Multi-Year Plan:  sPHENIX 2023-2027+</vt:lpstr>
      <vt:lpstr>Physics &amp; Simulations:  from sPHENIX to EIC</vt:lpstr>
      <vt:lpstr>B-hadron Tagging </vt:lpstr>
      <vt:lpstr>b-jet Tagging in p+p and Au+Au</vt:lpstr>
      <vt:lpstr>B-jet tagging</vt:lpstr>
      <vt:lpstr>New Insight into QGP: HF-Jet Substructure</vt:lpstr>
      <vt:lpstr>New Insight into QGP: B v2 </vt:lpstr>
      <vt:lpstr>More Theoretical Inputs (II): B-meson R_AA </vt:lpstr>
      <vt:lpstr>sPHENIX Projected RAA Sensitivity</vt:lpstr>
      <vt:lpstr>sPHENIX Project Elliptical Flow v2</vt:lpstr>
      <vt:lpstr>More information</vt:lpstr>
      <vt:lpstr>Summary: Major Remaining R&amp;D</vt:lpstr>
      <vt:lpstr>Mechanical Integration </vt:lpstr>
      <vt:lpstr>PowerPoint Presentation</vt:lpstr>
      <vt:lpstr>PowerPoint Presentation</vt:lpstr>
      <vt:lpstr>INTT-MVTX Conflict</vt:lpstr>
      <vt:lpstr>INTT-MVTX Conflict</vt:lpstr>
      <vt:lpstr>Signal and Power Extension for FPC </vt:lpstr>
      <vt:lpstr>MVTX/INTT Integration Extend MVTX Service Cables? </vt:lpstr>
      <vt:lpstr>MVTX FPC R&amp;D @CERN and LANL</vt:lpstr>
      <vt:lpstr>PowerPoint Presentation</vt:lpstr>
      <vt:lpstr>PowerPoint Presentation</vt:lpstr>
      <vt:lpstr>End View of ALICE Patch Panel</vt:lpstr>
      <vt:lpstr>PowerPoint Presentation</vt:lpstr>
      <vt:lpstr>MVTX Detectors</vt:lpstr>
      <vt:lpstr>MVTX and INTT Integration  – Work in Progress</vt:lpstr>
      <vt:lpstr>INTT Readouts from both North and South</vt:lpstr>
      <vt:lpstr>       Mechanical Integration  Model of MVTX with INTT inside TPC with the addition  of  two concentric composite cylinders; </vt:lpstr>
      <vt:lpstr>PowerPoint Presentation</vt:lpstr>
      <vt:lpstr>ALICE Inner Tracker Rail Support</vt:lpstr>
      <vt:lpstr>BNL control envelope  drawing; Z location of the inner hcal  is at 2175,0mm</vt:lpstr>
      <vt:lpstr>INTT</vt:lpstr>
      <vt:lpstr>INTT </vt:lpstr>
      <vt:lpstr>INTT</vt:lpstr>
      <vt:lpstr>MVTX + INTT + TPC</vt:lpstr>
      <vt:lpstr>Cross-section view from CAD  model of MVTX, INTT, TPC, beam-pipe, plus two composite conical shells: MVTX radius are increased by 1.5mm to have a minimum 2mm gap between beam pipe and then inner MVTX structures</vt:lpstr>
      <vt:lpstr>Gap between conical shell of  MVTX and inner layer of INTT is 11.58 mm</vt:lpstr>
      <vt:lpstr>56.0 mm gap  between INTT and inner radius  of TPC</vt:lpstr>
      <vt:lpstr>Earlier model for the INTT, chevron configuration, inner layer half ladders in width;</vt:lpstr>
      <vt:lpstr>Offset from OD of beampipe and innermost component of the MVTX</vt:lpstr>
      <vt:lpstr>Offset needed to install split MVTX into run location around beampipe, passing over 2.75 in conflat flange</vt:lpstr>
      <vt:lpstr>INTT stave design  with HDI</vt:lpstr>
      <vt:lpstr>Latest configuration of ladders in the INTT, 4 layers where  each is  made from two layers for hermeticity</vt:lpstr>
      <vt:lpstr>New INTT model with HDI extensions;</vt:lpstr>
      <vt:lpstr>Cost &amp; Schedule </vt:lpstr>
      <vt:lpstr>Cost and Schedule in the Full Proposal</vt:lpstr>
      <vt:lpstr>MVTX labor profile in the full proposal</vt:lpstr>
      <vt:lpstr>Early funding motivation for MVTX FY18,FY19</vt:lpstr>
      <vt:lpstr>M&amp;S cost options &amp; risks</vt:lpstr>
      <vt:lpstr>Electronics and Controls</vt:lpstr>
      <vt:lpstr>MVTX Electronics Overview</vt:lpstr>
      <vt:lpstr>Sensor and Electronics R&amp;D @LANL</vt:lpstr>
      <vt:lpstr>First Full Chain Readout: Success! </vt:lpstr>
      <vt:lpstr>PowerPoint Presentation</vt:lpstr>
      <vt:lpstr>Achieved all goals and more!</vt:lpstr>
      <vt:lpstr>Parallel Effort at UT-Austin  – Shared R&amp;D</vt:lpstr>
      <vt:lpstr>RC DAQ event Data Screen Shot</vt:lpstr>
      <vt:lpstr>LANL R&amp;D: Single ALPIDE Chip Scan – Active Channel Fraction</vt:lpstr>
      <vt:lpstr>Hit Pixel Cluster Distribution from Source Test (Sr90)</vt:lpstr>
      <vt:lpstr>Data Rate Calculations</vt:lpstr>
      <vt:lpstr>Expected Data Rate (from the proposal)</vt:lpstr>
      <vt:lpstr>Project Organization 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 &amp; Plan</dc:title>
  <dc:creator>Ming Liu</dc:creator>
  <cp:lastModifiedBy>Ming Liu</cp:lastModifiedBy>
  <cp:revision>702</cp:revision>
  <cp:lastPrinted>2018-04-30T01:17:51Z</cp:lastPrinted>
  <dcterms:created xsi:type="dcterms:W3CDTF">2017-12-07T18:01:11Z</dcterms:created>
  <dcterms:modified xsi:type="dcterms:W3CDTF">2018-04-30T01:27:32Z</dcterms:modified>
</cp:coreProperties>
</file>