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CCF1C-62AF-794D-9E6D-0EF933A1197F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8ABAD-8B57-A74B-B16A-E364134C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8DBD-4040-E749-A630-8C3C18A2D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918E4-AD59-8745-A41A-41D1637F5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8A3AB-001E-9C41-8886-8029CEA4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1E4-5C07-3240-A384-310B5E2194D9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51F48-40E8-7A4C-AF8E-81938888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3950-BECB-E64D-A59C-90E55FC7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6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2116-1BD8-FB40-BC11-1E74453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48822-3E85-7A43-AC18-65DCB5C99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F065-2152-1F48-B5EA-57D986D2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06-4BE3-D840-8AAA-52A51057CB2A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8905C-9F28-DD4E-A2FC-2EF828E0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8AA01-48C9-A945-8ECC-BFE2069C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EA1DE-A664-C94A-85C0-9E32C9430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86C7A-AC6A-0349-B365-5EBB2C49B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586-668B-CF44-8A56-69616686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56F9-B823-AF44-9DF2-E44004000563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2740D-CFA3-0A43-9BEC-0582324A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E1EA3-292D-1C48-8F80-ACBED459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A6D5-AB02-314D-BA58-A6D44A70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C4EB3-C797-144E-91B2-3487F240A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75A9-3CB3-5146-BF46-11145AEF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E103-BC95-7D4F-83C5-F8DB1FF1897C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54D5D-CCE2-C74F-B6BA-F7166577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DE519-6915-894E-9D42-96F92C9F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9C2A-640D-4E42-87F3-A3CC45C6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51B4A-EB4C-D741-B36E-D9512980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07B15-AF02-0A4D-8616-D4E004D9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02FC-3328-FA46-9038-59384636F653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E416E-3CB8-C247-8630-5D628AFD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E927-B178-CF4C-AA89-680E4F77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6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42E0-2130-0C4C-812D-ACD43246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F1DC-0BEC-4345-82F4-413E71215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26C9D-87B8-5C46-BCDE-B41FCFB5F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B512A-86E8-A047-A0FD-79D23AED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B1E5-57FC-3949-889C-ABF4C63D8802}" type="datetime1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88FDC-3D61-A84C-99AA-DCF64FC0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D63EE-8257-084B-B936-03C796ED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0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0CD2-8202-2346-90AB-5EB7ACAB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263A8-D10B-F74C-9CED-E5A73AB2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47FF9-660D-9D46-B018-C3E8ECACD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17A2F-F24D-9A48-BBE2-F5FEF41C8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8A8C4-009A-3A45-9C97-16CB9C226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E9A8D-5EAD-B245-8829-34F50D87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81F-9769-6C49-AB0C-501A4E8FDC13}" type="datetime1">
              <a:rPr lang="en-US" smtClean="0"/>
              <a:t>7/30/18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0A1FEE-ADA1-AA48-9794-86AAFCBE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2EB01-172E-174E-9C7C-1E8AC01A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8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3C4F-28F9-2C4F-A695-B5FE49B8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8358C-4C41-394A-8D09-F1CF3201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A536-B76D-7D4E-B860-D78EFA43D7CF}" type="datetime1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03B5A-C671-034E-8A02-6B7AD2D5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CBF41-7B3C-1447-B4AB-60447CC2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CA669-94C6-F445-B7E2-F02F634B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A212-63CF-2448-A4A6-7DD6269E217C}" type="datetime1">
              <a:rPr lang="en-US" smtClean="0"/>
              <a:t>7/30/18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B575C-5931-9345-8DE4-FB611315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EC9BF-1E26-A948-A04C-54E6A866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614E-8E55-3F49-B1E8-763D41A9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49C0C-8249-BB45-8C1B-148A4E932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72701-1107-1547-9271-BFC2624E0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219BD-E3F2-4047-A0FF-60FA6C9D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7227-42A6-C140-9C7A-5AD5A656DB5E}" type="datetime1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8B503-D367-0543-82CA-9F11BC28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C8545-A04C-6F46-BB33-BF3E09CF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5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85C2-442A-FD4A-9F0A-3BCC7A39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3CBD6-0465-EC43-AEA9-D2C8DD9DB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00316-311F-684E-80AE-B4D15F194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9D8BA-F61A-7A4A-ACAB-6DBFED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53C4-86AC-3340-8C52-34414BCEDD91}" type="datetime1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C6A03-CA23-274E-A384-5BCFA721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84A76-A557-8E46-9735-C92B8FE4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8CCDA-EADF-4449-8528-12BCBAA7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CB11D-8BBD-E744-84C3-D2E668656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1A46C-B8B9-B844-93C8-2F42697FD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F4B9-E7C6-9B45-8686-9A4CD3EF540A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35BDC-55D0-F347-B9C2-C3AC3E12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71AA1-AA46-284E-B858-742E45F9C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4855-AC40-4240-9B96-6EB37800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0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C39B8B-A025-004A-A727-D13DA71D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3600" dirty="0"/>
              <a:t>MVTX Review Report and Plan</a:t>
            </a:r>
            <a:br>
              <a:rPr lang="en-US" dirty="0"/>
            </a:br>
            <a:r>
              <a:rPr lang="en-US" sz="2800" dirty="0"/>
              <a:t>07/27/2018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1D9B0-D1DC-8942-8AAF-8816A97D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876722" cy="4493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MVTX Director’s Review @BNL July 19-20, 2018. Based on the close out session, we expect the report recommendations to be: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arenR"/>
            </a:pPr>
            <a:r>
              <a:rPr lang="en-US" dirty="0">
                <a:solidFill>
                  <a:srgbClr val="0432FF"/>
                </a:solidFill>
              </a:rPr>
              <a:t>Perform fast simulation of 3-layer MVTX +  3(4)-layer INTT to evaluate global tracking performance; </a:t>
            </a:r>
          </a:p>
          <a:p>
            <a:pPr lvl="1"/>
            <a:r>
              <a:rPr lang="en-US" dirty="0"/>
              <a:t>Taskforce led by Christopher Roland et al, ~6 weeks </a:t>
            </a:r>
          </a:p>
          <a:p>
            <a:pPr marL="971550" lvl="1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dirty="0">
                <a:solidFill>
                  <a:srgbClr val="0432FF"/>
                </a:solidFill>
              </a:rPr>
              <a:t>Build a physical 3-D mock-up of the MVTX and INTT to evaluate the current design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Walt Sondheim, Dan </a:t>
            </a:r>
            <a:r>
              <a:rPr lang="en-US" dirty="0" err="1"/>
              <a:t>Cacace</a:t>
            </a:r>
            <a:r>
              <a:rPr lang="en-US" dirty="0"/>
              <a:t> and Mickey Chiu/OSI et al, ~6 weeks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3) </a:t>
            </a:r>
            <a:r>
              <a:rPr lang="en-US" dirty="0">
                <a:solidFill>
                  <a:srgbClr val="0432FF"/>
                </a:solidFill>
              </a:rPr>
              <a:t>Conduct sensor irradiation tests up to ~1-2 </a:t>
            </a:r>
            <a:r>
              <a:rPr lang="en-US" dirty="0" err="1">
                <a:solidFill>
                  <a:srgbClr val="0432FF"/>
                </a:solidFill>
              </a:rPr>
              <a:t>MRad</a:t>
            </a:r>
            <a:r>
              <a:rPr lang="en-US" dirty="0">
                <a:solidFill>
                  <a:srgbClr val="0432FF"/>
                </a:solidFill>
              </a:rPr>
              <a:t> in next a few months to evaluate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    TID effects on sensor performances, noise and efficiency etc. </a:t>
            </a:r>
          </a:p>
          <a:p>
            <a:pPr lvl="1"/>
            <a:r>
              <a:rPr lang="en-US" dirty="0"/>
              <a:t>Leo Greiner/Grazyna </a:t>
            </a:r>
            <a:r>
              <a:rPr lang="en-US" dirty="0" err="1"/>
              <a:t>Odyniec</a:t>
            </a:r>
            <a:r>
              <a:rPr lang="en-US" dirty="0"/>
              <a:t>/Yuan Mei et al, irradiation at LBNL this summer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Update –Leo has obtained the latest ALICE stave irradiation results tested above 2MRad and confirmed ALPIDE will have no issue for </a:t>
            </a:r>
            <a:r>
              <a:rPr lang="en-US" dirty="0" err="1">
                <a:solidFill>
                  <a:srgbClr val="FF0000"/>
                </a:solidFill>
              </a:rPr>
              <a:t>sPHENIX</a:t>
            </a:r>
            <a:r>
              <a:rPr lang="en-US" dirty="0">
                <a:solidFill>
                  <a:srgbClr val="FF0000"/>
                </a:solidFill>
              </a:rPr>
              <a:t> 5-year operation/~1MRad).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1DCCF2-AF54-9143-971A-BFF0EC8E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B81B-6FC6-3940-9D71-39F918263133}" type="datetime1">
              <a:rPr lang="en-US" smtClean="0"/>
              <a:t>7/30/18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FC742D-7123-F245-B2F1-86754725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6ABE3-9217-464D-9DC7-EEBBF764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E1E3-9ADF-204A-9F6E-05E11193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68158"/>
            <a:ext cx="5814392" cy="1325563"/>
          </a:xfrm>
        </p:spPr>
        <p:txBody>
          <a:bodyPr>
            <a:normAutofit/>
          </a:bodyPr>
          <a:lstStyle/>
          <a:p>
            <a:r>
              <a:rPr lang="en-US" dirty="0"/>
              <a:t>TID Update – from Leo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98969-AEF8-8C46-83B0-09AAE6F3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E103-BC95-7D4F-83C5-F8DB1FF1897C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51FBF-9723-A544-BF12-2B1068C7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72DCD-FFB1-744E-B461-5E3A9CD6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DF8E5-F8BB-CA40-8B2D-1C998028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829"/>
            <a:ext cx="6786511" cy="4122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61C12-07FD-E449-8C40-A953A5FFD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326" y="2307535"/>
            <a:ext cx="5499100" cy="32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71AF46-0423-9946-B7D3-A1184FA03E3A}"/>
              </a:ext>
            </a:extLst>
          </p:cNvPr>
          <p:cNvSpPr txBox="1"/>
          <p:nvPr/>
        </p:nvSpPr>
        <p:spPr>
          <a:xfrm>
            <a:off x="6945670" y="692830"/>
            <a:ext cx="494994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Update from ALICE: TID &gt; 2MRad</a:t>
            </a:r>
          </a:p>
          <a:p>
            <a:pPr marL="285750" indent="-285750">
              <a:buFontTx/>
              <a:buChar char="-"/>
            </a:pPr>
            <a:r>
              <a:rPr lang="en-US" dirty="0"/>
              <a:t>Noise level ~15e @1MRad (</a:t>
            </a:r>
            <a:r>
              <a:rPr lang="en-US" dirty="0" err="1"/>
              <a:t>sPHENIX</a:t>
            </a:r>
            <a:r>
              <a:rPr lang="en-US" dirty="0"/>
              <a:t> 5-year run)</a:t>
            </a:r>
          </a:p>
          <a:p>
            <a:pPr marL="285750" indent="-285750">
              <a:buFontTx/>
              <a:buChar char="-"/>
            </a:pPr>
            <a:r>
              <a:rPr lang="en-US" dirty="0"/>
              <a:t>Operation threshold range = 50 – 250e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432FF"/>
                </a:solidFill>
              </a:rPr>
              <a:t>NO problem for </a:t>
            </a:r>
            <a:r>
              <a:rPr lang="en-US" b="1" dirty="0" err="1">
                <a:solidFill>
                  <a:srgbClr val="0432FF"/>
                </a:solidFill>
              </a:rPr>
              <a:t>sPHENIX</a:t>
            </a:r>
            <a:r>
              <a:rPr lang="en-US" b="1" dirty="0">
                <a:solidFill>
                  <a:srgbClr val="0432FF"/>
                </a:solidFill>
              </a:rPr>
              <a:t>!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03704173-5CF3-E848-B947-68D6A9A20BA4}"/>
              </a:ext>
            </a:extLst>
          </p:cNvPr>
          <p:cNvSpPr/>
          <p:nvPr/>
        </p:nvSpPr>
        <p:spPr>
          <a:xfrm>
            <a:off x="8719931" y="3840956"/>
            <a:ext cx="172277" cy="10968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ADE943-528D-A94B-894C-AAECF092EE2C}"/>
              </a:ext>
            </a:extLst>
          </p:cNvPr>
          <p:cNvSpPr txBox="1"/>
          <p:nvPr/>
        </p:nvSpPr>
        <p:spPr>
          <a:xfrm>
            <a:off x="8295278" y="5378858"/>
            <a:ext cx="140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sPHENIX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Expected TID</a:t>
            </a:r>
          </a:p>
        </p:txBody>
      </p:sp>
    </p:spTree>
    <p:extLst>
      <p:ext uri="{BB962C8B-B14F-4D97-AF65-F5344CB8AC3E}">
        <p14:creationId xmlns:p14="http://schemas.microsoft.com/office/powerpoint/2010/main" val="247045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1876-9232-A946-B750-DCBCEB3D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"/>
            <a:ext cx="10515600" cy="1325563"/>
          </a:xfrm>
        </p:spPr>
        <p:txBody>
          <a:bodyPr/>
          <a:lstStyle/>
          <a:p>
            <a:r>
              <a:rPr lang="en-US" dirty="0"/>
              <a:t>Other Near Term R&amp;D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B578C-727C-204C-B48B-1746B7F1C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344613"/>
            <a:ext cx="10797209" cy="4652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Wire bond vibration study @BNL </a:t>
            </a:r>
          </a:p>
          <a:p>
            <a:pPr lvl="1"/>
            <a:r>
              <a:rPr lang="en-US" dirty="0"/>
              <a:t>Eric + Paul G. and LANL folks, at BNL CAD 0.5T field magnet </a:t>
            </a:r>
          </a:p>
          <a:p>
            <a:pPr lvl="1"/>
            <a:r>
              <a:rPr lang="en-US" dirty="0"/>
              <a:t>This summer, late August?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Estimated resonance point ~50kHz, but not observed in ALICE (scanned 40 – 400 kHz)</a:t>
            </a:r>
          </a:p>
          <a:p>
            <a:pPr lvl="1"/>
            <a:endParaRPr lang="en-US" dirty="0"/>
          </a:p>
          <a:p>
            <a:r>
              <a:rPr lang="en-US" dirty="0"/>
              <a:t>Stave/Extended FPC Power prototype at CERN, in ~September </a:t>
            </a:r>
          </a:p>
          <a:p>
            <a:pPr lvl="1"/>
            <a:r>
              <a:rPr lang="en-US" dirty="0"/>
              <a:t>Build a few (partially populated)HIC with extended FPC power cables </a:t>
            </a:r>
          </a:p>
          <a:p>
            <a:pPr lvl="1"/>
            <a:r>
              <a:rPr lang="en-US" dirty="0"/>
              <a:t>Check the impacts on chip performances, potential noise pickup etc.</a:t>
            </a:r>
          </a:p>
          <a:p>
            <a:pPr lvl="1"/>
            <a:r>
              <a:rPr lang="en-US" dirty="0"/>
              <a:t>Mechanical integration, patch panels modification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Stave production QA and procedures – prepare for </a:t>
            </a:r>
            <a:r>
              <a:rPr lang="en-US" dirty="0" err="1"/>
              <a:t>sPHENIX</a:t>
            </a:r>
            <a:r>
              <a:rPr lang="en-US" dirty="0"/>
              <a:t> stave production  </a:t>
            </a:r>
          </a:p>
          <a:p>
            <a:pPr lvl="1"/>
            <a:r>
              <a:rPr lang="en-US" dirty="0"/>
              <a:t>Training in IB production and test</a:t>
            </a:r>
          </a:p>
          <a:p>
            <a:pPr lvl="1"/>
            <a:r>
              <a:rPr lang="en-US" dirty="0"/>
              <a:t>QA and QC procedures, Database etc.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A1052-4AD6-1B45-B2C8-FF43D10B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E103-BC95-7D4F-83C5-F8DB1FF1897C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757AB-7660-3248-A1FE-E93BAED1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F5C36-9BBA-A249-9256-202870E4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9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0E71-DF58-8440-AF31-731BCBAC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577"/>
            <a:ext cx="10515600" cy="3968336"/>
          </a:xfrm>
        </p:spPr>
        <p:txBody>
          <a:bodyPr>
            <a:normAutofit/>
          </a:bodyPr>
          <a:lstStyle/>
          <a:p>
            <a:r>
              <a:rPr lang="en-US" dirty="0"/>
              <a:t>Update 7/30/2018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Following the draft review report recommendations </a:t>
            </a:r>
            <a:br>
              <a:rPr lang="en-US" dirty="0"/>
            </a:br>
            <a:r>
              <a:rPr lang="en-US" dirty="0"/>
              <a:t>(received last Friday 7/27/2018)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AF4C-4D7E-6841-ABA6-EE87E9B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E103-BC95-7D4F-83C5-F8DB1FF1897C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5381C-5C13-4849-965A-33682FB0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A1424-9DAD-A54B-BDB4-C7C39599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4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0E71-DF58-8440-AF31-731BCBAC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#7. Is the design of the Staves and Readout Units final?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A1761-A409-304C-A0A6-6EDAD8B9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8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Yes, with two minor caveats: </a:t>
            </a:r>
          </a:p>
          <a:p>
            <a:pPr marL="0" indent="0">
              <a:buNone/>
            </a:pPr>
            <a:r>
              <a:rPr lang="en-US" dirty="0"/>
              <a:t>-  A stave with the longer power cable has not yet been produced. </a:t>
            </a:r>
          </a:p>
          <a:p>
            <a:pPr>
              <a:buFontTx/>
              <a:buChar char="-"/>
            </a:pPr>
            <a:r>
              <a:rPr lang="en-US" dirty="0"/>
              <a:t> There is a slight possibility a version 2.1 RU will be needed with very minor fixes to version 2.0.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MVTX Plan:</a:t>
            </a:r>
          </a:p>
          <a:p>
            <a:pPr marL="0" indent="0">
              <a:buNone/>
            </a:pPr>
            <a:r>
              <a:rPr lang="en-US" dirty="0"/>
              <a:t>-Staves: will produce a few IB HIC prototype with extended PFC power cable, in September 2018</a:t>
            </a:r>
          </a:p>
          <a:p>
            <a:pPr marL="0" indent="0">
              <a:buNone/>
            </a:pPr>
            <a:r>
              <a:rPr lang="en-US" dirty="0"/>
              <a:t>-RUs: will follow the ALICE test and production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AF4C-4D7E-6841-ABA6-EE87E9B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E103-BC95-7D4F-83C5-F8DB1FF1897C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5381C-5C13-4849-965A-33682FB0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A1424-9DAD-A54B-BDB4-C7C39599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3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EBE5-481E-9E4E-8434-BFD929E1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1"/>
            <a:ext cx="10515600" cy="83709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#8. Are the Staves and Readout Units ready for procurement?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7FA42-2311-8741-A41F-9239AEFB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930"/>
            <a:ext cx="10515600" cy="52564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RU are ready for procurement.</a:t>
            </a:r>
          </a:p>
          <a:p>
            <a:r>
              <a:rPr lang="en-US" dirty="0"/>
              <a:t>The staves will be ready following the team’s addressing the final general recommendation (</a:t>
            </a:r>
            <a:r>
              <a:rPr lang="en-US" dirty="0">
                <a:solidFill>
                  <a:srgbClr val="0432FF"/>
                </a:solidFill>
              </a:rPr>
              <a:t>presented below</a:t>
            </a:r>
            <a:r>
              <a:rPr lang="en-US" dirty="0"/>
              <a:t>) concerning the interferences between the INTT and MVTX envelopes. The committee believes however a solution will be found.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432FF"/>
                </a:solidFill>
              </a:rPr>
              <a:t>Recommendation for RUs:</a:t>
            </a:r>
            <a:endParaRPr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dirty="0"/>
              <a:t>- Order RUs together with ALICE to save money. </a:t>
            </a:r>
            <a:r>
              <a:rPr lang="en-US"/>
              <a:t>Note, this is a recommendation to BNL management. </a:t>
            </a:r>
          </a:p>
          <a:p>
            <a:pPr marL="0" indent="0">
              <a:buNone/>
            </a:pPr>
            <a:r>
              <a:rPr lang="en-US" b="1">
                <a:solidFill>
                  <a:srgbClr val="0432FF"/>
                </a:solidFill>
              </a:rPr>
              <a:t>Recommendation </a:t>
            </a:r>
            <a:r>
              <a:rPr lang="en-US" b="1" dirty="0">
                <a:solidFill>
                  <a:srgbClr val="0432FF"/>
                </a:solidFill>
              </a:rPr>
              <a:t>for staves: </a:t>
            </a:r>
            <a:endParaRPr lang="en-US" dirty="0">
              <a:solidFill>
                <a:srgbClr val="0432FF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Procure longer power cables, test and confirm any production issues with CERN team as soon as possible.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MVTX Plan:</a:t>
            </a:r>
          </a:p>
          <a:p>
            <a:pPr marL="0" indent="0">
              <a:buNone/>
            </a:pPr>
            <a:r>
              <a:rPr lang="en-US" dirty="0"/>
              <a:t>Staves: will produce a few IB HIC prototype with extended PFC power cable, in September 2018, and evaluate:</a:t>
            </a:r>
          </a:p>
          <a:p>
            <a:pPr marL="0" indent="0">
              <a:buNone/>
            </a:pPr>
            <a:r>
              <a:rPr lang="en-US" dirty="0"/>
              <a:t> - noise level </a:t>
            </a:r>
          </a:p>
          <a:p>
            <a:pPr marL="0" indent="0">
              <a:buNone/>
            </a:pPr>
            <a:r>
              <a:rPr lang="en-US" dirty="0"/>
              <a:t>-  issues with HIC and stave assembly procedures with longer FPC power cables etc.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FBAB9-96B7-E94B-ABE3-D060ADFF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E103-BC95-7D4F-83C5-F8DB1FF1897C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424DE-6DF6-1F40-B841-7383D1B8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59E17-065F-D54B-8BEA-514A879E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B912-B1F4-A14A-BE17-C14DA5F6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Recommendations for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90680-BD96-7047-84F0-43FE744B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5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/>
              <a:t>- Create a prioritized list of the tracker layout configurations to consider creating additional space for MVTX integration with INTT, by changing number of layers in INTT. </a:t>
            </a:r>
          </a:p>
          <a:p>
            <a:pPr>
              <a:buFontTx/>
              <a:buChar char="-"/>
            </a:pPr>
            <a:r>
              <a:rPr lang="en-US" dirty="0"/>
              <a:t>Provide realistic time scale for selection of the final layout.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MVTX Plan:</a:t>
            </a:r>
          </a:p>
          <a:p>
            <a:pPr>
              <a:buFontTx/>
              <a:buChar char="-"/>
            </a:pPr>
            <a:r>
              <a:rPr lang="en-US" dirty="0"/>
              <a:t>The task force is working on these recommendation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B74B2-3803-2A4F-8D94-3BB48EA7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E103-BC95-7D4F-83C5-F8DB1FF1897C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05BCB-2360-D845-B224-A19B4E06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1B56-5E1D-1649-8F78-D0D8EC3F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F0F3-80F9-794E-A07A-3852DE5E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General recommendation </a:t>
            </a:r>
            <a:r>
              <a:rPr lang="en-US" sz="2800" dirty="0">
                <a:solidFill>
                  <a:srgbClr val="FF0000"/>
                </a:solidFill>
              </a:rPr>
              <a:t>​to be done before the commitment to purchase staves in September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9821-D425-884B-B145-D0922249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432FF"/>
                </a:solidFill>
              </a:rPr>
              <a:t>The primary concern emerging from this review is whether there is an unavoidable interference between the MVTX and INTT envelopes in the services region. </a:t>
            </a:r>
          </a:p>
          <a:p>
            <a:pPr lvl="1"/>
            <a:r>
              <a:rPr lang="en-US" dirty="0"/>
              <a:t>The preferred solution is to move the MVTX power patch panel to a location further out in the Z direction from the signal patch panels. However, it is not certain this will work. </a:t>
            </a:r>
          </a:p>
          <a:p>
            <a:pPr lvl="1"/>
            <a:r>
              <a:rPr lang="en-US" dirty="0"/>
              <a:t>Other possible strategies to free up space from the INTT envelope might be to decrease the number of INTT layers or move them further out toward the TPC. 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We recommend all of these approaches be quickly considered </a:t>
            </a:r>
            <a:r>
              <a:rPr lang="en-US" u="sng" dirty="0">
                <a:solidFill>
                  <a:srgbClr val="0432FF"/>
                </a:solidFill>
              </a:rPr>
              <a:t>by mid September</a:t>
            </a:r>
            <a:r>
              <a:rPr lang="en-US" dirty="0">
                <a:solidFill>
                  <a:srgbClr val="0432FF"/>
                </a:solidFill>
              </a:rPr>
              <a:t>. </a:t>
            </a:r>
          </a:p>
          <a:p>
            <a:pPr lvl="1"/>
            <a:r>
              <a:rPr lang="en-US" dirty="0"/>
              <a:t>A quick mockup of both the INTT and MVTX in the interference region only should be made. Fast simulations of the INTT with either 3 or 4 layers, or INTT with larger radii should be made to consider the impact on the physics. </a:t>
            </a:r>
          </a:p>
          <a:p>
            <a:pPr lvl="1"/>
            <a:r>
              <a:rPr lang="en-US" dirty="0"/>
              <a:t>And finally modeling of what can be gained in the interference region by either decreasing the number of INTT layers to 3 or moving the layers further out in radius should be done. </a:t>
            </a:r>
          </a:p>
          <a:p>
            <a:pPr marL="0" indent="0">
              <a:buNone/>
            </a:pPr>
            <a:r>
              <a:rPr lang="en-US" dirty="0"/>
              <a:t>Results of all of these should be summarized and presented to upper management for consideration before the commitment to purchase the Alice staves.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EE206-5B31-5E48-A386-388FE2EA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E103-BC95-7D4F-83C5-F8DB1FF1897C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A7FF3-0084-AD40-B89A-6D38F406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sPHENIX Gen.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F8B8D-6357-C348-853F-A362D6C3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4855-AC40-4240-9B96-6EB3780052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9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697</Words>
  <Application>Microsoft Macintosh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MVTX Review Report and Plan 07/27/2018</vt:lpstr>
      <vt:lpstr>TID Update – from Leo</vt:lpstr>
      <vt:lpstr>Other Near Term R&amp;D Activities </vt:lpstr>
      <vt:lpstr>Update 7/30/2018   Following the draft review report recommendations  (received last Friday 7/27/2018)</vt:lpstr>
      <vt:lpstr>#7. Is the design of the Staves and Readout Units final?</vt:lpstr>
      <vt:lpstr>#8. Are the Staves and Readout Units ready for procurement? </vt:lpstr>
      <vt:lpstr>Recommendations for Simulations</vt:lpstr>
      <vt:lpstr>General recommendation ​to be done before the commitment to purchase staves in September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Review Report and Plan 07/27/2018</dc:title>
  <dc:creator>Ming Liu</dc:creator>
  <cp:lastModifiedBy>Ming Liu</cp:lastModifiedBy>
  <cp:revision>43</cp:revision>
  <dcterms:created xsi:type="dcterms:W3CDTF">2018-07-27T03:36:42Z</dcterms:created>
  <dcterms:modified xsi:type="dcterms:W3CDTF">2018-07-30T03:53:19Z</dcterms:modified>
</cp:coreProperties>
</file>