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284" r:id="rId3"/>
    <p:sldId id="569" r:id="rId4"/>
    <p:sldId id="555" r:id="rId5"/>
    <p:sldId id="556" r:id="rId6"/>
    <p:sldId id="571" r:id="rId7"/>
    <p:sldId id="258" r:id="rId8"/>
    <p:sldId id="257" r:id="rId9"/>
    <p:sldId id="272" r:id="rId10"/>
    <p:sldId id="562" r:id="rId11"/>
    <p:sldId id="537" r:id="rId12"/>
    <p:sldId id="581" r:id="rId13"/>
    <p:sldId id="560" r:id="rId14"/>
    <p:sldId id="281" r:id="rId15"/>
    <p:sldId id="278" r:id="rId16"/>
    <p:sldId id="541" r:id="rId17"/>
    <p:sldId id="326" r:id="rId18"/>
    <p:sldId id="270" r:id="rId19"/>
    <p:sldId id="568" r:id="rId20"/>
    <p:sldId id="415" r:id="rId21"/>
    <p:sldId id="304" r:id="rId22"/>
    <p:sldId id="316" r:id="rId23"/>
    <p:sldId id="516" r:id="rId24"/>
    <p:sldId id="583" r:id="rId25"/>
    <p:sldId id="570" r:id="rId26"/>
    <p:sldId id="580" r:id="rId27"/>
    <p:sldId id="576" r:id="rId28"/>
    <p:sldId id="577" r:id="rId29"/>
    <p:sldId id="578" r:id="rId30"/>
    <p:sldId id="579" r:id="rId31"/>
    <p:sldId id="573" r:id="rId32"/>
    <p:sldId id="572" r:id="rId33"/>
    <p:sldId id="574" r:id="rId34"/>
    <p:sldId id="575" r:id="rId35"/>
    <p:sldId id="259" r:id="rId36"/>
    <p:sldId id="325" r:id="rId37"/>
    <p:sldId id="267" r:id="rId38"/>
    <p:sldId id="268" r:id="rId39"/>
    <p:sldId id="503" r:id="rId40"/>
    <p:sldId id="554" r:id="rId41"/>
    <p:sldId id="582" r:id="rId42"/>
    <p:sldId id="331" r:id="rId43"/>
    <p:sldId id="323" r:id="rId44"/>
    <p:sldId id="324" r:id="rId45"/>
    <p:sldId id="318" r:id="rId46"/>
    <p:sldId id="31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754"/>
    <p:restoredTop sz="94643"/>
  </p:normalViewPr>
  <p:slideViewPr>
    <p:cSldViewPr snapToGrid="0" snapToObjects="1">
      <p:cViewPr varScale="1">
        <p:scale>
          <a:sx n="109" d="100"/>
          <a:sy n="109" d="100"/>
        </p:scale>
        <p:origin x="4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B62AF-BF8D-F948-957A-371E1B3258B3}" type="datetimeFigureOut">
              <a:rPr lang="en-US" smtClean="0"/>
              <a:t>4/28/18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0FAC5-5E7B-6F4E-B886-3E21D5E8B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2578F-146B-4CFB-93E9-39182D97E2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3342D-0FD0-8949-B7AF-42040EA75E81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1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55BE-9C01-9048-A743-1D4B67643A9B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9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DA0-67FA-AF44-B66D-2CCB7AD8FBA0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0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8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D3F1-6874-BF4E-8B20-6811DFCC0084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F0BF9-17A5-7D4A-9C27-9EF3616180FD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4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FFED-155C-F441-8F8F-8B5A95D6B532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82D8-2FA8-954F-8C76-A1AAF92B7841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5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A6A65-CE69-8643-B71B-A35C63E3B94E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4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6BD7B-46E4-7A40-890F-232A21DB7A01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03C1C-9440-F545-85B2-0E8FA17BFB35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8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B0B94-C6B6-494D-87D8-50207F3764FF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6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enix.bnl.gov/phenix/WWW/publish/rnouicer/VTX/2016_VTX/Technical_Note_Silicon_Pixels_Tracker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3374D-EC34-444D-82D3-69CA05304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49094"/>
            <a:ext cx="7772400" cy="2387600"/>
          </a:xfrm>
        </p:spPr>
        <p:txBody>
          <a:bodyPr/>
          <a:lstStyle/>
          <a:p>
            <a:r>
              <a:rPr lang="en-US" dirty="0"/>
              <a:t>MVTX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D91D1-0203-FD42-89E9-8F9D77D50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</a:t>
            </a:r>
          </a:p>
          <a:p>
            <a:r>
              <a:rPr lang="en-US" dirty="0"/>
              <a:t>Many inputs from Walt, Alex, </a:t>
            </a:r>
            <a:r>
              <a:rPr lang="en-US" dirty="0" err="1"/>
              <a:t>Sho</a:t>
            </a:r>
            <a:r>
              <a:rPr lang="en-US" dirty="0"/>
              <a:t>, Hubert, </a:t>
            </a:r>
          </a:p>
          <a:p>
            <a:r>
              <a:rPr lang="en-US" dirty="0"/>
              <a:t>Cesar, Xuan, </a:t>
            </a:r>
            <a:r>
              <a:rPr lang="en-US" dirty="0" err="1"/>
              <a:t>Rachid</a:t>
            </a:r>
            <a:r>
              <a:rPr lang="en-US" dirty="0"/>
              <a:t>, </a:t>
            </a:r>
            <a:r>
              <a:rPr lang="en-US" dirty="0" err="1"/>
              <a:t>Itaru</a:t>
            </a:r>
            <a:r>
              <a:rPr lang="en-US" dirty="0"/>
              <a:t> and the MVTX group</a:t>
            </a:r>
          </a:p>
        </p:txBody>
      </p:sp>
    </p:spTree>
    <p:extLst>
      <p:ext uri="{BB962C8B-B14F-4D97-AF65-F5344CB8AC3E}">
        <p14:creationId xmlns:p14="http://schemas.microsoft.com/office/powerpoint/2010/main" val="193426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F860D0-44F8-0040-B76D-280F8FB81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598443" y="3773346"/>
            <a:ext cx="5082569" cy="812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3E24A-A026-6B4F-BB07-57B485B1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43" y="122213"/>
            <a:ext cx="7886700" cy="923365"/>
          </a:xfrm>
        </p:spPr>
        <p:txBody>
          <a:bodyPr>
            <a:normAutofit fontScale="90000"/>
          </a:bodyPr>
          <a:lstStyle/>
          <a:p>
            <a:r>
              <a:rPr lang="en-US" dirty="0"/>
              <a:t>MVTX Mockup &amp;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5EE3B-E7BA-1649-9A60-86A00762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682A-037E-0A48-9011-3E2789A5CA92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D2C8E-FAF3-F14E-BD13-4239D8DB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4D98E-44C3-404B-9F95-3585209F0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4061D-3D9D-D248-B336-1CFD8B126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9" t="-665" r="34889" b="665"/>
          <a:stretch/>
        </p:blipFill>
        <p:spPr>
          <a:xfrm rot="16200000">
            <a:off x="3312313" y="-1533379"/>
            <a:ext cx="2635624" cy="8236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D66BE7-AA22-284C-8B35-BF2666F6508A}"/>
              </a:ext>
            </a:extLst>
          </p:cNvPr>
          <p:cNvSpPr txBox="1"/>
          <p:nvPr/>
        </p:nvSpPr>
        <p:spPr>
          <a:xfrm>
            <a:off x="2728199" y="4297144"/>
            <a:ext cx="181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Extend FPC/data </a:t>
            </a:r>
          </a:p>
          <a:p>
            <a:r>
              <a:rPr lang="en-US" sz="1400" dirty="0"/>
              <a:t>cable by ~10cm?, R&amp;D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B7814AF5-667F-C947-911F-D1439CC37705}"/>
              </a:ext>
            </a:extLst>
          </p:cNvPr>
          <p:cNvSpPr/>
          <p:nvPr/>
        </p:nvSpPr>
        <p:spPr>
          <a:xfrm>
            <a:off x="2836185" y="4076603"/>
            <a:ext cx="884684" cy="1752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B440B-AB1A-E944-A551-AF2868A17779}"/>
              </a:ext>
            </a:extLst>
          </p:cNvPr>
          <p:cNvSpPr txBox="1"/>
          <p:nvPr/>
        </p:nvSpPr>
        <p:spPr>
          <a:xfrm>
            <a:off x="4352081" y="2905478"/>
            <a:ext cx="1596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PWR extension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L=15cm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03D84DEC-0A09-C741-879C-0B77A842C36A}"/>
              </a:ext>
            </a:extLst>
          </p:cNvPr>
          <p:cNvSpPr/>
          <p:nvPr/>
        </p:nvSpPr>
        <p:spPr>
          <a:xfrm>
            <a:off x="1064872" y="5074928"/>
            <a:ext cx="4132162" cy="25456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952CE-6BB0-1F48-8656-5EEA8DF9BBE0}"/>
              </a:ext>
            </a:extLst>
          </p:cNvPr>
          <p:cNvSpPr txBox="1"/>
          <p:nvPr/>
        </p:nvSpPr>
        <p:spPr>
          <a:xfrm>
            <a:off x="469626" y="5485641"/>
            <a:ext cx="761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Extended power cables AVDD/DVDD: </a:t>
            </a:r>
          </a:p>
          <a:p>
            <a:r>
              <a:rPr lang="en-US" dirty="0"/>
              <a:t>L = ~50cm, and possibly with 2~3 different lengths, like 30cm and 40cm</a:t>
            </a:r>
          </a:p>
          <a:p>
            <a:r>
              <a:rPr lang="en-US" dirty="0"/>
              <a:t>Separate PWR and signal connections at different Z-locations.  </a:t>
            </a:r>
          </a:p>
        </p:txBody>
      </p:sp>
    </p:spTree>
    <p:extLst>
      <p:ext uri="{BB962C8B-B14F-4D97-AF65-F5344CB8AC3E}">
        <p14:creationId xmlns:p14="http://schemas.microsoft.com/office/powerpoint/2010/main" val="34449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9A172D-D080-AE46-A711-B56A4F88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61946-F740-754B-93EB-4BACEAAD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Requires New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72EB1-F13B-A047-BC5E-A5E8FA95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9FAA-6132-2548-8337-55261E8EFF43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AE136-D018-0044-8EB2-217DFB65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4CED7-CCF9-D44C-9511-6760AE15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6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033C78-15E1-1C4B-8E2B-F97B2FC7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007"/>
            <a:ext cx="9022080" cy="583134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AE41EAF-82BC-C348-AD9E-7AFF356F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18063"/>
          </a:xfrm>
        </p:spPr>
        <p:txBody>
          <a:bodyPr/>
          <a:lstStyle/>
          <a:p>
            <a:r>
              <a:rPr lang="en-US" dirty="0"/>
              <a:t>End View of ALICE Patch Panel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0B8EC-B748-A04A-AAD1-D9CA9DEA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82D8-2FA8-954F-8C76-A1AAF92B7841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E48BC-1116-8F4C-BB07-EC78569C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933A3-BAB4-FC42-8D57-0ACA69AA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8655-BD91-5E40-AA8C-12578886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" y="96186"/>
            <a:ext cx="8937811" cy="722031"/>
          </a:xfrm>
        </p:spPr>
        <p:txBody>
          <a:bodyPr/>
          <a:lstStyle/>
          <a:p>
            <a:r>
              <a:rPr lang="en-US" dirty="0" err="1"/>
              <a:t>SamTec</a:t>
            </a:r>
            <a:r>
              <a:rPr lang="en-US" dirty="0"/>
              <a:t> Cable and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A8BDE-D08B-F04E-BEC2-572B4B0C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1F06-464F-B542-9068-2FF845DCA03C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F7D96-A8F4-F848-B6E7-6C6FDDA3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EEF3D-08E0-444B-B32A-257405AD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46F9D-98BD-7146-8167-963C10CB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9" y="818217"/>
            <a:ext cx="7871012" cy="59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7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10" y="208141"/>
            <a:ext cx="6949440" cy="1428044"/>
          </a:xfrm>
        </p:spPr>
        <p:txBody>
          <a:bodyPr>
            <a:normAutofit/>
          </a:bodyPr>
          <a:lstStyle/>
          <a:p>
            <a:r>
              <a:rPr lang="en-US" b="1" dirty="0"/>
              <a:t>MVTX and INTT Integration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64-E95F-1146-BC03-9F492116CE9F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004" r="31250" b="30360"/>
          <a:stretch/>
        </p:blipFill>
        <p:spPr>
          <a:xfrm>
            <a:off x="985686" y="1170048"/>
            <a:ext cx="6683366" cy="3341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166" y="4365148"/>
            <a:ext cx="8557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It is clear from this detail view the conical region of the MVTX detector barrel with the INTT that the MVTX  will need to translate in Z…, but there is a limitation; 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Optimize INTT design to fit within the limitation  </a:t>
            </a:r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4E099F01-0DA5-F64A-9EE1-9849588AA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740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172" y="61755"/>
            <a:ext cx="7352439" cy="85725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INTT Readouts from both North and South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13" r="-13913"/>
          <a:stretch>
            <a:fillRect/>
          </a:stretch>
        </p:blipFill>
        <p:spPr>
          <a:xfrm>
            <a:off x="1485900" y="1558973"/>
            <a:ext cx="6172200" cy="3394472"/>
          </a:xfr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280F-7C2E-BD47-AA2D-0BD083DA65EE}" type="datetime1">
              <a:rPr lang="en-US" smtClean="0"/>
              <a:t>4/29/18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F106-9BB6-2047-8226-C025F717746D}" type="slidenum">
              <a:rPr kumimoji="1" lang="ja-JP" altLang="en-US" smtClean="0"/>
              <a:t>15</a:t>
            </a:fld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610800" y="3243728"/>
            <a:ext cx="3016739" cy="760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10799" y="3243728"/>
            <a:ext cx="1027496" cy="14982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422647" y="4676445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=0</a:t>
            </a:r>
            <a:endParaRPr kumimoji="1" lang="ja-JP" altLang="en-US" sz="135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69705" y="3948596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=1</a:t>
            </a:r>
            <a:endParaRPr kumimoji="1" lang="ja-JP" altLang="en-US" sz="1350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5152891" y="3509964"/>
            <a:ext cx="1650341" cy="4942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902343" y="3868098"/>
            <a:ext cx="69923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350" dirty="0"/>
              <a:t>105 </a:t>
            </a:r>
            <a:r>
              <a:rPr kumimoji="1" lang="en-US" altLang="ja-JP" sz="1350" dirty="0"/>
              <a:t>cm</a:t>
            </a:r>
            <a:endParaRPr kumimoji="1" lang="ja-JP" altLang="en-US" sz="135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96940">
            <a:off x="1486098" y="1265430"/>
            <a:ext cx="1202271" cy="1555880"/>
          </a:xfrm>
          <a:prstGeom prst="rect">
            <a:avLst/>
          </a:prstGeom>
        </p:spPr>
      </p:pic>
      <p:cxnSp>
        <p:nvCxnSpPr>
          <p:cNvPr id="32" name="直線矢印コネクタ 31"/>
          <p:cNvCxnSpPr/>
          <p:nvPr/>
        </p:nvCxnSpPr>
        <p:spPr>
          <a:xfrm flipV="1">
            <a:off x="1552575" y="2326299"/>
            <a:ext cx="1512450" cy="359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0798101">
            <a:off x="2119196" y="2412183"/>
            <a:ext cx="572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35cm</a:t>
            </a:r>
            <a:endParaRPr kumimoji="1" lang="ja-JP" altLang="en-US" sz="1350" dirty="0"/>
          </a:p>
        </p:txBody>
      </p:sp>
      <p:sp>
        <p:nvSpPr>
          <p:cNvPr id="31" name="右矢印 30"/>
          <p:cNvSpPr/>
          <p:nvPr/>
        </p:nvSpPr>
        <p:spPr>
          <a:xfrm rot="20520944" flipH="1">
            <a:off x="2165773" y="3758768"/>
            <a:ext cx="2247869" cy="1228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" name="テキスト ボックス 2"/>
          <p:cNvSpPr txBox="1"/>
          <p:nvPr/>
        </p:nvSpPr>
        <p:spPr>
          <a:xfrm rot="20499352">
            <a:off x="2877074" y="3403205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95106" y="5474904"/>
            <a:ext cx="62493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The bus extender needs to run to ROC boards (reuse FVTX ROC) outside TPC.</a:t>
            </a:r>
          </a:p>
          <a:p>
            <a:r>
              <a:rPr lang="en-US" altLang="ja-JP" sz="1350" dirty="0"/>
              <a:t>Minimum length is 105cm – ladder length + distance to ROC board. </a:t>
            </a:r>
            <a:endParaRPr kumimoji="1" lang="ja-JP" altLang="en-US" sz="135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7171291" y="2264568"/>
            <a:ext cx="0" cy="2976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図形グループ 36"/>
          <p:cNvGrpSpPr/>
          <p:nvPr/>
        </p:nvGrpSpPr>
        <p:grpSpPr>
          <a:xfrm>
            <a:off x="6068724" y="1821857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38" name="図形グループ 37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40" name="円/楕円 39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41" name="図形グループ 40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9" name="直線コネクタ 48"/>
                <p:cNvCxnSpPr>
                  <a:stCxn id="40" idx="0"/>
                  <a:endCxn id="40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>
                  <a:stCxn id="40" idx="2"/>
                  <a:endCxn id="40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図形グループ 41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図形グループ 42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5" name="直線コネクタ 44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円/楕円 43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39" name="テキスト ボックス 38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右矢印 28"/>
          <p:cNvSpPr/>
          <p:nvPr/>
        </p:nvSpPr>
        <p:spPr>
          <a:xfrm rot="20570812">
            <a:off x="4869598" y="2977675"/>
            <a:ext cx="1988660" cy="732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6" name="テキスト ボックス 35"/>
          <p:cNvSpPr txBox="1"/>
          <p:nvPr/>
        </p:nvSpPr>
        <p:spPr>
          <a:xfrm rot="20499352">
            <a:off x="5299015" y="2710847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363746" y="3353856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52" name="図形グループ 51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54" name="円/楕円 53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55" name="図形グループ 54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3" name="直線コネクタ 62"/>
                <p:cNvCxnSpPr>
                  <a:stCxn id="54" idx="0"/>
                  <a:endCxn id="54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/>
                <p:cNvCxnSpPr>
                  <a:stCxn id="54" idx="2"/>
                  <a:endCxn id="54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図形グループ 55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1" name="直線コネクタ 60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図形グループ 56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59" name="直線コネクタ 58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円/楕円 57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53" name="テキスト ボックス 52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5" name="右矢印 64"/>
          <p:cNvSpPr/>
          <p:nvPr/>
        </p:nvSpPr>
        <p:spPr>
          <a:xfrm rot="20520944" flipH="1">
            <a:off x="2088718" y="4116385"/>
            <a:ext cx="253155" cy="11003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8843" y="1694380"/>
            <a:ext cx="11647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Identical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to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FVTX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Big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Wheel</a:t>
            </a:r>
            <a:endParaRPr kumimoji="1" lang="ja-JP" alt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800351" y="1428750"/>
            <a:ext cx="338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ROC boards mount off inner EMCAL</a:t>
            </a:r>
          </a:p>
        </p:txBody>
      </p:sp>
    </p:spTree>
    <p:extLst>
      <p:ext uri="{BB962C8B-B14F-4D97-AF65-F5344CB8AC3E}">
        <p14:creationId xmlns:p14="http://schemas.microsoft.com/office/powerpoint/2010/main" val="843884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635404-1521-3B41-A4A9-1F53CBCF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" y="1641874"/>
            <a:ext cx="9136992" cy="5165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4A487-2ADE-6B40-AFBD-5C73A9E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7444"/>
            <a:ext cx="8372475" cy="1325563"/>
          </a:xfrm>
        </p:spPr>
        <p:txBody>
          <a:bodyPr/>
          <a:lstStyle/>
          <a:p>
            <a:r>
              <a:rPr lang="en-US" dirty="0"/>
              <a:t>INTT supported off Inner </a:t>
            </a:r>
            <a:r>
              <a:rPr lang="en-US" dirty="0" err="1"/>
              <a:t>HCal</a:t>
            </a:r>
            <a:r>
              <a:rPr lang="en-US" dirty="0"/>
              <a:t> </a:t>
            </a:r>
            <a:br>
              <a:rPr lang="en-US" dirty="0"/>
            </a:br>
            <a:r>
              <a:rPr lang="en-US" sz="3200" dirty="0"/>
              <a:t>from Dan </a:t>
            </a:r>
            <a:r>
              <a:rPr lang="en-US" sz="3200" dirty="0" err="1"/>
              <a:t>Cacace</a:t>
            </a:r>
            <a:r>
              <a:rPr lang="en-US" sz="3200" dirty="0"/>
              <a:t>/BNL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74DA-A6A9-5241-831B-7DF006AB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CD33-8EFF-C24F-91BF-915621644133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0787B-7CF5-4B4E-957A-9B8CE415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02929-AABA-DF4A-A484-4E32BB9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A76DD-3FE5-9045-BEFA-C485B4E77818}"/>
              </a:ext>
            </a:extLst>
          </p:cNvPr>
          <p:cNvSpPr txBox="1"/>
          <p:nvPr/>
        </p:nvSpPr>
        <p:spPr>
          <a:xfrm>
            <a:off x="518678" y="1491259"/>
            <a:ext cx="8106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Very hard/Impossible for MVTX to have such a long extension </a:t>
            </a:r>
          </a:p>
        </p:txBody>
      </p:sp>
    </p:spTree>
    <p:extLst>
      <p:ext uri="{BB962C8B-B14F-4D97-AF65-F5344CB8AC3E}">
        <p14:creationId xmlns:p14="http://schemas.microsoft.com/office/powerpoint/2010/main" val="279880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052"/>
            <a:ext cx="9143999" cy="1987451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                   </a:t>
            </a:r>
            <a:r>
              <a:rPr lang="en-US" sz="3600" b="1" dirty="0"/>
              <a:t>Mechanical Integration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2000" b="1" dirty="0">
                <a:latin typeface="+mn-lt"/>
              </a:rPr>
              <a:t>- </a:t>
            </a:r>
            <a:r>
              <a:rPr lang="en-US" sz="2000" dirty="0">
                <a:latin typeface="+mn-lt"/>
              </a:rPr>
              <a:t>Model of MVTX with INTT inside TPC with the addition  of  two concentric composite cylinders;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- INTT would like to use the outer shell of the MVTX as  the inner shell of the INTT half detectors as a part of their cooling gas containment volume.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FC91-138E-AF48-B8ED-931621A5AF1D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57027" y="2096352"/>
            <a:ext cx="9086974" cy="3207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0213" y="5212237"/>
            <a:ext cx="32699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in Z where the inner-</a:t>
            </a:r>
            <a:r>
              <a:rPr lang="en-US" sz="1350" dirty="0" err="1"/>
              <a:t>hcal</a:t>
            </a:r>
            <a:r>
              <a:rPr lang="en-US" sz="1350" dirty="0"/>
              <a:t> ends (see control drawing) Z=2175.0 mm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527774" y="4049441"/>
            <a:ext cx="342900" cy="1061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83981" y="2028634"/>
            <a:ext cx="1766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of  </a:t>
            </a:r>
            <a:r>
              <a:rPr lang="en-US" sz="1350" dirty="0" err="1"/>
              <a:t>conflat</a:t>
            </a:r>
            <a:r>
              <a:rPr lang="en-US" sz="1350" dirty="0"/>
              <a:t> flange on beam-pipe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74700" y="2558477"/>
            <a:ext cx="476604" cy="1070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3EEA9D6B-B25B-FC4F-A212-43890C884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23CA4C-2DAF-7F4B-9652-A7E0F22AD5D4}"/>
              </a:ext>
            </a:extLst>
          </p:cNvPr>
          <p:cNvSpPr txBox="1"/>
          <p:nvPr/>
        </p:nvSpPr>
        <p:spPr>
          <a:xfrm>
            <a:off x="397524" y="4889071"/>
            <a:ext cx="2631426" cy="646331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 MVTX Electronics Racks; </a:t>
            </a:r>
          </a:p>
          <a:p>
            <a:r>
              <a:rPr lang="en-US" dirty="0"/>
              <a:t>- PS racks </a:t>
            </a:r>
          </a:p>
        </p:txBody>
      </p:sp>
    </p:spTree>
    <p:extLst>
      <p:ext uri="{BB962C8B-B14F-4D97-AF65-F5344CB8AC3E}">
        <p14:creationId xmlns:p14="http://schemas.microsoft.com/office/powerpoint/2010/main" val="79983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5803"/>
          <a:stretch/>
        </p:blipFill>
        <p:spPr bwMode="auto">
          <a:xfrm>
            <a:off x="2250957" y="1332857"/>
            <a:ext cx="5345519" cy="411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A2F699-1859-7143-B73F-AAF192A9C4FD}"/>
              </a:ext>
            </a:extLst>
          </p:cNvPr>
          <p:cNvGrpSpPr/>
          <p:nvPr/>
        </p:nvGrpSpPr>
        <p:grpSpPr>
          <a:xfrm>
            <a:off x="4508382" y="1702539"/>
            <a:ext cx="4202520" cy="3981828"/>
            <a:chOff x="3728094" y="1702539"/>
            <a:chExt cx="4202520" cy="3981828"/>
          </a:xfrm>
        </p:grpSpPr>
        <p:sp>
          <p:nvSpPr>
            <p:cNvPr id="4" name="TextBox 3"/>
            <p:cNvSpPr txBox="1"/>
            <p:nvPr/>
          </p:nvSpPr>
          <p:spPr>
            <a:xfrm>
              <a:off x="6750400" y="2340493"/>
              <a:ext cx="118021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DETECTOR SECTION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86135" y="4589279"/>
              <a:ext cx="179424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SERVICES, SUPPORT</a:t>
              </a:r>
              <a:br>
                <a:rPr lang="en-US" sz="1350" dirty="0"/>
              </a:br>
              <a:r>
                <a:rPr lang="en-US" sz="1350" dirty="0"/>
                <a:t>SECTION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6483256" y="1702539"/>
              <a:ext cx="665864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5386773" y="3823735"/>
              <a:ext cx="685800" cy="7655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728094" y="5384285"/>
              <a:ext cx="24003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ALICE HALF-BARREL ASSY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2638" y="562767"/>
            <a:ext cx="764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Service Barrel: Design and Fabrication, modify ALICE design</a:t>
            </a:r>
          </a:p>
          <a:p>
            <a:r>
              <a:rPr lang="en-US" sz="2400" dirty="0"/>
              <a:t>MVTX will have a similar but much smaller service barrel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D2F6-5AAD-ED4C-9500-584F04B8CE45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C1D2E-9204-2242-AECD-AB0257F94388}"/>
              </a:ext>
            </a:extLst>
          </p:cNvPr>
          <p:cNvSpPr txBox="1"/>
          <p:nvPr/>
        </p:nvSpPr>
        <p:spPr>
          <a:xfrm>
            <a:off x="382984" y="1791192"/>
            <a:ext cx="2303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Need:</a:t>
            </a:r>
          </a:p>
          <a:p>
            <a:r>
              <a:rPr lang="en-US" dirty="0"/>
              <a:t>Support structure and </a:t>
            </a:r>
          </a:p>
          <a:p>
            <a:r>
              <a:rPr lang="en-US" dirty="0"/>
              <a:t>installation procedure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16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6D96-41A7-0043-A30B-1C3A0798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47" y="156782"/>
            <a:ext cx="8163117" cy="59557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Do List – Readout and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7A4E7-1956-7548-BD08-9080F2B26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64" y="1093807"/>
            <a:ext cx="7886700" cy="49597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Update firmware, sync with latest ALICE firmware </a:t>
            </a:r>
          </a:p>
          <a:p>
            <a:pPr lvl="1"/>
            <a:r>
              <a:rPr lang="en-US" dirty="0"/>
              <a:t>Scrubbing etc.</a:t>
            </a:r>
          </a:p>
          <a:p>
            <a:pPr lvl="1"/>
            <a:r>
              <a:rPr lang="en-US" dirty="0"/>
              <a:t>Burn-in test, stability</a:t>
            </a:r>
          </a:p>
          <a:p>
            <a:r>
              <a:rPr lang="en-US" dirty="0"/>
              <a:t>Detector Control System (DCS) integration</a:t>
            </a:r>
          </a:p>
          <a:p>
            <a:pPr lvl="1"/>
            <a:r>
              <a:rPr lang="en-US" dirty="0"/>
              <a:t>Power distribution and monitoring </a:t>
            </a:r>
          </a:p>
          <a:p>
            <a:pPr lvl="1"/>
            <a:r>
              <a:rPr lang="en-US" dirty="0"/>
              <a:t>LV, “HV” and temperature </a:t>
            </a:r>
          </a:p>
          <a:p>
            <a:r>
              <a:rPr lang="en-US" dirty="0"/>
              <a:t>Sensor operation optimization </a:t>
            </a:r>
          </a:p>
          <a:p>
            <a:pPr lvl="1"/>
            <a:r>
              <a:rPr lang="en-US" dirty="0"/>
              <a:t>Scan parameters for optimal operation </a:t>
            </a:r>
          </a:p>
          <a:p>
            <a:pPr lvl="1"/>
            <a:r>
              <a:rPr lang="en-US" dirty="0"/>
              <a:t>Laser test bench setup at LANL  </a:t>
            </a:r>
          </a:p>
          <a:p>
            <a:r>
              <a:rPr lang="en-US" dirty="0"/>
              <a:t>Multi-stave readout </a:t>
            </a:r>
          </a:p>
          <a:p>
            <a:pPr lvl="1"/>
            <a:r>
              <a:rPr lang="en-US" dirty="0"/>
              <a:t>Up to 3 staves per RU</a:t>
            </a:r>
          </a:p>
          <a:p>
            <a:pPr lvl="1"/>
            <a:r>
              <a:rPr lang="en-US" dirty="0"/>
              <a:t>Default: 1 stave per RU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FED14-8016-8644-BA2E-8B440E4B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0AA2-BECB-C946-802A-2C9598DB0E42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56B9E-8FF7-E147-BC86-F4EF85D1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BBA8-7A8E-334E-86BA-09762256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58F5-486B-974F-8AD1-DC840C18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2102"/>
            <a:ext cx="7886700" cy="994172"/>
          </a:xfrm>
        </p:spPr>
        <p:txBody>
          <a:bodyPr/>
          <a:lstStyle/>
          <a:p>
            <a:r>
              <a:rPr lang="en-US" dirty="0"/>
              <a:t>MVTX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5EAA1-CF75-8A49-8701-E5B5E5CB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4BAE-C0D6-064C-B4A5-E5E7EA3CB51B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1C5B6-D2C5-204D-9533-83312600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FB13-5B2A-D14D-81D8-520CEDD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E9801-20F6-F142-9FF1-4621A9DE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912" y="1771651"/>
            <a:ext cx="6406616" cy="4126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0A9C88-1AE5-A247-8225-356A33088ED6}"/>
              </a:ext>
            </a:extLst>
          </p:cNvPr>
          <p:cNvSpPr txBox="1"/>
          <p:nvPr/>
        </p:nvSpPr>
        <p:spPr>
          <a:xfrm>
            <a:off x="5224679" y="1792106"/>
            <a:ext cx="3333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Mechanical system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Electrical system integration </a:t>
            </a:r>
          </a:p>
        </p:txBody>
      </p:sp>
    </p:spTree>
    <p:extLst>
      <p:ext uri="{BB962C8B-B14F-4D97-AF65-F5344CB8AC3E}">
        <p14:creationId xmlns:p14="http://schemas.microsoft.com/office/powerpoint/2010/main" val="2613544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72" y="0"/>
            <a:ext cx="7717128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C33-3609-9145-ADAB-B6BB7AEE0C19}" type="datetime1">
              <a:rPr lang="en-US" smtClean="0"/>
              <a:t>4/29/18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</p:spTree>
    <p:extLst>
      <p:ext uri="{BB962C8B-B14F-4D97-AF65-F5344CB8AC3E}">
        <p14:creationId xmlns:p14="http://schemas.microsoft.com/office/powerpoint/2010/main" val="3742225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308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Sensor and Electronics R&amp;D @LANL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808" y="1240971"/>
            <a:ext cx="4442346" cy="496388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ALPIDE evaluation and optimization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MOSAIC + Single Chip/Stave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Cosmic and source</a:t>
            </a:r>
          </a:p>
          <a:p>
            <a:pPr lvl="1"/>
            <a:r>
              <a:rPr lang="en-US" dirty="0"/>
              <a:t>Laser system</a:t>
            </a:r>
          </a:p>
          <a:p>
            <a:pPr lvl="1"/>
            <a:endParaRPr lang="en-US" dirty="0"/>
          </a:p>
          <a:p>
            <a:r>
              <a:rPr lang="en-US" dirty="0"/>
              <a:t>Power unit tested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PU + MOSAIC</a:t>
            </a:r>
          </a:p>
          <a:p>
            <a:pPr lvl="1"/>
            <a:r>
              <a:rPr lang="en-US" dirty="0"/>
              <a:t>PU + RU</a:t>
            </a:r>
          </a:p>
          <a:p>
            <a:pPr lvl="1"/>
            <a:endParaRPr lang="en-US" dirty="0"/>
          </a:p>
          <a:p>
            <a:r>
              <a:rPr lang="en-US" dirty="0"/>
              <a:t>Full readout chain demonstrated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ALPIDE + RUv1.0 + FELIX v1.5 + RCDAQ</a:t>
            </a:r>
          </a:p>
          <a:p>
            <a:pPr lvl="1"/>
            <a:r>
              <a:rPr lang="en-US" dirty="0"/>
              <a:t>Full stave + RUv1.x + FELIX v2.0 + RCDAQ</a:t>
            </a:r>
          </a:p>
          <a:p>
            <a:endParaRPr lang="en-US" dirty="0"/>
          </a:p>
          <a:p>
            <a:r>
              <a:rPr lang="en-US" dirty="0"/>
              <a:t>Mechanical system integration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Conceptual design developed </a:t>
            </a:r>
          </a:p>
          <a:p>
            <a:pPr lvl="1"/>
            <a:r>
              <a:rPr lang="en-US" dirty="0"/>
              <a:t>MVTX+INTT integration </a:t>
            </a:r>
          </a:p>
          <a:p>
            <a:pPr lvl="1"/>
            <a:r>
              <a:rPr lang="en-US" dirty="0"/>
              <a:t>FPX &amp; </a:t>
            </a:r>
            <a:r>
              <a:rPr lang="en-US" dirty="0" err="1"/>
              <a:t>SamTec</a:t>
            </a:r>
            <a:r>
              <a:rPr lang="en-US" dirty="0"/>
              <a:t> cables</a:t>
            </a:r>
          </a:p>
          <a:p>
            <a:pPr lvl="1"/>
            <a:r>
              <a:rPr lang="en-US" dirty="0"/>
              <a:t>RU location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262-367B-3842-834F-442E5475BDC5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 descr="Screen Shot 2017-08-30 at 10.0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35" y="2766689"/>
            <a:ext cx="3255282" cy="289038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424678" y="4559271"/>
            <a:ext cx="154180" cy="521578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9611" y="5058605"/>
            <a:ext cx="9348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Collimator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93159" y="4730264"/>
            <a:ext cx="418690" cy="532003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27177" y="5233555"/>
            <a:ext cx="953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Sr</a:t>
            </a:r>
            <a:r>
              <a:rPr lang="en-US" sz="1350" b="1" baseline="30000" dirty="0">
                <a:solidFill>
                  <a:srgbClr val="CE7A06"/>
                </a:solidFill>
              </a:rPr>
              <a:t>90</a:t>
            </a:r>
            <a:r>
              <a:rPr lang="en-US" sz="1350" b="1" dirty="0">
                <a:solidFill>
                  <a:srgbClr val="CE7A06"/>
                </a:solidFill>
              </a:rPr>
              <a:t> 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7268" y="3508609"/>
            <a:ext cx="9444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MVTX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ALPIDE chip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424679" y="3947192"/>
            <a:ext cx="34834" cy="42955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79535" y="3751999"/>
            <a:ext cx="9572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Scintillator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23366" y="4026564"/>
            <a:ext cx="396506" cy="524451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61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9450" y="104503"/>
            <a:ext cx="8005899" cy="1397640"/>
          </a:xfrm>
        </p:spPr>
        <p:txBody>
          <a:bodyPr>
            <a:normAutofit/>
          </a:bodyPr>
          <a:lstStyle/>
          <a:p>
            <a:r>
              <a:rPr lang="en-US" dirty="0"/>
              <a:t>Parallel Effort at UT-Austin </a:t>
            </a:r>
            <a:br>
              <a:rPr lang="en-US" dirty="0"/>
            </a:br>
            <a:r>
              <a:rPr lang="mr-IN" dirty="0"/>
              <a:t>–</a:t>
            </a:r>
            <a:r>
              <a:rPr lang="en-US" dirty="0"/>
              <a:t> Shared R&amp;D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5C98-76B8-484F-8A94-AC688B651EE9}" type="datetime1">
              <a:rPr lang="en-US" smtClean="0"/>
              <a:t>4/29/18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46237"/>
            <a:ext cx="9144000" cy="5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42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2F1E3-9C01-5340-8868-1D8E5EE2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97" y="81546"/>
            <a:ext cx="7740553" cy="1032551"/>
          </a:xfrm>
        </p:spPr>
        <p:txBody>
          <a:bodyPr>
            <a:normAutofit/>
          </a:bodyPr>
          <a:lstStyle/>
          <a:p>
            <a:r>
              <a:rPr lang="en-US" sz="4000" dirty="0"/>
              <a:t>Summary: Major Remaining R&amp;D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EB42C-35AE-1943-9DD7-DEA17CA7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0815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Mechanical/Electrical integration with INTT+TPC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Carbon structure design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FPC extension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Support structure and installation procedure </a:t>
            </a:r>
          </a:p>
          <a:p>
            <a:r>
              <a:rPr lang="en-US" dirty="0"/>
              <a:t>Full electrical system control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Safety and interlock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Online monitoring &amp; controls </a:t>
            </a:r>
          </a:p>
          <a:p>
            <a:r>
              <a:rPr lang="en-US" dirty="0"/>
              <a:t>Integrate readout system firmware/software with slow controls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Multi-stave readout with single RU</a:t>
            </a:r>
          </a:p>
          <a:p>
            <a:r>
              <a:rPr lang="en-US" dirty="0">
                <a:solidFill>
                  <a:srgbClr val="0432FF"/>
                </a:solidFill>
              </a:rPr>
              <a:t>Detector &amp; Physics simulations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0704D-8F93-D147-80AB-71649732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01D-D63C-4D40-88F7-7B3A354A73FF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FD188-14CB-EE4E-AD1C-E8FBEB0E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79831-2F46-C841-B54E-01822A00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7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068FD-AEE7-C248-B2A3-6268332B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397F9-B780-564B-9DC6-7A3D1A2F8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27720-AAFD-F542-9D7C-DE612B70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7B586-1ED6-264F-B69F-57E4868B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276C3-286C-D449-9F09-58508D16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3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5EFE-6AEA-1D41-8DD5-B118B1BF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8761E-38F0-3040-9166-5225757D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B3C3-E538-A447-B78F-0566FE4D4BB8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19D8F-0CA0-2D4E-AB16-554D22AD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FD0ED-BE16-3244-8C2F-945D155D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16FA-4E4A-804D-9550-AA46E789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24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if we have to reuse PHENIX VTX Pixel Detectors for the sPHENIX?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5722E5-E069-E34E-A523-A7161126611A}"/>
              </a:ext>
            </a:extLst>
          </p:cNvPr>
          <p:cNvSpPr/>
          <p:nvPr/>
        </p:nvSpPr>
        <p:spPr>
          <a:xfrm>
            <a:off x="809297" y="3105835"/>
            <a:ext cx="729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Could the new RU be used for reading out old PHENIX VTX pixel detector?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9CC72-0D8E-A44F-AF6A-EE070D62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43651-AB40-E348-93EB-9D3450831ED7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4943A-8594-9443-8AF2-0EC42776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E2E5A-E534-BC46-8B0A-76DDFE72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42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0FE658-5510-0B45-AAA7-DA3ADE1E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Some Issues with VTX Pixel detector during Run16/15/14 …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6ABF8-0E83-924B-8B21-A6F620738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" y="1334814"/>
            <a:ext cx="8619744" cy="4842149"/>
          </a:xfrm>
        </p:spPr>
        <p:txBody>
          <a:bodyPr>
            <a:normAutofit fontScale="25000" lnSpcReduction="20000"/>
          </a:bodyPr>
          <a:lstStyle/>
          <a:p>
            <a:r>
              <a:rPr lang="en-US" sz="6400" dirty="0"/>
              <a:t>PHENIX experienced some serious problems with VTX pixel readout during the runs, and this affected the data quality… some of them being corrected offline, work in progress </a:t>
            </a:r>
          </a:p>
          <a:p>
            <a:pPr marL="0" indent="0">
              <a:buNone/>
            </a:pPr>
            <a:r>
              <a:rPr lang="en-US" sz="6400" dirty="0"/>
              <a:t>A good technical summary note: </a:t>
            </a:r>
          </a:p>
          <a:p>
            <a:pPr marL="0" indent="0">
              <a:buNone/>
            </a:pPr>
            <a:r>
              <a:rPr lang="en-US" sz="6400" dirty="0">
                <a:hlinkClick r:id="rId2"/>
              </a:rPr>
              <a:t>https://www.phenix.bnl.gov/phenix/WWW/publish/rnouicer/VTX/2016_VTX/Technical_Note_Silicon_Pixels_Tracker.pdf</a:t>
            </a:r>
            <a:endParaRPr lang="en-US" sz="6400" dirty="0"/>
          </a:p>
          <a:p>
            <a:endParaRPr lang="en-US" sz="6400" dirty="0"/>
          </a:p>
          <a:p>
            <a:r>
              <a:rPr lang="en-US" sz="6400" dirty="0"/>
              <a:t>The causes of these problems are not very clear, at least to me …</a:t>
            </a:r>
          </a:p>
          <a:p>
            <a:pPr lvl="1"/>
            <a:r>
              <a:rPr lang="en-US" sz="6400" dirty="0"/>
              <a:t>Sensor quality issues?</a:t>
            </a:r>
          </a:p>
          <a:p>
            <a:pPr lvl="1"/>
            <a:r>
              <a:rPr lang="en-US" sz="6400" dirty="0"/>
              <a:t>Readout electronics related issues?</a:t>
            </a:r>
          </a:p>
          <a:p>
            <a:pPr lvl="1"/>
            <a:r>
              <a:rPr lang="en-US" sz="6400" dirty="0"/>
              <a:t>Noise and/or grounding issues?</a:t>
            </a:r>
          </a:p>
          <a:p>
            <a:pPr lvl="1"/>
            <a:r>
              <a:rPr lang="en-US" sz="6400" dirty="0"/>
              <a:t>…. </a:t>
            </a:r>
          </a:p>
          <a:p>
            <a:r>
              <a:rPr lang="en-US" sz="6400" dirty="0"/>
              <a:t>Observations:</a:t>
            </a:r>
          </a:p>
          <a:p>
            <a:pPr lvl="1"/>
            <a:r>
              <a:rPr lang="en-US" sz="6400" dirty="0"/>
              <a:t>Event misalignment </a:t>
            </a:r>
          </a:p>
          <a:p>
            <a:pPr lvl="1"/>
            <a:r>
              <a:rPr lang="en-US" sz="6400" dirty="0"/>
              <a:t>Unstable and jump pixels/chips …</a:t>
            </a:r>
          </a:p>
          <a:p>
            <a:pPr lvl="1"/>
            <a:r>
              <a:rPr lang="en-US" sz="6400" dirty="0"/>
              <a:t>Significant dead areas … </a:t>
            </a:r>
          </a:p>
          <a:p>
            <a:pPr lvl="1"/>
            <a:endParaRPr lang="en-US" sz="6400" dirty="0"/>
          </a:p>
          <a:p>
            <a:pPr marL="0" indent="0">
              <a:buNone/>
            </a:pPr>
            <a:r>
              <a:rPr lang="en-US" sz="6800" dirty="0">
                <a:solidFill>
                  <a:srgbClr val="0432FF"/>
                </a:solidFill>
              </a:rPr>
              <a:t>VTX groups has 6 fully 100% working spare ladders for replacement, and enough good readout boards </a:t>
            </a:r>
            <a:endParaRPr lang="en-US" sz="6400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-US" sz="6400" dirty="0">
                <a:solidFill>
                  <a:srgbClr val="FF0000"/>
                </a:solidFill>
              </a:rPr>
              <a:t>Can somehow the new RU be used to improve the PHENIX pixel detector readout if we have to use the old pixel detector? 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6E53D-8C3D-994C-AD53-A53D12F6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F98C-0DE3-E742-9627-3AF641EB3C13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10FC1-FAA6-2240-AAF5-7A15A037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DF8B-23B8-7447-9F25-12FE2CCEC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74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039AD-2DF9-AC41-A714-F92047FD1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06" y="18400"/>
            <a:ext cx="8372494" cy="6520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9A1A0-AD4F-DB43-9A29-E86CE69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757619" cy="1325563"/>
          </a:xfrm>
        </p:spPr>
        <p:txBody>
          <a:bodyPr/>
          <a:lstStyle/>
          <a:p>
            <a:r>
              <a:rPr lang="en-US" dirty="0"/>
              <a:t>Run16</a:t>
            </a:r>
            <a:br>
              <a:rPr lang="en-US" dirty="0"/>
            </a:br>
            <a:r>
              <a:rPr lang="en-US" dirty="0" err="1"/>
              <a:t>Au+Au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7B8BC-B758-5142-B5B6-0602769A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66BA-A140-494E-9EFB-E224C4EE9647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7B5CE-31D8-2546-BC6A-7863432F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454E9-4E1B-3943-ABEB-27CA3416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89D65-9554-3146-9910-973D692877B0}"/>
              </a:ext>
            </a:extLst>
          </p:cNvPr>
          <p:cNvSpPr txBox="1"/>
          <p:nvPr/>
        </p:nvSpPr>
        <p:spPr>
          <a:xfrm>
            <a:off x="121486" y="5710020"/>
            <a:ext cx="2701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PHENIX VTX pixel</a:t>
            </a:r>
          </a:p>
          <a:p>
            <a:r>
              <a:rPr lang="en-US" dirty="0"/>
              <a:t>technical note</a:t>
            </a:r>
          </a:p>
        </p:txBody>
      </p:sp>
    </p:spTree>
    <p:extLst>
      <p:ext uri="{BB962C8B-B14F-4D97-AF65-F5344CB8AC3E}">
        <p14:creationId xmlns:p14="http://schemas.microsoft.com/office/powerpoint/2010/main" val="2414493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2B876-B66E-3C47-BEE0-C6B6D9AD0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92" y="0"/>
            <a:ext cx="7912608" cy="6578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9A1A0-AD4F-DB43-9A29-E86CE69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057400" cy="1325563"/>
          </a:xfrm>
        </p:spPr>
        <p:txBody>
          <a:bodyPr/>
          <a:lstStyle/>
          <a:p>
            <a:r>
              <a:rPr lang="en-US" dirty="0"/>
              <a:t>Run15</a:t>
            </a:r>
            <a:br>
              <a:rPr lang="en-US" dirty="0"/>
            </a:br>
            <a:r>
              <a:rPr lang="en-US" dirty="0" err="1"/>
              <a:t>p+p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3CC54-AA3F-114E-B0FF-6C0F3C09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BA8C-8078-EF4C-A432-8CDCFD7CB5B2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FA373-7185-C344-9856-7BF2EAF9F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E6014-3E0D-CD47-8FD1-EA37378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C350D-6297-FD44-83C1-017AEAA3923D}"/>
              </a:ext>
            </a:extLst>
          </p:cNvPr>
          <p:cNvSpPr txBox="1"/>
          <p:nvPr/>
        </p:nvSpPr>
        <p:spPr>
          <a:xfrm>
            <a:off x="121486" y="5710020"/>
            <a:ext cx="2701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PHENIX VTX pixel</a:t>
            </a:r>
          </a:p>
          <a:p>
            <a:r>
              <a:rPr lang="en-US" dirty="0"/>
              <a:t>technical note</a:t>
            </a:r>
          </a:p>
        </p:txBody>
      </p:sp>
    </p:spTree>
    <p:extLst>
      <p:ext uri="{BB962C8B-B14F-4D97-AF65-F5344CB8AC3E}">
        <p14:creationId xmlns:p14="http://schemas.microsoft.com/office/powerpoint/2010/main" val="413944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CB4E4-3E54-2941-8E4F-34B0368D2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3772494" y="598728"/>
            <a:ext cx="5370911" cy="1895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48D44-1EF3-E645-9540-B70B9C29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67" y="52601"/>
            <a:ext cx="7594804" cy="746043"/>
          </a:xfrm>
        </p:spPr>
        <p:txBody>
          <a:bodyPr>
            <a:normAutofit fontScale="90000"/>
          </a:bodyPr>
          <a:lstStyle/>
          <a:p>
            <a:r>
              <a:rPr lang="en-US" dirty="0"/>
              <a:t>To Do List – Mechanical Integration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EDBB-908E-1947-9DC4-9B5034AD0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8" y="1435260"/>
            <a:ext cx="7886700" cy="50630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FPC extension </a:t>
            </a:r>
          </a:p>
          <a:p>
            <a:pPr lvl="1"/>
            <a:r>
              <a:rPr lang="en-US" dirty="0"/>
              <a:t>Signal path,  +10cm </a:t>
            </a:r>
          </a:p>
          <a:p>
            <a:pPr lvl="1"/>
            <a:r>
              <a:rPr lang="en-US" dirty="0"/>
              <a:t>Power extension, ~50cm</a:t>
            </a:r>
          </a:p>
          <a:p>
            <a:pPr lvl="1"/>
            <a:endParaRPr lang="en-US" dirty="0"/>
          </a:p>
          <a:p>
            <a:r>
              <a:rPr lang="en-US" dirty="0" err="1"/>
              <a:t>SamTec</a:t>
            </a:r>
            <a:r>
              <a:rPr lang="en-US" dirty="0"/>
              <a:t> cable length vs signal quality </a:t>
            </a:r>
          </a:p>
          <a:p>
            <a:pPr lvl="1"/>
            <a:r>
              <a:rPr lang="en-US" dirty="0"/>
              <a:t>5~7m</a:t>
            </a:r>
          </a:p>
          <a:p>
            <a:pPr lvl="1"/>
            <a:r>
              <a:rPr lang="en-US" dirty="0"/>
              <a:t>RU location, MVTX electrical system integration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Carbon structure and connector design </a:t>
            </a:r>
          </a:p>
          <a:p>
            <a:pPr lvl="1"/>
            <a:r>
              <a:rPr lang="en-US" dirty="0"/>
              <a:t>FPC HS signal connectors</a:t>
            </a:r>
          </a:p>
          <a:p>
            <a:pPr lvl="1"/>
            <a:r>
              <a:rPr lang="en-US" dirty="0"/>
              <a:t>FPC power extension connectors </a:t>
            </a:r>
          </a:p>
          <a:p>
            <a:pPr lvl="1"/>
            <a:r>
              <a:rPr lang="en-US" dirty="0"/>
              <a:t>MVT Service barrel and mechanical system integration</a:t>
            </a:r>
          </a:p>
          <a:p>
            <a:pPr lvl="1"/>
            <a:r>
              <a:rPr lang="en-US" dirty="0"/>
              <a:t>Installation procedure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C9124-9953-3749-BD94-5AC41F22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04E-EA86-DA43-AF4D-E180EC0AA2EC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E3291-496F-A44B-8413-EF01F859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C7014-294D-734C-BC44-6916F191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59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C6FF7-6F7C-5144-AE32-4748B9F5D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0"/>
            <a:ext cx="7315200" cy="657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2FEADC-6308-7C4B-9244-AB320759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62781" cy="1325563"/>
          </a:xfrm>
        </p:spPr>
        <p:txBody>
          <a:bodyPr/>
          <a:lstStyle/>
          <a:p>
            <a:r>
              <a:rPr lang="en-US" dirty="0"/>
              <a:t>Run14</a:t>
            </a:r>
            <a:br>
              <a:rPr lang="en-US" dirty="0"/>
            </a:br>
            <a:r>
              <a:rPr lang="en-US" dirty="0" err="1"/>
              <a:t>Au+Au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5D35C-D5FD-6749-891A-A02DFF55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6FF6-EA12-0540-AF76-BBE73C4776BE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DA2CC-8FC6-F844-9EC2-06989F81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36DD1-D2E1-F64E-A831-C4800687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175D88-054E-1F42-9E56-A02D1A302FC2}"/>
              </a:ext>
            </a:extLst>
          </p:cNvPr>
          <p:cNvSpPr txBox="1"/>
          <p:nvPr/>
        </p:nvSpPr>
        <p:spPr>
          <a:xfrm>
            <a:off x="121486" y="5710020"/>
            <a:ext cx="2701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PHENIX VTX pixel</a:t>
            </a:r>
          </a:p>
          <a:p>
            <a:r>
              <a:rPr lang="en-US" dirty="0"/>
              <a:t>technical note</a:t>
            </a:r>
          </a:p>
        </p:txBody>
      </p:sp>
    </p:spTree>
    <p:extLst>
      <p:ext uri="{BB962C8B-B14F-4D97-AF65-F5344CB8AC3E}">
        <p14:creationId xmlns:p14="http://schemas.microsoft.com/office/powerpoint/2010/main" val="428038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13D4-EF35-BD45-90EC-25D11118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14400"/>
          </a:xfrm>
        </p:spPr>
        <p:txBody>
          <a:bodyPr/>
          <a:lstStyle/>
          <a:p>
            <a:r>
              <a:rPr lang="en-US" dirty="0"/>
              <a:t>PHENIX Pixel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AA04A-989A-3743-89BC-E41A00CB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" y="1005789"/>
            <a:ext cx="6229773" cy="5852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9CB32-3C76-C94F-9783-D16F96E08053}"/>
              </a:ext>
            </a:extLst>
          </p:cNvPr>
          <p:cNvSpPr txBox="1"/>
          <p:nvPr/>
        </p:nvSpPr>
        <p:spPr>
          <a:xfrm>
            <a:off x="7073462" y="1219200"/>
            <a:ext cx="1221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R0= 2.5cm</a:t>
            </a:r>
          </a:p>
          <a:p>
            <a:r>
              <a:rPr lang="en-US" dirty="0"/>
              <a:t>R1 = 5.0cm</a:t>
            </a:r>
          </a:p>
          <a:p>
            <a:r>
              <a:rPr lang="en-US" dirty="0" err="1"/>
              <a:t>Lz</a:t>
            </a:r>
            <a:r>
              <a:rPr lang="en-US" dirty="0"/>
              <a:t> = 20cm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07BE5-180C-4A47-BE13-3EBF9B802530}"/>
              </a:ext>
            </a:extLst>
          </p:cNvPr>
          <p:cNvSpPr/>
          <p:nvPr/>
        </p:nvSpPr>
        <p:spPr>
          <a:xfrm>
            <a:off x="6918772" y="2676775"/>
            <a:ext cx="1903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Pixel:</a:t>
            </a:r>
          </a:p>
          <a:p>
            <a:r>
              <a:rPr lang="en-US" dirty="0">
                <a:effectLst/>
                <a:latin typeface="Helvetica" pitchFamily="2" charset="0"/>
              </a:rPr>
              <a:t>425 um x 50 um,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BFCD609-8A78-1043-8194-95BA8B34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9DA2-D7AF-714D-9A7B-4622787DB7BB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C2935-6BB5-494A-9C3A-522982B1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6641A6-1E09-0F40-B0B9-3F0BA768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27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40C6-2860-9A4E-BB9A-0A6E7A4F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60" y="154920"/>
            <a:ext cx="7886700" cy="1030712"/>
          </a:xfrm>
        </p:spPr>
        <p:txBody>
          <a:bodyPr>
            <a:normAutofit fontScale="90000"/>
          </a:bodyPr>
          <a:lstStyle/>
          <a:p>
            <a:r>
              <a:rPr lang="en-US" dirty="0"/>
              <a:t>Readout the old PHENIX Pixel Sensors with new RU for sPHENIX?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236E3-E026-4044-8C76-DEED21ED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258"/>
            <a:ext cx="9138098" cy="4450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9946F-90D7-4F4F-8B50-6315469A05D1}"/>
              </a:ext>
            </a:extLst>
          </p:cNvPr>
          <p:cNvSpPr txBox="1"/>
          <p:nvPr/>
        </p:nvSpPr>
        <p:spPr>
          <a:xfrm>
            <a:off x="298394" y="4256419"/>
            <a:ext cx="2730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signal:</a:t>
            </a:r>
          </a:p>
          <a:p>
            <a:r>
              <a:rPr lang="en-US" dirty="0"/>
              <a:t>4 x 32bits bus @ 10MHz</a:t>
            </a:r>
          </a:p>
          <a:p>
            <a:r>
              <a:rPr lang="en-US" dirty="0"/>
              <a:t>One sensor: 256 x 32 pixels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92964-044A-D941-9267-C965944D700E}"/>
              </a:ext>
            </a:extLst>
          </p:cNvPr>
          <p:cNvSpPr txBox="1"/>
          <p:nvPr/>
        </p:nvSpPr>
        <p:spPr>
          <a:xfrm>
            <a:off x="252249" y="5456748"/>
            <a:ext cx="82631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 takes 25.6 sec to read-out one ALICE1LHCb chip at 10 MHz with a 32-bit data width. Thus in order to achieve the detector readout time of  50 sec, two of the four ALICE1LHCb readout chips in a sensor hybrid should be read out in parallel simultaneously. There are two sensor hybrids on a half-ladder that is read-out by a single bus. This means that the bus should read out four ALICE1LHCb readout chips simultaneously.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25D3EF-D386-F449-97B2-1CC548DAD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AE8B-7E3C-0340-90DB-938FF4ABABC8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066989-E466-3942-9F91-FAE0B211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E38515-5413-5741-9924-0ED052F2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8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DCB1-8A81-D842-A5DD-108CFA15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43" y="177416"/>
            <a:ext cx="7886700" cy="1325563"/>
          </a:xfrm>
        </p:spPr>
        <p:txBody>
          <a:bodyPr/>
          <a:lstStyle/>
          <a:p>
            <a:r>
              <a:rPr lang="en-US" dirty="0"/>
              <a:t>Pixel Readout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153E8-A97D-AF4D-AD71-435B7D6CD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" y="1177159"/>
            <a:ext cx="9097452" cy="383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756FE-ED3A-B648-8591-81D86F5B0213}"/>
              </a:ext>
            </a:extLst>
          </p:cNvPr>
          <p:cNvSpPr txBox="1"/>
          <p:nvPr/>
        </p:nvSpPr>
        <p:spPr>
          <a:xfrm>
            <a:off x="1208690" y="5549462"/>
            <a:ext cx="270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256 in Raw x 32 in Colum:  </a:t>
            </a:r>
          </a:p>
          <a:p>
            <a:r>
              <a:rPr lang="en-US" dirty="0"/>
              <a:t>- 32bit Bus x 256 readout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39516-343A-4647-856B-6B79B6896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1EA2-0085-E149-BB16-B079C4E717EC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EC581-B03B-0047-8DB0-A869B213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31CB4-E088-5A4B-88CF-6C9F1A5A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4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5EE5-0EB8-364A-AAD1-73AC4A70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09" y="0"/>
            <a:ext cx="7886700" cy="1325563"/>
          </a:xfrm>
        </p:spPr>
        <p:txBody>
          <a:bodyPr/>
          <a:lstStyle/>
          <a:p>
            <a:r>
              <a:rPr lang="en-US" dirty="0"/>
              <a:t>SPIRO (</a:t>
            </a:r>
            <a:r>
              <a:rPr lang="en-US" dirty="0" err="1"/>
              <a:t>Phenix</a:t>
            </a:r>
            <a:r>
              <a:rPr lang="en-US" dirty="0"/>
              <a:t> Pixel </a:t>
            </a:r>
            <a:r>
              <a:rPr lang="en-US" dirty="0" err="1"/>
              <a:t>ReadOut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D0233-008F-A246-98C6-D428C28FD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52934"/>
            <a:ext cx="9099319" cy="3097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FB21F1-AFF6-704C-88A2-49AC082399F1}"/>
              </a:ext>
            </a:extLst>
          </p:cNvPr>
          <p:cNvSpPr txBox="1"/>
          <p:nvPr/>
        </p:nvSpPr>
        <p:spPr>
          <a:xfrm>
            <a:off x="186033" y="4459809"/>
            <a:ext cx="8771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Very similar functionalities in the new RU,</a:t>
            </a:r>
          </a:p>
          <a:p>
            <a:r>
              <a:rPr lang="en-US" dirty="0">
                <a:solidFill>
                  <a:srgbClr val="FF0000"/>
                </a:solidFill>
              </a:rPr>
              <a:t>      with more powerful FPGA and GBT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 daughter board could be used to match the slow 10MHz parallel 2x32bits bus outputs  </a:t>
            </a:r>
          </a:p>
          <a:p>
            <a:r>
              <a:rPr lang="en-US" dirty="0">
                <a:solidFill>
                  <a:srgbClr val="FF0000"/>
                </a:solidFill>
              </a:rPr>
              <a:t>from the old pixel sensors  to the RU inputs, </a:t>
            </a:r>
          </a:p>
          <a:p>
            <a:r>
              <a:rPr lang="en-US" dirty="0">
                <a:solidFill>
                  <a:srgbClr val="FF0000"/>
                </a:solidFill>
              </a:rPr>
              <a:t>- can be directly connected to the RU inputs (# I/O? )?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7B6A5-31DF-CC47-BFDC-32E3E4B3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CEB9-50F4-1D4A-A4E7-895D853BBF92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27CCE-C30B-3E40-9BCA-477D9A2F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0E79B-7469-894A-8046-FE6548F2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2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-2779"/>
            <a:ext cx="9144000" cy="1325563"/>
          </a:xfrm>
        </p:spPr>
        <p:txBody>
          <a:bodyPr>
            <a:no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CAD model sectioned - view showing overall scale of </a:t>
            </a:r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detector; including all three tracking elements; MVTX, INTT and TPC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5E45-6B1A-354B-A3F6-5EEF5A0B1F2E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2" t="18192" r="8836" b="16449"/>
          <a:stretch/>
        </p:blipFill>
        <p:spPr>
          <a:xfrm>
            <a:off x="749753" y="1242240"/>
            <a:ext cx="6615793" cy="490424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305300" y="3491753"/>
            <a:ext cx="2241" cy="2747682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5266" y="5641962"/>
            <a:ext cx="8259" cy="597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707FA0-C1AB-9C4B-A4FE-090B2394423B}"/>
              </a:ext>
            </a:extLst>
          </p:cNvPr>
          <p:cNvGrpSpPr/>
          <p:nvPr/>
        </p:nvGrpSpPr>
        <p:grpSpPr>
          <a:xfrm>
            <a:off x="1533526" y="6075520"/>
            <a:ext cx="2771774" cy="0"/>
            <a:chOff x="1533526" y="6186733"/>
            <a:chExt cx="2771774" cy="0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1533526" y="6186733"/>
              <a:ext cx="5695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810000" y="6186733"/>
              <a:ext cx="4953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222500" y="5888162"/>
            <a:ext cx="158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3,285.235 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952" y="6137102"/>
            <a:ext cx="840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NOTE; MVTX service cone and supports are not shown, MVTX offset in Z by 18cm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8371" y="4746171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2543" y="2667000"/>
            <a:ext cx="96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TPC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822371" y="2851666"/>
            <a:ext cx="2460172" cy="522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 flipV="1">
            <a:off x="4463143" y="3810000"/>
            <a:ext cx="2645228" cy="1120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E98DC14-8B81-4946-A4E3-ED66BE44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</p:spTree>
    <p:extLst>
      <p:ext uri="{BB962C8B-B14F-4D97-AF65-F5344CB8AC3E}">
        <p14:creationId xmlns:p14="http://schemas.microsoft.com/office/powerpoint/2010/main" val="947083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5943"/>
            <a:ext cx="8649730" cy="1533015"/>
          </a:xfrm>
        </p:spPr>
        <p:txBody>
          <a:bodyPr>
            <a:normAutofit/>
          </a:bodyPr>
          <a:lstStyle/>
          <a:p>
            <a:r>
              <a:rPr lang="en-US" sz="3200" b="1" dirty="0"/>
              <a:t>BNL control envelope  drawing - needs update for TPC, INTT, MVTX, MB </a:t>
            </a:r>
            <a:br>
              <a:rPr lang="en-US" sz="3200" b="1" dirty="0"/>
            </a:br>
            <a:r>
              <a:rPr lang="en-US" sz="3200" b="1" dirty="0"/>
              <a:t>Z location of the inner </a:t>
            </a:r>
            <a:r>
              <a:rPr lang="en-US" sz="3200" b="1" dirty="0" err="1"/>
              <a:t>Hcal</a:t>
            </a:r>
            <a:r>
              <a:rPr lang="en-US" sz="3200" b="1" dirty="0"/>
              <a:t>  is at 2175,0mm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777A-1052-5844-A0D7-FD4651E8A7BA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99" t="7411" r="6429"/>
          <a:stretch/>
        </p:blipFill>
        <p:spPr>
          <a:xfrm>
            <a:off x="1730828" y="1851422"/>
            <a:ext cx="5657850" cy="41170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86291" y="3283624"/>
            <a:ext cx="502388" cy="6263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388679" y="3458292"/>
            <a:ext cx="9813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Z=2175mm</a:t>
            </a:r>
          </a:p>
        </p:txBody>
      </p:sp>
    </p:spTree>
    <p:extLst>
      <p:ext uri="{BB962C8B-B14F-4D97-AF65-F5344CB8AC3E}">
        <p14:creationId xmlns:p14="http://schemas.microsoft.com/office/powerpoint/2010/main" val="3365174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8357" y="3289335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/>
        </p:nvSpPr>
        <p:spPr>
          <a:xfrm>
            <a:off x="4615816" y="3289336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5"/>
          <p:cNvSpPr/>
          <p:nvPr/>
        </p:nvSpPr>
        <p:spPr>
          <a:xfrm>
            <a:off x="4287520" y="334565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/>
        </p:nvSpPr>
        <p:spPr>
          <a:xfrm>
            <a:off x="4287520" y="342228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/>
          <p:cNvSpPr/>
          <p:nvPr/>
        </p:nvSpPr>
        <p:spPr>
          <a:xfrm>
            <a:off x="4287520" y="349892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/>
        </p:nvSpPr>
        <p:spPr>
          <a:xfrm>
            <a:off x="4287520" y="357555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/>
          <p:cNvSpPr/>
          <p:nvPr/>
        </p:nvSpPr>
        <p:spPr>
          <a:xfrm>
            <a:off x="4287520" y="365219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/>
          <p:cNvSpPr/>
          <p:nvPr/>
        </p:nvSpPr>
        <p:spPr>
          <a:xfrm>
            <a:off x="4287520" y="372883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/>
        </p:nvSpPr>
        <p:spPr>
          <a:xfrm>
            <a:off x="4287520" y="380546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/>
          <p:cNvSpPr/>
          <p:nvPr/>
        </p:nvSpPr>
        <p:spPr>
          <a:xfrm>
            <a:off x="4287520" y="388210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/>
          <p:cNvSpPr/>
          <p:nvPr/>
        </p:nvSpPr>
        <p:spPr>
          <a:xfrm>
            <a:off x="4287520" y="395873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4287520" y="403537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/>
          <p:cNvSpPr/>
          <p:nvPr/>
        </p:nvSpPr>
        <p:spPr>
          <a:xfrm>
            <a:off x="4287520" y="411200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4287520" y="418864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17"/>
          <p:cNvSpPr/>
          <p:nvPr/>
        </p:nvSpPr>
        <p:spPr>
          <a:xfrm>
            <a:off x="4287520" y="426528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 18"/>
          <p:cNvSpPr/>
          <p:nvPr/>
        </p:nvSpPr>
        <p:spPr>
          <a:xfrm>
            <a:off x="4287520" y="434191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/>
          <p:cNvSpPr/>
          <p:nvPr/>
        </p:nvSpPr>
        <p:spPr>
          <a:xfrm>
            <a:off x="4287520" y="441855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Rectangle 20"/>
          <p:cNvSpPr/>
          <p:nvPr/>
        </p:nvSpPr>
        <p:spPr>
          <a:xfrm>
            <a:off x="4287520" y="449518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Rectangle 21"/>
          <p:cNvSpPr/>
          <p:nvPr/>
        </p:nvSpPr>
        <p:spPr>
          <a:xfrm>
            <a:off x="4287520" y="457182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/>
        </p:nvSpPr>
        <p:spPr>
          <a:xfrm>
            <a:off x="4287520" y="464845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Rectangle 23"/>
          <p:cNvSpPr/>
          <p:nvPr/>
        </p:nvSpPr>
        <p:spPr>
          <a:xfrm>
            <a:off x="4287520" y="472509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290320" y="336684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290320" y="344094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290320" y="35180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90320" y="359210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290320" y="36720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290320" y="37461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90320" y="382832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90320" y="390242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90320" y="397993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290320" y="405402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290320" y="413109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90320" y="420519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90320" y="428516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290320" y="435926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290320" y="44414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290320" y="451550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290320" y="458808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290320" y="466515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290320" y="474941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690744" y="334544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0" name="Rectangle 49"/>
          <p:cNvSpPr/>
          <p:nvPr/>
        </p:nvSpPr>
        <p:spPr>
          <a:xfrm>
            <a:off x="4690744" y="342207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1" name="Rectangle 50"/>
          <p:cNvSpPr/>
          <p:nvPr/>
        </p:nvSpPr>
        <p:spPr>
          <a:xfrm>
            <a:off x="4690744" y="349871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2" name="Rectangle 51"/>
          <p:cNvSpPr/>
          <p:nvPr/>
        </p:nvSpPr>
        <p:spPr>
          <a:xfrm>
            <a:off x="4690744" y="357535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Rectangle 52"/>
          <p:cNvSpPr/>
          <p:nvPr/>
        </p:nvSpPr>
        <p:spPr>
          <a:xfrm>
            <a:off x="4690744" y="365198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Rectangle 53"/>
          <p:cNvSpPr/>
          <p:nvPr/>
        </p:nvSpPr>
        <p:spPr>
          <a:xfrm>
            <a:off x="4690744" y="372862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Rectangle 54"/>
          <p:cNvSpPr/>
          <p:nvPr/>
        </p:nvSpPr>
        <p:spPr>
          <a:xfrm>
            <a:off x="4690744" y="380525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Rectangle 55"/>
          <p:cNvSpPr/>
          <p:nvPr/>
        </p:nvSpPr>
        <p:spPr>
          <a:xfrm>
            <a:off x="4690744" y="388189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Rectangle 56"/>
          <p:cNvSpPr/>
          <p:nvPr/>
        </p:nvSpPr>
        <p:spPr>
          <a:xfrm>
            <a:off x="4690744" y="395852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8" name="Rectangle 57"/>
          <p:cNvSpPr/>
          <p:nvPr/>
        </p:nvSpPr>
        <p:spPr>
          <a:xfrm>
            <a:off x="4690744" y="403516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9" name="Rectangle 58"/>
          <p:cNvSpPr/>
          <p:nvPr/>
        </p:nvSpPr>
        <p:spPr>
          <a:xfrm>
            <a:off x="4690744" y="411180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0" name="Rectangle 59"/>
          <p:cNvSpPr/>
          <p:nvPr/>
        </p:nvSpPr>
        <p:spPr>
          <a:xfrm>
            <a:off x="4690744" y="418843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/>
          <p:nvPr/>
        </p:nvSpPr>
        <p:spPr>
          <a:xfrm>
            <a:off x="4690744" y="426507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2" name="Rectangle 61"/>
          <p:cNvSpPr/>
          <p:nvPr/>
        </p:nvSpPr>
        <p:spPr>
          <a:xfrm>
            <a:off x="4690744" y="434170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3" name="Rectangle 62"/>
          <p:cNvSpPr/>
          <p:nvPr/>
        </p:nvSpPr>
        <p:spPr>
          <a:xfrm>
            <a:off x="4690744" y="441834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4" name="Rectangle 63"/>
          <p:cNvSpPr/>
          <p:nvPr/>
        </p:nvSpPr>
        <p:spPr>
          <a:xfrm>
            <a:off x="4690744" y="449497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5" name="Rectangle 64"/>
          <p:cNvSpPr/>
          <p:nvPr/>
        </p:nvSpPr>
        <p:spPr>
          <a:xfrm>
            <a:off x="4690744" y="457161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6" name="Rectangle 65"/>
          <p:cNvSpPr/>
          <p:nvPr/>
        </p:nvSpPr>
        <p:spPr>
          <a:xfrm>
            <a:off x="4690744" y="464825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Rectangle 66"/>
          <p:cNvSpPr/>
          <p:nvPr/>
        </p:nvSpPr>
        <p:spPr>
          <a:xfrm>
            <a:off x="4690744" y="472488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4843144" y="336576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843144" y="343985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843144" y="351692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843144" y="359102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4843144" y="367099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4843144" y="37450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843144" y="382724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843144" y="390134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843144" y="397884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843144" y="405294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4843144" y="413001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843144" y="42041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843144" y="428408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843144" y="43581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843144" y="444032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4843144" y="451442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843144" y="458700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843144" y="46640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4843144" y="474833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4236721" y="3289335"/>
            <a:ext cx="665480" cy="152049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8" name="TextBox 87"/>
          <p:cNvSpPr txBox="1"/>
          <p:nvPr/>
        </p:nvSpPr>
        <p:spPr>
          <a:xfrm>
            <a:off x="1915160" y="3004151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Aluminum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680836" y="3001190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Copper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698240" y="5123552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Bidge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Down Arrow 90"/>
          <p:cNvSpPr/>
          <p:nvPr/>
        </p:nvSpPr>
        <p:spPr>
          <a:xfrm rot="10800000">
            <a:off x="4512947" y="4746090"/>
            <a:ext cx="121284" cy="3580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2" name="Rectangle 91"/>
          <p:cNvSpPr/>
          <p:nvPr/>
        </p:nvSpPr>
        <p:spPr>
          <a:xfrm>
            <a:off x="808357" y="5611731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3" name="Rectangle 92"/>
          <p:cNvSpPr/>
          <p:nvPr/>
        </p:nvSpPr>
        <p:spPr>
          <a:xfrm>
            <a:off x="4634232" y="5609194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4" name="Rectangle 93"/>
          <p:cNvSpPr/>
          <p:nvPr/>
        </p:nvSpPr>
        <p:spPr>
          <a:xfrm>
            <a:off x="4287520" y="5571492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4685664" y="5571492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4236721" y="5485050"/>
            <a:ext cx="665480" cy="3596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6" name="Rectangle 175"/>
          <p:cNvSpPr/>
          <p:nvPr/>
        </p:nvSpPr>
        <p:spPr>
          <a:xfrm>
            <a:off x="4685664" y="5520874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7" name="Rectangle 176"/>
          <p:cNvSpPr/>
          <p:nvPr/>
        </p:nvSpPr>
        <p:spPr>
          <a:xfrm>
            <a:off x="4685664" y="5450977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8" name="Rectangle 177"/>
          <p:cNvSpPr/>
          <p:nvPr/>
        </p:nvSpPr>
        <p:spPr>
          <a:xfrm>
            <a:off x="4287520" y="5521012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9" name="Rectangle 178"/>
          <p:cNvSpPr/>
          <p:nvPr/>
        </p:nvSpPr>
        <p:spPr>
          <a:xfrm>
            <a:off x="4287520" y="5449905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0" name="Rectangle 179"/>
          <p:cNvSpPr/>
          <p:nvPr/>
        </p:nvSpPr>
        <p:spPr>
          <a:xfrm>
            <a:off x="4312558" y="5449905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1" name="Rectangle 180"/>
          <p:cNvSpPr/>
          <p:nvPr/>
        </p:nvSpPr>
        <p:spPr>
          <a:xfrm>
            <a:off x="4386037" y="5450253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2" name="Rectangle 181"/>
          <p:cNvSpPr/>
          <p:nvPr/>
        </p:nvSpPr>
        <p:spPr>
          <a:xfrm>
            <a:off x="4710340" y="5449905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3" name="Rectangle 182"/>
          <p:cNvSpPr/>
          <p:nvPr/>
        </p:nvSpPr>
        <p:spPr>
          <a:xfrm>
            <a:off x="4783819" y="5450253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4" name="Oval 183"/>
          <p:cNvSpPr/>
          <p:nvPr/>
        </p:nvSpPr>
        <p:spPr>
          <a:xfrm>
            <a:off x="4710340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5" name="Oval 184"/>
          <p:cNvSpPr/>
          <p:nvPr/>
        </p:nvSpPr>
        <p:spPr>
          <a:xfrm>
            <a:off x="4783818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6" name="Oval 185"/>
          <p:cNvSpPr/>
          <p:nvPr/>
        </p:nvSpPr>
        <p:spPr>
          <a:xfrm>
            <a:off x="4710340" y="34250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7" name="Oval 186"/>
          <p:cNvSpPr/>
          <p:nvPr/>
        </p:nvSpPr>
        <p:spPr>
          <a:xfrm>
            <a:off x="4783818" y="34250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8" name="Oval 187"/>
          <p:cNvSpPr/>
          <p:nvPr/>
        </p:nvSpPr>
        <p:spPr>
          <a:xfrm>
            <a:off x="4711807" y="35028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9" name="Oval 188"/>
          <p:cNvSpPr/>
          <p:nvPr/>
        </p:nvSpPr>
        <p:spPr>
          <a:xfrm>
            <a:off x="4785286" y="35028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0" name="Oval 189"/>
          <p:cNvSpPr/>
          <p:nvPr/>
        </p:nvSpPr>
        <p:spPr>
          <a:xfrm>
            <a:off x="4311805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1" name="Oval 190"/>
          <p:cNvSpPr/>
          <p:nvPr/>
        </p:nvSpPr>
        <p:spPr>
          <a:xfrm>
            <a:off x="4385284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2" name="Oval 191"/>
          <p:cNvSpPr/>
          <p:nvPr/>
        </p:nvSpPr>
        <p:spPr>
          <a:xfrm>
            <a:off x="4312377" y="34263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3" name="Oval 192"/>
          <p:cNvSpPr/>
          <p:nvPr/>
        </p:nvSpPr>
        <p:spPr>
          <a:xfrm>
            <a:off x="4385855" y="34263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4" name="Oval 193"/>
          <p:cNvSpPr/>
          <p:nvPr/>
        </p:nvSpPr>
        <p:spPr>
          <a:xfrm>
            <a:off x="4311805" y="35004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5" name="Oval 194"/>
          <p:cNvSpPr/>
          <p:nvPr/>
        </p:nvSpPr>
        <p:spPr>
          <a:xfrm>
            <a:off x="4385284" y="35004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6" name="Oval 195"/>
          <p:cNvSpPr/>
          <p:nvPr/>
        </p:nvSpPr>
        <p:spPr>
          <a:xfrm>
            <a:off x="4311805" y="35771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7" name="Oval 196"/>
          <p:cNvSpPr/>
          <p:nvPr/>
        </p:nvSpPr>
        <p:spPr>
          <a:xfrm>
            <a:off x="4385284" y="35771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8" name="Oval 197"/>
          <p:cNvSpPr/>
          <p:nvPr/>
        </p:nvSpPr>
        <p:spPr>
          <a:xfrm>
            <a:off x="4710340" y="358052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9" name="Oval 198"/>
          <p:cNvSpPr/>
          <p:nvPr/>
        </p:nvSpPr>
        <p:spPr>
          <a:xfrm>
            <a:off x="4783818" y="358052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0" name="Oval 199"/>
          <p:cNvSpPr/>
          <p:nvPr/>
        </p:nvSpPr>
        <p:spPr>
          <a:xfrm>
            <a:off x="4710340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1" name="Oval 200"/>
          <p:cNvSpPr/>
          <p:nvPr/>
        </p:nvSpPr>
        <p:spPr>
          <a:xfrm>
            <a:off x="4783818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2" name="Oval 201"/>
          <p:cNvSpPr/>
          <p:nvPr/>
        </p:nvSpPr>
        <p:spPr>
          <a:xfrm>
            <a:off x="4710340" y="373386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3" name="Oval 202"/>
          <p:cNvSpPr/>
          <p:nvPr/>
        </p:nvSpPr>
        <p:spPr>
          <a:xfrm>
            <a:off x="4783818" y="373386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4" name="Oval 203"/>
          <p:cNvSpPr/>
          <p:nvPr/>
        </p:nvSpPr>
        <p:spPr>
          <a:xfrm>
            <a:off x="4711807" y="381165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5" name="Oval 204"/>
          <p:cNvSpPr/>
          <p:nvPr/>
        </p:nvSpPr>
        <p:spPr>
          <a:xfrm>
            <a:off x="4785286" y="381165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6" name="Oval 205"/>
          <p:cNvSpPr/>
          <p:nvPr/>
        </p:nvSpPr>
        <p:spPr>
          <a:xfrm>
            <a:off x="4311805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7" name="Oval 206"/>
          <p:cNvSpPr/>
          <p:nvPr/>
        </p:nvSpPr>
        <p:spPr>
          <a:xfrm>
            <a:off x="4385284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8" name="Oval 207"/>
          <p:cNvSpPr/>
          <p:nvPr/>
        </p:nvSpPr>
        <p:spPr>
          <a:xfrm>
            <a:off x="4312377" y="37351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9" name="Oval 208"/>
          <p:cNvSpPr/>
          <p:nvPr/>
        </p:nvSpPr>
        <p:spPr>
          <a:xfrm>
            <a:off x="4385855" y="37351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0" name="Oval 209"/>
          <p:cNvSpPr/>
          <p:nvPr/>
        </p:nvSpPr>
        <p:spPr>
          <a:xfrm>
            <a:off x="4311805" y="38092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1" name="Oval 210"/>
          <p:cNvSpPr/>
          <p:nvPr/>
        </p:nvSpPr>
        <p:spPr>
          <a:xfrm>
            <a:off x="4385284" y="38092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2" name="Oval 211"/>
          <p:cNvSpPr/>
          <p:nvPr/>
        </p:nvSpPr>
        <p:spPr>
          <a:xfrm>
            <a:off x="4311805" y="388596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3" name="Oval 212"/>
          <p:cNvSpPr/>
          <p:nvPr/>
        </p:nvSpPr>
        <p:spPr>
          <a:xfrm>
            <a:off x="4385284" y="388596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4" name="Oval 213"/>
          <p:cNvSpPr/>
          <p:nvPr/>
        </p:nvSpPr>
        <p:spPr>
          <a:xfrm>
            <a:off x="4710340" y="3889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5" name="Oval 214"/>
          <p:cNvSpPr/>
          <p:nvPr/>
        </p:nvSpPr>
        <p:spPr>
          <a:xfrm>
            <a:off x="4783818" y="3889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6" name="Oval 215"/>
          <p:cNvSpPr/>
          <p:nvPr/>
        </p:nvSpPr>
        <p:spPr>
          <a:xfrm>
            <a:off x="4710340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7" name="Oval 216"/>
          <p:cNvSpPr/>
          <p:nvPr/>
        </p:nvSpPr>
        <p:spPr>
          <a:xfrm>
            <a:off x="4783818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8" name="Oval 217"/>
          <p:cNvSpPr/>
          <p:nvPr/>
        </p:nvSpPr>
        <p:spPr>
          <a:xfrm>
            <a:off x="4710340" y="403984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9" name="Oval 218"/>
          <p:cNvSpPr/>
          <p:nvPr/>
        </p:nvSpPr>
        <p:spPr>
          <a:xfrm>
            <a:off x="4783818" y="403984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0" name="Oval 219"/>
          <p:cNvSpPr/>
          <p:nvPr/>
        </p:nvSpPr>
        <p:spPr>
          <a:xfrm>
            <a:off x="4711807" y="411763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1" name="Oval 220"/>
          <p:cNvSpPr/>
          <p:nvPr/>
        </p:nvSpPr>
        <p:spPr>
          <a:xfrm>
            <a:off x="4785286" y="411763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2" name="Oval 221"/>
          <p:cNvSpPr/>
          <p:nvPr/>
        </p:nvSpPr>
        <p:spPr>
          <a:xfrm>
            <a:off x="4311805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3" name="Oval 222"/>
          <p:cNvSpPr/>
          <p:nvPr/>
        </p:nvSpPr>
        <p:spPr>
          <a:xfrm>
            <a:off x="4385284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4" name="Oval 223"/>
          <p:cNvSpPr/>
          <p:nvPr/>
        </p:nvSpPr>
        <p:spPr>
          <a:xfrm>
            <a:off x="4312377" y="40411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5" name="Oval 224"/>
          <p:cNvSpPr/>
          <p:nvPr/>
        </p:nvSpPr>
        <p:spPr>
          <a:xfrm>
            <a:off x="4385855" y="40411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6" name="Oval 225"/>
          <p:cNvSpPr/>
          <p:nvPr/>
        </p:nvSpPr>
        <p:spPr>
          <a:xfrm>
            <a:off x="4311805" y="41152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7" name="Oval 226"/>
          <p:cNvSpPr/>
          <p:nvPr/>
        </p:nvSpPr>
        <p:spPr>
          <a:xfrm>
            <a:off x="4385284" y="41152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8" name="Oval 227"/>
          <p:cNvSpPr/>
          <p:nvPr/>
        </p:nvSpPr>
        <p:spPr>
          <a:xfrm>
            <a:off x="4311805" y="419194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9" name="Oval 228"/>
          <p:cNvSpPr/>
          <p:nvPr/>
        </p:nvSpPr>
        <p:spPr>
          <a:xfrm>
            <a:off x="4385284" y="419194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0" name="Oval 229"/>
          <p:cNvSpPr/>
          <p:nvPr/>
        </p:nvSpPr>
        <p:spPr>
          <a:xfrm>
            <a:off x="4710340" y="419532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1" name="Oval 230"/>
          <p:cNvSpPr/>
          <p:nvPr/>
        </p:nvSpPr>
        <p:spPr>
          <a:xfrm>
            <a:off x="4783818" y="419532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2" name="Oval 231"/>
          <p:cNvSpPr/>
          <p:nvPr/>
        </p:nvSpPr>
        <p:spPr>
          <a:xfrm>
            <a:off x="4710340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3" name="Oval 232"/>
          <p:cNvSpPr/>
          <p:nvPr/>
        </p:nvSpPr>
        <p:spPr>
          <a:xfrm>
            <a:off x="4783818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4" name="Oval 233"/>
          <p:cNvSpPr/>
          <p:nvPr/>
        </p:nvSpPr>
        <p:spPr>
          <a:xfrm>
            <a:off x="4710340" y="434631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5" name="Oval 234"/>
          <p:cNvSpPr/>
          <p:nvPr/>
        </p:nvSpPr>
        <p:spPr>
          <a:xfrm>
            <a:off x="4783818" y="434631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6" name="Oval 235"/>
          <p:cNvSpPr/>
          <p:nvPr/>
        </p:nvSpPr>
        <p:spPr>
          <a:xfrm>
            <a:off x="4711807" y="44241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7" name="Oval 236"/>
          <p:cNvSpPr/>
          <p:nvPr/>
        </p:nvSpPr>
        <p:spPr>
          <a:xfrm>
            <a:off x="4785286" y="44241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8" name="Oval 237"/>
          <p:cNvSpPr/>
          <p:nvPr/>
        </p:nvSpPr>
        <p:spPr>
          <a:xfrm>
            <a:off x="4311805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9" name="Oval 238"/>
          <p:cNvSpPr/>
          <p:nvPr/>
        </p:nvSpPr>
        <p:spPr>
          <a:xfrm>
            <a:off x="4385284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0" name="Oval 239"/>
          <p:cNvSpPr/>
          <p:nvPr/>
        </p:nvSpPr>
        <p:spPr>
          <a:xfrm>
            <a:off x="4312377" y="434756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1" name="Oval 240"/>
          <p:cNvSpPr/>
          <p:nvPr/>
        </p:nvSpPr>
        <p:spPr>
          <a:xfrm>
            <a:off x="4385855" y="434756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2" name="Oval 241"/>
          <p:cNvSpPr/>
          <p:nvPr/>
        </p:nvSpPr>
        <p:spPr>
          <a:xfrm>
            <a:off x="4311805" y="442168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3" name="Oval 242"/>
          <p:cNvSpPr/>
          <p:nvPr/>
        </p:nvSpPr>
        <p:spPr>
          <a:xfrm>
            <a:off x="4385284" y="442168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4" name="Oval 243"/>
          <p:cNvSpPr/>
          <p:nvPr/>
        </p:nvSpPr>
        <p:spPr>
          <a:xfrm>
            <a:off x="4311805" y="44984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5" name="Oval 244"/>
          <p:cNvSpPr/>
          <p:nvPr/>
        </p:nvSpPr>
        <p:spPr>
          <a:xfrm>
            <a:off x="4385284" y="44984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6" name="Oval 245"/>
          <p:cNvSpPr/>
          <p:nvPr/>
        </p:nvSpPr>
        <p:spPr>
          <a:xfrm>
            <a:off x="4710340" y="450179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7" name="Oval 246"/>
          <p:cNvSpPr/>
          <p:nvPr/>
        </p:nvSpPr>
        <p:spPr>
          <a:xfrm>
            <a:off x="4783818" y="450179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8" name="Oval 247"/>
          <p:cNvSpPr/>
          <p:nvPr/>
        </p:nvSpPr>
        <p:spPr>
          <a:xfrm>
            <a:off x="4710340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9" name="Oval 248"/>
          <p:cNvSpPr/>
          <p:nvPr/>
        </p:nvSpPr>
        <p:spPr>
          <a:xfrm>
            <a:off x="4783818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0" name="Oval 249"/>
          <p:cNvSpPr/>
          <p:nvPr/>
        </p:nvSpPr>
        <p:spPr>
          <a:xfrm>
            <a:off x="4710340" y="46520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1" name="Oval 250"/>
          <p:cNvSpPr/>
          <p:nvPr/>
        </p:nvSpPr>
        <p:spPr>
          <a:xfrm>
            <a:off x="4783818" y="46520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2" name="Oval 251"/>
          <p:cNvSpPr/>
          <p:nvPr/>
        </p:nvSpPr>
        <p:spPr>
          <a:xfrm>
            <a:off x="4711807" y="472983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3" name="Oval 252"/>
          <p:cNvSpPr/>
          <p:nvPr/>
        </p:nvSpPr>
        <p:spPr>
          <a:xfrm>
            <a:off x="4785286" y="472983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4" name="Oval 253"/>
          <p:cNvSpPr/>
          <p:nvPr/>
        </p:nvSpPr>
        <p:spPr>
          <a:xfrm>
            <a:off x="4311805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5" name="Oval 254"/>
          <p:cNvSpPr/>
          <p:nvPr/>
        </p:nvSpPr>
        <p:spPr>
          <a:xfrm>
            <a:off x="4385284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6" name="Oval 255"/>
          <p:cNvSpPr/>
          <p:nvPr/>
        </p:nvSpPr>
        <p:spPr>
          <a:xfrm>
            <a:off x="4312377" y="465330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7" name="Oval 256"/>
          <p:cNvSpPr/>
          <p:nvPr/>
        </p:nvSpPr>
        <p:spPr>
          <a:xfrm>
            <a:off x="4385855" y="465330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8" name="Oval 257"/>
          <p:cNvSpPr/>
          <p:nvPr/>
        </p:nvSpPr>
        <p:spPr>
          <a:xfrm>
            <a:off x="4311805" y="472742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9" name="Oval 258"/>
          <p:cNvSpPr/>
          <p:nvPr/>
        </p:nvSpPr>
        <p:spPr>
          <a:xfrm>
            <a:off x="4385284" y="472742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4" name="Rectangle 263"/>
          <p:cNvSpPr/>
          <p:nvPr/>
        </p:nvSpPr>
        <p:spPr>
          <a:xfrm>
            <a:off x="813436" y="1490811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5" name="Rectangle 264"/>
          <p:cNvSpPr/>
          <p:nvPr/>
        </p:nvSpPr>
        <p:spPr>
          <a:xfrm>
            <a:off x="4620896" y="1490811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6" name="Rectangle 265"/>
          <p:cNvSpPr/>
          <p:nvPr/>
        </p:nvSpPr>
        <p:spPr>
          <a:xfrm>
            <a:off x="4292599" y="154712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7" name="Rectangle 266"/>
          <p:cNvSpPr/>
          <p:nvPr/>
        </p:nvSpPr>
        <p:spPr>
          <a:xfrm>
            <a:off x="4292599" y="162376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8" name="Rectangle 267"/>
          <p:cNvSpPr/>
          <p:nvPr/>
        </p:nvSpPr>
        <p:spPr>
          <a:xfrm>
            <a:off x="4292599" y="170039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9" name="Rectangle 268"/>
          <p:cNvSpPr/>
          <p:nvPr/>
        </p:nvSpPr>
        <p:spPr>
          <a:xfrm>
            <a:off x="4292599" y="177703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0" name="Rectangle 269"/>
          <p:cNvSpPr/>
          <p:nvPr/>
        </p:nvSpPr>
        <p:spPr>
          <a:xfrm>
            <a:off x="4292599" y="185367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1" name="Rectangle 270"/>
          <p:cNvSpPr/>
          <p:nvPr/>
        </p:nvSpPr>
        <p:spPr>
          <a:xfrm>
            <a:off x="4292599" y="193030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2" name="Rectangle 271"/>
          <p:cNvSpPr/>
          <p:nvPr/>
        </p:nvSpPr>
        <p:spPr>
          <a:xfrm>
            <a:off x="4292599" y="200694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3" name="Rectangle 272"/>
          <p:cNvSpPr/>
          <p:nvPr/>
        </p:nvSpPr>
        <p:spPr>
          <a:xfrm>
            <a:off x="4292599" y="208357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4" name="Rectangle 273"/>
          <p:cNvSpPr/>
          <p:nvPr/>
        </p:nvSpPr>
        <p:spPr>
          <a:xfrm>
            <a:off x="4292599" y="216021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5" name="Rectangle 274"/>
          <p:cNvSpPr/>
          <p:nvPr/>
        </p:nvSpPr>
        <p:spPr>
          <a:xfrm>
            <a:off x="4292599" y="223684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6" name="Rectangle 275"/>
          <p:cNvSpPr/>
          <p:nvPr/>
        </p:nvSpPr>
        <p:spPr>
          <a:xfrm>
            <a:off x="4292599" y="231348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7" name="Rectangle 276"/>
          <p:cNvSpPr/>
          <p:nvPr/>
        </p:nvSpPr>
        <p:spPr>
          <a:xfrm>
            <a:off x="4292599" y="239012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8" name="Rectangle 277"/>
          <p:cNvSpPr/>
          <p:nvPr/>
        </p:nvSpPr>
        <p:spPr>
          <a:xfrm>
            <a:off x="4292599" y="246675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9" name="Rectangle 278"/>
          <p:cNvSpPr/>
          <p:nvPr/>
        </p:nvSpPr>
        <p:spPr>
          <a:xfrm>
            <a:off x="4292599" y="254339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0" name="Rectangle 279"/>
          <p:cNvSpPr/>
          <p:nvPr/>
        </p:nvSpPr>
        <p:spPr>
          <a:xfrm>
            <a:off x="4292599" y="262002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1" name="Rectangle 280"/>
          <p:cNvSpPr/>
          <p:nvPr/>
        </p:nvSpPr>
        <p:spPr>
          <a:xfrm>
            <a:off x="4292599" y="269666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2" name="Rectangle 281"/>
          <p:cNvSpPr/>
          <p:nvPr/>
        </p:nvSpPr>
        <p:spPr>
          <a:xfrm>
            <a:off x="4292599" y="277329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3" name="Rectangle 282"/>
          <p:cNvSpPr/>
          <p:nvPr/>
        </p:nvSpPr>
        <p:spPr>
          <a:xfrm>
            <a:off x="4292599" y="284993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4" name="Rectangle 283"/>
          <p:cNvSpPr/>
          <p:nvPr/>
        </p:nvSpPr>
        <p:spPr>
          <a:xfrm>
            <a:off x="4292599" y="292657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85" name="Straight Connector 284"/>
          <p:cNvCxnSpPr/>
          <p:nvPr/>
        </p:nvCxnSpPr>
        <p:spPr>
          <a:xfrm flipH="1">
            <a:off x="1295400" y="156831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H="1">
            <a:off x="1295400" y="164241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H="1">
            <a:off x="1295400" y="171948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 flipH="1">
            <a:off x="1295400" y="179358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 flipH="1">
            <a:off x="1295400" y="18735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H="1">
            <a:off x="1295400" y="194765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flipH="1">
            <a:off x="1295400" y="20298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 flipH="1">
            <a:off x="1295400" y="210389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 flipH="1">
            <a:off x="1295400" y="218140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 flipH="1">
            <a:off x="1295400" y="225550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flipH="1">
            <a:off x="1295400" y="23325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flipH="1">
            <a:off x="1295400" y="240667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H="1">
            <a:off x="1295400" y="248663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flipH="1">
            <a:off x="1295400" y="256073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H="1">
            <a:off x="1295400" y="264288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H="1">
            <a:off x="1295400" y="271698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H="1">
            <a:off x="1295400" y="278956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H="1">
            <a:off x="1295400" y="286663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flipH="1">
            <a:off x="1295400" y="295088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ectangle 303"/>
          <p:cNvSpPr/>
          <p:nvPr/>
        </p:nvSpPr>
        <p:spPr>
          <a:xfrm>
            <a:off x="4695823" y="154691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5" name="Rectangle 304"/>
          <p:cNvSpPr/>
          <p:nvPr/>
        </p:nvSpPr>
        <p:spPr>
          <a:xfrm>
            <a:off x="4695823" y="162355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6" name="Rectangle 305"/>
          <p:cNvSpPr/>
          <p:nvPr/>
        </p:nvSpPr>
        <p:spPr>
          <a:xfrm>
            <a:off x="4695823" y="170018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7" name="Rectangle 306"/>
          <p:cNvSpPr/>
          <p:nvPr/>
        </p:nvSpPr>
        <p:spPr>
          <a:xfrm>
            <a:off x="4695823" y="177682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8" name="Rectangle 307"/>
          <p:cNvSpPr/>
          <p:nvPr/>
        </p:nvSpPr>
        <p:spPr>
          <a:xfrm>
            <a:off x="4695823" y="185346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9" name="Rectangle 308"/>
          <p:cNvSpPr/>
          <p:nvPr/>
        </p:nvSpPr>
        <p:spPr>
          <a:xfrm>
            <a:off x="4695823" y="193009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0" name="Rectangle 309"/>
          <p:cNvSpPr/>
          <p:nvPr/>
        </p:nvSpPr>
        <p:spPr>
          <a:xfrm>
            <a:off x="4695823" y="200673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1" name="Rectangle 310"/>
          <p:cNvSpPr/>
          <p:nvPr/>
        </p:nvSpPr>
        <p:spPr>
          <a:xfrm>
            <a:off x="4695823" y="208336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2" name="Rectangle 311"/>
          <p:cNvSpPr/>
          <p:nvPr/>
        </p:nvSpPr>
        <p:spPr>
          <a:xfrm>
            <a:off x="4695823" y="216000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3" name="Rectangle 312"/>
          <p:cNvSpPr/>
          <p:nvPr/>
        </p:nvSpPr>
        <p:spPr>
          <a:xfrm>
            <a:off x="4695823" y="223663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4" name="Rectangle 313"/>
          <p:cNvSpPr/>
          <p:nvPr/>
        </p:nvSpPr>
        <p:spPr>
          <a:xfrm>
            <a:off x="4695823" y="231327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5" name="Rectangle 314"/>
          <p:cNvSpPr/>
          <p:nvPr/>
        </p:nvSpPr>
        <p:spPr>
          <a:xfrm>
            <a:off x="4695823" y="238991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6" name="Rectangle 315"/>
          <p:cNvSpPr/>
          <p:nvPr/>
        </p:nvSpPr>
        <p:spPr>
          <a:xfrm>
            <a:off x="4695823" y="246654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7" name="Rectangle 316"/>
          <p:cNvSpPr/>
          <p:nvPr/>
        </p:nvSpPr>
        <p:spPr>
          <a:xfrm>
            <a:off x="4695823" y="254318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8" name="Rectangle 317"/>
          <p:cNvSpPr/>
          <p:nvPr/>
        </p:nvSpPr>
        <p:spPr>
          <a:xfrm>
            <a:off x="4695823" y="261981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9" name="Rectangle 318"/>
          <p:cNvSpPr/>
          <p:nvPr/>
        </p:nvSpPr>
        <p:spPr>
          <a:xfrm>
            <a:off x="4695823" y="269645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0" name="Rectangle 319"/>
          <p:cNvSpPr/>
          <p:nvPr/>
        </p:nvSpPr>
        <p:spPr>
          <a:xfrm>
            <a:off x="4695823" y="277309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1" name="Rectangle 320"/>
          <p:cNvSpPr/>
          <p:nvPr/>
        </p:nvSpPr>
        <p:spPr>
          <a:xfrm>
            <a:off x="4695823" y="284972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2" name="Rectangle 321"/>
          <p:cNvSpPr/>
          <p:nvPr/>
        </p:nvSpPr>
        <p:spPr>
          <a:xfrm>
            <a:off x="4695823" y="292636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323" name="Straight Connector 322"/>
          <p:cNvCxnSpPr/>
          <p:nvPr/>
        </p:nvCxnSpPr>
        <p:spPr>
          <a:xfrm flipH="1">
            <a:off x="4848224" y="156723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H="1">
            <a:off x="4848224" y="164133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H="1">
            <a:off x="4848224" y="171840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H="1">
            <a:off x="4848224" y="179250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H="1">
            <a:off x="4848224" y="187247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 flipH="1">
            <a:off x="4848224" y="194656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4848224" y="202871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 flipH="1">
            <a:off x="4848224" y="210281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H="1">
            <a:off x="4848224" y="218032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 flipH="1">
            <a:off x="4848224" y="225441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H="1">
            <a:off x="4848224" y="23314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flipH="1">
            <a:off x="4848224" y="240558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H="1">
            <a:off x="4848224" y="248555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H="1">
            <a:off x="4848224" y="25596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H="1">
            <a:off x="4848224" y="264180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H="1">
            <a:off x="4848224" y="27159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H="1">
            <a:off x="4848224" y="278847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H="1">
            <a:off x="4848224" y="286554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H="1">
            <a:off x="4848224" y="294980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666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3436" y="1717317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/>
        </p:nvSpPr>
        <p:spPr>
          <a:xfrm>
            <a:off x="4620896" y="1717318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5"/>
          <p:cNvSpPr/>
          <p:nvPr/>
        </p:nvSpPr>
        <p:spPr>
          <a:xfrm>
            <a:off x="4211320" y="1773633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876591" y="307952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76591" y="288696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76591" y="26930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76591" y="250378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76591" y="231495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76591" y="212060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76591" y="192672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14117" y="316095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14117" y="29792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14117" y="27896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214117" y="259612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214117" y="24051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14117" y="22124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14117" y="202365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214117" y="182930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211320" y="196733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83"/>
          <p:cNvSpPr/>
          <p:nvPr/>
        </p:nvSpPr>
        <p:spPr>
          <a:xfrm>
            <a:off x="4211320" y="215681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5" name="Rectangle 84"/>
          <p:cNvSpPr/>
          <p:nvPr/>
        </p:nvSpPr>
        <p:spPr>
          <a:xfrm>
            <a:off x="4211320" y="234470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6" name="Rectangle 85"/>
          <p:cNvSpPr/>
          <p:nvPr/>
        </p:nvSpPr>
        <p:spPr>
          <a:xfrm>
            <a:off x="4211319" y="2533485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7" name="Rectangle 86"/>
          <p:cNvSpPr/>
          <p:nvPr/>
        </p:nvSpPr>
        <p:spPr>
          <a:xfrm>
            <a:off x="4211317" y="2726114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8" name="Rectangle 87"/>
          <p:cNvSpPr/>
          <p:nvPr/>
        </p:nvSpPr>
        <p:spPr>
          <a:xfrm>
            <a:off x="4211317" y="291874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9" name="Rectangle 88"/>
          <p:cNvSpPr/>
          <p:nvPr/>
        </p:nvSpPr>
        <p:spPr>
          <a:xfrm>
            <a:off x="4211317" y="31027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0" name="Rectangle 89"/>
          <p:cNvSpPr/>
          <p:nvPr/>
        </p:nvSpPr>
        <p:spPr>
          <a:xfrm>
            <a:off x="3873794" y="187417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1" name="Rectangle 90"/>
          <p:cNvSpPr/>
          <p:nvPr/>
        </p:nvSpPr>
        <p:spPr>
          <a:xfrm>
            <a:off x="3873794" y="206788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2" name="Rectangle 91"/>
          <p:cNvSpPr/>
          <p:nvPr/>
        </p:nvSpPr>
        <p:spPr>
          <a:xfrm>
            <a:off x="3873794" y="225735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3" name="Rectangle 92"/>
          <p:cNvSpPr/>
          <p:nvPr/>
        </p:nvSpPr>
        <p:spPr>
          <a:xfrm>
            <a:off x="3873793" y="244525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4" name="Rectangle 93"/>
          <p:cNvSpPr/>
          <p:nvPr/>
        </p:nvSpPr>
        <p:spPr>
          <a:xfrm>
            <a:off x="3873793" y="263403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3873791" y="282665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3873791" y="30192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8" name="Rectangle 97"/>
          <p:cNvSpPr/>
          <p:nvPr/>
        </p:nvSpPr>
        <p:spPr>
          <a:xfrm>
            <a:off x="5052061" y="1773633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Rectangle 98"/>
          <p:cNvSpPr/>
          <p:nvPr/>
        </p:nvSpPr>
        <p:spPr>
          <a:xfrm>
            <a:off x="5052061" y="196733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Rectangle 99"/>
          <p:cNvSpPr/>
          <p:nvPr/>
        </p:nvSpPr>
        <p:spPr>
          <a:xfrm>
            <a:off x="5052061" y="215681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1" name="Rectangle 100"/>
          <p:cNvSpPr/>
          <p:nvPr/>
        </p:nvSpPr>
        <p:spPr>
          <a:xfrm>
            <a:off x="5052060" y="234470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2" name="Rectangle 101"/>
          <p:cNvSpPr/>
          <p:nvPr/>
        </p:nvSpPr>
        <p:spPr>
          <a:xfrm>
            <a:off x="5052059" y="2533485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3" name="Rectangle 102"/>
          <p:cNvSpPr/>
          <p:nvPr/>
        </p:nvSpPr>
        <p:spPr>
          <a:xfrm>
            <a:off x="5052058" y="2726114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4" name="Rectangle 103"/>
          <p:cNvSpPr/>
          <p:nvPr/>
        </p:nvSpPr>
        <p:spPr>
          <a:xfrm>
            <a:off x="5052058" y="291874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5" name="Rectangle 104"/>
          <p:cNvSpPr/>
          <p:nvPr/>
        </p:nvSpPr>
        <p:spPr>
          <a:xfrm>
            <a:off x="5052058" y="31027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6" name="Rectangle 105"/>
          <p:cNvSpPr/>
          <p:nvPr/>
        </p:nvSpPr>
        <p:spPr>
          <a:xfrm>
            <a:off x="4714534" y="187417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7" name="Rectangle 106"/>
          <p:cNvSpPr/>
          <p:nvPr/>
        </p:nvSpPr>
        <p:spPr>
          <a:xfrm>
            <a:off x="4714534" y="206788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8" name="Rectangle 107"/>
          <p:cNvSpPr/>
          <p:nvPr/>
        </p:nvSpPr>
        <p:spPr>
          <a:xfrm>
            <a:off x="4714534" y="225735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9" name="Rectangle 108"/>
          <p:cNvSpPr/>
          <p:nvPr/>
        </p:nvSpPr>
        <p:spPr>
          <a:xfrm>
            <a:off x="4714534" y="244525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0" name="Rectangle 109"/>
          <p:cNvSpPr/>
          <p:nvPr/>
        </p:nvSpPr>
        <p:spPr>
          <a:xfrm>
            <a:off x="4714533" y="263403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1" name="Rectangle 110"/>
          <p:cNvSpPr/>
          <p:nvPr/>
        </p:nvSpPr>
        <p:spPr>
          <a:xfrm>
            <a:off x="4714531" y="282665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2" name="Rectangle 111"/>
          <p:cNvSpPr/>
          <p:nvPr/>
        </p:nvSpPr>
        <p:spPr>
          <a:xfrm>
            <a:off x="4714531" y="30192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3" name="Oval 112"/>
          <p:cNvSpPr/>
          <p:nvPr/>
        </p:nvSpPr>
        <p:spPr>
          <a:xfrm>
            <a:off x="4751475" y="191856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4" name="Oval 113"/>
          <p:cNvSpPr/>
          <p:nvPr/>
        </p:nvSpPr>
        <p:spPr>
          <a:xfrm>
            <a:off x="4818095" y="191856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5" name="Oval 114"/>
          <p:cNvSpPr/>
          <p:nvPr/>
        </p:nvSpPr>
        <p:spPr>
          <a:xfrm>
            <a:off x="4882603" y="191856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6" name="Oval 115"/>
          <p:cNvSpPr/>
          <p:nvPr/>
        </p:nvSpPr>
        <p:spPr>
          <a:xfrm>
            <a:off x="4751475" y="211006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7" name="Oval 116"/>
          <p:cNvSpPr/>
          <p:nvPr/>
        </p:nvSpPr>
        <p:spPr>
          <a:xfrm>
            <a:off x="4818095" y="211006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8" name="Oval 117"/>
          <p:cNvSpPr/>
          <p:nvPr/>
        </p:nvSpPr>
        <p:spPr>
          <a:xfrm>
            <a:off x="4882603" y="211006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9" name="Oval 118"/>
          <p:cNvSpPr/>
          <p:nvPr/>
        </p:nvSpPr>
        <p:spPr>
          <a:xfrm>
            <a:off x="4751475" y="229549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0" name="Oval 119"/>
          <p:cNvSpPr/>
          <p:nvPr/>
        </p:nvSpPr>
        <p:spPr>
          <a:xfrm>
            <a:off x="4818095" y="229549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1" name="Oval 120"/>
          <p:cNvSpPr/>
          <p:nvPr/>
        </p:nvSpPr>
        <p:spPr>
          <a:xfrm>
            <a:off x="4882603" y="229549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2" name="Oval 121"/>
          <p:cNvSpPr/>
          <p:nvPr/>
        </p:nvSpPr>
        <p:spPr>
          <a:xfrm>
            <a:off x="4751475" y="24902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3" name="Oval 122"/>
          <p:cNvSpPr/>
          <p:nvPr/>
        </p:nvSpPr>
        <p:spPr>
          <a:xfrm>
            <a:off x="4818095" y="24902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4" name="Oval 123"/>
          <p:cNvSpPr/>
          <p:nvPr/>
        </p:nvSpPr>
        <p:spPr>
          <a:xfrm>
            <a:off x="4882603" y="24902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5" name="Oval 124"/>
          <p:cNvSpPr/>
          <p:nvPr/>
        </p:nvSpPr>
        <p:spPr>
          <a:xfrm>
            <a:off x="4751475" y="2677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6" name="Oval 125"/>
          <p:cNvSpPr/>
          <p:nvPr/>
        </p:nvSpPr>
        <p:spPr>
          <a:xfrm>
            <a:off x="4818095" y="2677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7" name="Oval 126"/>
          <p:cNvSpPr/>
          <p:nvPr/>
        </p:nvSpPr>
        <p:spPr>
          <a:xfrm>
            <a:off x="4882603" y="2677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8" name="Oval 127"/>
          <p:cNvSpPr/>
          <p:nvPr/>
        </p:nvSpPr>
        <p:spPr>
          <a:xfrm>
            <a:off x="4751475" y="286577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9" name="Oval 128"/>
          <p:cNvSpPr/>
          <p:nvPr/>
        </p:nvSpPr>
        <p:spPr>
          <a:xfrm>
            <a:off x="4818095" y="286577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0" name="Oval 129"/>
          <p:cNvSpPr/>
          <p:nvPr/>
        </p:nvSpPr>
        <p:spPr>
          <a:xfrm>
            <a:off x="4882603" y="286577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1" name="Oval 130"/>
          <p:cNvSpPr/>
          <p:nvPr/>
        </p:nvSpPr>
        <p:spPr>
          <a:xfrm>
            <a:off x="4751475" y="305771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2" name="Oval 131"/>
          <p:cNvSpPr/>
          <p:nvPr/>
        </p:nvSpPr>
        <p:spPr>
          <a:xfrm>
            <a:off x="4818095" y="305771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3" name="Oval 132"/>
          <p:cNvSpPr/>
          <p:nvPr/>
        </p:nvSpPr>
        <p:spPr>
          <a:xfrm>
            <a:off x="4882603" y="305771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4" name="Oval 133"/>
          <p:cNvSpPr/>
          <p:nvPr/>
        </p:nvSpPr>
        <p:spPr>
          <a:xfrm>
            <a:off x="5079965" y="31438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5" name="Oval 134"/>
          <p:cNvSpPr/>
          <p:nvPr/>
        </p:nvSpPr>
        <p:spPr>
          <a:xfrm>
            <a:off x="5146585" y="31438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6" name="Oval 135"/>
          <p:cNvSpPr/>
          <p:nvPr/>
        </p:nvSpPr>
        <p:spPr>
          <a:xfrm>
            <a:off x="5211093" y="31438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7" name="Oval 136"/>
          <p:cNvSpPr/>
          <p:nvPr/>
        </p:nvSpPr>
        <p:spPr>
          <a:xfrm>
            <a:off x="5079965" y="296213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8" name="Oval 137"/>
          <p:cNvSpPr/>
          <p:nvPr/>
        </p:nvSpPr>
        <p:spPr>
          <a:xfrm>
            <a:off x="5146585" y="296213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9" name="Oval 138"/>
          <p:cNvSpPr/>
          <p:nvPr/>
        </p:nvSpPr>
        <p:spPr>
          <a:xfrm>
            <a:off x="5211093" y="296213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0" name="Oval 139"/>
          <p:cNvSpPr/>
          <p:nvPr/>
        </p:nvSpPr>
        <p:spPr>
          <a:xfrm>
            <a:off x="5079965" y="276829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1" name="Oval 140"/>
          <p:cNvSpPr/>
          <p:nvPr/>
        </p:nvSpPr>
        <p:spPr>
          <a:xfrm>
            <a:off x="5146585" y="276829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2" name="Oval 141"/>
          <p:cNvSpPr/>
          <p:nvPr/>
        </p:nvSpPr>
        <p:spPr>
          <a:xfrm>
            <a:off x="5211093" y="276829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3" name="Oval 142"/>
          <p:cNvSpPr/>
          <p:nvPr/>
        </p:nvSpPr>
        <p:spPr>
          <a:xfrm>
            <a:off x="5079965" y="25768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4" name="Oval 143"/>
          <p:cNvSpPr/>
          <p:nvPr/>
        </p:nvSpPr>
        <p:spPr>
          <a:xfrm>
            <a:off x="5146585" y="25768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5" name="Oval 144"/>
          <p:cNvSpPr/>
          <p:nvPr/>
        </p:nvSpPr>
        <p:spPr>
          <a:xfrm>
            <a:off x="5211093" y="25768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6" name="Oval 145"/>
          <p:cNvSpPr/>
          <p:nvPr/>
        </p:nvSpPr>
        <p:spPr>
          <a:xfrm>
            <a:off x="5081845" y="238804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7" name="Oval 146"/>
          <p:cNvSpPr/>
          <p:nvPr/>
        </p:nvSpPr>
        <p:spPr>
          <a:xfrm>
            <a:off x="5148466" y="238804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8" name="Oval 147"/>
          <p:cNvSpPr/>
          <p:nvPr/>
        </p:nvSpPr>
        <p:spPr>
          <a:xfrm>
            <a:off x="5212973" y="238804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9" name="Oval 148"/>
          <p:cNvSpPr/>
          <p:nvPr/>
        </p:nvSpPr>
        <p:spPr>
          <a:xfrm>
            <a:off x="5077309" y="219533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0" name="Oval 149"/>
          <p:cNvSpPr/>
          <p:nvPr/>
        </p:nvSpPr>
        <p:spPr>
          <a:xfrm>
            <a:off x="5143930" y="219533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1" name="Oval 150"/>
          <p:cNvSpPr/>
          <p:nvPr/>
        </p:nvSpPr>
        <p:spPr>
          <a:xfrm>
            <a:off x="5208437" y="219533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2" name="Oval 151"/>
          <p:cNvSpPr/>
          <p:nvPr/>
        </p:nvSpPr>
        <p:spPr>
          <a:xfrm>
            <a:off x="5077309" y="200951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3" name="Oval 152"/>
          <p:cNvSpPr/>
          <p:nvPr/>
        </p:nvSpPr>
        <p:spPr>
          <a:xfrm>
            <a:off x="5143930" y="200951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4" name="Oval 153"/>
          <p:cNvSpPr/>
          <p:nvPr/>
        </p:nvSpPr>
        <p:spPr>
          <a:xfrm>
            <a:off x="5208437" y="200951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5" name="Oval 154"/>
          <p:cNvSpPr/>
          <p:nvPr/>
        </p:nvSpPr>
        <p:spPr>
          <a:xfrm>
            <a:off x="5077309" y="18180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6" name="Oval 155"/>
          <p:cNvSpPr/>
          <p:nvPr/>
        </p:nvSpPr>
        <p:spPr>
          <a:xfrm>
            <a:off x="5143930" y="18180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7" name="Oval 156"/>
          <p:cNvSpPr/>
          <p:nvPr/>
        </p:nvSpPr>
        <p:spPr>
          <a:xfrm>
            <a:off x="5208437" y="18180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50" name="Straight Connector 249"/>
          <p:cNvCxnSpPr/>
          <p:nvPr/>
        </p:nvCxnSpPr>
        <p:spPr>
          <a:xfrm flipH="1">
            <a:off x="4953291" y="30773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5290817" y="316095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flipH="1">
            <a:off x="5290817" y="29792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>
            <a:off x="5290817" y="27820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>
            <a:off x="4953291" y="288238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flipH="1">
            <a:off x="4953291" y="26930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flipH="1">
            <a:off x="5290817" y="259341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H="1">
            <a:off x="4953291" y="250684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H="1">
            <a:off x="4953291" y="231686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5290817" y="24051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flipH="1">
            <a:off x="5290817" y="22124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4953291" y="212021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4953291" y="193009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H="1">
            <a:off x="5290817" y="203120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5290817" y="183194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Rectangle 264"/>
          <p:cNvSpPr/>
          <p:nvPr/>
        </p:nvSpPr>
        <p:spPr>
          <a:xfrm>
            <a:off x="808357" y="4713368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6" name="Rectangle 265"/>
          <p:cNvSpPr/>
          <p:nvPr/>
        </p:nvSpPr>
        <p:spPr>
          <a:xfrm>
            <a:off x="3780792" y="4568356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7" name="Rectangle 266"/>
          <p:cNvSpPr/>
          <p:nvPr/>
        </p:nvSpPr>
        <p:spPr>
          <a:xfrm>
            <a:off x="4211317" y="4667450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0" name="Rectangle 269"/>
          <p:cNvSpPr/>
          <p:nvPr/>
        </p:nvSpPr>
        <p:spPr>
          <a:xfrm>
            <a:off x="3873790" y="4668607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1" name="Rectangle 270"/>
          <p:cNvSpPr/>
          <p:nvPr/>
        </p:nvSpPr>
        <p:spPr>
          <a:xfrm>
            <a:off x="4211317" y="4606990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2" name="Rectangle 271"/>
          <p:cNvSpPr/>
          <p:nvPr/>
        </p:nvSpPr>
        <p:spPr>
          <a:xfrm>
            <a:off x="4211317" y="4523722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3" name="Rectangle 272"/>
          <p:cNvSpPr/>
          <p:nvPr/>
        </p:nvSpPr>
        <p:spPr>
          <a:xfrm>
            <a:off x="3873790" y="4606847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4" name="Rectangle 273"/>
          <p:cNvSpPr/>
          <p:nvPr/>
        </p:nvSpPr>
        <p:spPr>
          <a:xfrm>
            <a:off x="3873790" y="4522363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5" name="TextBox 274"/>
          <p:cNvSpPr txBox="1"/>
          <p:nvPr/>
        </p:nvSpPr>
        <p:spPr>
          <a:xfrm>
            <a:off x="1625600" y="3343811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Aluminum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5467984" y="3343811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Copper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3911098" y="4522363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8" name="Rectangle 277"/>
          <p:cNvSpPr/>
          <p:nvPr/>
        </p:nvSpPr>
        <p:spPr>
          <a:xfrm>
            <a:off x="3977625" y="4521451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9" name="Rectangle 278"/>
          <p:cNvSpPr/>
          <p:nvPr/>
        </p:nvSpPr>
        <p:spPr>
          <a:xfrm>
            <a:off x="4044391" y="4521451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0" name="Rectangle 279"/>
          <p:cNvSpPr/>
          <p:nvPr/>
        </p:nvSpPr>
        <p:spPr>
          <a:xfrm>
            <a:off x="4245426" y="4521907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1" name="Rectangle 280"/>
          <p:cNvSpPr/>
          <p:nvPr/>
        </p:nvSpPr>
        <p:spPr>
          <a:xfrm>
            <a:off x="4311953" y="4520995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2" name="Rectangle 281"/>
          <p:cNvSpPr/>
          <p:nvPr/>
        </p:nvSpPr>
        <p:spPr>
          <a:xfrm>
            <a:off x="4378719" y="4520995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419C5-61D1-1A45-93A1-643990FD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B93D-A888-E643-A842-22CEECA381D7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D9060-1F58-BF4E-A47F-7260577B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FC7AD-672C-394C-8072-BF8B95A8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60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3E5D03-43E0-F54C-9AE3-F16FB2EC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1" r="12371"/>
          <a:stretch/>
        </p:blipFill>
        <p:spPr>
          <a:xfrm rot="16200000">
            <a:off x="1390231" y="-236563"/>
            <a:ext cx="6577297" cy="724395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87732-6E84-7F4E-9EA9-40BEAA65B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9CAD-4965-1348-93EC-103412715410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B6890-9085-7443-8C65-B4F6A90B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D223F-1AEF-0E40-BB1D-3398C51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72AE-C3F7-C844-93B6-F5ABCF6BF48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INTT 4-layers</a:t>
              </a:r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5456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E2B8-1F41-8F4E-86EE-B1447693CB9C}" type="datetime1">
              <a:rPr lang="en-US" smtClean="0"/>
              <a:t>4/29/18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671" y="4571337"/>
            <a:ext cx="63826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Extend cables to move the conical structure further out in z-direction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FPC data cable is the HDI and can’t be easily  extended, CERN will produce a prototype FPC (add ~10cm) for testing, ~Sept. 2018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Make long power extension, ~50cm, 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Reduce angle of cone to free up space for INTT services (how much is needed?)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Redesign patch panel/cable connection shape and location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31BCF7-4FE7-4B45-9C31-98AC8167B2CA}"/>
              </a:ext>
            </a:extLst>
          </p:cNvPr>
          <p:cNvSpPr/>
          <p:nvPr/>
        </p:nvSpPr>
        <p:spPr>
          <a:xfrm rot="18899799">
            <a:off x="6542390" y="3197190"/>
            <a:ext cx="1485817" cy="2908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7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Space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INTT 4-layers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822" y="4306296"/>
            <a:ext cx="87394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>
                <a:solidFill>
                  <a:srgbClr val="0000FF"/>
                </a:solidFill>
              </a:rPr>
              <a:t>etc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R&amp;D items</a:t>
            </a:r>
            <a:r>
              <a:rPr lang="en-US" sz="2000" dirty="0"/>
              <a:t>: </a:t>
            </a:r>
          </a:p>
          <a:p>
            <a:pPr marL="457200" indent="-457200">
              <a:buAutoNum type="arabicParenR"/>
            </a:pPr>
            <a:r>
              <a:rPr lang="en-US" sz="2000" dirty="0"/>
              <a:t>Extend cables to move the conical structure further out in z-direction; </a:t>
            </a:r>
          </a:p>
          <a:p>
            <a:pPr marL="457200" indent="-457200">
              <a:buAutoNum type="arabicParenR"/>
            </a:pPr>
            <a:r>
              <a:rPr lang="en-US" sz="2000" dirty="0"/>
              <a:t>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FPC data cable can’t be easily  extended (max additional ~10cm, machine limit)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Reduce angle of cone </a:t>
            </a:r>
            <a:r>
              <a:rPr lang="mr-IN" sz="1600" dirty="0"/>
              <a:t>–</a:t>
            </a:r>
            <a:r>
              <a:rPr lang="en-US" sz="1600" dirty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|&lt;0.95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 Acceptance</a:t>
            </a:r>
          </a:p>
          <a:p>
            <a:r>
              <a:rPr lang="en-US" dirty="0"/>
              <a:t> @ |z|=10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FDD-19C2-A84C-A851-DEC80256E9E6}" type="datetime1">
              <a:rPr lang="en-US" smtClean="0"/>
              <a:t>4/29/18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2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D07B-924C-144D-ADB6-8D0D1D7C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1" y="536967"/>
            <a:ext cx="9003573" cy="5819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A576D-EC99-F441-9953-66EBFB92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INTT + TPC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DE7B6B-3240-924F-B162-6EDE00D3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82D8-2FA8-954F-8C76-A1AAF92B7841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B9B69-6819-184B-BD1E-2BD4A32A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C0504-795F-EF4D-9C6B-18196E3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7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83" y="0"/>
            <a:ext cx="8598089" cy="1564386"/>
          </a:xfrm>
        </p:spPr>
        <p:txBody>
          <a:bodyPr>
            <a:normAutofit/>
          </a:bodyPr>
          <a:lstStyle/>
          <a:p>
            <a:r>
              <a:rPr lang="en-US" sz="2100" dirty="0"/>
              <a:t>Cross-section view from CAD  model of MVTX, INTT, TPC, beam-pipe,</a:t>
            </a:r>
            <a:br>
              <a:rPr lang="en-US" sz="2100" dirty="0"/>
            </a:br>
            <a:r>
              <a:rPr lang="en-US" sz="2100" dirty="0"/>
              <a:t>plus two composite conical shells:</a:t>
            </a:r>
            <a:br>
              <a:rPr lang="en-US" sz="2100" dirty="0"/>
            </a:br>
            <a:r>
              <a:rPr lang="en-US" sz="2100" dirty="0">
                <a:solidFill>
                  <a:srgbClr val="0432FF"/>
                </a:solidFill>
              </a:rPr>
              <a:t>MVTX radius are increased by 1.5mm to have a minimum 2mm gap between beam pipe and then inner MVTX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09F6-5A13-C74C-A6BC-E52BD50D8E50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94899"/>
            <a:ext cx="7886700" cy="51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6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87" y="617192"/>
            <a:ext cx="8617226" cy="994172"/>
          </a:xfrm>
        </p:spPr>
        <p:txBody>
          <a:bodyPr>
            <a:normAutofit/>
          </a:bodyPr>
          <a:lstStyle/>
          <a:p>
            <a:r>
              <a:rPr lang="en-US" sz="2100" dirty="0"/>
              <a:t>Gap between conical shell (CYSS) of  MVTX and inner layer of INTT is 11.58 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DFBC-C883-D342-9432-F416AB6305F2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16" y="1611364"/>
            <a:ext cx="6242974" cy="4032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7544" y="3759939"/>
            <a:ext cx="15036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Dist</a:t>
            </a:r>
            <a:r>
              <a:rPr lang="en-US" sz="1350" dirty="0">
                <a:solidFill>
                  <a:srgbClr val="FF0000"/>
                </a:solidFill>
              </a:rPr>
              <a:t>= R61.58 </a:t>
            </a:r>
            <a:r>
              <a:rPr lang="mr-IN" sz="1350" dirty="0">
                <a:solidFill>
                  <a:srgbClr val="FF0000"/>
                </a:solidFill>
              </a:rPr>
              <a:t>–</a:t>
            </a:r>
            <a:r>
              <a:rPr lang="en-US" sz="1350" dirty="0">
                <a:solidFill>
                  <a:srgbClr val="FF0000"/>
                </a:solidFill>
              </a:rPr>
              <a:t> R50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11.58mm</a:t>
            </a:r>
          </a:p>
        </p:txBody>
      </p:sp>
      <p:sp>
        <p:nvSpPr>
          <p:cNvPr id="8" name="Oval 7"/>
          <p:cNvSpPr/>
          <p:nvPr/>
        </p:nvSpPr>
        <p:spPr>
          <a:xfrm>
            <a:off x="7049386" y="389550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933827" y="4266919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46622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924" y="457389"/>
            <a:ext cx="7931426" cy="994172"/>
          </a:xfrm>
        </p:spPr>
        <p:txBody>
          <a:bodyPr>
            <a:normAutofit/>
          </a:bodyPr>
          <a:lstStyle/>
          <a:p>
            <a:r>
              <a:rPr lang="en-US" sz="2400" dirty="0"/>
              <a:t>56.0 mm gap  between INTT and inner radius  of TPC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2582-0B99-7148-906F-10BFEDFB95B5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65" y="1742092"/>
            <a:ext cx="6059561" cy="3885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2532" y="1851424"/>
            <a:ext cx="14959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Gap= R200-R143.5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56mm</a:t>
            </a:r>
          </a:p>
        </p:txBody>
      </p:sp>
      <p:sp>
        <p:nvSpPr>
          <p:cNvPr id="8" name="Oval 7"/>
          <p:cNvSpPr/>
          <p:nvPr/>
        </p:nvSpPr>
        <p:spPr>
          <a:xfrm>
            <a:off x="4419082" y="1947613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320806" y="223814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18241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159" y="78003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from OD of </a:t>
            </a:r>
            <a:r>
              <a:rPr lang="en-US" sz="2100" dirty="0" err="1"/>
              <a:t>beampipe</a:t>
            </a:r>
            <a:r>
              <a:rPr lang="en-US" sz="2100" dirty="0"/>
              <a:t> and innermost component of the MVTX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C2FB-490E-7345-A8C6-950D9B8F465F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82" y="1665515"/>
            <a:ext cx="6171781" cy="3986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1651" y="2963637"/>
            <a:ext cx="10613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New gap 2.025 mm</a:t>
            </a:r>
          </a:p>
        </p:txBody>
      </p:sp>
    </p:spTree>
    <p:extLst>
      <p:ext uri="{BB962C8B-B14F-4D97-AF65-F5344CB8AC3E}">
        <p14:creationId xmlns:p14="http://schemas.microsoft.com/office/powerpoint/2010/main" val="1207281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539" y="85725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needed to install split MVTX into run location around </a:t>
            </a:r>
            <a:r>
              <a:rPr lang="en-US" sz="2100" dirty="0" err="1"/>
              <a:t>beampipe</a:t>
            </a:r>
            <a:r>
              <a:rPr lang="en-US" sz="2100" dirty="0"/>
              <a:t>, passing over 2.75 in </a:t>
            </a:r>
            <a:r>
              <a:rPr lang="en-US" sz="2100" dirty="0" err="1"/>
              <a:t>conflat</a:t>
            </a:r>
            <a:r>
              <a:rPr lang="en-US" sz="2100" dirty="0"/>
              <a:t> flange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C380-BAE5-AF4A-8382-689EBB65166D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39" y="1851424"/>
            <a:ext cx="6043613" cy="3903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5065" y="2594610"/>
            <a:ext cx="542925" cy="21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183630" y="2568595"/>
            <a:ext cx="7772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37.6mm</a:t>
            </a:r>
          </a:p>
        </p:txBody>
      </p:sp>
    </p:spTree>
    <p:extLst>
      <p:ext uri="{BB962C8B-B14F-4D97-AF65-F5344CB8AC3E}">
        <p14:creationId xmlns:p14="http://schemas.microsoft.com/office/powerpoint/2010/main" val="372875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08" y="153689"/>
            <a:ext cx="778459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Flexible Printed Circuit (FPC)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Extend MVTX Service Cables? 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Maximum +10cm for HS signal, TBD through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DEAA-6B2E-8C46-AC85-2D9243183143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563904" y="5540100"/>
            <a:ext cx="6490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F9144C-4A10-AE47-B6D9-4E0C77151C53}"/>
              </a:ext>
            </a:extLst>
          </p:cNvPr>
          <p:cNvSpPr/>
          <p:nvPr/>
        </p:nvSpPr>
        <p:spPr>
          <a:xfrm rot="20567368">
            <a:off x="3541059" y="4648102"/>
            <a:ext cx="1797408" cy="46019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B4DD6-7D1F-5B44-92D9-3897E3591BB5}"/>
              </a:ext>
            </a:extLst>
          </p:cNvPr>
          <p:cNvSpPr txBox="1"/>
          <p:nvPr/>
        </p:nvSpPr>
        <p:spPr>
          <a:xfrm>
            <a:off x="4571357" y="5005705"/>
            <a:ext cx="32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Extend FPC/signal path by ~10cm</a:t>
            </a:r>
          </a:p>
        </p:txBody>
      </p:sp>
    </p:spTree>
    <p:extLst>
      <p:ext uri="{BB962C8B-B14F-4D97-AF65-F5344CB8AC3E}">
        <p14:creationId xmlns:p14="http://schemas.microsoft.com/office/powerpoint/2010/main" val="107744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995"/>
            <a:ext cx="9144000" cy="94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93" r="50727"/>
          <a:stretch/>
        </p:blipFill>
        <p:spPr>
          <a:xfrm>
            <a:off x="0" y="2930599"/>
            <a:ext cx="9050422" cy="194575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72879" y="2818957"/>
            <a:ext cx="645928" cy="996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25" y="2404288"/>
            <a:ext cx="17384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Caps, resistors, connectors, </a:t>
            </a:r>
            <a:r>
              <a:rPr lang="en-US" sz="1350" dirty="0" err="1"/>
              <a:t>etc</a:t>
            </a:r>
            <a:r>
              <a:rPr lang="en-US" sz="135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2E5E7-67BE-2441-B600-9D5737B2BCEB}"/>
              </a:ext>
            </a:extLst>
          </p:cNvPr>
          <p:cNvSpPr txBox="1"/>
          <p:nvPr/>
        </p:nvSpPr>
        <p:spPr>
          <a:xfrm>
            <a:off x="404256" y="242392"/>
            <a:ext cx="833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ITS/IB FPC, 50cm long; </a:t>
            </a:r>
          </a:p>
          <a:p>
            <a:r>
              <a:rPr lang="en-US" sz="2400" b="1" dirty="0"/>
              <a:t>CERN can make FPC up to 60cm long, but needs to be confirmed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FA305D5-EE72-FA41-81A2-1931229D8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8E11-4A7F-E34D-A8F3-9B1F4BBC92BD}" type="datetime1">
              <a:rPr lang="en-US" smtClean="0"/>
              <a:t>4/29/18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03B9BA-2BD7-764E-A95E-5647AA88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BA14D2-DC4B-774E-91C3-1478C81B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9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370"/>
            <a:ext cx="9144000" cy="3753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59734-B030-DD4B-A97C-9C70551C30F5}"/>
              </a:ext>
            </a:extLst>
          </p:cNvPr>
          <p:cNvSpPr txBox="1"/>
          <p:nvPr/>
        </p:nvSpPr>
        <p:spPr>
          <a:xfrm>
            <a:off x="1472812" y="523512"/>
            <a:ext cx="630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ALICE ITS/IB HIC: Signal, AVDD and DVDD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985E7-F256-7F4B-A271-2C734F61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EA8C0-7345-AE4A-9427-0541A7BF9A50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BDD58-A4C6-1C40-B36B-38A413F0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72576-00D4-234C-9DDB-93F6288A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62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016"/>
            <a:ext cx="9144000" cy="5007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A8340D-59B0-2540-8A2C-4E5964AF3CEB}"/>
              </a:ext>
            </a:extLst>
          </p:cNvPr>
          <p:cNvSpPr txBox="1"/>
          <p:nvPr/>
        </p:nvSpPr>
        <p:spPr>
          <a:xfrm>
            <a:off x="1521673" y="132623"/>
            <a:ext cx="630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ALICE ITS/IB HIC: Signal, AVDD and DVDD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D9C40-E174-1448-8595-9B8986A6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A212-21A9-7046-8430-2F69C6773589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B2700-FFA4-8547-A9F6-3F9538E0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E4759-EB8D-4044-9057-172C10EA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FE0ED4-ED2F-E94B-A7A8-3D9520DF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6111"/>
            <a:ext cx="7886700" cy="1136263"/>
          </a:xfrm>
        </p:spPr>
        <p:txBody>
          <a:bodyPr>
            <a:normAutofit/>
          </a:bodyPr>
          <a:lstStyle/>
          <a:p>
            <a:r>
              <a:rPr lang="en-US" dirty="0"/>
              <a:t>FPC R&amp;D @CERN and LANL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72C89-4CA4-7A4E-A5F1-9C951782E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57" r="21718"/>
          <a:stretch/>
        </p:blipFill>
        <p:spPr>
          <a:xfrm rot="16200000">
            <a:off x="3038358" y="-1281144"/>
            <a:ext cx="3067286" cy="9144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324E29D-6354-AA4E-B6EB-17A6973D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C698-1511-D842-A995-52F5649E22AF}" type="datetime1">
              <a:rPr lang="en-US" smtClean="0"/>
              <a:t>4/29/18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CEAE120-3168-974C-B8F0-D052D7BB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FF8593-0A09-1E40-95E9-4A428AEE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9</a:t>
            </a:fld>
            <a:endParaRPr lang="en-US"/>
          </a:p>
        </p:txBody>
      </p:sp>
      <p:sp>
        <p:nvSpPr>
          <p:cNvPr id="3" name="Line Callout 2 2">
            <a:extLst>
              <a:ext uri="{FF2B5EF4-FFF2-40B4-BE49-F238E27FC236}">
                <a16:creationId xmlns:a16="http://schemas.microsoft.com/office/drawing/2014/main" id="{75276A4B-A510-684E-B50B-25FA8EEE471B}"/>
              </a:ext>
            </a:extLst>
          </p:cNvPr>
          <p:cNvSpPr/>
          <p:nvPr/>
        </p:nvSpPr>
        <p:spPr>
          <a:xfrm>
            <a:off x="2968117" y="1544558"/>
            <a:ext cx="1276351" cy="601151"/>
          </a:xfrm>
          <a:prstGeom prst="borderCallout2">
            <a:avLst>
              <a:gd name="adj1" fmla="val 22975"/>
              <a:gd name="adj2" fmla="val -4353"/>
              <a:gd name="adj3" fmla="val 22806"/>
              <a:gd name="adj4" fmla="val -17622"/>
              <a:gd name="adj5" fmla="val 265481"/>
              <a:gd name="adj6" fmla="val -34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High-speed signal, 1.2Gbps</a:t>
            </a:r>
          </a:p>
        </p:txBody>
      </p:sp>
      <p:sp>
        <p:nvSpPr>
          <p:cNvPr id="4" name="Line Callout 2 3">
            <a:extLst>
              <a:ext uri="{FF2B5EF4-FFF2-40B4-BE49-F238E27FC236}">
                <a16:creationId xmlns:a16="http://schemas.microsoft.com/office/drawing/2014/main" id="{0ACCDD42-4840-5D45-B707-64998DBECB24}"/>
              </a:ext>
            </a:extLst>
          </p:cNvPr>
          <p:cNvSpPr/>
          <p:nvPr/>
        </p:nvSpPr>
        <p:spPr>
          <a:xfrm>
            <a:off x="7055612" y="1311742"/>
            <a:ext cx="1435101" cy="833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6825"/>
              <a:gd name="adj6" fmla="val -56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/>
              <a:t>Analogy and Digital Power </a:t>
            </a:r>
          </a:p>
          <a:p>
            <a:r>
              <a:rPr lang="en-US" sz="1350" dirty="0"/>
              <a:t>Extension</a:t>
            </a:r>
          </a:p>
          <a:p>
            <a:pPr algn="ctr"/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9BE74-EA2A-0544-9098-0A283BBFDC6E}"/>
              </a:ext>
            </a:extLst>
          </p:cNvPr>
          <p:cNvSpPr txBox="1"/>
          <p:nvPr/>
        </p:nvSpPr>
        <p:spPr>
          <a:xfrm>
            <a:off x="414528" y="4886961"/>
            <a:ext cx="856008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arenR"/>
            </a:pPr>
            <a:r>
              <a:rPr lang="en-US" sz="2000" b="1" dirty="0"/>
              <a:t>Try to extend high-speed portion of FPC by 10cm @CERN, ~September 18</a:t>
            </a:r>
          </a:p>
          <a:p>
            <a:endParaRPr lang="en-US" sz="2000" b="1" dirty="0"/>
          </a:p>
          <a:p>
            <a:r>
              <a:rPr lang="en-US" sz="2000" b="1" dirty="0"/>
              <a:t>2) Try to extend AV and DV by ~50cm at LANL, ~summer 18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2309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1535</TotalTime>
  <Words>1911</Words>
  <Application>Microsoft Macintosh PowerPoint</Application>
  <PresentationFormat>On-screen Show (4:3)</PresentationFormat>
  <Paragraphs>402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Helvetica</vt:lpstr>
      <vt:lpstr>Mangal</vt:lpstr>
      <vt:lpstr>Symbol</vt:lpstr>
      <vt:lpstr>Office Theme</vt:lpstr>
      <vt:lpstr>MVTX R&amp;D</vt:lpstr>
      <vt:lpstr>MVTX Detectors</vt:lpstr>
      <vt:lpstr>To Do List – Mechanical Integration </vt:lpstr>
      <vt:lpstr>INTT-MVTX Conflict</vt:lpstr>
      <vt:lpstr>MVTX Flexible Printed Circuit (FPC) Extend MVTX Service Cables?  Maximum +10cm for HS signal, TBD through R&amp;D</vt:lpstr>
      <vt:lpstr>PowerPoint Presentation</vt:lpstr>
      <vt:lpstr>PowerPoint Presentation</vt:lpstr>
      <vt:lpstr>PowerPoint Presentation</vt:lpstr>
      <vt:lpstr>FPC R&amp;D @CERN and LANL</vt:lpstr>
      <vt:lpstr>MVTX Mockup &amp; FPC Extension R&amp;D</vt:lpstr>
      <vt:lpstr>Requires New Design</vt:lpstr>
      <vt:lpstr>End View of ALICE Patch Panel</vt:lpstr>
      <vt:lpstr>SamTec Cable and FPC Extension R&amp;D</vt:lpstr>
      <vt:lpstr>MVTX and INTT Integration </vt:lpstr>
      <vt:lpstr>INTT Readouts from both North and South</vt:lpstr>
      <vt:lpstr>INTT supported off Inner HCal  from Dan Cacace/BNL </vt:lpstr>
      <vt:lpstr>                   Mechanical Integration  - Model of MVTX with INTT inside TPC with the addition  of  two concentric composite cylinders;  - INTT would like to use the outer shell of the MVTX as  the inner shell of the INTT half detectors as a part of their cooling gas containment volume.</vt:lpstr>
      <vt:lpstr>PowerPoint Presentation</vt:lpstr>
      <vt:lpstr>To Do List – Readout and Controls</vt:lpstr>
      <vt:lpstr>MVTX Electronics, Power and Controls</vt:lpstr>
      <vt:lpstr>Sensor and Electronics R&amp;D @LANL</vt:lpstr>
      <vt:lpstr>Parallel Effort at UT-Austin  – Shared R&amp;D</vt:lpstr>
      <vt:lpstr>Summary: Major Remaining R&amp;D</vt:lpstr>
      <vt:lpstr>backups</vt:lpstr>
      <vt:lpstr>More slides</vt:lpstr>
      <vt:lpstr>What if we have to reuse PHENIX VTX Pixel Detectors for the sPHENIX? </vt:lpstr>
      <vt:lpstr>Some Issues with VTX Pixel detector during Run16/15/14 … </vt:lpstr>
      <vt:lpstr>Run16 Au+Au</vt:lpstr>
      <vt:lpstr>Run15 p+p</vt:lpstr>
      <vt:lpstr>Run14 Au+Au</vt:lpstr>
      <vt:lpstr>PHENIX Pixel Detector</vt:lpstr>
      <vt:lpstr>Readout the old PHENIX Pixel Sensors with new RU for sPHENIX?</vt:lpstr>
      <vt:lpstr>Pixel Readout </vt:lpstr>
      <vt:lpstr>SPIRO (Phenix Pixel ReadOut)</vt:lpstr>
      <vt:lpstr>sPHENIX CAD model sectioned - view showing overall scale of sPHENIX detector; including all three tracking elements; MVTX, INTT and TPC</vt:lpstr>
      <vt:lpstr>BNL control envelope  drawing - needs update for TPC, INTT, MVTX, MB  Z location of the inner Hcal  is at 2175,0mm</vt:lpstr>
      <vt:lpstr>PowerPoint Presentation</vt:lpstr>
      <vt:lpstr>PowerPoint Presentation</vt:lpstr>
      <vt:lpstr>PowerPoint Presentation</vt:lpstr>
      <vt:lpstr>INTT-MVTX Space Conflict</vt:lpstr>
      <vt:lpstr>INTT + TPC</vt:lpstr>
      <vt:lpstr>Cross-section view from CAD  model of MVTX, INTT, TPC, beam-pipe, plus two composite conical shells: MVTX radius are increased by 1.5mm to have a minimum 2mm gap between beam pipe and then inner MVTX structures</vt:lpstr>
      <vt:lpstr>Gap between conical shell (CYSS) of  MVTX and inner layer of INTT is 11.58 mm</vt:lpstr>
      <vt:lpstr>56.0 mm gap  between INTT and inner radius  of TPC</vt:lpstr>
      <vt:lpstr>Offset from OD of beampipe and innermost component of the MVTX</vt:lpstr>
      <vt:lpstr>Offset needed to install split MVTX into run location around beampipe, passing over 2.75 in conflat flange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R&amp;D</dc:title>
  <dc:creator>Ming Liu</dc:creator>
  <cp:lastModifiedBy>Ming Liu</cp:lastModifiedBy>
  <cp:revision>146</cp:revision>
  <cp:lastPrinted>2018-04-30T03:47:06Z</cp:lastPrinted>
  <dcterms:created xsi:type="dcterms:W3CDTF">2018-04-29T02:11:56Z</dcterms:created>
  <dcterms:modified xsi:type="dcterms:W3CDTF">2018-04-30T03:47:18Z</dcterms:modified>
</cp:coreProperties>
</file>