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45"/>
  </p:notesMasterIdLst>
  <p:sldIdLst>
    <p:sldId id="256" r:id="rId2"/>
    <p:sldId id="591" r:id="rId3"/>
    <p:sldId id="589" r:id="rId4"/>
    <p:sldId id="258" r:id="rId5"/>
    <p:sldId id="257" r:id="rId6"/>
    <p:sldId id="272" r:id="rId7"/>
    <p:sldId id="571" r:id="rId8"/>
    <p:sldId id="537" r:id="rId9"/>
    <p:sldId id="581" r:id="rId10"/>
    <p:sldId id="584" r:id="rId11"/>
    <p:sldId id="585" r:id="rId12"/>
    <p:sldId id="588" r:id="rId13"/>
    <p:sldId id="587" r:id="rId14"/>
    <p:sldId id="590" r:id="rId15"/>
    <p:sldId id="586" r:id="rId16"/>
    <p:sldId id="284" r:id="rId17"/>
    <p:sldId id="569" r:id="rId18"/>
    <p:sldId id="555" r:id="rId19"/>
    <p:sldId id="562" r:id="rId20"/>
    <p:sldId id="560" r:id="rId21"/>
    <p:sldId id="281" r:id="rId22"/>
    <p:sldId id="278" r:id="rId23"/>
    <p:sldId id="541" r:id="rId24"/>
    <p:sldId id="326" r:id="rId25"/>
    <p:sldId id="270" r:id="rId26"/>
    <p:sldId id="568" r:id="rId27"/>
    <p:sldId id="415" r:id="rId28"/>
    <p:sldId id="304" r:id="rId29"/>
    <p:sldId id="316" r:id="rId30"/>
    <p:sldId id="516" r:id="rId31"/>
    <p:sldId id="583" r:id="rId32"/>
    <p:sldId id="570" r:id="rId33"/>
    <p:sldId id="259" r:id="rId34"/>
    <p:sldId id="325" r:id="rId35"/>
    <p:sldId id="267" r:id="rId36"/>
    <p:sldId id="268" r:id="rId37"/>
    <p:sldId id="554" r:id="rId38"/>
    <p:sldId id="582" r:id="rId39"/>
    <p:sldId id="331" r:id="rId40"/>
    <p:sldId id="323" r:id="rId41"/>
    <p:sldId id="324" r:id="rId42"/>
    <p:sldId id="318" r:id="rId43"/>
    <p:sldId id="319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7726"/>
    <p:restoredTop sz="94643"/>
  </p:normalViewPr>
  <p:slideViewPr>
    <p:cSldViewPr snapToGrid="0" snapToObjects="1">
      <p:cViewPr varScale="1">
        <p:scale>
          <a:sx n="116" d="100"/>
          <a:sy n="116" d="100"/>
        </p:scale>
        <p:origin x="61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FB62AF-BF8D-F948-957A-371E1B3258B3}" type="datetimeFigureOut">
              <a:rPr lang="en-US" smtClean="0"/>
              <a:t>5/1/18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60FAC5-5E7B-6F4E-B886-3E21D5E8B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422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A2578F-146B-4CFB-93E9-39182D97E2B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433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3342D-0FD0-8949-B7AF-42040EA75E81}" type="datetime1">
              <a:rPr lang="en-US" smtClean="0"/>
              <a:t>5/1/18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9FB85-7CA6-7043-9E4F-3A46F3E13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11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D55BE-9C01-9048-A743-1D4B67643A9B}" type="datetime1">
              <a:rPr lang="en-US" smtClean="0"/>
              <a:t>5/1/18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9FB85-7CA6-7043-9E4F-3A46F3E13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892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F7DA0-67FA-AF44-B66D-2CCB7AD8FBA0}" type="datetime1">
              <a:rPr lang="en-US" smtClean="0"/>
              <a:t>5/1/18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9FB85-7CA6-7043-9E4F-3A46F3E13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107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D3EF9-7BCB-074D-AA97-50D936F786E1}" type="datetime1">
              <a:rPr lang="en-US" smtClean="0"/>
              <a:t>5/1/18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9FB85-7CA6-7043-9E4F-3A46F3E13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883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7D3F1-6874-BF4E-8B20-6811DFCC0084}" type="datetime1">
              <a:rPr lang="en-US" smtClean="0"/>
              <a:t>5/1/18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9FB85-7CA6-7043-9E4F-3A46F3E13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91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F0BF9-17A5-7D4A-9C27-9EF3616180FD}" type="datetime1">
              <a:rPr lang="en-US" smtClean="0"/>
              <a:t>5/1/18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9FB85-7CA6-7043-9E4F-3A46F3E13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747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7FFED-155C-F441-8F8F-8B5A95D6B532}" type="datetime1">
              <a:rPr lang="en-US" smtClean="0"/>
              <a:t>5/1/18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9FB85-7CA6-7043-9E4F-3A46F3E13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844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882D8-2FA8-954F-8C76-A1AAF92B7841}" type="datetime1">
              <a:rPr lang="en-US" smtClean="0"/>
              <a:t>5/1/18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9FB85-7CA6-7043-9E4F-3A46F3E13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253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A6A65-CE69-8643-B71B-A35C63E3B94E}" type="datetime1">
              <a:rPr lang="en-US" smtClean="0"/>
              <a:t>5/1/18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9FB85-7CA6-7043-9E4F-3A46F3E13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641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6BD7B-46E4-7A40-890F-232A21DB7A01}" type="datetime1">
              <a:rPr lang="en-US" smtClean="0"/>
              <a:t>5/1/18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9FB85-7CA6-7043-9E4F-3A46F3E13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287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03C1C-9440-F545-85B2-0E8FA17BFB35}" type="datetime1">
              <a:rPr lang="en-US" smtClean="0"/>
              <a:t>5/1/18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9FB85-7CA6-7043-9E4F-3A46F3E13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382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B0B94-C6B6-494D-87D8-50207F3764FF}" type="datetime1">
              <a:rPr lang="en-US" smtClean="0"/>
              <a:t>5/1/18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MVTX/HF Workfest @MIT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19FB85-7CA6-7043-9E4F-3A46F3E13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566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1.wdp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3374D-EC34-444D-82D3-69CA053044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849094"/>
            <a:ext cx="7772400" cy="2387600"/>
          </a:xfrm>
        </p:spPr>
        <p:txBody>
          <a:bodyPr/>
          <a:lstStyle/>
          <a:p>
            <a:r>
              <a:rPr lang="en-US" dirty="0"/>
              <a:t>MVTX/INTT R&amp;D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ED91D1-0203-FD42-89E9-8F9D77D50C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Ming Liu</a:t>
            </a:r>
          </a:p>
          <a:p>
            <a:r>
              <a:rPr lang="en-US" dirty="0"/>
              <a:t>Los Alamos</a:t>
            </a:r>
          </a:p>
          <a:p>
            <a:r>
              <a:rPr lang="en-US" dirty="0"/>
              <a:t>Many inputs from Walt, Alex, </a:t>
            </a:r>
            <a:r>
              <a:rPr lang="en-US" dirty="0" err="1"/>
              <a:t>Sho</a:t>
            </a:r>
            <a:r>
              <a:rPr lang="en-US" dirty="0"/>
              <a:t>, Hubert, </a:t>
            </a:r>
          </a:p>
          <a:p>
            <a:r>
              <a:rPr lang="en-US" dirty="0"/>
              <a:t>Cesar, Xuan, Dan, </a:t>
            </a:r>
            <a:r>
              <a:rPr lang="en-US" dirty="0" err="1"/>
              <a:t>Rachid</a:t>
            </a:r>
            <a:r>
              <a:rPr lang="en-US" dirty="0"/>
              <a:t>, </a:t>
            </a:r>
            <a:r>
              <a:rPr lang="en-US" dirty="0" err="1"/>
              <a:t>Itaru</a:t>
            </a:r>
            <a:r>
              <a:rPr lang="en-US" dirty="0"/>
              <a:t> and the MVTX group</a:t>
            </a:r>
          </a:p>
        </p:txBody>
      </p:sp>
    </p:spTree>
    <p:extLst>
      <p:ext uri="{BB962C8B-B14F-4D97-AF65-F5344CB8AC3E}">
        <p14:creationId xmlns:p14="http://schemas.microsoft.com/office/powerpoint/2010/main" val="19342645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7E498-2898-364C-A6E7-E4541F55E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 Term Action Items: </a:t>
            </a:r>
            <a:br>
              <a:rPr lang="en-US" dirty="0"/>
            </a:br>
            <a:r>
              <a:rPr lang="en-US" dirty="0"/>
              <a:t>after Day-1 discussion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8E0CBE-D934-AE4D-8BF4-DF2CE01ED2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FPC simulation, with 10cm extension on signal</a:t>
            </a:r>
          </a:p>
          <a:p>
            <a:pPr lvl="1"/>
            <a:r>
              <a:rPr lang="en-US" dirty="0"/>
              <a:t>May – June,18 </a:t>
            </a:r>
          </a:p>
          <a:p>
            <a:pPr lvl="1"/>
            <a:endParaRPr lang="en-US" dirty="0"/>
          </a:p>
          <a:p>
            <a:r>
              <a:rPr lang="en-US" dirty="0"/>
              <a:t>Mechanical design of conical sector for:</a:t>
            </a:r>
          </a:p>
          <a:p>
            <a:pPr lvl="1"/>
            <a:r>
              <a:rPr lang="en-US" dirty="0"/>
              <a:t>Default 50cm FPC</a:t>
            </a:r>
          </a:p>
          <a:p>
            <a:pPr lvl="1"/>
            <a:r>
              <a:rPr lang="en-US" dirty="0"/>
              <a:t>Extended 60cm FPC</a:t>
            </a:r>
          </a:p>
          <a:p>
            <a:pPr lvl="1"/>
            <a:r>
              <a:rPr lang="en-US" dirty="0"/>
              <a:t>With extended ~50cm PWR extension </a:t>
            </a:r>
          </a:p>
          <a:p>
            <a:pPr lvl="1"/>
            <a:r>
              <a:rPr lang="en-US" dirty="0"/>
              <a:t>Build 3-D print mockup, with INTT configuration </a:t>
            </a:r>
          </a:p>
          <a:p>
            <a:pPr lvl="1"/>
            <a:endParaRPr lang="en-US" dirty="0"/>
          </a:p>
          <a:p>
            <a:r>
              <a:rPr lang="en-US" dirty="0"/>
              <a:t>Produce ~50cm PWR extension to study voltage drop and also possible noise pickup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14799A-0717-6343-BBF2-3EE50DB36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D3EF9-7BCB-074D-AA97-50D936F786E1}" type="datetime1">
              <a:rPr lang="en-US" smtClean="0"/>
              <a:t>5/1/18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BA0219-B182-DF44-8DFC-FBC9D35CD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22B355-364F-1941-A939-6DF3EFEDD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9FB85-7CA6-7043-9E4F-3A46F3E1364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7691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5E3FE-9417-D24F-BFED-B16BB1DDB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 MVTX+INTT system test beam at </a:t>
            </a:r>
            <a:r>
              <a:rPr lang="en-US" dirty="0" err="1"/>
              <a:t>Fermilab</a:t>
            </a:r>
            <a:r>
              <a:rPr lang="en-US" dirty="0"/>
              <a:t> in ~Feb 2019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5E234F-B347-0044-9331-DC9CE083C6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MVTX will carry out full system beam test with final staves, in ~Feb 2019.</a:t>
            </a:r>
          </a:p>
          <a:p>
            <a:endParaRPr lang="en-US" dirty="0"/>
          </a:p>
          <a:p>
            <a:r>
              <a:rPr lang="en-US" dirty="0"/>
              <a:t>INTT will carry our full system (</a:t>
            </a:r>
            <a:r>
              <a:rPr lang="en-US" dirty="0" err="1"/>
              <a:t>Sensors+HDI</a:t>
            </a:r>
            <a:r>
              <a:rPr lang="en-US" dirty="0"/>
              <a:t> + ~1m-long Extension-Bus + ROC) in ~Feb 2019 </a:t>
            </a:r>
          </a:p>
          <a:p>
            <a:endParaRPr lang="en-US" dirty="0"/>
          </a:p>
          <a:p>
            <a:r>
              <a:rPr lang="en-US" dirty="0"/>
              <a:t>A full mockup of MVTX + INTT system could be tested at </a:t>
            </a:r>
            <a:r>
              <a:rPr lang="en-US" dirty="0" err="1"/>
              <a:t>Fermilab</a:t>
            </a:r>
            <a:r>
              <a:rPr lang="en-US" dirty="0"/>
              <a:t> Test Beam facility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6236A2-4E16-3848-ABE9-79556E622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D3EF9-7BCB-074D-AA97-50D936F786E1}" type="datetime1">
              <a:rPr lang="en-US" smtClean="0"/>
              <a:t>5/1/18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B7060-4A81-5441-920D-1F7073B74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BBA444-2017-7A4A-A671-E6862E5A2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9FB85-7CA6-7043-9E4F-3A46F3E1364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419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7A02B-5ECE-1241-842E-3D254C615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764" y="258248"/>
            <a:ext cx="8408472" cy="644277"/>
          </a:xfrm>
        </p:spPr>
        <p:txBody>
          <a:bodyPr>
            <a:normAutofit fontScale="90000"/>
          </a:bodyPr>
          <a:lstStyle/>
          <a:p>
            <a:r>
              <a:rPr lang="en-US" dirty="0"/>
              <a:t>Cost reduction and in-kind contributions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14DA5E-E551-5545-91ED-2B504A64C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01231"/>
            <a:ext cx="78867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Carbon structures</a:t>
            </a:r>
          </a:p>
          <a:p>
            <a:pPr lvl="1"/>
            <a:r>
              <a:rPr lang="en-US" dirty="0"/>
              <a:t>In-kind, CYSS &amp; End-Wheels</a:t>
            </a:r>
          </a:p>
          <a:p>
            <a:pPr lvl="1"/>
            <a:r>
              <a:rPr lang="en-US" dirty="0"/>
              <a:t>Alternative fabrication sites: </a:t>
            </a:r>
          </a:p>
          <a:p>
            <a:pPr lvl="2"/>
            <a:r>
              <a:rPr lang="en-US" dirty="0"/>
              <a:t> France – ALICE cost ?</a:t>
            </a:r>
          </a:p>
          <a:p>
            <a:pPr lvl="2"/>
            <a:r>
              <a:rPr lang="en-US" dirty="0"/>
              <a:t> Italy – ALICE cost?</a:t>
            </a:r>
          </a:p>
          <a:p>
            <a:pPr lvl="2"/>
            <a:r>
              <a:rPr lang="en-US" dirty="0"/>
              <a:t>Korea – also quote for end-wheels, and make ”real mockup”?</a:t>
            </a:r>
          </a:p>
          <a:p>
            <a:pPr lvl="2"/>
            <a:r>
              <a:rPr lang="en-US" dirty="0"/>
              <a:t>China ? – possibility of CYSS etc.</a:t>
            </a:r>
          </a:p>
          <a:p>
            <a:r>
              <a:rPr lang="en-US" dirty="0"/>
              <a:t>Integration and interface structures </a:t>
            </a:r>
          </a:p>
          <a:p>
            <a:pPr lvl="1"/>
            <a:r>
              <a:rPr lang="en-US" dirty="0"/>
              <a:t>BNL sPHENIX/MIE provide the interface?</a:t>
            </a:r>
          </a:p>
          <a:p>
            <a:pPr lvl="1"/>
            <a:r>
              <a:rPr lang="en-US" dirty="0"/>
              <a:t>RIKEN contribution?</a:t>
            </a:r>
          </a:p>
          <a:p>
            <a:pPr lvl="1"/>
            <a:endParaRPr lang="en-US" dirty="0"/>
          </a:p>
          <a:p>
            <a:r>
              <a:rPr lang="en-US" dirty="0"/>
              <a:t>Stave and RU testing at CERN?</a:t>
            </a:r>
          </a:p>
          <a:p>
            <a:pPr lvl="1"/>
            <a:r>
              <a:rPr lang="en-US" dirty="0"/>
              <a:t>In-kind, students/postdocs at LHC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2AC876-DBEC-1B46-BAAF-0C30FC24D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D3EF9-7BCB-074D-AA97-50D936F786E1}" type="datetime1">
              <a:rPr lang="en-US" smtClean="0"/>
              <a:t>5/1/18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5EAE74-C064-FC49-8558-A7BC6EF55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B2D6FF-EEE1-0848-83C0-8A257A115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9FB85-7CA6-7043-9E4F-3A46F3E1364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5049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8368943-EB3A-0446-BED8-80348E1B0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2050"/>
            <a:ext cx="9136992" cy="51653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20383B-D02B-E143-B0E1-22A5FC803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186450"/>
            <a:ext cx="8515350" cy="465191"/>
          </a:xfrm>
        </p:spPr>
        <p:txBody>
          <a:bodyPr>
            <a:normAutofit fontScale="90000"/>
          </a:bodyPr>
          <a:lstStyle/>
          <a:p>
            <a:r>
              <a:rPr lang="en-US" dirty="0"/>
              <a:t>Forward MAPS detector for sPHENIX/EIC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AAF151-AB5E-C741-AE49-551AD3310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567" y="827143"/>
            <a:ext cx="7886700" cy="142207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Develop a forward 3~4 planes MAPS detectors for both EIC and f/sPHENIX forward tracking </a:t>
            </a:r>
          </a:p>
          <a:p>
            <a:pPr lvl="1"/>
            <a:r>
              <a:rPr lang="en-US" dirty="0"/>
              <a:t>2 x 6staves/plane + 2 x 2 RUs for readout </a:t>
            </a:r>
          </a:p>
          <a:p>
            <a:pPr lvl="1"/>
            <a:r>
              <a:rPr lang="en-US" dirty="0"/>
              <a:t>MFT-like disk array inside the INTT supporting tube 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5313FD-A5A9-2E49-AAAF-7C33292E9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D3EF9-7BCB-074D-AA97-50D936F786E1}" type="datetime1">
              <a:rPr lang="en-US" smtClean="0"/>
              <a:t>5/1/18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9CB505-1387-AB4F-96AE-AD565C29C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3DAE03-EF6A-6F4D-8046-557B34F86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9FB85-7CA6-7043-9E4F-3A46F3E1364D}" type="slidenum">
              <a:rPr lang="en-US" smtClean="0"/>
              <a:t>13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73CA6C-9C12-5242-92C5-0F0A9746F57F}"/>
              </a:ext>
            </a:extLst>
          </p:cNvPr>
          <p:cNvSpPr/>
          <p:nvPr/>
        </p:nvSpPr>
        <p:spPr>
          <a:xfrm>
            <a:off x="5602014" y="3951890"/>
            <a:ext cx="45719" cy="6096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3DEC1D-EB4E-104D-BA16-5FDA5323BD27}"/>
              </a:ext>
            </a:extLst>
          </p:cNvPr>
          <p:cNvSpPr/>
          <p:nvPr/>
        </p:nvSpPr>
        <p:spPr>
          <a:xfrm>
            <a:off x="5766289" y="3949915"/>
            <a:ext cx="45719" cy="6096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5065AE-74F4-4A45-A98B-354C0B4A579B}"/>
              </a:ext>
            </a:extLst>
          </p:cNvPr>
          <p:cNvSpPr/>
          <p:nvPr/>
        </p:nvSpPr>
        <p:spPr>
          <a:xfrm>
            <a:off x="5931455" y="3951890"/>
            <a:ext cx="45719" cy="6096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62AC4C-C890-944C-BB7F-37041D24FE67}"/>
              </a:ext>
            </a:extLst>
          </p:cNvPr>
          <p:cNvSpPr/>
          <p:nvPr/>
        </p:nvSpPr>
        <p:spPr>
          <a:xfrm>
            <a:off x="6118591" y="3969707"/>
            <a:ext cx="45719" cy="6096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C6D08A-BCD0-C74D-8AB9-48F4F92E3241}"/>
              </a:ext>
            </a:extLst>
          </p:cNvPr>
          <p:cNvSpPr txBox="1"/>
          <p:nvPr/>
        </p:nvSpPr>
        <p:spPr>
          <a:xfrm>
            <a:off x="5298877" y="4758778"/>
            <a:ext cx="1299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MAPS-disks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62D6E56-6AF6-4A45-945E-5C00252803B0}"/>
              </a:ext>
            </a:extLst>
          </p:cNvPr>
          <p:cNvCxnSpPr>
            <a:cxnSpLocks/>
          </p:cNvCxnSpPr>
          <p:nvPr/>
        </p:nvCxnSpPr>
        <p:spPr>
          <a:xfrm flipV="1">
            <a:off x="4556621" y="3984667"/>
            <a:ext cx="3613602" cy="2225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B783F3BF-4023-6A45-B251-B7E7BE4FA8A2}"/>
              </a:ext>
            </a:extLst>
          </p:cNvPr>
          <p:cNvSpPr/>
          <p:nvPr/>
        </p:nvSpPr>
        <p:spPr>
          <a:xfrm>
            <a:off x="6781628" y="3979607"/>
            <a:ext cx="45719" cy="6096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9B3C16A-320F-1A49-A5F8-E50ECB663D89}"/>
              </a:ext>
            </a:extLst>
          </p:cNvPr>
          <p:cNvSpPr/>
          <p:nvPr/>
        </p:nvSpPr>
        <p:spPr>
          <a:xfrm>
            <a:off x="6898403" y="3989507"/>
            <a:ext cx="45719" cy="6096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E47BFCB-4817-D946-AF38-D2EA0B0D0E44}"/>
              </a:ext>
            </a:extLst>
          </p:cNvPr>
          <p:cNvSpPr/>
          <p:nvPr/>
        </p:nvSpPr>
        <p:spPr>
          <a:xfrm>
            <a:off x="7038928" y="3999407"/>
            <a:ext cx="45719" cy="6096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39DC584-315A-D846-AE82-C59C8C062F16}"/>
              </a:ext>
            </a:extLst>
          </p:cNvPr>
          <p:cNvSpPr/>
          <p:nvPr/>
        </p:nvSpPr>
        <p:spPr>
          <a:xfrm>
            <a:off x="7191328" y="3997432"/>
            <a:ext cx="45719" cy="6096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8846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F4533-B1B1-B24B-A48E-2903134AE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2261C0-7501-174E-AECC-5A619B1065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42C916-0ABF-1E4A-A223-538171473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D3EF9-7BCB-074D-AA97-50D936F786E1}" type="datetime1">
              <a:rPr lang="en-US" smtClean="0"/>
              <a:t>5/1/18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2029EC-A46E-FF43-A148-102DF427E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2A688B-8D85-F545-9493-26A78E1F4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9FB85-7CA6-7043-9E4F-3A46F3E1364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1981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6D94A-AEEB-8846-B110-220EF41CA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Day-1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CA09B9-F876-FE4F-A460-66301AD0AA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72DC4-D8D5-AE45-9D7F-1651778F2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D3EF9-7BCB-074D-AA97-50D936F786E1}" type="datetime1">
              <a:rPr lang="en-US" smtClean="0"/>
              <a:t>5/1/18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120FA3-483D-7D40-8618-AB2EF8695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5727F-E980-2E44-AC38-0DE0CF2C6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9FB85-7CA6-7043-9E4F-3A46F3E1364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8368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B58F5-486B-974F-8AD1-DC840C182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92102"/>
            <a:ext cx="7886700" cy="994172"/>
          </a:xfrm>
        </p:spPr>
        <p:txBody>
          <a:bodyPr/>
          <a:lstStyle/>
          <a:p>
            <a:r>
              <a:rPr lang="en-US" dirty="0"/>
              <a:t>MVTX Detectors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85EAA1-CF75-8A49-8701-E5B5E5CB1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94BAE-C0D6-064C-B4A5-E5E7EA3CB51B}" type="datetime1">
              <a:rPr lang="en-US" smtClean="0"/>
              <a:t>5/1/18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11C5B6-D2C5-204D-9533-833126009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07FB13-5B2A-D14D-81D8-520CEDD84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1FBF7-5F1E-D142-84D2-28D568FFF1C9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7E9801-20F6-F142-9FF1-4621A9DEA2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1912" y="1771651"/>
            <a:ext cx="6406616" cy="41267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0A9C88-1AE5-A247-8225-356A33088ED6}"/>
              </a:ext>
            </a:extLst>
          </p:cNvPr>
          <p:cNvSpPr txBox="1"/>
          <p:nvPr/>
        </p:nvSpPr>
        <p:spPr>
          <a:xfrm>
            <a:off x="5224679" y="1792106"/>
            <a:ext cx="33338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Mechanical system integration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Electrical system integration </a:t>
            </a:r>
          </a:p>
        </p:txBody>
      </p:sp>
    </p:spTree>
    <p:extLst>
      <p:ext uri="{BB962C8B-B14F-4D97-AF65-F5344CB8AC3E}">
        <p14:creationId xmlns:p14="http://schemas.microsoft.com/office/powerpoint/2010/main" val="26135449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95CB4E4-3E54-2941-8E4F-34B0368D22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8" t="31785" r="9880" b="32890"/>
          <a:stretch/>
        </p:blipFill>
        <p:spPr>
          <a:xfrm>
            <a:off x="3772494" y="598728"/>
            <a:ext cx="5370911" cy="18956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D48D44-1EF3-E645-9540-B70B9C298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067" y="52601"/>
            <a:ext cx="7594804" cy="746043"/>
          </a:xfrm>
        </p:spPr>
        <p:txBody>
          <a:bodyPr>
            <a:normAutofit fontScale="90000"/>
          </a:bodyPr>
          <a:lstStyle/>
          <a:p>
            <a:r>
              <a:rPr lang="en-US" dirty="0"/>
              <a:t>To Do List – Mechanical Integration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65EDBB-908E-1947-9DC4-9B5034AD0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938" y="1435260"/>
            <a:ext cx="7886700" cy="506307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FPC extension </a:t>
            </a:r>
          </a:p>
          <a:p>
            <a:pPr lvl="1"/>
            <a:r>
              <a:rPr lang="en-US" dirty="0"/>
              <a:t>Signal path,  +10cm </a:t>
            </a:r>
          </a:p>
          <a:p>
            <a:pPr lvl="1"/>
            <a:r>
              <a:rPr lang="en-US" dirty="0"/>
              <a:t>Power extension, ~50cm</a:t>
            </a:r>
          </a:p>
          <a:p>
            <a:pPr lvl="1"/>
            <a:endParaRPr lang="en-US" dirty="0"/>
          </a:p>
          <a:p>
            <a:r>
              <a:rPr lang="en-US" dirty="0" err="1"/>
              <a:t>SamTec</a:t>
            </a:r>
            <a:r>
              <a:rPr lang="en-US" dirty="0"/>
              <a:t> cable length vs signal quality </a:t>
            </a:r>
          </a:p>
          <a:p>
            <a:pPr lvl="1"/>
            <a:r>
              <a:rPr lang="en-US" dirty="0"/>
              <a:t>5~7m</a:t>
            </a:r>
          </a:p>
          <a:p>
            <a:pPr lvl="1"/>
            <a:r>
              <a:rPr lang="en-US" dirty="0"/>
              <a:t>RU location, MVTX electrical system integration</a:t>
            </a:r>
          </a:p>
          <a:p>
            <a:pPr lvl="1"/>
            <a:r>
              <a:rPr lang="en-US" dirty="0"/>
              <a:t> </a:t>
            </a:r>
          </a:p>
          <a:p>
            <a:r>
              <a:rPr lang="en-US" dirty="0"/>
              <a:t>Carbon structure and connector design </a:t>
            </a:r>
          </a:p>
          <a:p>
            <a:pPr lvl="1"/>
            <a:r>
              <a:rPr lang="en-US" dirty="0"/>
              <a:t>FPC HS signal connectors</a:t>
            </a:r>
          </a:p>
          <a:p>
            <a:pPr lvl="1"/>
            <a:r>
              <a:rPr lang="en-US" dirty="0"/>
              <a:t>FPC power extension connectors </a:t>
            </a:r>
          </a:p>
          <a:p>
            <a:pPr lvl="1"/>
            <a:r>
              <a:rPr lang="en-US" dirty="0"/>
              <a:t>MVT Service barrel and mechanical system integration</a:t>
            </a:r>
          </a:p>
          <a:p>
            <a:pPr lvl="1"/>
            <a:r>
              <a:rPr lang="en-US" dirty="0"/>
              <a:t>Installation procedure  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DC9124-9953-3749-BD94-5AC41F225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0904E-EA86-DA43-AF4D-E180EC0AA2EC}" type="datetime1">
              <a:rPr lang="en-US" smtClean="0"/>
              <a:t>5/1/18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AE3291-496F-A44B-8413-EF01F8596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EC7014-294D-734C-BC44-6916F191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9590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71" y="-36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INTT-MVTX Conflict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18</a:t>
            </a:fld>
            <a:endParaRPr lang="en-US"/>
          </a:p>
        </p:txBody>
      </p:sp>
      <p:pic>
        <p:nvPicPr>
          <p:cNvPr id="4" name="Picture 3" descr="Updated-ITT-MVTX-sectioned-04_30_2017-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54" t="23903" r="12306" b="30217"/>
          <a:stretch/>
        </p:blipFill>
        <p:spPr>
          <a:xfrm>
            <a:off x="3886066" y="946359"/>
            <a:ext cx="4925840" cy="362497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114079" y="946359"/>
            <a:ext cx="5586992" cy="1142063"/>
            <a:chOff x="3224914" y="1942528"/>
            <a:chExt cx="5586992" cy="1142063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3224914" y="2415709"/>
              <a:ext cx="5329201" cy="0"/>
            </a:xfrm>
            <a:prstGeom prst="line">
              <a:avLst/>
            </a:prstGeom>
            <a:ln w="508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3224914" y="2645795"/>
              <a:ext cx="5329201" cy="0"/>
            </a:xfrm>
            <a:prstGeom prst="line">
              <a:avLst/>
            </a:prstGeom>
            <a:ln w="508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224914" y="2869931"/>
              <a:ext cx="5329201" cy="0"/>
            </a:xfrm>
            <a:prstGeom prst="line">
              <a:avLst/>
            </a:prstGeom>
            <a:ln w="508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802348" y="3084591"/>
              <a:ext cx="4241259" cy="0"/>
            </a:xfrm>
            <a:prstGeom prst="line">
              <a:avLst/>
            </a:prstGeom>
            <a:ln w="508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396134" y="1942528"/>
              <a:ext cx="14157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INTT 4-layers</a:t>
              </a:r>
            </a:p>
          </p:txBody>
        </p:sp>
      </p:grpSp>
      <p:pic>
        <p:nvPicPr>
          <p:cNvPr id="14" name="Picture 13" descr="Updated-ITT-MVTX-sectioned-04_30_2017-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8" t="23903" r="52646" b="30217"/>
          <a:stretch/>
        </p:blipFill>
        <p:spPr>
          <a:xfrm>
            <a:off x="424575" y="946359"/>
            <a:ext cx="2689504" cy="3624978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3114079" y="2225394"/>
            <a:ext cx="771987" cy="0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114079" y="2916209"/>
            <a:ext cx="77198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114079" y="2533168"/>
            <a:ext cx="77198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3114079" y="2533168"/>
            <a:ext cx="771987" cy="38304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3114079" y="3212086"/>
            <a:ext cx="771987" cy="0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creen Shot 2017-05-12 at 12.18.2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364" y="3563498"/>
            <a:ext cx="3600852" cy="1954566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5E2B8-1F41-8F4E-86EE-B1447693CB9C}" type="datetime1">
              <a:rPr lang="en-US" smtClean="0"/>
              <a:t>5/1/18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78671" y="4571337"/>
            <a:ext cx="63826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Extend cables to move the conical structure further out in z-direction</a:t>
            </a:r>
          </a:p>
          <a:p>
            <a:pPr marL="514350" indent="-514350">
              <a:buFont typeface="Arial"/>
              <a:buChar char="•"/>
            </a:pPr>
            <a:r>
              <a:rPr lang="en-US" sz="1600" dirty="0"/>
              <a:t>FPC data cable is the HDI and can’t be easily  extended, CERN will produce a prototype FPC (add ~10cm) for testing, ~Sept. 2018</a:t>
            </a:r>
          </a:p>
          <a:p>
            <a:pPr marL="514350" indent="-514350">
              <a:buFont typeface="Arial"/>
              <a:buChar char="•"/>
            </a:pPr>
            <a:r>
              <a:rPr lang="en-US" sz="1600" dirty="0"/>
              <a:t>Make long power extension, ~50cm, </a:t>
            </a:r>
          </a:p>
          <a:p>
            <a:pPr marL="514350" indent="-514350">
              <a:buFont typeface="Arial"/>
              <a:buChar char="•"/>
            </a:pPr>
            <a:r>
              <a:rPr lang="en-US" sz="1600" dirty="0"/>
              <a:t>Reduce angle of cone to free up space for INTT services (how much is needed?)</a:t>
            </a:r>
          </a:p>
          <a:p>
            <a:pPr marL="514350" indent="-514350">
              <a:buFont typeface="Arial"/>
              <a:buChar char="•"/>
            </a:pPr>
            <a:r>
              <a:rPr lang="en-US" sz="1600" dirty="0"/>
              <a:t>Redesign patch panel/cable connection shape and location 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D31BCF7-4FE7-4B45-9C31-98AC8167B2CA}"/>
              </a:ext>
            </a:extLst>
          </p:cNvPr>
          <p:cNvSpPr/>
          <p:nvPr/>
        </p:nvSpPr>
        <p:spPr>
          <a:xfrm rot="18899799">
            <a:off x="6542390" y="3197190"/>
            <a:ext cx="1485817" cy="290888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4178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4F860D0-44F8-0040-B76D-280F8FB815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3598443" y="3773346"/>
            <a:ext cx="5082569" cy="8123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73E24A-A026-6B4F-BB07-57B485B19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843" y="122213"/>
            <a:ext cx="7886700" cy="923365"/>
          </a:xfrm>
        </p:spPr>
        <p:txBody>
          <a:bodyPr>
            <a:normAutofit fontScale="90000"/>
          </a:bodyPr>
          <a:lstStyle/>
          <a:p>
            <a:r>
              <a:rPr lang="en-US" dirty="0"/>
              <a:t>MVTX Mockup &amp; FPC Extension R&amp;D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55EE3B-E7BA-1649-9A60-86A007621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F682A-037E-0A48-9011-3E2789A5CA92}" type="datetime1">
              <a:rPr lang="en-US" smtClean="0"/>
              <a:t>5/1/18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3D2C8E-FAF3-F14E-BD13-4239D8DBF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4D98E-44C3-404B-9F95-3585209F0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04061D-3D9D-D248-B336-1CFD8B126C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39" t="-665" r="34889" b="665"/>
          <a:stretch/>
        </p:blipFill>
        <p:spPr>
          <a:xfrm rot="16200000">
            <a:off x="3312313" y="-1533379"/>
            <a:ext cx="2635624" cy="82363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8D66BE7-AA22-284C-8B35-BF2666F6508A}"/>
              </a:ext>
            </a:extLst>
          </p:cNvPr>
          <p:cNvSpPr txBox="1"/>
          <p:nvPr/>
        </p:nvSpPr>
        <p:spPr>
          <a:xfrm>
            <a:off x="2728199" y="4297144"/>
            <a:ext cx="1815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Extend FPC/data </a:t>
            </a:r>
          </a:p>
          <a:p>
            <a:r>
              <a:rPr lang="en-US" sz="1400" dirty="0"/>
              <a:t>cable by ~10cm?, R&amp;D</a:t>
            </a:r>
          </a:p>
        </p:txBody>
      </p:sp>
      <p:sp>
        <p:nvSpPr>
          <p:cNvPr id="10" name="Left Arrow 9">
            <a:extLst>
              <a:ext uri="{FF2B5EF4-FFF2-40B4-BE49-F238E27FC236}">
                <a16:creationId xmlns:a16="http://schemas.microsoft.com/office/drawing/2014/main" id="{B7814AF5-667F-C947-911F-D1439CC37705}"/>
              </a:ext>
            </a:extLst>
          </p:cNvPr>
          <p:cNvSpPr/>
          <p:nvPr/>
        </p:nvSpPr>
        <p:spPr>
          <a:xfrm>
            <a:off x="2836185" y="4076603"/>
            <a:ext cx="884684" cy="175242"/>
          </a:xfrm>
          <a:prstGeom prst="lef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4B440B-AB1A-E944-A551-AF2868A17779}"/>
              </a:ext>
            </a:extLst>
          </p:cNvPr>
          <p:cNvSpPr txBox="1"/>
          <p:nvPr/>
        </p:nvSpPr>
        <p:spPr>
          <a:xfrm>
            <a:off x="4352081" y="2905478"/>
            <a:ext cx="15964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PWR extension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L=15cm</a:t>
            </a:r>
          </a:p>
        </p:txBody>
      </p:sp>
      <p:sp>
        <p:nvSpPr>
          <p:cNvPr id="12" name="Left Arrow 11">
            <a:extLst>
              <a:ext uri="{FF2B5EF4-FFF2-40B4-BE49-F238E27FC236}">
                <a16:creationId xmlns:a16="http://schemas.microsoft.com/office/drawing/2014/main" id="{03D84DEC-0A09-C741-879C-0B77A842C36A}"/>
              </a:ext>
            </a:extLst>
          </p:cNvPr>
          <p:cNvSpPr/>
          <p:nvPr/>
        </p:nvSpPr>
        <p:spPr>
          <a:xfrm>
            <a:off x="1064872" y="5074928"/>
            <a:ext cx="4132162" cy="254564"/>
          </a:xfrm>
          <a:prstGeom prst="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B952CE-6BB0-1F48-8656-5EEA8DF9BBE0}"/>
              </a:ext>
            </a:extLst>
          </p:cNvPr>
          <p:cNvSpPr txBox="1"/>
          <p:nvPr/>
        </p:nvSpPr>
        <p:spPr>
          <a:xfrm>
            <a:off x="469626" y="5485641"/>
            <a:ext cx="76111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Extended power cables AVDD/DVDD: </a:t>
            </a:r>
          </a:p>
          <a:p>
            <a:r>
              <a:rPr lang="en-US" dirty="0"/>
              <a:t>L = ~50cm, and possibly with 2~3 different lengths, like 30cm and 40cm</a:t>
            </a:r>
          </a:p>
          <a:p>
            <a:r>
              <a:rPr lang="en-US" dirty="0"/>
              <a:t>Separate PWR and signal connections at different Z-locations.  </a:t>
            </a:r>
          </a:p>
        </p:txBody>
      </p:sp>
    </p:spTree>
    <p:extLst>
      <p:ext uri="{BB962C8B-B14F-4D97-AF65-F5344CB8AC3E}">
        <p14:creationId xmlns:p14="http://schemas.microsoft.com/office/powerpoint/2010/main" val="344492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3153B-4C63-B149-84B6-A9ADB935E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9633"/>
            <a:ext cx="7886700" cy="737532"/>
          </a:xfrm>
        </p:spPr>
        <p:txBody>
          <a:bodyPr>
            <a:noAutofit/>
          </a:bodyPr>
          <a:lstStyle/>
          <a:p>
            <a:r>
              <a:rPr lang="en-US" sz="3200" b="1" dirty="0"/>
              <a:t>MVTX/INTT Integration Review: </a:t>
            </a:r>
            <a:br>
              <a:rPr lang="en-US" sz="3200" b="1" dirty="0"/>
            </a:br>
            <a:r>
              <a:rPr lang="en-US" sz="3200" b="1" dirty="0"/>
              <a:t>around the week of June 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31177-F263-2648-808A-56F540EC0B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128" y="1048871"/>
            <a:ext cx="7965655" cy="5307480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rgbClr val="00B050"/>
                </a:solidFill>
              </a:rPr>
              <a:t>w/ ~50cm FPC power extension </a:t>
            </a:r>
          </a:p>
          <a:p>
            <a:pPr lvl="1"/>
            <a:r>
              <a:rPr lang="en-US" dirty="0"/>
              <a:t>@LANL, voltage drop, noise pickup</a:t>
            </a:r>
          </a:p>
          <a:p>
            <a:pPr lvl="1"/>
            <a:r>
              <a:rPr lang="en-US" dirty="0"/>
              <a:t>MVTX conical structure modification, reduced radius </a:t>
            </a:r>
          </a:p>
          <a:p>
            <a:r>
              <a:rPr lang="en-US" dirty="0"/>
              <a:t>w/ 10cm extension FPC – Plan A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INTT layout, “cables” and supporting structures</a:t>
            </a:r>
          </a:p>
          <a:p>
            <a:pPr lvl="1"/>
            <a:r>
              <a:rPr lang="en-US" dirty="0"/>
              <a:t>Final extension bus ~1.2m, INTT, summer 18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MVTX conical structure modification 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10cm HS signal simulation now ..</a:t>
            </a:r>
          </a:p>
          <a:p>
            <a:pPr lvl="1"/>
            <a:r>
              <a:rPr lang="en-US" dirty="0"/>
              <a:t>Early R&amp;D possible? right now, ~Sept 2018 @CERN</a:t>
            </a:r>
          </a:p>
          <a:p>
            <a:pPr lvl="1"/>
            <a:r>
              <a:rPr lang="en-US" dirty="0"/>
              <a:t>Mechanical mockup: MVTX+INTT + .. , @BNL, LANL</a:t>
            </a:r>
          </a:p>
          <a:p>
            <a:r>
              <a:rPr lang="en-US" dirty="0"/>
              <a:t>w/o FPC extension – Plan B</a:t>
            </a:r>
          </a:p>
          <a:p>
            <a:pPr lvl="1"/>
            <a:r>
              <a:rPr lang="en-US" dirty="0"/>
              <a:t>Revisit INTT layout, cables and supporting structures</a:t>
            </a:r>
          </a:p>
          <a:p>
            <a:pPr lvl="1"/>
            <a:r>
              <a:rPr lang="en-US" dirty="0"/>
              <a:t>Final 1.2m bus, summer 18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MVTX conical structure modification </a:t>
            </a:r>
          </a:p>
          <a:p>
            <a:pPr lvl="1"/>
            <a:endParaRPr lang="en-US" dirty="0">
              <a:solidFill>
                <a:srgbClr val="00B050"/>
              </a:solidFill>
            </a:endParaRPr>
          </a:p>
          <a:p>
            <a:r>
              <a:rPr lang="en-US" dirty="0"/>
              <a:t>INTT/MVTX simulations </a:t>
            </a:r>
          </a:p>
          <a:p>
            <a:pPr lvl="1"/>
            <a:r>
              <a:rPr lang="en-US" dirty="0"/>
              <a:t>New INTT postdoc, INTT optimization, including supporting structure  </a:t>
            </a:r>
          </a:p>
          <a:p>
            <a:r>
              <a:rPr lang="en-US" dirty="0"/>
              <a:t>Resources</a:t>
            </a:r>
          </a:p>
          <a:p>
            <a:pPr lvl="1"/>
            <a:r>
              <a:rPr lang="en-US" dirty="0"/>
              <a:t>MIT engineers Jim/Jason ?</a:t>
            </a:r>
          </a:p>
          <a:p>
            <a:pPr lvl="1"/>
            <a:r>
              <a:rPr lang="en-US" dirty="0"/>
              <a:t>Walt, Dan, Mike L, Hubert, Chris …, </a:t>
            </a:r>
            <a:r>
              <a:rPr lang="en-US" dirty="0">
                <a:solidFill>
                  <a:srgbClr val="FF0000"/>
                </a:solidFill>
              </a:rPr>
              <a:t>new $$ from non-MIE BNL project? New engineers?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0CD5C3-58B0-4143-95DE-4F6539E83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D3EF9-7BCB-074D-AA97-50D936F786E1}" type="datetime1">
              <a:rPr lang="en-US" smtClean="0"/>
              <a:t>5/1/18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47665-81B2-F949-9A7D-A6EAFA5FF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4340E3-3FBA-A444-A1A4-FB4DC71F0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9FB85-7CA6-7043-9E4F-3A46F3E1364D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C2B8A5-B9BE-584A-BAB5-68986E611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1668" y="4067433"/>
            <a:ext cx="2274948" cy="12860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8CBA78-0CFE-D344-8DA7-BA7B2B267B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4513" y="847165"/>
            <a:ext cx="4018461" cy="301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7851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08655-BD91-5E40-AA8C-12578886F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" y="96186"/>
            <a:ext cx="8937811" cy="722031"/>
          </a:xfrm>
        </p:spPr>
        <p:txBody>
          <a:bodyPr/>
          <a:lstStyle/>
          <a:p>
            <a:r>
              <a:rPr lang="en-US" dirty="0" err="1"/>
              <a:t>SamTec</a:t>
            </a:r>
            <a:r>
              <a:rPr lang="en-US" dirty="0"/>
              <a:t> Cable and FPC Extension R&amp;D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4A8BDE-D08B-F04E-BEC2-572B4B0C6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61F06-464F-B542-9068-2FF845DCA03C}" type="datetime1">
              <a:rPr lang="en-US" smtClean="0"/>
              <a:t>5/1/18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4F7D96-A8F4-F848-B6E7-6C6FDDA3A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0EEF3D-08E0-444B-B32A-257405AD0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B46F9D-98BD-7146-8167-963C10CB0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929" y="818217"/>
            <a:ext cx="7871012" cy="590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770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5910" y="208141"/>
            <a:ext cx="6949440" cy="1428044"/>
          </a:xfrm>
        </p:spPr>
        <p:txBody>
          <a:bodyPr>
            <a:normAutofit/>
          </a:bodyPr>
          <a:lstStyle/>
          <a:p>
            <a:r>
              <a:rPr lang="en-US" b="1" dirty="0"/>
              <a:t>MVTX and INTT Integration 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75E64-E95F-1146-BC03-9F492116CE9F}" type="datetime1">
              <a:rPr lang="en-US" smtClean="0"/>
              <a:t>5/1/18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A2713-8DEA-425B-B4E1-1116CFAF7337}" type="slidenum">
              <a:rPr lang="en-US" smtClean="0"/>
              <a:t>21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1004" r="31250" b="30360"/>
          <a:stretch/>
        </p:blipFill>
        <p:spPr>
          <a:xfrm>
            <a:off x="985686" y="1170048"/>
            <a:ext cx="6683366" cy="33416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3166" y="4365148"/>
            <a:ext cx="85576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It is clear from this detail view the conical region of the MVTX detector barrel with the INTT that the MVTX  will need to translate in Z…, but there is a limitation; 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/>
              <a:t>Optimize INTT design to fit within the limitation  </a:t>
            </a:r>
          </a:p>
        </p:txBody>
      </p:sp>
      <p:pic>
        <p:nvPicPr>
          <p:cNvPr id="8" name="Picture 2" descr="Picture 2">
            <a:extLst>
              <a:ext uri="{FF2B5EF4-FFF2-40B4-BE49-F238E27FC236}">
                <a16:creationId xmlns:a16="http://schemas.microsoft.com/office/drawing/2014/main" id="{4E099F01-0DA5-F64A-9EE1-9849588AA3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91402" cy="762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874098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95172" y="61755"/>
            <a:ext cx="7352439" cy="857250"/>
          </a:xfrm>
        </p:spPr>
        <p:txBody>
          <a:bodyPr>
            <a:normAutofit/>
          </a:bodyPr>
          <a:lstStyle/>
          <a:p>
            <a:r>
              <a:rPr lang="en-US" altLang="ja-JP" sz="3200" dirty="0"/>
              <a:t>INTT Readouts from both North and South</a:t>
            </a:r>
            <a:endParaRPr kumimoji="1" lang="ja-JP" altLang="en-US" sz="3200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913" r="-13913"/>
          <a:stretch>
            <a:fillRect/>
          </a:stretch>
        </p:blipFill>
        <p:spPr>
          <a:xfrm>
            <a:off x="1485900" y="1558973"/>
            <a:ext cx="6172200" cy="3394472"/>
          </a:xfrm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3280F-7C2E-BD47-AA2D-0BD083DA65EE}" type="datetime1">
              <a:rPr lang="en-US" smtClean="0"/>
              <a:t>5/1/18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35" name="スライド番号プレースホルダー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8F106-9BB6-2047-8226-C025F717746D}" type="slidenum">
              <a:rPr kumimoji="1" lang="ja-JP" altLang="en-US" smtClean="0"/>
              <a:t>22</a:t>
            </a:fld>
            <a:endParaRPr kumimoji="1" lang="ja-JP" altLang="en-US"/>
          </a:p>
        </p:txBody>
      </p:sp>
      <p:cxnSp>
        <p:nvCxnSpPr>
          <p:cNvPr id="9" name="直線矢印コネクタ 8"/>
          <p:cNvCxnSpPr/>
          <p:nvPr/>
        </p:nvCxnSpPr>
        <p:spPr>
          <a:xfrm>
            <a:off x="4610800" y="3243728"/>
            <a:ext cx="3016739" cy="7604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>
            <a:off x="4610799" y="3243728"/>
            <a:ext cx="1027496" cy="14982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5422647" y="4676445"/>
            <a:ext cx="46358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350" i="1" dirty="0">
                <a:latin typeface="Symbol" charset="2"/>
                <a:cs typeface="Symbol" charset="2"/>
              </a:rPr>
              <a:t>h</a:t>
            </a:r>
            <a:r>
              <a:rPr kumimoji="1" lang="en-US" altLang="ja-JP" sz="1350" dirty="0"/>
              <a:t>=0</a:t>
            </a:r>
            <a:endParaRPr kumimoji="1" lang="ja-JP" altLang="en-US" sz="135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569705" y="3948596"/>
            <a:ext cx="46358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350" i="1" dirty="0">
                <a:latin typeface="Symbol" charset="2"/>
                <a:cs typeface="Symbol" charset="2"/>
              </a:rPr>
              <a:t>h</a:t>
            </a:r>
            <a:r>
              <a:rPr kumimoji="1" lang="en-US" altLang="ja-JP" sz="1350" dirty="0"/>
              <a:t>=1</a:t>
            </a:r>
            <a:endParaRPr kumimoji="1" lang="ja-JP" altLang="en-US" sz="1350" dirty="0"/>
          </a:p>
        </p:txBody>
      </p:sp>
      <p:cxnSp>
        <p:nvCxnSpPr>
          <p:cNvPr id="15" name="直線矢印コネクタ 14"/>
          <p:cNvCxnSpPr/>
          <p:nvPr/>
        </p:nvCxnSpPr>
        <p:spPr>
          <a:xfrm flipV="1">
            <a:off x="5152891" y="3509964"/>
            <a:ext cx="1650341" cy="49420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5902343" y="3868098"/>
            <a:ext cx="699230" cy="30008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350" dirty="0"/>
              <a:t>105 </a:t>
            </a:r>
            <a:r>
              <a:rPr kumimoji="1" lang="en-US" altLang="ja-JP" sz="1350" dirty="0"/>
              <a:t>cm</a:t>
            </a:r>
            <a:endParaRPr kumimoji="1" lang="ja-JP" altLang="en-US" sz="1350" dirty="0"/>
          </a:p>
        </p:txBody>
      </p:sp>
      <p:pic>
        <p:nvPicPr>
          <p:cNvPr id="30" name="図 2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496940">
            <a:off x="1486098" y="1265430"/>
            <a:ext cx="1202271" cy="1555880"/>
          </a:xfrm>
          <a:prstGeom prst="rect">
            <a:avLst/>
          </a:prstGeom>
        </p:spPr>
      </p:pic>
      <p:cxnSp>
        <p:nvCxnSpPr>
          <p:cNvPr id="32" name="直線矢印コネクタ 31"/>
          <p:cNvCxnSpPr/>
          <p:nvPr/>
        </p:nvCxnSpPr>
        <p:spPr>
          <a:xfrm flipV="1">
            <a:off x="1552575" y="2326299"/>
            <a:ext cx="1512450" cy="35975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テキスト ボックス 32"/>
          <p:cNvSpPr txBox="1"/>
          <p:nvPr/>
        </p:nvSpPr>
        <p:spPr>
          <a:xfrm rot="20798101">
            <a:off x="2119196" y="2412183"/>
            <a:ext cx="57259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350" dirty="0"/>
              <a:t>35cm</a:t>
            </a:r>
            <a:endParaRPr kumimoji="1" lang="ja-JP" altLang="en-US" sz="1350" dirty="0"/>
          </a:p>
        </p:txBody>
      </p:sp>
      <p:sp>
        <p:nvSpPr>
          <p:cNvPr id="31" name="右矢印 30"/>
          <p:cNvSpPr/>
          <p:nvPr/>
        </p:nvSpPr>
        <p:spPr>
          <a:xfrm rot="20520944" flipH="1">
            <a:off x="2165773" y="3758768"/>
            <a:ext cx="2247869" cy="122805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sp>
        <p:nvSpPr>
          <p:cNvPr id="3" name="テキスト ボックス 2"/>
          <p:cNvSpPr txBox="1"/>
          <p:nvPr/>
        </p:nvSpPr>
        <p:spPr>
          <a:xfrm rot="20499352">
            <a:off x="2877074" y="3403205"/>
            <a:ext cx="11098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350" dirty="0"/>
              <a:t>Bus Extender</a:t>
            </a:r>
            <a:endParaRPr kumimoji="1" lang="ja-JP" altLang="en-US" sz="135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395106" y="5474904"/>
            <a:ext cx="62493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350" dirty="0"/>
              <a:t>The bus extender needs to run to ROC boards (reuse FVTX ROC) outside TPC.</a:t>
            </a:r>
          </a:p>
          <a:p>
            <a:r>
              <a:rPr lang="en-US" altLang="ja-JP" sz="1350" dirty="0"/>
              <a:t>Minimum length is 105cm – ladder length + distance to ROC board. </a:t>
            </a:r>
            <a:endParaRPr kumimoji="1" lang="ja-JP" altLang="en-US" sz="1350" dirty="0"/>
          </a:p>
        </p:txBody>
      </p:sp>
      <p:cxnSp>
        <p:nvCxnSpPr>
          <p:cNvPr id="8" name="直線矢印コネクタ 7"/>
          <p:cNvCxnSpPr/>
          <p:nvPr/>
        </p:nvCxnSpPr>
        <p:spPr>
          <a:xfrm flipV="1">
            <a:off x="7171291" y="2264568"/>
            <a:ext cx="0" cy="29765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7" name="図形グループ 36"/>
          <p:cNvGrpSpPr/>
          <p:nvPr/>
        </p:nvGrpSpPr>
        <p:grpSpPr>
          <a:xfrm>
            <a:off x="6068724" y="1821857"/>
            <a:ext cx="1719256" cy="2047196"/>
            <a:chOff x="2049237" y="1616194"/>
            <a:chExt cx="4698246" cy="5594414"/>
          </a:xfrm>
          <a:scene3d>
            <a:camera prst="isometricOffAxis1Left"/>
            <a:lightRig rig="threePt" dir="t"/>
          </a:scene3d>
        </p:grpSpPr>
        <p:grpSp>
          <p:nvGrpSpPr>
            <p:cNvPr id="38" name="図形グループ 37"/>
            <p:cNvGrpSpPr/>
            <p:nvPr/>
          </p:nvGrpSpPr>
          <p:grpSpPr>
            <a:xfrm>
              <a:off x="2049237" y="1616194"/>
              <a:ext cx="4698246" cy="4706356"/>
              <a:chOff x="2049237" y="1616194"/>
              <a:chExt cx="4698246" cy="4706356"/>
            </a:xfrm>
          </p:grpSpPr>
          <p:sp>
            <p:nvSpPr>
              <p:cNvPr id="40" name="円/楕円 39"/>
              <p:cNvSpPr/>
              <p:nvPr/>
            </p:nvSpPr>
            <p:spPr>
              <a:xfrm>
                <a:off x="2049237" y="1616194"/>
                <a:ext cx="4690156" cy="4690156"/>
              </a:xfrm>
              <a:prstGeom prst="ellips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350"/>
              </a:p>
            </p:txBody>
          </p:sp>
          <p:grpSp>
            <p:nvGrpSpPr>
              <p:cNvPr id="41" name="図形グループ 40"/>
              <p:cNvGrpSpPr/>
              <p:nvPr/>
            </p:nvGrpSpPr>
            <p:grpSpPr>
              <a:xfrm>
                <a:off x="2049237" y="1616194"/>
                <a:ext cx="4690156" cy="4690156"/>
                <a:chOff x="2049237" y="1616194"/>
                <a:chExt cx="4690156" cy="4690156"/>
              </a:xfrm>
            </p:grpSpPr>
            <p:cxnSp>
              <p:nvCxnSpPr>
                <p:cNvPr id="49" name="直線コネクタ 48"/>
                <p:cNvCxnSpPr>
                  <a:stCxn id="40" idx="0"/>
                  <a:endCxn id="40" idx="4"/>
                </p:cNvCxnSpPr>
                <p:nvPr/>
              </p:nvCxnSpPr>
              <p:spPr>
                <a:xfrm>
                  <a:off x="4394315" y="1616194"/>
                  <a:ext cx="0" cy="4690156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線コネクタ 49"/>
                <p:cNvCxnSpPr>
                  <a:stCxn id="40" idx="2"/>
                  <a:endCxn id="40" idx="6"/>
                </p:cNvCxnSpPr>
                <p:nvPr/>
              </p:nvCxnSpPr>
              <p:spPr>
                <a:xfrm>
                  <a:off x="2049237" y="3961272"/>
                  <a:ext cx="4690156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図形グループ 41"/>
              <p:cNvGrpSpPr/>
              <p:nvPr/>
            </p:nvGrpSpPr>
            <p:grpSpPr>
              <a:xfrm rot="1801037">
                <a:off x="2057327" y="1624294"/>
                <a:ext cx="4690156" cy="4690156"/>
                <a:chOff x="2049237" y="1616194"/>
                <a:chExt cx="4690156" cy="4690156"/>
              </a:xfrm>
            </p:grpSpPr>
            <p:cxnSp>
              <p:nvCxnSpPr>
                <p:cNvPr id="47" name="直線コネクタ 46"/>
                <p:cNvCxnSpPr/>
                <p:nvPr/>
              </p:nvCxnSpPr>
              <p:spPr>
                <a:xfrm>
                  <a:off x="4394315" y="1616194"/>
                  <a:ext cx="0" cy="4690156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線コネクタ 47"/>
                <p:cNvCxnSpPr/>
                <p:nvPr/>
              </p:nvCxnSpPr>
              <p:spPr>
                <a:xfrm>
                  <a:off x="2049237" y="3961272"/>
                  <a:ext cx="4690156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図形グループ 42"/>
              <p:cNvGrpSpPr/>
              <p:nvPr/>
            </p:nvGrpSpPr>
            <p:grpSpPr>
              <a:xfrm rot="3602126">
                <a:off x="2050986" y="1632394"/>
                <a:ext cx="4690156" cy="4690156"/>
                <a:chOff x="2049237" y="1616194"/>
                <a:chExt cx="4690156" cy="4690156"/>
              </a:xfrm>
            </p:grpSpPr>
            <p:cxnSp>
              <p:nvCxnSpPr>
                <p:cNvPr id="45" name="直線コネクタ 44"/>
                <p:cNvCxnSpPr/>
                <p:nvPr/>
              </p:nvCxnSpPr>
              <p:spPr>
                <a:xfrm>
                  <a:off x="4394315" y="1616194"/>
                  <a:ext cx="0" cy="4690156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線コネクタ 45"/>
                <p:cNvCxnSpPr/>
                <p:nvPr/>
              </p:nvCxnSpPr>
              <p:spPr>
                <a:xfrm>
                  <a:off x="2049237" y="3961272"/>
                  <a:ext cx="4690156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4" name="円/楕円 43"/>
              <p:cNvSpPr/>
              <p:nvPr/>
            </p:nvSpPr>
            <p:spPr>
              <a:xfrm>
                <a:off x="3564522" y="3160236"/>
                <a:ext cx="1659594" cy="1659594"/>
              </a:xfrm>
              <a:prstGeom prst="ellips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350"/>
              </a:p>
            </p:txBody>
          </p:sp>
        </p:grpSp>
        <p:sp>
          <p:nvSpPr>
            <p:cNvPr id="39" name="テキスト ボックス 38"/>
            <p:cNvSpPr txBox="1"/>
            <p:nvPr/>
          </p:nvSpPr>
          <p:spPr>
            <a:xfrm>
              <a:off x="3624139" y="5192046"/>
              <a:ext cx="2566656" cy="20185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100" dirty="0">
                  <a:solidFill>
                    <a:srgbClr val="0000FF"/>
                  </a:solidFill>
                </a:rPr>
                <a:t>ROC</a:t>
              </a:r>
            </a:p>
            <a:p>
              <a:pPr algn="ctr"/>
              <a:r>
                <a:rPr lang="en-US" altLang="ja-JP" sz="2100" dirty="0">
                  <a:solidFill>
                    <a:srgbClr val="0000FF"/>
                  </a:solidFill>
                </a:rPr>
                <a:t>Boards</a:t>
              </a:r>
              <a:endParaRPr kumimoji="1" lang="ja-JP" altLang="en-US" sz="2100" dirty="0">
                <a:solidFill>
                  <a:srgbClr val="0000FF"/>
                </a:solidFill>
              </a:endParaRPr>
            </a:p>
          </p:txBody>
        </p:sp>
      </p:grpSp>
      <p:sp>
        <p:nvSpPr>
          <p:cNvPr id="29" name="右矢印 28"/>
          <p:cNvSpPr/>
          <p:nvPr/>
        </p:nvSpPr>
        <p:spPr>
          <a:xfrm rot="20570812">
            <a:off x="4869598" y="2977675"/>
            <a:ext cx="1988660" cy="73223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sp>
        <p:nvSpPr>
          <p:cNvPr id="36" name="テキスト ボックス 35"/>
          <p:cNvSpPr txBox="1"/>
          <p:nvPr/>
        </p:nvSpPr>
        <p:spPr>
          <a:xfrm rot="20499352">
            <a:off x="5299015" y="2710847"/>
            <a:ext cx="11098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350" dirty="0"/>
              <a:t>Bus Extender</a:t>
            </a:r>
            <a:endParaRPr kumimoji="1" lang="ja-JP" altLang="en-US" sz="1350" dirty="0"/>
          </a:p>
        </p:txBody>
      </p:sp>
      <p:grpSp>
        <p:nvGrpSpPr>
          <p:cNvPr id="51" name="図形グループ 50"/>
          <p:cNvGrpSpPr/>
          <p:nvPr/>
        </p:nvGrpSpPr>
        <p:grpSpPr>
          <a:xfrm>
            <a:off x="1363746" y="3353856"/>
            <a:ext cx="1719256" cy="2047196"/>
            <a:chOff x="2049237" y="1616194"/>
            <a:chExt cx="4698246" cy="5594414"/>
          </a:xfrm>
          <a:scene3d>
            <a:camera prst="isometricOffAxis1Left"/>
            <a:lightRig rig="threePt" dir="t"/>
          </a:scene3d>
        </p:grpSpPr>
        <p:grpSp>
          <p:nvGrpSpPr>
            <p:cNvPr id="52" name="図形グループ 51"/>
            <p:cNvGrpSpPr/>
            <p:nvPr/>
          </p:nvGrpSpPr>
          <p:grpSpPr>
            <a:xfrm>
              <a:off x="2049237" y="1616194"/>
              <a:ext cx="4698246" cy="4706356"/>
              <a:chOff x="2049237" y="1616194"/>
              <a:chExt cx="4698246" cy="4706356"/>
            </a:xfrm>
          </p:grpSpPr>
          <p:sp>
            <p:nvSpPr>
              <p:cNvPr id="54" name="円/楕円 53"/>
              <p:cNvSpPr/>
              <p:nvPr/>
            </p:nvSpPr>
            <p:spPr>
              <a:xfrm>
                <a:off x="2049237" y="1616194"/>
                <a:ext cx="4690156" cy="4690156"/>
              </a:xfrm>
              <a:prstGeom prst="ellips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350"/>
              </a:p>
            </p:txBody>
          </p:sp>
          <p:grpSp>
            <p:nvGrpSpPr>
              <p:cNvPr id="55" name="図形グループ 54"/>
              <p:cNvGrpSpPr/>
              <p:nvPr/>
            </p:nvGrpSpPr>
            <p:grpSpPr>
              <a:xfrm>
                <a:off x="2049237" y="1616194"/>
                <a:ext cx="4690156" cy="4690156"/>
                <a:chOff x="2049237" y="1616194"/>
                <a:chExt cx="4690156" cy="4690156"/>
              </a:xfrm>
            </p:grpSpPr>
            <p:cxnSp>
              <p:nvCxnSpPr>
                <p:cNvPr id="63" name="直線コネクタ 62"/>
                <p:cNvCxnSpPr>
                  <a:stCxn id="54" idx="0"/>
                  <a:endCxn id="54" idx="4"/>
                </p:cNvCxnSpPr>
                <p:nvPr/>
              </p:nvCxnSpPr>
              <p:spPr>
                <a:xfrm>
                  <a:off x="4394315" y="1616194"/>
                  <a:ext cx="0" cy="4690156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直線コネクタ 63"/>
                <p:cNvCxnSpPr>
                  <a:stCxn id="54" idx="2"/>
                  <a:endCxn id="54" idx="6"/>
                </p:cNvCxnSpPr>
                <p:nvPr/>
              </p:nvCxnSpPr>
              <p:spPr>
                <a:xfrm>
                  <a:off x="2049237" y="3961272"/>
                  <a:ext cx="4690156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図形グループ 55"/>
              <p:cNvGrpSpPr/>
              <p:nvPr/>
            </p:nvGrpSpPr>
            <p:grpSpPr>
              <a:xfrm rot="1801037">
                <a:off x="2057327" y="1624294"/>
                <a:ext cx="4690156" cy="4690156"/>
                <a:chOff x="2049237" y="1616194"/>
                <a:chExt cx="4690156" cy="4690156"/>
              </a:xfrm>
            </p:grpSpPr>
            <p:cxnSp>
              <p:nvCxnSpPr>
                <p:cNvPr id="61" name="直線コネクタ 60"/>
                <p:cNvCxnSpPr/>
                <p:nvPr/>
              </p:nvCxnSpPr>
              <p:spPr>
                <a:xfrm>
                  <a:off x="4394315" y="1616194"/>
                  <a:ext cx="0" cy="4690156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直線コネクタ 61"/>
                <p:cNvCxnSpPr/>
                <p:nvPr/>
              </p:nvCxnSpPr>
              <p:spPr>
                <a:xfrm>
                  <a:off x="2049237" y="3961272"/>
                  <a:ext cx="4690156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図形グループ 56"/>
              <p:cNvGrpSpPr/>
              <p:nvPr/>
            </p:nvGrpSpPr>
            <p:grpSpPr>
              <a:xfrm rot="3602126">
                <a:off x="2050986" y="1632394"/>
                <a:ext cx="4690156" cy="4690156"/>
                <a:chOff x="2049237" y="1616194"/>
                <a:chExt cx="4690156" cy="4690156"/>
              </a:xfrm>
            </p:grpSpPr>
            <p:cxnSp>
              <p:nvCxnSpPr>
                <p:cNvPr id="59" name="直線コネクタ 58"/>
                <p:cNvCxnSpPr/>
                <p:nvPr/>
              </p:nvCxnSpPr>
              <p:spPr>
                <a:xfrm>
                  <a:off x="4394315" y="1616194"/>
                  <a:ext cx="0" cy="4690156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線コネクタ 59"/>
                <p:cNvCxnSpPr/>
                <p:nvPr/>
              </p:nvCxnSpPr>
              <p:spPr>
                <a:xfrm>
                  <a:off x="2049237" y="3961272"/>
                  <a:ext cx="4690156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8" name="円/楕円 57"/>
              <p:cNvSpPr/>
              <p:nvPr/>
            </p:nvSpPr>
            <p:spPr>
              <a:xfrm>
                <a:off x="3564522" y="3160236"/>
                <a:ext cx="1659594" cy="1659594"/>
              </a:xfrm>
              <a:prstGeom prst="ellips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350"/>
              </a:p>
            </p:txBody>
          </p:sp>
        </p:grpSp>
        <p:sp>
          <p:nvSpPr>
            <p:cNvPr id="53" name="テキスト ボックス 52"/>
            <p:cNvSpPr txBox="1"/>
            <p:nvPr/>
          </p:nvSpPr>
          <p:spPr>
            <a:xfrm>
              <a:off x="3624139" y="5192046"/>
              <a:ext cx="2566656" cy="20185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100" dirty="0">
                  <a:solidFill>
                    <a:srgbClr val="0000FF"/>
                  </a:solidFill>
                </a:rPr>
                <a:t>ROC</a:t>
              </a:r>
            </a:p>
            <a:p>
              <a:pPr algn="ctr"/>
              <a:r>
                <a:rPr lang="en-US" altLang="ja-JP" sz="2100" dirty="0">
                  <a:solidFill>
                    <a:srgbClr val="0000FF"/>
                  </a:solidFill>
                </a:rPr>
                <a:t>Boards</a:t>
              </a:r>
              <a:endParaRPr kumimoji="1" lang="ja-JP" altLang="en-US" sz="2100" dirty="0">
                <a:solidFill>
                  <a:srgbClr val="0000FF"/>
                </a:solidFill>
              </a:endParaRPr>
            </a:p>
          </p:txBody>
        </p:sp>
      </p:grpSp>
      <p:sp>
        <p:nvSpPr>
          <p:cNvPr id="65" name="右矢印 64"/>
          <p:cNvSpPr/>
          <p:nvPr/>
        </p:nvSpPr>
        <p:spPr>
          <a:xfrm rot="20520944" flipH="1">
            <a:off x="2088718" y="4116385"/>
            <a:ext cx="253155" cy="110034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138843" y="1694380"/>
            <a:ext cx="116477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350" dirty="0"/>
              <a:t>Identical</a:t>
            </a:r>
            <a:r>
              <a:rPr kumimoji="1" lang="ja-JP" altLang="en-US" sz="1350" dirty="0"/>
              <a:t> </a:t>
            </a:r>
            <a:r>
              <a:rPr kumimoji="1" lang="en-US" altLang="ja-JP" sz="1350" dirty="0"/>
              <a:t>to</a:t>
            </a:r>
            <a:r>
              <a:rPr kumimoji="1" lang="ja-JP" altLang="en-US" sz="1350" dirty="0"/>
              <a:t> </a:t>
            </a:r>
            <a:r>
              <a:rPr kumimoji="1" lang="en-US" altLang="ja-JP" sz="1350" dirty="0"/>
              <a:t>FVTX</a:t>
            </a:r>
            <a:r>
              <a:rPr kumimoji="1" lang="ja-JP" altLang="en-US" sz="1350" dirty="0"/>
              <a:t> </a:t>
            </a:r>
            <a:r>
              <a:rPr kumimoji="1" lang="en-US" altLang="ja-JP" sz="1350" dirty="0"/>
              <a:t>Big</a:t>
            </a:r>
            <a:r>
              <a:rPr kumimoji="1" lang="ja-JP" altLang="en-US" sz="1350" dirty="0"/>
              <a:t> </a:t>
            </a:r>
            <a:r>
              <a:rPr kumimoji="1" lang="en-US" altLang="ja-JP" sz="1350" dirty="0"/>
              <a:t>Wheel</a:t>
            </a:r>
            <a:endParaRPr kumimoji="1" lang="ja-JP" altLang="en-US" sz="1350" dirty="0"/>
          </a:p>
        </p:txBody>
      </p:sp>
      <p:sp>
        <p:nvSpPr>
          <p:cNvPr id="7" name="TextBox 6"/>
          <p:cNvSpPr txBox="1"/>
          <p:nvPr/>
        </p:nvSpPr>
        <p:spPr>
          <a:xfrm>
            <a:off x="2800351" y="1428750"/>
            <a:ext cx="338371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ROC boards mount off inner EMCAL</a:t>
            </a:r>
          </a:p>
        </p:txBody>
      </p:sp>
    </p:spTree>
    <p:extLst>
      <p:ext uri="{BB962C8B-B14F-4D97-AF65-F5344CB8AC3E}">
        <p14:creationId xmlns:p14="http://schemas.microsoft.com/office/powerpoint/2010/main" val="8438841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D635404-1521-3B41-A4A9-1F53CBCFA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8" y="1641874"/>
            <a:ext cx="9136992" cy="51653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E4A487-2ADE-6B40-AFBD-5C73A9EDB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7444"/>
            <a:ext cx="8372475" cy="1325563"/>
          </a:xfrm>
        </p:spPr>
        <p:txBody>
          <a:bodyPr/>
          <a:lstStyle/>
          <a:p>
            <a:r>
              <a:rPr lang="en-US" dirty="0"/>
              <a:t>INTT supported off Inner </a:t>
            </a:r>
            <a:r>
              <a:rPr lang="en-US" dirty="0" err="1"/>
              <a:t>HCal</a:t>
            </a:r>
            <a:r>
              <a:rPr lang="en-US" dirty="0"/>
              <a:t> </a:t>
            </a:r>
            <a:br>
              <a:rPr lang="en-US" dirty="0"/>
            </a:br>
            <a:r>
              <a:rPr lang="en-US" sz="3200" dirty="0"/>
              <a:t>from Dan </a:t>
            </a:r>
            <a:r>
              <a:rPr lang="en-US" sz="3200" dirty="0" err="1"/>
              <a:t>Cacace</a:t>
            </a:r>
            <a:r>
              <a:rPr lang="en-US" sz="3200" dirty="0"/>
              <a:t>/BNL 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1874DA-A6A9-5241-831B-7DF006AB4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2CD33-8EFF-C24F-91BF-915621644133}" type="datetime1">
              <a:rPr lang="en-US" smtClean="0"/>
              <a:t>5/1/18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40787B-7CF5-4B4E-957A-9B8CE415B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102929-AABA-DF4A-A484-4E32BB9B5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23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A76DD-3FE5-9045-BEFA-C485B4E77818}"/>
              </a:ext>
            </a:extLst>
          </p:cNvPr>
          <p:cNvSpPr txBox="1"/>
          <p:nvPr/>
        </p:nvSpPr>
        <p:spPr>
          <a:xfrm>
            <a:off x="518678" y="1491259"/>
            <a:ext cx="8106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Very hard/Impossible for MVTX to have such a long extension </a:t>
            </a:r>
          </a:p>
        </p:txBody>
      </p:sp>
    </p:spTree>
    <p:extLst>
      <p:ext uri="{BB962C8B-B14F-4D97-AF65-F5344CB8AC3E}">
        <p14:creationId xmlns:p14="http://schemas.microsoft.com/office/powerpoint/2010/main" val="27988059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6052"/>
            <a:ext cx="9143999" cy="1987451"/>
          </a:xfrm>
        </p:spPr>
        <p:txBody>
          <a:bodyPr>
            <a:normAutofit fontScale="90000"/>
          </a:bodyPr>
          <a:lstStyle/>
          <a:p>
            <a:r>
              <a:rPr lang="en-US" sz="3200" b="1" dirty="0"/>
              <a:t>                   </a:t>
            </a:r>
            <a:r>
              <a:rPr lang="en-US" sz="3600" b="1" dirty="0"/>
              <a:t>Mechanical Integration</a:t>
            </a:r>
            <a:br>
              <a:rPr lang="en-US" sz="3200" b="1" dirty="0"/>
            </a:br>
            <a:br>
              <a:rPr lang="en-US" sz="3200" b="1" dirty="0"/>
            </a:br>
            <a:r>
              <a:rPr lang="en-US" sz="2000" b="1" dirty="0">
                <a:latin typeface="+mn-lt"/>
              </a:rPr>
              <a:t>- </a:t>
            </a:r>
            <a:r>
              <a:rPr lang="en-US" sz="2000" dirty="0">
                <a:latin typeface="+mn-lt"/>
              </a:rPr>
              <a:t>Model of MVTX with INTT inside TPC with the addition  of  two concentric composite cylinders; </a:t>
            </a:r>
            <a:br>
              <a:rPr lang="en-US" sz="2000" dirty="0">
                <a:latin typeface="+mn-lt"/>
              </a:rPr>
            </a:br>
            <a:r>
              <a:rPr lang="en-US" sz="2000" dirty="0">
                <a:latin typeface="+mn-lt"/>
              </a:rPr>
              <a:t>- INTT would like to use the outer shell of the MVTX as  the inner shell of the INTT half detectors as a part of their cooling gas containment volume.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3FC91-138E-AF48-B8ED-931621A5AF1D}" type="datetime1">
              <a:rPr lang="en-US" smtClean="0"/>
              <a:t>5/1/18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24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8" t="31785" r="9880" b="32890"/>
          <a:stretch/>
        </p:blipFill>
        <p:spPr>
          <a:xfrm>
            <a:off x="57027" y="2096352"/>
            <a:ext cx="9086974" cy="32071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80213" y="5212237"/>
            <a:ext cx="326997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Location in Z where the inner-</a:t>
            </a:r>
            <a:r>
              <a:rPr lang="en-US" sz="1350" dirty="0" err="1"/>
              <a:t>hcal</a:t>
            </a:r>
            <a:r>
              <a:rPr lang="en-US" sz="1350" dirty="0"/>
              <a:t> ends (see control drawing) Z=2175.0 mm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8527774" y="4049441"/>
            <a:ext cx="342900" cy="10613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183981" y="2028634"/>
            <a:ext cx="176620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Location of  </a:t>
            </a:r>
            <a:r>
              <a:rPr lang="en-US" sz="1350" dirty="0" err="1"/>
              <a:t>conflat</a:t>
            </a:r>
            <a:r>
              <a:rPr lang="en-US" sz="1350" dirty="0"/>
              <a:t> flange on beam-pipe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7474700" y="2558477"/>
            <a:ext cx="476604" cy="107027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Picture 2" descr="Picture 2">
            <a:extLst>
              <a:ext uri="{FF2B5EF4-FFF2-40B4-BE49-F238E27FC236}">
                <a16:creationId xmlns:a16="http://schemas.microsoft.com/office/drawing/2014/main" id="{3EEA9D6B-B25B-FC4F-A212-43890C8845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91402" cy="762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B23CA4C-2DAF-7F4B-9652-A7E0F22AD5D4}"/>
              </a:ext>
            </a:extLst>
          </p:cNvPr>
          <p:cNvSpPr txBox="1"/>
          <p:nvPr/>
        </p:nvSpPr>
        <p:spPr>
          <a:xfrm>
            <a:off x="397524" y="4889071"/>
            <a:ext cx="2631426" cy="646331"/>
          </a:xfrm>
          <a:prstGeom prst="rect">
            <a:avLst/>
          </a:prstGeom>
          <a:noFill/>
          <a:ln w="31750"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- MVTX Electronics Racks; </a:t>
            </a:r>
          </a:p>
          <a:p>
            <a:r>
              <a:rPr lang="en-US" dirty="0"/>
              <a:t>- PS racks </a:t>
            </a:r>
          </a:p>
        </p:txBody>
      </p:sp>
    </p:spTree>
    <p:extLst>
      <p:ext uri="{BB962C8B-B14F-4D97-AF65-F5344CB8AC3E}">
        <p14:creationId xmlns:p14="http://schemas.microsoft.com/office/powerpoint/2010/main" val="7998352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1" r="15803"/>
          <a:stretch/>
        </p:blipFill>
        <p:spPr bwMode="auto">
          <a:xfrm>
            <a:off x="2250957" y="1332857"/>
            <a:ext cx="5345519" cy="4112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EA2F699-1859-7143-B73F-AAF192A9C4FD}"/>
              </a:ext>
            </a:extLst>
          </p:cNvPr>
          <p:cNvGrpSpPr/>
          <p:nvPr/>
        </p:nvGrpSpPr>
        <p:grpSpPr>
          <a:xfrm>
            <a:off x="4508382" y="1702539"/>
            <a:ext cx="4202520" cy="3981828"/>
            <a:chOff x="3728094" y="1702539"/>
            <a:chExt cx="4202520" cy="3981828"/>
          </a:xfrm>
        </p:grpSpPr>
        <p:sp>
          <p:nvSpPr>
            <p:cNvPr id="4" name="TextBox 3"/>
            <p:cNvSpPr txBox="1"/>
            <p:nvPr/>
          </p:nvSpPr>
          <p:spPr>
            <a:xfrm>
              <a:off x="6750400" y="2340493"/>
              <a:ext cx="1180214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b="1" dirty="0"/>
                <a:t>DETECTOR SECTION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586135" y="4589279"/>
              <a:ext cx="1794244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SERVICES, SUPPORT</a:t>
              </a:r>
              <a:br>
                <a:rPr lang="en-US" sz="1350" dirty="0"/>
              </a:br>
              <a:r>
                <a:rPr lang="en-US" sz="1350" dirty="0"/>
                <a:t>SECTION</a:t>
              </a: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H="1" flipV="1">
              <a:off x="6483256" y="1702539"/>
              <a:ext cx="665864" cy="63795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H="1" flipV="1">
              <a:off x="5386773" y="3823735"/>
              <a:ext cx="685800" cy="76554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3728094" y="5384285"/>
              <a:ext cx="2400300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ALICE HALF-BARREL ASSY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72638" y="562767"/>
            <a:ext cx="7642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Service Barrel: Design and Fabrication, modify ALICE design</a:t>
            </a:r>
          </a:p>
          <a:p>
            <a:r>
              <a:rPr lang="en-US" sz="2400" dirty="0"/>
              <a:t>MVTX will have a similar but much smaller service barrel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CD2F6-5AAD-ED4C-9500-584F04B8CE45}" type="datetime1">
              <a:rPr lang="en-US" smtClean="0"/>
              <a:t>5/1/18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25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8C1D2E-9204-2242-AECD-AB0257F94388}"/>
              </a:ext>
            </a:extLst>
          </p:cNvPr>
          <p:cNvSpPr txBox="1"/>
          <p:nvPr/>
        </p:nvSpPr>
        <p:spPr>
          <a:xfrm>
            <a:off x="382984" y="1791192"/>
            <a:ext cx="23030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Need:</a:t>
            </a:r>
          </a:p>
          <a:p>
            <a:r>
              <a:rPr lang="en-US" dirty="0"/>
              <a:t>Support structure and </a:t>
            </a:r>
          </a:p>
          <a:p>
            <a:r>
              <a:rPr lang="en-US" dirty="0"/>
              <a:t>installation procedure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0167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96D96-41A7-0043-A30B-1C3A07983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147" y="156782"/>
            <a:ext cx="8163117" cy="59557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To Do List – Readout and Controls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7A4E7-1956-7548-BD08-9080F2B26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564" y="1093807"/>
            <a:ext cx="7886700" cy="495975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Update firmware, sync with latest ALICE firmware </a:t>
            </a:r>
          </a:p>
          <a:p>
            <a:pPr lvl="1"/>
            <a:r>
              <a:rPr lang="en-US" dirty="0"/>
              <a:t>Scrubbing etc.</a:t>
            </a:r>
          </a:p>
          <a:p>
            <a:pPr lvl="1"/>
            <a:r>
              <a:rPr lang="en-US" dirty="0"/>
              <a:t>Burn-in test, stability</a:t>
            </a:r>
          </a:p>
          <a:p>
            <a:r>
              <a:rPr lang="en-US" dirty="0"/>
              <a:t>Detector Control System (DCS) integration</a:t>
            </a:r>
          </a:p>
          <a:p>
            <a:pPr lvl="1"/>
            <a:r>
              <a:rPr lang="en-US" dirty="0"/>
              <a:t>Power distribution and monitoring </a:t>
            </a:r>
          </a:p>
          <a:p>
            <a:pPr lvl="1"/>
            <a:r>
              <a:rPr lang="en-US" dirty="0"/>
              <a:t>LV, “HV” and temperature </a:t>
            </a:r>
          </a:p>
          <a:p>
            <a:r>
              <a:rPr lang="en-US" dirty="0"/>
              <a:t>Sensor operation optimization </a:t>
            </a:r>
          </a:p>
          <a:p>
            <a:pPr lvl="1"/>
            <a:r>
              <a:rPr lang="en-US" dirty="0"/>
              <a:t>Scan parameters for optimal operation </a:t>
            </a:r>
          </a:p>
          <a:p>
            <a:pPr lvl="1"/>
            <a:r>
              <a:rPr lang="en-US" dirty="0"/>
              <a:t>Laser test bench setup at LANL  </a:t>
            </a:r>
          </a:p>
          <a:p>
            <a:r>
              <a:rPr lang="en-US" dirty="0"/>
              <a:t>Multi-stave readout </a:t>
            </a:r>
          </a:p>
          <a:p>
            <a:pPr lvl="1"/>
            <a:r>
              <a:rPr lang="en-US" dirty="0"/>
              <a:t>Up to 3 staves per RU</a:t>
            </a:r>
          </a:p>
          <a:p>
            <a:pPr lvl="1"/>
            <a:r>
              <a:rPr lang="en-US" dirty="0"/>
              <a:t>Default: 1 stave per RU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FED14-8016-8644-BA2E-8B440E4B0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D0AA2-BECB-C946-802A-2C9598DB0E42}" type="datetime1">
              <a:rPr lang="en-US" smtClean="0"/>
              <a:t>5/1/18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556B9E-8FF7-E147-BC86-F4EF85D19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60BBA8-7A8E-334E-86BA-097622561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3897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872" y="0"/>
            <a:ext cx="7717128" cy="990600"/>
          </a:xfrm>
        </p:spPr>
        <p:txBody>
          <a:bodyPr>
            <a:noAutofit/>
          </a:bodyPr>
          <a:lstStyle/>
          <a:p>
            <a:r>
              <a:rPr lang="en-US" sz="3600" b="1" dirty="0"/>
              <a:t>MVTX Electronics, Power and Controls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07224" y="810225"/>
            <a:ext cx="8836298" cy="4295175"/>
            <a:chOff x="121974" y="1442743"/>
            <a:chExt cx="8836298" cy="429517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email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5" t="17743" r="17087" b="52022"/>
            <a:stretch/>
          </p:blipFill>
          <p:spPr>
            <a:xfrm>
              <a:off x="3018511" y="2969405"/>
              <a:ext cx="1765856" cy="432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833131" y="2348405"/>
              <a:ext cx="1324800" cy="1242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8956" y="3795551"/>
              <a:ext cx="1281674" cy="13026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1980" y="2751917"/>
              <a:ext cx="2977721" cy="98740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4867263" y="3739317"/>
              <a:ext cx="972370" cy="1296000"/>
              <a:chOff x="5500016" y="4578180"/>
              <a:chExt cx="1296493" cy="1296000"/>
            </a:xfrm>
            <a:solidFill>
              <a:schemeClr val="bg2"/>
            </a:solidFill>
          </p:grpSpPr>
          <p:sp>
            <p:nvSpPr>
              <p:cNvPr id="55" name="Rectangle 54"/>
              <p:cNvSpPr/>
              <p:nvPr/>
            </p:nvSpPr>
            <p:spPr>
              <a:xfrm>
                <a:off x="5500016" y="4578180"/>
                <a:ext cx="1296493" cy="1296000"/>
              </a:xfrm>
              <a:prstGeom prst="rect">
                <a:avLst/>
              </a:prstGeom>
              <a:grpFill/>
              <a:ln w="19050">
                <a:solidFill>
                  <a:schemeClr val="tx2"/>
                </a:solidFill>
                <a:prstDash val="sysDot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800"/>
              </a:p>
            </p:txBody>
          </p:sp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91416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20220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49024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91416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20220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1" name="Picture 60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49024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91416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20220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49024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91416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6" name="Picture 65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20220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7" name="Picture 66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49024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8" name="Picture 67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62612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9" name="Picture 68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62612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70" name="Picture 69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62612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71" name="Picture 70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626121" y="5563271"/>
                <a:ext cx="242059" cy="242059"/>
              </a:xfrm>
              <a:prstGeom prst="rect">
                <a:avLst/>
              </a:prstGeom>
              <a:grpFill/>
            </p:spPr>
          </p:pic>
        </p:grpSp>
        <p:sp>
          <p:nvSpPr>
            <p:cNvPr id="10" name="TextBox 123"/>
            <p:cNvSpPr txBox="1"/>
            <p:nvPr/>
          </p:nvSpPr>
          <p:spPr>
            <a:xfrm>
              <a:off x="5005583" y="4958327"/>
              <a:ext cx="8340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Power Board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387172" y="4233371"/>
              <a:ext cx="987827" cy="357656"/>
            </a:xfrm>
            <a:prstGeom prst="rect">
              <a:avLst/>
            </a:prstGeom>
            <a:noFill/>
            <a:ln>
              <a:solidFill>
                <a:srgbClr val="2445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50" dirty="0">
                  <a:solidFill>
                    <a:schemeClr val="tx1"/>
                  </a:solidFill>
                </a:rPr>
                <a:t>Filtering Capacitors</a:t>
              </a:r>
            </a:p>
          </p:txBody>
        </p:sp>
        <p:sp>
          <p:nvSpPr>
            <p:cNvPr id="12" name="TextBox 126"/>
            <p:cNvSpPr txBox="1"/>
            <p:nvPr/>
          </p:nvSpPr>
          <p:spPr>
            <a:xfrm>
              <a:off x="3604682" y="3405297"/>
              <a:ext cx="12868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err="1"/>
                <a:t>Samtec</a:t>
              </a:r>
              <a:r>
                <a:rPr lang="en-US" sz="1200" dirty="0"/>
                <a:t> </a:t>
              </a:r>
              <a:r>
                <a:rPr lang="en-US" sz="1200" dirty="0" err="1"/>
                <a:t>Twinax</a:t>
              </a:r>
              <a:r>
                <a:rPr lang="en-US" sz="1200" dirty="0"/>
                <a:t> “</a:t>
              </a:r>
              <a:r>
                <a:rPr lang="en-US" sz="1200" dirty="0" err="1"/>
                <a:t>FireFly</a:t>
              </a:r>
              <a:r>
                <a:rPr lang="en-US" sz="1200" dirty="0"/>
                <a:t>”</a:t>
              </a:r>
            </a:p>
          </p:txBody>
        </p:sp>
        <p:sp>
          <p:nvSpPr>
            <p:cNvPr id="13" name="TextBox 127"/>
            <p:cNvSpPr txBox="1"/>
            <p:nvPr/>
          </p:nvSpPr>
          <p:spPr>
            <a:xfrm>
              <a:off x="3018512" y="2586559"/>
              <a:ext cx="179613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/>
                <a:t>9 Data (1.2Gbps)</a:t>
              </a:r>
            </a:p>
            <a:p>
              <a:r>
                <a:rPr lang="en-US" sz="1100" dirty="0"/>
                <a:t>1 Clock, 1 Control/Trigger</a:t>
              </a:r>
            </a:p>
          </p:txBody>
        </p:sp>
        <p:sp>
          <p:nvSpPr>
            <p:cNvPr id="14" name="Right Arrow 13"/>
            <p:cNvSpPr/>
            <p:nvPr/>
          </p:nvSpPr>
          <p:spPr>
            <a:xfrm rot="10800000">
              <a:off x="3409480" y="4284961"/>
              <a:ext cx="1405166" cy="215908"/>
            </a:xfrm>
            <a:prstGeom prst="rightArrow">
              <a:avLst/>
            </a:prstGeom>
            <a:solidFill>
              <a:srgbClr val="24459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5" name="TextBox 129"/>
            <p:cNvSpPr txBox="1"/>
            <p:nvPr/>
          </p:nvSpPr>
          <p:spPr>
            <a:xfrm>
              <a:off x="4874531" y="1982934"/>
              <a:ext cx="114421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/>
                <a:t>Readout Unit</a:t>
              </a:r>
            </a:p>
            <a:p>
              <a:r>
                <a:rPr lang="en-US" sz="1100" dirty="0"/>
                <a:t>Front End</a:t>
              </a:r>
            </a:p>
          </p:txBody>
        </p:sp>
        <p:sp>
          <p:nvSpPr>
            <p:cNvPr id="16" name="TextBox 130"/>
            <p:cNvSpPr txBox="1"/>
            <p:nvPr/>
          </p:nvSpPr>
          <p:spPr>
            <a:xfrm>
              <a:off x="3620383" y="4442162"/>
              <a:ext cx="10728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/>
                <a:t>Regulated Power</a:t>
              </a:r>
            </a:p>
          </p:txBody>
        </p:sp>
        <p:sp>
          <p:nvSpPr>
            <p:cNvPr id="17" name="TextBox 131"/>
            <p:cNvSpPr txBox="1"/>
            <p:nvPr/>
          </p:nvSpPr>
          <p:spPr>
            <a:xfrm>
              <a:off x="7793949" y="3417382"/>
              <a:ext cx="11133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/>
                <a:t>FELIX</a:t>
              </a:r>
            </a:p>
            <a:p>
              <a:pPr algn="ctr"/>
              <a:r>
                <a:rPr lang="en-US" sz="1200" dirty="0"/>
                <a:t>Back End</a:t>
              </a:r>
            </a:p>
          </p:txBody>
        </p:sp>
        <p:sp>
          <p:nvSpPr>
            <p:cNvPr id="18" name="Right Arrow 17"/>
            <p:cNvSpPr/>
            <p:nvPr/>
          </p:nvSpPr>
          <p:spPr>
            <a:xfrm>
              <a:off x="6265217" y="2899069"/>
              <a:ext cx="1320971" cy="432000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Data (9.6 Gb/s max)</a:t>
              </a:r>
            </a:p>
          </p:txBody>
        </p:sp>
        <p:sp>
          <p:nvSpPr>
            <p:cNvPr id="19" name="Left-Right Arrow 18"/>
            <p:cNvSpPr/>
            <p:nvPr/>
          </p:nvSpPr>
          <p:spPr>
            <a:xfrm>
              <a:off x="6265217" y="2467069"/>
              <a:ext cx="1320970" cy="432000"/>
            </a:xfrm>
            <a:prstGeom prst="leftRightArrow">
              <a:avLst/>
            </a:prstGeom>
            <a:solidFill>
              <a:srgbClr val="F296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b="1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Control</a:t>
              </a:r>
            </a:p>
          </p:txBody>
        </p:sp>
        <p:sp>
          <p:nvSpPr>
            <p:cNvPr id="20" name="Left Arrow 19"/>
            <p:cNvSpPr/>
            <p:nvPr/>
          </p:nvSpPr>
          <p:spPr>
            <a:xfrm>
              <a:off x="6265218" y="3201381"/>
              <a:ext cx="1305253" cy="432000"/>
            </a:xfrm>
            <a:prstGeom prst="lef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Trigger</a:t>
              </a:r>
            </a:p>
          </p:txBody>
        </p:sp>
        <p:sp>
          <p:nvSpPr>
            <p:cNvPr id="21" name="TextBox 142"/>
            <p:cNvSpPr txBox="1"/>
            <p:nvPr/>
          </p:nvSpPr>
          <p:spPr>
            <a:xfrm>
              <a:off x="121974" y="4007965"/>
              <a:ext cx="8408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err="1"/>
                <a:t>Alpide</a:t>
              </a:r>
              <a:r>
                <a:rPr lang="en-US" sz="1200" dirty="0"/>
                <a:t> Sensors</a:t>
              </a:r>
            </a:p>
          </p:txBody>
        </p:sp>
        <p:cxnSp>
          <p:nvCxnSpPr>
            <p:cNvPr id="22" name="Straight Arrow Connector 21"/>
            <p:cNvCxnSpPr>
              <a:stCxn id="21" idx="0"/>
            </p:cNvCxnSpPr>
            <p:nvPr/>
          </p:nvCxnSpPr>
          <p:spPr>
            <a:xfrm flipH="1" flipV="1">
              <a:off x="343010" y="3272496"/>
              <a:ext cx="199387" cy="735469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21" idx="0"/>
            </p:cNvCxnSpPr>
            <p:nvPr/>
          </p:nvCxnSpPr>
          <p:spPr>
            <a:xfrm flipV="1">
              <a:off x="542397" y="3272496"/>
              <a:ext cx="16901" cy="735469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21" idx="2"/>
            </p:cNvCxnSpPr>
            <p:nvPr/>
          </p:nvCxnSpPr>
          <p:spPr>
            <a:xfrm flipV="1">
              <a:off x="542396" y="4390393"/>
              <a:ext cx="591276" cy="79236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149"/>
            <p:cNvSpPr txBox="1"/>
            <p:nvPr/>
          </p:nvSpPr>
          <p:spPr>
            <a:xfrm>
              <a:off x="1259648" y="3825353"/>
              <a:ext cx="4521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FPC</a:t>
              </a:r>
            </a:p>
          </p:txBody>
        </p:sp>
        <p:sp>
          <p:nvSpPr>
            <p:cNvPr id="26" name="TextBox 152"/>
            <p:cNvSpPr txBox="1"/>
            <p:nvPr/>
          </p:nvSpPr>
          <p:spPr>
            <a:xfrm>
              <a:off x="1441622" y="4500873"/>
              <a:ext cx="7234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Cold Plate</a:t>
              </a:r>
            </a:p>
          </p:txBody>
        </p:sp>
        <p:cxnSp>
          <p:nvCxnSpPr>
            <p:cNvPr id="27" name="Elbow Connector 26"/>
            <p:cNvCxnSpPr>
              <a:stCxn id="11" idx="0"/>
            </p:cNvCxnSpPr>
            <p:nvPr/>
          </p:nvCxnSpPr>
          <p:spPr>
            <a:xfrm rot="16200000" flipV="1">
              <a:off x="2331420" y="3683706"/>
              <a:ext cx="373078" cy="726252"/>
            </a:xfrm>
            <a:prstGeom prst="bentConnector2">
              <a:avLst/>
            </a:prstGeom>
            <a:ln w="28575"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157"/>
            <p:cNvSpPr txBox="1"/>
            <p:nvPr/>
          </p:nvSpPr>
          <p:spPr>
            <a:xfrm>
              <a:off x="4867263" y="4274332"/>
              <a:ext cx="9723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regulators</a:t>
              </a:r>
            </a:p>
          </p:txBody>
        </p:sp>
        <p:cxnSp>
          <p:nvCxnSpPr>
            <p:cNvPr id="29" name="Straight Arrow Connector 28"/>
            <p:cNvCxnSpPr>
              <a:endCxn id="55" idx="0"/>
            </p:cNvCxnSpPr>
            <p:nvPr/>
          </p:nvCxnSpPr>
          <p:spPr>
            <a:xfrm>
              <a:off x="5353449" y="3543794"/>
              <a:ext cx="1" cy="195527"/>
            </a:xfrm>
            <a:prstGeom prst="straightConnector1">
              <a:avLst/>
            </a:prstGeom>
            <a:ln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161"/>
            <p:cNvSpPr txBox="1"/>
            <p:nvPr/>
          </p:nvSpPr>
          <p:spPr>
            <a:xfrm>
              <a:off x="2170635" y="3808712"/>
              <a:ext cx="7666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Power</a:t>
              </a:r>
            </a:p>
          </p:txBody>
        </p:sp>
        <p:sp>
          <p:nvSpPr>
            <p:cNvPr id="31" name="Left Brace 30"/>
            <p:cNvSpPr/>
            <p:nvPr/>
          </p:nvSpPr>
          <p:spPr>
            <a:xfrm rot="5400000">
              <a:off x="3752764" y="1527738"/>
              <a:ext cx="327635" cy="1796133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2" name="TextBox 163"/>
            <p:cNvSpPr txBox="1"/>
            <p:nvPr/>
          </p:nvSpPr>
          <p:spPr>
            <a:xfrm>
              <a:off x="3606549" y="1962871"/>
              <a:ext cx="6640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5-10 m</a:t>
              </a:r>
            </a:p>
          </p:txBody>
        </p:sp>
        <p:sp>
          <p:nvSpPr>
            <p:cNvPr id="33" name="TextBox 166"/>
            <p:cNvSpPr txBox="1"/>
            <p:nvPr/>
          </p:nvSpPr>
          <p:spPr>
            <a:xfrm>
              <a:off x="6371381" y="2211228"/>
              <a:ext cx="126336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dirty="0"/>
                <a:t>GBT Optical Links</a:t>
              </a:r>
            </a:p>
          </p:txBody>
        </p:sp>
        <p:sp>
          <p:nvSpPr>
            <p:cNvPr id="34" name="TextBox 167"/>
            <p:cNvSpPr txBox="1"/>
            <p:nvPr/>
          </p:nvSpPr>
          <p:spPr>
            <a:xfrm>
              <a:off x="542396" y="2467073"/>
              <a:ext cx="13575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9-sensor Stave</a:t>
              </a:r>
            </a:p>
          </p:txBody>
        </p:sp>
        <p:sp>
          <p:nvSpPr>
            <p:cNvPr id="36" name="Rectangle 35"/>
            <p:cNvSpPr/>
            <p:nvPr/>
          </p:nvSpPr>
          <p:spPr>
            <a:xfrm rot="16200000">
              <a:off x="7979118" y="1806666"/>
              <a:ext cx="576081" cy="432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Calibri Light" panose="020F0302020204030204" pitchFamily="34" charset="0"/>
                </a:rPr>
                <a:t>DCS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5852178" y="2022668"/>
              <a:ext cx="0" cy="335595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endCxn id="36" idx="0"/>
            </p:cNvCxnSpPr>
            <p:nvPr/>
          </p:nvCxnSpPr>
          <p:spPr>
            <a:xfrm flipV="1">
              <a:off x="5852178" y="2022666"/>
              <a:ext cx="2198980" cy="5122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66"/>
            <p:cNvSpPr txBox="1"/>
            <p:nvPr/>
          </p:nvSpPr>
          <p:spPr>
            <a:xfrm>
              <a:off x="6986121" y="1811759"/>
              <a:ext cx="792109" cy="210909"/>
            </a:xfrm>
            <a:prstGeom prst="rect">
              <a:avLst/>
            </a:prstGeom>
            <a:noFill/>
          </p:spPr>
          <p:txBody>
            <a:bodyPr wrap="none" tIns="36000" bIns="36000" rtlCol="0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2"/>
                  </a:solidFill>
                  <a:latin typeface="Calibri Light" panose="020F0302020204030204" pitchFamily="34" charset="0"/>
                </a:rPr>
                <a:t>CAN bus</a:t>
              </a: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8289586" y="2298349"/>
              <a:ext cx="0" cy="337711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05220" y="2620379"/>
              <a:ext cx="1353052" cy="834980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 rot="16200000">
              <a:off x="6335334" y="4226161"/>
              <a:ext cx="1728000" cy="432000"/>
            </a:xfrm>
            <a:prstGeom prst="rect">
              <a:avLst/>
            </a:prstGeom>
            <a:noFill/>
            <a:ln w="1905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Calibri Light" panose="020F0302020204030204" pitchFamily="34" charset="0"/>
                </a:rPr>
                <a:t>Power supplies</a:t>
              </a:r>
            </a:p>
          </p:txBody>
        </p:sp>
        <p:sp>
          <p:nvSpPr>
            <p:cNvPr id="43" name="Left Arrow 42"/>
            <p:cNvSpPr/>
            <p:nvPr/>
          </p:nvSpPr>
          <p:spPr>
            <a:xfrm>
              <a:off x="5820016" y="4159026"/>
              <a:ext cx="1148548" cy="432000"/>
            </a:xfrm>
            <a:prstGeom prst="leftArrow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00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Power</a:t>
              </a:r>
            </a:p>
          </p:txBody>
        </p:sp>
        <p:sp>
          <p:nvSpPr>
            <p:cNvPr id="44" name="Left Arrow 43"/>
            <p:cNvSpPr/>
            <p:nvPr/>
          </p:nvSpPr>
          <p:spPr>
            <a:xfrm rot="16200000">
              <a:off x="8212104" y="1843454"/>
              <a:ext cx="1146878" cy="345457"/>
            </a:xfrm>
            <a:prstGeom prst="lef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Trigger &amp; Clock</a:t>
              </a:r>
            </a:p>
          </p:txBody>
        </p:sp>
        <p:cxnSp>
          <p:nvCxnSpPr>
            <p:cNvPr id="45" name="Straight Connector 44"/>
            <p:cNvCxnSpPr/>
            <p:nvPr/>
          </p:nvCxnSpPr>
          <p:spPr bwMode="auto">
            <a:xfrm>
              <a:off x="3620385" y="1442743"/>
              <a:ext cx="16933" cy="427830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Straight Connector 45"/>
            <p:cNvCxnSpPr/>
            <p:nvPr/>
          </p:nvCxnSpPr>
          <p:spPr bwMode="auto">
            <a:xfrm flipH="1">
              <a:off x="6700504" y="1442743"/>
              <a:ext cx="18479" cy="427830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7" name="TextBox 64"/>
            <p:cNvSpPr txBox="1"/>
            <p:nvPr/>
          </p:nvSpPr>
          <p:spPr>
            <a:xfrm>
              <a:off x="1563411" y="5368522"/>
              <a:ext cx="18822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FF0000"/>
                  </a:solidFill>
                  <a:latin typeface="+mj-lt"/>
                </a:rPr>
                <a:t>Interaction Region</a:t>
              </a:r>
            </a:p>
          </p:txBody>
        </p:sp>
        <p:sp>
          <p:nvSpPr>
            <p:cNvPr id="48" name="TextBox 65"/>
            <p:cNvSpPr txBox="1"/>
            <p:nvPr/>
          </p:nvSpPr>
          <p:spPr>
            <a:xfrm>
              <a:off x="4394122" y="5351719"/>
              <a:ext cx="18128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FF0000"/>
                  </a:solidFill>
                  <a:latin typeface="+mj-lt"/>
                </a:rPr>
                <a:t>Experimental Hall</a:t>
              </a:r>
            </a:p>
          </p:txBody>
        </p:sp>
        <p:sp>
          <p:nvSpPr>
            <p:cNvPr id="49" name="TextBox 66"/>
            <p:cNvSpPr txBox="1"/>
            <p:nvPr/>
          </p:nvSpPr>
          <p:spPr>
            <a:xfrm>
              <a:off x="6847988" y="5368586"/>
              <a:ext cx="16621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FF0000"/>
                  </a:solidFill>
                  <a:latin typeface="+mj-lt"/>
                </a:rPr>
                <a:t>Counting House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73" name="Content Placeholder 2"/>
          <p:cNvSpPr txBox="1">
            <a:spLocks/>
          </p:cNvSpPr>
          <p:nvPr/>
        </p:nvSpPr>
        <p:spPr bwMode="auto">
          <a:xfrm>
            <a:off x="107230" y="5393333"/>
            <a:ext cx="8731970" cy="931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MVTX Detector Electronics consists of three parts</a:t>
            </a:r>
          </a:p>
          <a:p>
            <a:pPr marL="0" indent="0">
              <a:buFont typeface="Arial" charset="0"/>
              <a:buNone/>
            </a:pPr>
            <a:r>
              <a:rPr lang="en-US" sz="1800" b="1" dirty="0">
                <a:solidFill>
                  <a:srgbClr val="FF0000"/>
                </a:solidFill>
              </a:rPr>
              <a:t>Sensor</a:t>
            </a:r>
            <a:r>
              <a:rPr lang="en-US" sz="1800" dirty="0"/>
              <a:t>-Stave (9 ALPIDE chips)  |    </a:t>
            </a:r>
            <a:r>
              <a:rPr lang="en-US" sz="1800" b="1" dirty="0">
                <a:solidFill>
                  <a:srgbClr val="FF0000"/>
                </a:solidFill>
              </a:rPr>
              <a:t>Front End</a:t>
            </a:r>
            <a:r>
              <a:rPr lang="en-US" sz="1800" dirty="0"/>
              <a:t>-Readout Unit     | </a:t>
            </a:r>
            <a:r>
              <a:rPr lang="en-US" sz="1800" b="1" dirty="0">
                <a:solidFill>
                  <a:srgbClr val="FF0000"/>
                </a:solidFill>
              </a:rPr>
              <a:t>Back End</a:t>
            </a:r>
            <a:r>
              <a:rPr lang="en-US" sz="1800" dirty="0"/>
              <a:t>-FELIX</a:t>
            </a:r>
            <a:endParaRPr lang="en-US" sz="1800" b="1" dirty="0"/>
          </a:p>
        </p:txBody>
      </p:sp>
      <p:sp>
        <p:nvSpPr>
          <p:cNvPr id="35" name="Date Placeholder 34">
            <a:extLst>
              <a:ext uri="{FF2B5EF4-FFF2-40B4-BE49-F238E27FC236}">
                <a16:creationId xmlns:a16="http://schemas.microsoft.com/office/drawing/2014/main" id="{06B51309-4058-B84C-80E2-204B710FB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3DC33-3609-9145-ADAB-B6BB7AEE0C19}" type="datetime1">
              <a:rPr lang="en-US" smtClean="0"/>
              <a:t>5/1/18</a:t>
            </a:fld>
            <a:endParaRPr lang="en-US"/>
          </a:p>
        </p:txBody>
      </p:sp>
      <p:sp>
        <p:nvSpPr>
          <p:cNvPr id="50" name="Footer Placeholder 49">
            <a:extLst>
              <a:ext uri="{FF2B5EF4-FFF2-40B4-BE49-F238E27FC236}">
                <a16:creationId xmlns:a16="http://schemas.microsoft.com/office/drawing/2014/main" id="{6EC466A8-50F9-8B49-A113-A9EFC40FA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</p:spTree>
    <p:extLst>
      <p:ext uri="{BB962C8B-B14F-4D97-AF65-F5344CB8AC3E}">
        <p14:creationId xmlns:p14="http://schemas.microsoft.com/office/powerpoint/2010/main" val="37422251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3087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Sensor and Electronics R&amp;D @LANL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4808" y="1240971"/>
            <a:ext cx="4442346" cy="4963885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ALPIDE evaluation and optimization  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MOSAIC + Single Chip/Stave 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Cosmic and source</a:t>
            </a:r>
          </a:p>
          <a:p>
            <a:pPr lvl="1"/>
            <a:r>
              <a:rPr lang="en-US" dirty="0"/>
              <a:t>Laser system</a:t>
            </a:r>
          </a:p>
          <a:p>
            <a:pPr lvl="1"/>
            <a:endParaRPr lang="en-US" dirty="0"/>
          </a:p>
          <a:p>
            <a:r>
              <a:rPr lang="en-US" dirty="0"/>
              <a:t>Power unit tested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PU + MOSAIC</a:t>
            </a:r>
          </a:p>
          <a:p>
            <a:pPr lvl="1"/>
            <a:r>
              <a:rPr lang="en-US" dirty="0"/>
              <a:t>PU + RU</a:t>
            </a:r>
          </a:p>
          <a:p>
            <a:pPr lvl="1"/>
            <a:endParaRPr lang="en-US" dirty="0"/>
          </a:p>
          <a:p>
            <a:r>
              <a:rPr lang="en-US" dirty="0"/>
              <a:t>Full readout chain demonstrated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ALPIDE + RUv1.0 + FELIX v1.5 + RCDAQ</a:t>
            </a:r>
          </a:p>
          <a:p>
            <a:pPr lvl="1"/>
            <a:r>
              <a:rPr lang="en-US" dirty="0"/>
              <a:t>Full stave + RUv1.x + FELIX v2.0 + RCDAQ</a:t>
            </a:r>
          </a:p>
          <a:p>
            <a:endParaRPr lang="en-US" dirty="0"/>
          </a:p>
          <a:p>
            <a:r>
              <a:rPr lang="en-US" dirty="0"/>
              <a:t>Mechanical system integration 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Conceptual design developed </a:t>
            </a:r>
          </a:p>
          <a:p>
            <a:pPr lvl="1"/>
            <a:r>
              <a:rPr lang="en-US" dirty="0"/>
              <a:t>MVTX+INTT integration </a:t>
            </a:r>
          </a:p>
          <a:p>
            <a:pPr lvl="1"/>
            <a:r>
              <a:rPr lang="en-US" dirty="0"/>
              <a:t>FPX &amp; </a:t>
            </a:r>
            <a:r>
              <a:rPr lang="en-US" dirty="0" err="1"/>
              <a:t>SamTec</a:t>
            </a:r>
            <a:r>
              <a:rPr lang="en-US" dirty="0"/>
              <a:t> cables</a:t>
            </a:r>
          </a:p>
          <a:p>
            <a:pPr lvl="1"/>
            <a:r>
              <a:rPr lang="en-US" dirty="0"/>
              <a:t>RU location </a:t>
            </a:r>
            <a:r>
              <a:rPr lang="en-US" dirty="0" err="1"/>
              <a:t>etc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83262-367B-3842-834F-442E5475BDC5}" type="datetime1">
              <a:rPr lang="en-US" smtClean="0"/>
              <a:t>5/1/18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E454-496B-2843-8243-E1E572729E35}" type="slidenum">
              <a:rPr lang="en-US" smtClean="0"/>
              <a:t>28</a:t>
            </a:fld>
            <a:endParaRPr lang="en-US"/>
          </a:p>
        </p:txBody>
      </p:sp>
      <p:pic>
        <p:nvPicPr>
          <p:cNvPr id="9" name="Picture 8" descr="Screen Shot 2017-08-30 at 10.03.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435" y="2766689"/>
            <a:ext cx="3255282" cy="2890383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6424678" y="4559271"/>
            <a:ext cx="154180" cy="521578"/>
          </a:xfrm>
          <a:prstGeom prst="straightConnector1">
            <a:avLst/>
          </a:prstGeom>
          <a:ln w="44450">
            <a:solidFill>
              <a:srgbClr val="CE7A0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019611" y="5058605"/>
            <a:ext cx="93480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CE7A06"/>
                </a:solidFill>
              </a:rPr>
              <a:t>Collimator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6693159" y="4730264"/>
            <a:ext cx="418690" cy="532003"/>
          </a:xfrm>
          <a:prstGeom prst="straightConnector1">
            <a:avLst/>
          </a:prstGeom>
          <a:ln w="44450">
            <a:solidFill>
              <a:srgbClr val="CE7A0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727177" y="5233555"/>
            <a:ext cx="9532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CE7A06"/>
                </a:solidFill>
              </a:rPr>
              <a:t>Sr</a:t>
            </a:r>
            <a:r>
              <a:rPr lang="en-US" sz="1350" b="1" baseline="30000" dirty="0">
                <a:solidFill>
                  <a:srgbClr val="CE7A06"/>
                </a:solidFill>
              </a:rPr>
              <a:t>90</a:t>
            </a:r>
            <a:r>
              <a:rPr lang="en-US" sz="1350" b="1" dirty="0">
                <a:solidFill>
                  <a:srgbClr val="CE7A06"/>
                </a:solidFill>
              </a:rPr>
              <a:t> source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87268" y="3508609"/>
            <a:ext cx="94449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MVTX</a:t>
            </a:r>
          </a:p>
          <a:p>
            <a:pPr algn="ctr"/>
            <a:r>
              <a:rPr lang="en-US" sz="1200" b="1" dirty="0">
                <a:solidFill>
                  <a:srgbClr val="FF0000"/>
                </a:solidFill>
              </a:rPr>
              <a:t>ALPIDE chip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6424679" y="3947192"/>
            <a:ext cx="34834" cy="429559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079535" y="3751999"/>
            <a:ext cx="9572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CE7A06"/>
                </a:solidFill>
              </a:rPr>
              <a:t>Scintillator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5623366" y="4026564"/>
            <a:ext cx="396506" cy="524451"/>
          </a:xfrm>
          <a:prstGeom prst="straightConnector1">
            <a:avLst/>
          </a:prstGeom>
          <a:ln w="44450">
            <a:solidFill>
              <a:srgbClr val="CE7A0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19612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09450" y="104503"/>
            <a:ext cx="8005899" cy="1397640"/>
          </a:xfrm>
        </p:spPr>
        <p:txBody>
          <a:bodyPr>
            <a:normAutofit/>
          </a:bodyPr>
          <a:lstStyle/>
          <a:p>
            <a:r>
              <a:rPr lang="en-US" dirty="0"/>
              <a:t>Parallel Effort at UT-Austin </a:t>
            </a:r>
            <a:br>
              <a:rPr lang="en-US" dirty="0"/>
            </a:br>
            <a:r>
              <a:rPr lang="mr-IN" dirty="0"/>
              <a:t>–</a:t>
            </a:r>
            <a:r>
              <a:rPr lang="en-US" dirty="0"/>
              <a:t> Shared R&amp;D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F5C98-76B8-484F-8A94-AC688B651EE9}" type="datetime1">
              <a:rPr lang="en-US" smtClean="0"/>
              <a:t>5/1/18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29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1646237"/>
            <a:ext cx="9144000" cy="51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442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208" y="153689"/>
            <a:ext cx="7784592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MVTX Flexible Printed Circuit (FPC)</a:t>
            </a:r>
            <a:br>
              <a:rPr lang="en-US" dirty="0"/>
            </a:br>
            <a:r>
              <a:rPr lang="en-US" sz="3100" dirty="0">
                <a:solidFill>
                  <a:srgbClr val="0000FF"/>
                </a:solidFill>
              </a:rPr>
              <a:t>Extend MVTX Service Cables? </a:t>
            </a:r>
            <a:br>
              <a:rPr lang="en-US" sz="3100" dirty="0">
                <a:solidFill>
                  <a:srgbClr val="0000FF"/>
                </a:solidFill>
              </a:rPr>
            </a:br>
            <a:r>
              <a:rPr lang="en-US" sz="3100" dirty="0">
                <a:solidFill>
                  <a:srgbClr val="0000FF"/>
                </a:solidFill>
              </a:rPr>
              <a:t>Maximum +10cm for HS signal, TBD through R&amp;D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7DEAA-6B2E-8C46-AC85-2D9243183143}" type="datetime1">
              <a:rPr lang="en-US" smtClean="0"/>
              <a:t>5/1/18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9700E-5D5B-B24D-80D9-1261721CE4E2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751309"/>
            <a:ext cx="9189083" cy="1468652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7708261" y="1885381"/>
            <a:ext cx="0" cy="974599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004210" y="2283133"/>
            <a:ext cx="11747" cy="436441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222661" y="1974328"/>
            <a:ext cx="8831678" cy="180301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984680" y="1433972"/>
            <a:ext cx="1321358" cy="33855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506.2 mm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1335563" y="2492551"/>
            <a:ext cx="878961" cy="24622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mm</a:t>
            </a:r>
            <a:endParaRPr lang="en-US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7572027" y="2398303"/>
            <a:ext cx="942013" cy="24622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41.9 mm</a:t>
            </a:r>
            <a:endParaRPr lang="en-US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645359" y="2201667"/>
            <a:ext cx="0" cy="502224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16200000">
            <a:off x="4311597" y="2529108"/>
            <a:ext cx="1073536" cy="24622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16.15 mm</a:t>
            </a:r>
            <a:endParaRPr lang="en-US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4047" y="3188987"/>
            <a:ext cx="5471158" cy="36003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5B4DD6-7D1F-5B44-92D9-3897E3591BB5}"/>
              </a:ext>
            </a:extLst>
          </p:cNvPr>
          <p:cNvSpPr txBox="1"/>
          <p:nvPr/>
        </p:nvSpPr>
        <p:spPr>
          <a:xfrm>
            <a:off x="6115050" y="532861"/>
            <a:ext cx="3297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Extend FPC/signal path by ~10cm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F6546D9-13FD-CB47-82A8-5AEB0BF862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7873"/>
          <a:stretch/>
        </p:blipFill>
        <p:spPr>
          <a:xfrm>
            <a:off x="316428" y="3455977"/>
            <a:ext cx="3399058" cy="36003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0C69F5-86F6-9143-BA1E-95A8E5861E72}"/>
              </a:ext>
            </a:extLst>
          </p:cNvPr>
          <p:cNvSpPr txBox="1"/>
          <p:nvPr/>
        </p:nvSpPr>
        <p:spPr>
          <a:xfrm>
            <a:off x="1320220" y="3421763"/>
            <a:ext cx="1907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Power connection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2D68148-CA40-9049-B712-8DDBBD1F72BE}"/>
              </a:ext>
            </a:extLst>
          </p:cNvPr>
          <p:cNvSpPr txBox="1"/>
          <p:nvPr/>
        </p:nvSpPr>
        <p:spPr>
          <a:xfrm>
            <a:off x="4168860" y="3271311"/>
            <a:ext cx="1865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Signal connection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37C5D5-F93E-8E4E-BA05-E1DF6EEEA007}"/>
              </a:ext>
            </a:extLst>
          </p:cNvPr>
          <p:cNvSpPr txBox="1"/>
          <p:nvPr/>
        </p:nvSpPr>
        <p:spPr>
          <a:xfrm>
            <a:off x="-111141" y="2345189"/>
            <a:ext cx="181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Extend by ~10cm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57B1D8E-873E-0A4C-855E-4E8BE6E0E341}"/>
              </a:ext>
            </a:extLst>
          </p:cNvPr>
          <p:cNvCxnSpPr>
            <a:cxnSpLocks/>
          </p:cNvCxnSpPr>
          <p:nvPr/>
        </p:nvCxnSpPr>
        <p:spPr>
          <a:xfrm flipV="1">
            <a:off x="0" y="2201667"/>
            <a:ext cx="2340883" cy="41909"/>
          </a:xfrm>
          <a:prstGeom prst="straightConnector1">
            <a:avLst/>
          </a:prstGeom>
          <a:ln w="34925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14CF31B-2A72-524E-8999-44B8D1930FD2}"/>
              </a:ext>
            </a:extLst>
          </p:cNvPr>
          <p:cNvSpPr txBox="1"/>
          <p:nvPr/>
        </p:nvSpPr>
        <p:spPr>
          <a:xfrm>
            <a:off x="7185426" y="3928326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signal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B2F70A1-EC48-C34A-9169-7E2A978B2AE2}"/>
              </a:ext>
            </a:extLst>
          </p:cNvPr>
          <p:cNvCxnSpPr/>
          <p:nvPr/>
        </p:nvCxnSpPr>
        <p:spPr>
          <a:xfrm>
            <a:off x="2442117" y="5397190"/>
            <a:ext cx="1839951" cy="0"/>
          </a:xfrm>
          <a:prstGeom prst="straightConnector1">
            <a:avLst/>
          </a:prstGeom>
          <a:ln w="603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D4CC725-F87A-1B41-A721-D4810E5FF6B6}"/>
              </a:ext>
            </a:extLst>
          </p:cNvPr>
          <p:cNvSpPr txBox="1"/>
          <p:nvPr/>
        </p:nvSpPr>
        <p:spPr>
          <a:xfrm>
            <a:off x="2565137" y="5462051"/>
            <a:ext cx="1779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Power cable </a:t>
            </a:r>
          </a:p>
          <a:p>
            <a:r>
              <a:rPr lang="en-US" dirty="0">
                <a:solidFill>
                  <a:srgbClr val="FF0000"/>
                </a:solidFill>
              </a:rPr>
              <a:t>Extension ~50cm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97DB5F3-1E5C-A84E-B367-1B693E337110}"/>
              </a:ext>
            </a:extLst>
          </p:cNvPr>
          <p:cNvSpPr txBox="1"/>
          <p:nvPr/>
        </p:nvSpPr>
        <p:spPr>
          <a:xfrm>
            <a:off x="6777318" y="4827494"/>
            <a:ext cx="22770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Also Impacting  </a:t>
            </a:r>
          </a:p>
          <a:p>
            <a:r>
              <a:rPr lang="en-US" b="1" dirty="0" err="1">
                <a:solidFill>
                  <a:srgbClr val="FF0000"/>
                </a:solidFill>
              </a:rPr>
              <a:t>SamTec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Cable length: </a:t>
            </a:r>
          </a:p>
          <a:p>
            <a:r>
              <a:rPr lang="en-US" b="1" dirty="0">
                <a:solidFill>
                  <a:srgbClr val="FF0000"/>
                </a:solidFill>
              </a:rPr>
              <a:t>5~7m </a:t>
            </a:r>
          </a:p>
        </p:txBody>
      </p:sp>
    </p:spTree>
    <p:extLst>
      <p:ext uri="{BB962C8B-B14F-4D97-AF65-F5344CB8AC3E}">
        <p14:creationId xmlns:p14="http://schemas.microsoft.com/office/powerpoint/2010/main" val="16550313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152F1E3-9C01-5340-8868-1D8E5EE25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97" y="81546"/>
            <a:ext cx="7740553" cy="1032551"/>
          </a:xfrm>
        </p:spPr>
        <p:txBody>
          <a:bodyPr>
            <a:normAutofit/>
          </a:bodyPr>
          <a:lstStyle/>
          <a:p>
            <a:r>
              <a:rPr lang="en-US" sz="4000" dirty="0"/>
              <a:t>Summary: Major Remaining R&amp;D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BEB42C-35AE-1943-9DD7-DEA17CA76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50815"/>
            <a:ext cx="78867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Mechanical/Electrical integration with INTT+TPC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Carbon structure design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FPC extension 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Support structure and installation procedure </a:t>
            </a:r>
          </a:p>
          <a:p>
            <a:r>
              <a:rPr lang="en-US" dirty="0"/>
              <a:t>Full electrical system control 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Power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Safety and interlock 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Online monitoring &amp; controls </a:t>
            </a:r>
          </a:p>
          <a:p>
            <a:r>
              <a:rPr lang="en-US" dirty="0"/>
              <a:t>Integrate readout system firmware/software with slow controls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Multi-stave readout with single RU</a:t>
            </a:r>
          </a:p>
          <a:p>
            <a:r>
              <a:rPr lang="en-US" dirty="0">
                <a:solidFill>
                  <a:srgbClr val="0432FF"/>
                </a:solidFill>
              </a:rPr>
              <a:t>Detector &amp; Physics simulations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A0704D-8F93-D147-80AB-716497320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3301D-D63C-4D40-88F7-7B3A354A73FF}" type="datetime1">
              <a:rPr lang="en-US" smtClean="0"/>
              <a:t>5/1/18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FFD188-14CB-EE4E-AD1C-E8FBEB0E4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079831-2F46-C841-B54E-01822A001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8763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068FD-AEE7-C248-B2A3-6268332B6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397F9-B780-564B-9DC6-7A3D1A2F8C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27720-AAFD-F542-9D7C-DE612B70C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D3EF9-7BCB-074D-AA97-50D936F786E1}" type="datetime1">
              <a:rPr lang="en-US" smtClean="0"/>
              <a:t>5/1/18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E7B586-1ED6-264F-B69F-57E4868B5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C276C3-286C-D449-9F09-58508D16F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9FB85-7CA6-7043-9E4F-3A46F3E1364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381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C5EFE-6AEA-1D41-8DD5-B118B1BF4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slides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48761E-38F0-3040-9166-5225757DD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5B3C3-E538-A447-B78F-0566FE4D4BB8}" type="datetime1">
              <a:rPr lang="en-US" smtClean="0"/>
              <a:t>5/1/18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319D8F-0CA0-2D4E-AB16-554D22ADA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2FD0ED-BE16-3244-8C2F-945D155DB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9FB85-7CA6-7043-9E4F-3A46F3E1364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798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" y="-2779"/>
            <a:ext cx="9144000" cy="1325563"/>
          </a:xfrm>
        </p:spPr>
        <p:txBody>
          <a:bodyPr>
            <a:noAutofit/>
          </a:bodyPr>
          <a:lstStyle/>
          <a:p>
            <a:r>
              <a:rPr lang="en-US" sz="28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sPHENIX</a:t>
            </a:r>
            <a:r>
              <a:rPr lang="en-US" sz="28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CAD model sectioned - view showing overall scale of </a:t>
            </a:r>
            <a:r>
              <a:rPr lang="en-US" sz="28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sPHENIX</a:t>
            </a:r>
            <a:r>
              <a:rPr lang="en-US" sz="28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detector; including all three tracking elements; MVTX, INTT and TPC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B5E45-6B1A-354B-A3F6-5EEF5A0B1F2E}" type="datetime1">
              <a:rPr lang="en-US" smtClean="0"/>
              <a:t>5/1/18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A2713-8DEA-425B-B4E1-1116CFAF7337}" type="slidenum">
              <a:rPr lang="en-US" smtClean="0"/>
              <a:t>33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82" t="18192" r="8836" b="16449"/>
          <a:stretch/>
        </p:blipFill>
        <p:spPr>
          <a:xfrm>
            <a:off x="749753" y="1242240"/>
            <a:ext cx="6615793" cy="4904246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4305300" y="3491753"/>
            <a:ext cx="2241" cy="2747682"/>
          </a:xfrm>
          <a:prstGeom prst="line">
            <a:avLst/>
          </a:prstGeom>
          <a:ln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525266" y="5641962"/>
            <a:ext cx="8259" cy="597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B707FA0-C1AB-9C4B-A4FE-090B2394423B}"/>
              </a:ext>
            </a:extLst>
          </p:cNvPr>
          <p:cNvGrpSpPr/>
          <p:nvPr/>
        </p:nvGrpSpPr>
        <p:grpSpPr>
          <a:xfrm>
            <a:off x="1533526" y="6075520"/>
            <a:ext cx="2771774" cy="0"/>
            <a:chOff x="1533526" y="6186733"/>
            <a:chExt cx="2771774" cy="0"/>
          </a:xfrm>
        </p:grpSpPr>
        <p:cxnSp>
          <p:nvCxnSpPr>
            <p:cNvPr id="17" name="Straight Arrow Connector 16"/>
            <p:cNvCxnSpPr/>
            <p:nvPr/>
          </p:nvCxnSpPr>
          <p:spPr>
            <a:xfrm flipH="1">
              <a:off x="1533526" y="6186733"/>
              <a:ext cx="56959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3810000" y="6186733"/>
              <a:ext cx="4953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2222500" y="5888162"/>
            <a:ext cx="1585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3,285.235 mm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5952" y="6137102"/>
            <a:ext cx="8402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NOTE; MVTX service cone and supports are not shown, MVTX offset in Z by 18cm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08371" y="4746171"/>
            <a:ext cx="1262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82543" y="2667000"/>
            <a:ext cx="968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TPC</a:t>
            </a:r>
          </a:p>
        </p:txBody>
      </p:sp>
      <p:cxnSp>
        <p:nvCxnSpPr>
          <p:cNvPr id="10" name="Straight Arrow Connector 9"/>
          <p:cNvCxnSpPr>
            <a:stCxn id="8" idx="1"/>
          </p:cNvCxnSpPr>
          <p:nvPr/>
        </p:nvCxnSpPr>
        <p:spPr>
          <a:xfrm flipH="1">
            <a:off x="4822371" y="2851666"/>
            <a:ext cx="2460172" cy="52290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7" idx="1"/>
          </p:cNvCxnSpPr>
          <p:nvPr/>
        </p:nvCxnSpPr>
        <p:spPr>
          <a:xfrm flipH="1" flipV="1">
            <a:off x="4463143" y="3810000"/>
            <a:ext cx="2645228" cy="11208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E98DC14-8B81-4946-A4E3-ED66BE441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</p:spTree>
    <p:extLst>
      <p:ext uri="{BB962C8B-B14F-4D97-AF65-F5344CB8AC3E}">
        <p14:creationId xmlns:p14="http://schemas.microsoft.com/office/powerpoint/2010/main" val="9470838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195943"/>
            <a:ext cx="8649730" cy="1533015"/>
          </a:xfrm>
        </p:spPr>
        <p:txBody>
          <a:bodyPr>
            <a:normAutofit/>
          </a:bodyPr>
          <a:lstStyle/>
          <a:p>
            <a:r>
              <a:rPr lang="en-US" sz="3200" b="1" dirty="0"/>
              <a:t>BNL control envelope  drawing - needs update for TPC, INTT, MVTX, MB </a:t>
            </a:r>
            <a:br>
              <a:rPr lang="en-US" sz="3200" b="1" dirty="0"/>
            </a:br>
            <a:r>
              <a:rPr lang="en-US" sz="3200" b="1" dirty="0"/>
              <a:t>Z location of the inner </a:t>
            </a:r>
            <a:r>
              <a:rPr lang="en-US" sz="3200" b="1" dirty="0" err="1"/>
              <a:t>Hcal</a:t>
            </a:r>
            <a:r>
              <a:rPr lang="en-US" sz="3200" b="1" dirty="0"/>
              <a:t>  is at 2175,0mm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6777A-1052-5844-A0D7-FD4651E8A7BA}" type="datetime1">
              <a:rPr lang="en-US" smtClean="0"/>
              <a:t>5/1/18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34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7499" t="7411" r="6429"/>
          <a:stretch/>
        </p:blipFill>
        <p:spPr>
          <a:xfrm>
            <a:off x="1730828" y="1851422"/>
            <a:ext cx="5657850" cy="4117074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6886291" y="3283624"/>
            <a:ext cx="502388" cy="626336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Box 7"/>
          <p:cNvSpPr txBox="1"/>
          <p:nvPr/>
        </p:nvSpPr>
        <p:spPr>
          <a:xfrm>
            <a:off x="7388679" y="3458292"/>
            <a:ext cx="98135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Z=2175mm</a:t>
            </a:r>
          </a:p>
        </p:txBody>
      </p:sp>
    </p:spTree>
    <p:extLst>
      <p:ext uri="{BB962C8B-B14F-4D97-AF65-F5344CB8AC3E}">
        <p14:creationId xmlns:p14="http://schemas.microsoft.com/office/powerpoint/2010/main" val="33651748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08357" y="3289335"/>
            <a:ext cx="3708734" cy="1520491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" name="Rectangle 4"/>
          <p:cNvSpPr/>
          <p:nvPr/>
        </p:nvSpPr>
        <p:spPr>
          <a:xfrm>
            <a:off x="4615816" y="3289336"/>
            <a:ext cx="3708734" cy="1520491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" name="Rectangle 5"/>
          <p:cNvSpPr/>
          <p:nvPr/>
        </p:nvSpPr>
        <p:spPr>
          <a:xfrm>
            <a:off x="4287520" y="3345652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7" name="Rectangle 6"/>
          <p:cNvSpPr/>
          <p:nvPr/>
        </p:nvSpPr>
        <p:spPr>
          <a:xfrm>
            <a:off x="4287520" y="3422287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" name="Rectangle 7"/>
          <p:cNvSpPr/>
          <p:nvPr/>
        </p:nvSpPr>
        <p:spPr>
          <a:xfrm>
            <a:off x="4287520" y="3498923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" name="Rectangle 8"/>
          <p:cNvSpPr/>
          <p:nvPr/>
        </p:nvSpPr>
        <p:spPr>
          <a:xfrm>
            <a:off x="4287520" y="3575559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" name="Rectangle 9"/>
          <p:cNvSpPr/>
          <p:nvPr/>
        </p:nvSpPr>
        <p:spPr>
          <a:xfrm>
            <a:off x="4287520" y="3652195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Rectangle 10"/>
          <p:cNvSpPr/>
          <p:nvPr/>
        </p:nvSpPr>
        <p:spPr>
          <a:xfrm>
            <a:off x="4287520" y="3728830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" name="Rectangle 11"/>
          <p:cNvSpPr/>
          <p:nvPr/>
        </p:nvSpPr>
        <p:spPr>
          <a:xfrm>
            <a:off x="4287520" y="3805466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3" name="Rectangle 12"/>
          <p:cNvSpPr/>
          <p:nvPr/>
        </p:nvSpPr>
        <p:spPr>
          <a:xfrm>
            <a:off x="4287520" y="3882102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4" name="Rectangle 13"/>
          <p:cNvSpPr/>
          <p:nvPr/>
        </p:nvSpPr>
        <p:spPr>
          <a:xfrm>
            <a:off x="4287520" y="3958738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" name="Rectangle 14"/>
          <p:cNvSpPr/>
          <p:nvPr/>
        </p:nvSpPr>
        <p:spPr>
          <a:xfrm>
            <a:off x="4287520" y="4035373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6" name="Rectangle 15"/>
          <p:cNvSpPr/>
          <p:nvPr/>
        </p:nvSpPr>
        <p:spPr>
          <a:xfrm>
            <a:off x="4287520" y="4112009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7" name="Rectangle 16"/>
          <p:cNvSpPr/>
          <p:nvPr/>
        </p:nvSpPr>
        <p:spPr>
          <a:xfrm>
            <a:off x="4287520" y="4188645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8" name="Rectangle 17"/>
          <p:cNvSpPr/>
          <p:nvPr/>
        </p:nvSpPr>
        <p:spPr>
          <a:xfrm>
            <a:off x="4287520" y="4265281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9" name="Rectangle 18"/>
          <p:cNvSpPr/>
          <p:nvPr/>
        </p:nvSpPr>
        <p:spPr>
          <a:xfrm>
            <a:off x="4287520" y="4341916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0" name="Rectangle 19"/>
          <p:cNvSpPr/>
          <p:nvPr/>
        </p:nvSpPr>
        <p:spPr>
          <a:xfrm>
            <a:off x="4287520" y="4418552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1" name="Rectangle 20"/>
          <p:cNvSpPr/>
          <p:nvPr/>
        </p:nvSpPr>
        <p:spPr>
          <a:xfrm>
            <a:off x="4287520" y="4495188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2" name="Rectangle 21"/>
          <p:cNvSpPr/>
          <p:nvPr/>
        </p:nvSpPr>
        <p:spPr>
          <a:xfrm>
            <a:off x="4287520" y="4571824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3" name="Rectangle 22"/>
          <p:cNvSpPr/>
          <p:nvPr/>
        </p:nvSpPr>
        <p:spPr>
          <a:xfrm>
            <a:off x="4287520" y="4648459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4" name="Rectangle 23"/>
          <p:cNvSpPr/>
          <p:nvPr/>
        </p:nvSpPr>
        <p:spPr>
          <a:xfrm>
            <a:off x="4287520" y="4725095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1290320" y="3366844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1290320" y="3440941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1290320" y="3518012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1290320" y="3592109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1290320" y="3672077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1290320" y="3746174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1290320" y="3828326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1290320" y="3902423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1290320" y="3979930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1290320" y="4054027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1290320" y="4131098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1290320" y="4205195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1290320" y="4285163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1290320" y="4359260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1290320" y="4441412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1290320" y="4515509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1290320" y="4588085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1290320" y="4665157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1290320" y="4749413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4690744" y="3345442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0" name="Rectangle 49"/>
          <p:cNvSpPr/>
          <p:nvPr/>
        </p:nvSpPr>
        <p:spPr>
          <a:xfrm>
            <a:off x="4690744" y="3422078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1" name="Rectangle 50"/>
          <p:cNvSpPr/>
          <p:nvPr/>
        </p:nvSpPr>
        <p:spPr>
          <a:xfrm>
            <a:off x="4690744" y="3498714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2" name="Rectangle 51"/>
          <p:cNvSpPr/>
          <p:nvPr/>
        </p:nvSpPr>
        <p:spPr>
          <a:xfrm>
            <a:off x="4690744" y="3575350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3" name="Rectangle 52"/>
          <p:cNvSpPr/>
          <p:nvPr/>
        </p:nvSpPr>
        <p:spPr>
          <a:xfrm>
            <a:off x="4690744" y="3651985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4" name="Rectangle 53"/>
          <p:cNvSpPr/>
          <p:nvPr/>
        </p:nvSpPr>
        <p:spPr>
          <a:xfrm>
            <a:off x="4690744" y="3728621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5" name="Rectangle 54"/>
          <p:cNvSpPr/>
          <p:nvPr/>
        </p:nvSpPr>
        <p:spPr>
          <a:xfrm>
            <a:off x="4690744" y="3805257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6" name="Rectangle 55"/>
          <p:cNvSpPr/>
          <p:nvPr/>
        </p:nvSpPr>
        <p:spPr>
          <a:xfrm>
            <a:off x="4690744" y="3881893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7" name="Rectangle 56"/>
          <p:cNvSpPr/>
          <p:nvPr/>
        </p:nvSpPr>
        <p:spPr>
          <a:xfrm>
            <a:off x="4690744" y="3958528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8" name="Rectangle 57"/>
          <p:cNvSpPr/>
          <p:nvPr/>
        </p:nvSpPr>
        <p:spPr>
          <a:xfrm>
            <a:off x="4690744" y="4035164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9" name="Rectangle 58"/>
          <p:cNvSpPr/>
          <p:nvPr/>
        </p:nvSpPr>
        <p:spPr>
          <a:xfrm>
            <a:off x="4690744" y="4111800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0" name="Rectangle 59"/>
          <p:cNvSpPr/>
          <p:nvPr/>
        </p:nvSpPr>
        <p:spPr>
          <a:xfrm>
            <a:off x="4690744" y="4188436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1" name="Rectangle 60"/>
          <p:cNvSpPr/>
          <p:nvPr/>
        </p:nvSpPr>
        <p:spPr>
          <a:xfrm>
            <a:off x="4690744" y="4265071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2" name="Rectangle 61"/>
          <p:cNvSpPr/>
          <p:nvPr/>
        </p:nvSpPr>
        <p:spPr>
          <a:xfrm>
            <a:off x="4690744" y="4341707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3" name="Rectangle 62"/>
          <p:cNvSpPr/>
          <p:nvPr/>
        </p:nvSpPr>
        <p:spPr>
          <a:xfrm>
            <a:off x="4690744" y="4418343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4" name="Rectangle 63"/>
          <p:cNvSpPr/>
          <p:nvPr/>
        </p:nvSpPr>
        <p:spPr>
          <a:xfrm>
            <a:off x="4690744" y="4494979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5" name="Rectangle 64"/>
          <p:cNvSpPr/>
          <p:nvPr/>
        </p:nvSpPr>
        <p:spPr>
          <a:xfrm>
            <a:off x="4690744" y="4571614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6" name="Rectangle 65"/>
          <p:cNvSpPr/>
          <p:nvPr/>
        </p:nvSpPr>
        <p:spPr>
          <a:xfrm>
            <a:off x="4690744" y="4648250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7" name="Rectangle 66"/>
          <p:cNvSpPr/>
          <p:nvPr/>
        </p:nvSpPr>
        <p:spPr>
          <a:xfrm>
            <a:off x="4690744" y="4724886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cxnSp>
        <p:nvCxnSpPr>
          <p:cNvPr id="68" name="Straight Connector 67"/>
          <p:cNvCxnSpPr/>
          <p:nvPr/>
        </p:nvCxnSpPr>
        <p:spPr>
          <a:xfrm flipH="1">
            <a:off x="4843144" y="3365761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H="1">
            <a:off x="4843144" y="3439858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H="1">
            <a:off x="4843144" y="3516929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4843144" y="3591026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>
            <a:off x="4843144" y="3670994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>
            <a:off x="4843144" y="3745091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>
            <a:off x="4843144" y="3827243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flipH="1">
            <a:off x="4843144" y="3901340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H="1">
            <a:off x="4843144" y="3978847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H="1">
            <a:off x="4843144" y="4052944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4843144" y="4130015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H="1">
            <a:off x="4843144" y="4204112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H="1">
            <a:off x="4843144" y="4284080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H="1">
            <a:off x="4843144" y="4358177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>
            <a:off x="4843144" y="4440329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flipH="1">
            <a:off x="4843144" y="4514426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H="1">
            <a:off x="4843144" y="4587002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H="1">
            <a:off x="4843144" y="4664074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H="1">
            <a:off x="4843144" y="4748330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ectangle 86"/>
          <p:cNvSpPr/>
          <p:nvPr/>
        </p:nvSpPr>
        <p:spPr>
          <a:xfrm>
            <a:off x="4236721" y="3289335"/>
            <a:ext cx="665480" cy="1520491"/>
          </a:xfrm>
          <a:prstGeom prst="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8" name="TextBox 87"/>
          <p:cNvSpPr txBox="1"/>
          <p:nvPr/>
        </p:nvSpPr>
        <p:spPr>
          <a:xfrm>
            <a:off x="1915160" y="3004151"/>
            <a:ext cx="17475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Aluminum Flex</a:t>
            </a:r>
            <a:endParaRPr lang="en-GB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6680836" y="3001190"/>
            <a:ext cx="17475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Copper Flex</a:t>
            </a:r>
            <a:endParaRPr lang="en-GB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3698240" y="5123552"/>
            <a:ext cx="17475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 err="1">
                <a:latin typeface="Arial" panose="020B0604020202020204" pitchFamily="34" charset="0"/>
                <a:cs typeface="Arial" panose="020B0604020202020204" pitchFamily="34" charset="0"/>
              </a:rPr>
              <a:t>Bidge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 Flex</a:t>
            </a:r>
            <a:endParaRPr lang="en-GB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Down Arrow 90"/>
          <p:cNvSpPr/>
          <p:nvPr/>
        </p:nvSpPr>
        <p:spPr>
          <a:xfrm rot="10800000">
            <a:off x="4512947" y="4746090"/>
            <a:ext cx="121284" cy="3580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2" name="Rectangle 91"/>
          <p:cNvSpPr/>
          <p:nvPr/>
        </p:nvSpPr>
        <p:spPr>
          <a:xfrm>
            <a:off x="808357" y="5611731"/>
            <a:ext cx="3704591" cy="342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3" name="Rectangle 92"/>
          <p:cNvSpPr/>
          <p:nvPr/>
        </p:nvSpPr>
        <p:spPr>
          <a:xfrm>
            <a:off x="4634232" y="5609194"/>
            <a:ext cx="3704591" cy="342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4" name="Rectangle 93"/>
          <p:cNvSpPr/>
          <p:nvPr/>
        </p:nvSpPr>
        <p:spPr>
          <a:xfrm>
            <a:off x="4287520" y="5571492"/>
            <a:ext cx="157481" cy="34289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5" name="Rectangle 94"/>
          <p:cNvSpPr/>
          <p:nvPr/>
        </p:nvSpPr>
        <p:spPr>
          <a:xfrm>
            <a:off x="4685664" y="5571492"/>
            <a:ext cx="157481" cy="34289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6" name="Rectangle 95"/>
          <p:cNvSpPr/>
          <p:nvPr/>
        </p:nvSpPr>
        <p:spPr>
          <a:xfrm>
            <a:off x="4236721" y="5485050"/>
            <a:ext cx="665480" cy="35961"/>
          </a:xfrm>
          <a:prstGeom prst="rect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76" name="Rectangle 175"/>
          <p:cNvSpPr/>
          <p:nvPr/>
        </p:nvSpPr>
        <p:spPr>
          <a:xfrm>
            <a:off x="4685664" y="5520874"/>
            <a:ext cx="157481" cy="34289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77" name="Rectangle 176"/>
          <p:cNvSpPr/>
          <p:nvPr/>
        </p:nvSpPr>
        <p:spPr>
          <a:xfrm>
            <a:off x="4685664" y="5450977"/>
            <a:ext cx="157481" cy="34289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78" name="Rectangle 177"/>
          <p:cNvSpPr/>
          <p:nvPr/>
        </p:nvSpPr>
        <p:spPr>
          <a:xfrm>
            <a:off x="4287520" y="5521012"/>
            <a:ext cx="157481" cy="34289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79" name="Rectangle 178"/>
          <p:cNvSpPr/>
          <p:nvPr/>
        </p:nvSpPr>
        <p:spPr>
          <a:xfrm>
            <a:off x="4287520" y="5449905"/>
            <a:ext cx="157481" cy="34289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80" name="Rectangle 179"/>
          <p:cNvSpPr/>
          <p:nvPr/>
        </p:nvSpPr>
        <p:spPr>
          <a:xfrm>
            <a:off x="4312558" y="5449905"/>
            <a:ext cx="34289" cy="10525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81" name="Rectangle 180"/>
          <p:cNvSpPr/>
          <p:nvPr/>
        </p:nvSpPr>
        <p:spPr>
          <a:xfrm>
            <a:off x="4386037" y="5450253"/>
            <a:ext cx="34289" cy="10525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82" name="Rectangle 181"/>
          <p:cNvSpPr/>
          <p:nvPr/>
        </p:nvSpPr>
        <p:spPr>
          <a:xfrm>
            <a:off x="4710340" y="5449905"/>
            <a:ext cx="34289" cy="10525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83" name="Rectangle 182"/>
          <p:cNvSpPr/>
          <p:nvPr/>
        </p:nvSpPr>
        <p:spPr>
          <a:xfrm>
            <a:off x="4783819" y="5450253"/>
            <a:ext cx="34289" cy="10525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84" name="Oval 183"/>
          <p:cNvSpPr/>
          <p:nvPr/>
        </p:nvSpPr>
        <p:spPr>
          <a:xfrm>
            <a:off x="4710340" y="3347629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85" name="Oval 184"/>
          <p:cNvSpPr/>
          <p:nvPr/>
        </p:nvSpPr>
        <p:spPr>
          <a:xfrm>
            <a:off x="4783818" y="3347629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86" name="Oval 185"/>
          <p:cNvSpPr/>
          <p:nvPr/>
        </p:nvSpPr>
        <p:spPr>
          <a:xfrm>
            <a:off x="4710340" y="3425044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87" name="Oval 186"/>
          <p:cNvSpPr/>
          <p:nvPr/>
        </p:nvSpPr>
        <p:spPr>
          <a:xfrm>
            <a:off x="4783818" y="3425044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88" name="Oval 187"/>
          <p:cNvSpPr/>
          <p:nvPr/>
        </p:nvSpPr>
        <p:spPr>
          <a:xfrm>
            <a:off x="4711807" y="3502834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89" name="Oval 188"/>
          <p:cNvSpPr/>
          <p:nvPr/>
        </p:nvSpPr>
        <p:spPr>
          <a:xfrm>
            <a:off x="4785286" y="3502834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90" name="Oval 189"/>
          <p:cNvSpPr/>
          <p:nvPr/>
        </p:nvSpPr>
        <p:spPr>
          <a:xfrm>
            <a:off x="4311805" y="3347629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91" name="Oval 190"/>
          <p:cNvSpPr/>
          <p:nvPr/>
        </p:nvSpPr>
        <p:spPr>
          <a:xfrm>
            <a:off x="4385284" y="3347629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92" name="Oval 191"/>
          <p:cNvSpPr/>
          <p:nvPr/>
        </p:nvSpPr>
        <p:spPr>
          <a:xfrm>
            <a:off x="4312377" y="3426301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93" name="Oval 192"/>
          <p:cNvSpPr/>
          <p:nvPr/>
        </p:nvSpPr>
        <p:spPr>
          <a:xfrm>
            <a:off x="4385855" y="3426301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94" name="Oval 193"/>
          <p:cNvSpPr/>
          <p:nvPr/>
        </p:nvSpPr>
        <p:spPr>
          <a:xfrm>
            <a:off x="4311805" y="3500422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95" name="Oval 194"/>
          <p:cNvSpPr/>
          <p:nvPr/>
        </p:nvSpPr>
        <p:spPr>
          <a:xfrm>
            <a:off x="4385284" y="3500422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96" name="Oval 195"/>
          <p:cNvSpPr/>
          <p:nvPr/>
        </p:nvSpPr>
        <p:spPr>
          <a:xfrm>
            <a:off x="4311805" y="3577142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97" name="Oval 196"/>
          <p:cNvSpPr/>
          <p:nvPr/>
        </p:nvSpPr>
        <p:spPr>
          <a:xfrm>
            <a:off x="4385284" y="3577142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98" name="Oval 197"/>
          <p:cNvSpPr/>
          <p:nvPr/>
        </p:nvSpPr>
        <p:spPr>
          <a:xfrm>
            <a:off x="4710340" y="3580524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99" name="Oval 198"/>
          <p:cNvSpPr/>
          <p:nvPr/>
        </p:nvSpPr>
        <p:spPr>
          <a:xfrm>
            <a:off x="4783818" y="3580524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00" name="Oval 199"/>
          <p:cNvSpPr/>
          <p:nvPr/>
        </p:nvSpPr>
        <p:spPr>
          <a:xfrm>
            <a:off x="4710340" y="3656449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01" name="Oval 200"/>
          <p:cNvSpPr/>
          <p:nvPr/>
        </p:nvSpPr>
        <p:spPr>
          <a:xfrm>
            <a:off x="4783818" y="3656449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02" name="Oval 201"/>
          <p:cNvSpPr/>
          <p:nvPr/>
        </p:nvSpPr>
        <p:spPr>
          <a:xfrm>
            <a:off x="4710340" y="3733864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03" name="Oval 202"/>
          <p:cNvSpPr/>
          <p:nvPr/>
        </p:nvSpPr>
        <p:spPr>
          <a:xfrm>
            <a:off x="4783818" y="3733864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04" name="Oval 203"/>
          <p:cNvSpPr/>
          <p:nvPr/>
        </p:nvSpPr>
        <p:spPr>
          <a:xfrm>
            <a:off x="4711807" y="3811654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05" name="Oval 204"/>
          <p:cNvSpPr/>
          <p:nvPr/>
        </p:nvSpPr>
        <p:spPr>
          <a:xfrm>
            <a:off x="4785286" y="3811654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06" name="Oval 205"/>
          <p:cNvSpPr/>
          <p:nvPr/>
        </p:nvSpPr>
        <p:spPr>
          <a:xfrm>
            <a:off x="4311805" y="3656449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07" name="Oval 206"/>
          <p:cNvSpPr/>
          <p:nvPr/>
        </p:nvSpPr>
        <p:spPr>
          <a:xfrm>
            <a:off x="4385284" y="3656449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08" name="Oval 207"/>
          <p:cNvSpPr/>
          <p:nvPr/>
        </p:nvSpPr>
        <p:spPr>
          <a:xfrm>
            <a:off x="4312377" y="3735121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09" name="Oval 208"/>
          <p:cNvSpPr/>
          <p:nvPr/>
        </p:nvSpPr>
        <p:spPr>
          <a:xfrm>
            <a:off x="4385855" y="3735121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10" name="Oval 209"/>
          <p:cNvSpPr/>
          <p:nvPr/>
        </p:nvSpPr>
        <p:spPr>
          <a:xfrm>
            <a:off x="4311805" y="3809242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11" name="Oval 210"/>
          <p:cNvSpPr/>
          <p:nvPr/>
        </p:nvSpPr>
        <p:spPr>
          <a:xfrm>
            <a:off x="4385284" y="3809242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12" name="Oval 211"/>
          <p:cNvSpPr/>
          <p:nvPr/>
        </p:nvSpPr>
        <p:spPr>
          <a:xfrm>
            <a:off x="4311805" y="3885962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13" name="Oval 212"/>
          <p:cNvSpPr/>
          <p:nvPr/>
        </p:nvSpPr>
        <p:spPr>
          <a:xfrm>
            <a:off x="4385284" y="3885962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14" name="Oval 213"/>
          <p:cNvSpPr/>
          <p:nvPr/>
        </p:nvSpPr>
        <p:spPr>
          <a:xfrm>
            <a:off x="4710340" y="3889344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15" name="Oval 214"/>
          <p:cNvSpPr/>
          <p:nvPr/>
        </p:nvSpPr>
        <p:spPr>
          <a:xfrm>
            <a:off x="4783818" y="3889344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16" name="Oval 215"/>
          <p:cNvSpPr/>
          <p:nvPr/>
        </p:nvSpPr>
        <p:spPr>
          <a:xfrm>
            <a:off x="4710340" y="3962428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17" name="Oval 216"/>
          <p:cNvSpPr/>
          <p:nvPr/>
        </p:nvSpPr>
        <p:spPr>
          <a:xfrm>
            <a:off x="4783818" y="3962428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18" name="Oval 217"/>
          <p:cNvSpPr/>
          <p:nvPr/>
        </p:nvSpPr>
        <p:spPr>
          <a:xfrm>
            <a:off x="4710340" y="4039843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19" name="Oval 218"/>
          <p:cNvSpPr/>
          <p:nvPr/>
        </p:nvSpPr>
        <p:spPr>
          <a:xfrm>
            <a:off x="4783818" y="4039843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20" name="Oval 219"/>
          <p:cNvSpPr/>
          <p:nvPr/>
        </p:nvSpPr>
        <p:spPr>
          <a:xfrm>
            <a:off x="4711807" y="4117633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21" name="Oval 220"/>
          <p:cNvSpPr/>
          <p:nvPr/>
        </p:nvSpPr>
        <p:spPr>
          <a:xfrm>
            <a:off x="4785286" y="4117633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22" name="Oval 221"/>
          <p:cNvSpPr/>
          <p:nvPr/>
        </p:nvSpPr>
        <p:spPr>
          <a:xfrm>
            <a:off x="4311805" y="3962428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23" name="Oval 222"/>
          <p:cNvSpPr/>
          <p:nvPr/>
        </p:nvSpPr>
        <p:spPr>
          <a:xfrm>
            <a:off x="4385284" y="3962428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24" name="Oval 223"/>
          <p:cNvSpPr/>
          <p:nvPr/>
        </p:nvSpPr>
        <p:spPr>
          <a:xfrm>
            <a:off x="4312377" y="4041100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25" name="Oval 224"/>
          <p:cNvSpPr/>
          <p:nvPr/>
        </p:nvSpPr>
        <p:spPr>
          <a:xfrm>
            <a:off x="4385855" y="4041100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26" name="Oval 225"/>
          <p:cNvSpPr/>
          <p:nvPr/>
        </p:nvSpPr>
        <p:spPr>
          <a:xfrm>
            <a:off x="4311805" y="4115221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27" name="Oval 226"/>
          <p:cNvSpPr/>
          <p:nvPr/>
        </p:nvSpPr>
        <p:spPr>
          <a:xfrm>
            <a:off x="4385284" y="4115221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28" name="Oval 227"/>
          <p:cNvSpPr/>
          <p:nvPr/>
        </p:nvSpPr>
        <p:spPr>
          <a:xfrm>
            <a:off x="4311805" y="4191941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29" name="Oval 228"/>
          <p:cNvSpPr/>
          <p:nvPr/>
        </p:nvSpPr>
        <p:spPr>
          <a:xfrm>
            <a:off x="4385284" y="4191941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30" name="Oval 229"/>
          <p:cNvSpPr/>
          <p:nvPr/>
        </p:nvSpPr>
        <p:spPr>
          <a:xfrm>
            <a:off x="4710340" y="4195323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31" name="Oval 230"/>
          <p:cNvSpPr/>
          <p:nvPr/>
        </p:nvSpPr>
        <p:spPr>
          <a:xfrm>
            <a:off x="4783818" y="4195323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32" name="Oval 231"/>
          <p:cNvSpPr/>
          <p:nvPr/>
        </p:nvSpPr>
        <p:spPr>
          <a:xfrm>
            <a:off x="4710340" y="4268897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33" name="Oval 232"/>
          <p:cNvSpPr/>
          <p:nvPr/>
        </p:nvSpPr>
        <p:spPr>
          <a:xfrm>
            <a:off x="4783818" y="4268897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34" name="Oval 233"/>
          <p:cNvSpPr/>
          <p:nvPr/>
        </p:nvSpPr>
        <p:spPr>
          <a:xfrm>
            <a:off x="4710340" y="4346311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35" name="Oval 234"/>
          <p:cNvSpPr/>
          <p:nvPr/>
        </p:nvSpPr>
        <p:spPr>
          <a:xfrm>
            <a:off x="4783818" y="4346311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36" name="Oval 235"/>
          <p:cNvSpPr/>
          <p:nvPr/>
        </p:nvSpPr>
        <p:spPr>
          <a:xfrm>
            <a:off x="4711807" y="4424101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37" name="Oval 236"/>
          <p:cNvSpPr/>
          <p:nvPr/>
        </p:nvSpPr>
        <p:spPr>
          <a:xfrm>
            <a:off x="4785286" y="4424101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38" name="Oval 237"/>
          <p:cNvSpPr/>
          <p:nvPr/>
        </p:nvSpPr>
        <p:spPr>
          <a:xfrm>
            <a:off x="4311805" y="4268897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39" name="Oval 238"/>
          <p:cNvSpPr/>
          <p:nvPr/>
        </p:nvSpPr>
        <p:spPr>
          <a:xfrm>
            <a:off x="4385284" y="4268897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40" name="Oval 239"/>
          <p:cNvSpPr/>
          <p:nvPr/>
        </p:nvSpPr>
        <p:spPr>
          <a:xfrm>
            <a:off x="4312377" y="4347569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41" name="Oval 240"/>
          <p:cNvSpPr/>
          <p:nvPr/>
        </p:nvSpPr>
        <p:spPr>
          <a:xfrm>
            <a:off x="4385855" y="4347569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42" name="Oval 241"/>
          <p:cNvSpPr/>
          <p:nvPr/>
        </p:nvSpPr>
        <p:spPr>
          <a:xfrm>
            <a:off x="4311805" y="4421689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43" name="Oval 242"/>
          <p:cNvSpPr/>
          <p:nvPr/>
        </p:nvSpPr>
        <p:spPr>
          <a:xfrm>
            <a:off x="4385284" y="4421689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44" name="Oval 243"/>
          <p:cNvSpPr/>
          <p:nvPr/>
        </p:nvSpPr>
        <p:spPr>
          <a:xfrm>
            <a:off x="4311805" y="4498410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45" name="Oval 244"/>
          <p:cNvSpPr/>
          <p:nvPr/>
        </p:nvSpPr>
        <p:spPr>
          <a:xfrm>
            <a:off x="4385284" y="4498410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46" name="Oval 245"/>
          <p:cNvSpPr/>
          <p:nvPr/>
        </p:nvSpPr>
        <p:spPr>
          <a:xfrm>
            <a:off x="4710340" y="4501792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47" name="Oval 246"/>
          <p:cNvSpPr/>
          <p:nvPr/>
        </p:nvSpPr>
        <p:spPr>
          <a:xfrm>
            <a:off x="4783818" y="4501792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48" name="Oval 247"/>
          <p:cNvSpPr/>
          <p:nvPr/>
        </p:nvSpPr>
        <p:spPr>
          <a:xfrm>
            <a:off x="4710340" y="4574635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49" name="Oval 248"/>
          <p:cNvSpPr/>
          <p:nvPr/>
        </p:nvSpPr>
        <p:spPr>
          <a:xfrm>
            <a:off x="4783818" y="4574635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50" name="Oval 249"/>
          <p:cNvSpPr/>
          <p:nvPr/>
        </p:nvSpPr>
        <p:spPr>
          <a:xfrm>
            <a:off x="4710340" y="4652049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51" name="Oval 250"/>
          <p:cNvSpPr/>
          <p:nvPr/>
        </p:nvSpPr>
        <p:spPr>
          <a:xfrm>
            <a:off x="4783818" y="4652049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52" name="Oval 251"/>
          <p:cNvSpPr/>
          <p:nvPr/>
        </p:nvSpPr>
        <p:spPr>
          <a:xfrm>
            <a:off x="4711807" y="4729839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53" name="Oval 252"/>
          <p:cNvSpPr/>
          <p:nvPr/>
        </p:nvSpPr>
        <p:spPr>
          <a:xfrm>
            <a:off x="4785286" y="4729839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54" name="Oval 253"/>
          <p:cNvSpPr/>
          <p:nvPr/>
        </p:nvSpPr>
        <p:spPr>
          <a:xfrm>
            <a:off x="4311805" y="4574635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55" name="Oval 254"/>
          <p:cNvSpPr/>
          <p:nvPr/>
        </p:nvSpPr>
        <p:spPr>
          <a:xfrm>
            <a:off x="4385284" y="4574635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56" name="Oval 255"/>
          <p:cNvSpPr/>
          <p:nvPr/>
        </p:nvSpPr>
        <p:spPr>
          <a:xfrm>
            <a:off x="4312377" y="4653307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57" name="Oval 256"/>
          <p:cNvSpPr/>
          <p:nvPr/>
        </p:nvSpPr>
        <p:spPr>
          <a:xfrm>
            <a:off x="4385855" y="4653307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58" name="Oval 257"/>
          <p:cNvSpPr/>
          <p:nvPr/>
        </p:nvSpPr>
        <p:spPr>
          <a:xfrm>
            <a:off x="4311805" y="4727427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59" name="Oval 258"/>
          <p:cNvSpPr/>
          <p:nvPr/>
        </p:nvSpPr>
        <p:spPr>
          <a:xfrm>
            <a:off x="4385284" y="4727427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64" name="Rectangle 263"/>
          <p:cNvSpPr/>
          <p:nvPr/>
        </p:nvSpPr>
        <p:spPr>
          <a:xfrm>
            <a:off x="813436" y="1490811"/>
            <a:ext cx="3708734" cy="1520491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65" name="Rectangle 264"/>
          <p:cNvSpPr/>
          <p:nvPr/>
        </p:nvSpPr>
        <p:spPr>
          <a:xfrm>
            <a:off x="4620896" y="1490811"/>
            <a:ext cx="3708734" cy="1520491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66" name="Rectangle 265"/>
          <p:cNvSpPr/>
          <p:nvPr/>
        </p:nvSpPr>
        <p:spPr>
          <a:xfrm>
            <a:off x="4292599" y="1547127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67" name="Rectangle 266"/>
          <p:cNvSpPr/>
          <p:nvPr/>
        </p:nvSpPr>
        <p:spPr>
          <a:xfrm>
            <a:off x="4292599" y="1623763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68" name="Rectangle 267"/>
          <p:cNvSpPr/>
          <p:nvPr/>
        </p:nvSpPr>
        <p:spPr>
          <a:xfrm>
            <a:off x="4292599" y="1700398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69" name="Rectangle 268"/>
          <p:cNvSpPr/>
          <p:nvPr/>
        </p:nvSpPr>
        <p:spPr>
          <a:xfrm>
            <a:off x="4292599" y="1777034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70" name="Rectangle 269"/>
          <p:cNvSpPr/>
          <p:nvPr/>
        </p:nvSpPr>
        <p:spPr>
          <a:xfrm>
            <a:off x="4292599" y="1853670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71" name="Rectangle 270"/>
          <p:cNvSpPr/>
          <p:nvPr/>
        </p:nvSpPr>
        <p:spPr>
          <a:xfrm>
            <a:off x="4292599" y="1930306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72" name="Rectangle 271"/>
          <p:cNvSpPr/>
          <p:nvPr/>
        </p:nvSpPr>
        <p:spPr>
          <a:xfrm>
            <a:off x="4292599" y="2006941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73" name="Rectangle 272"/>
          <p:cNvSpPr/>
          <p:nvPr/>
        </p:nvSpPr>
        <p:spPr>
          <a:xfrm>
            <a:off x="4292599" y="2083577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74" name="Rectangle 273"/>
          <p:cNvSpPr/>
          <p:nvPr/>
        </p:nvSpPr>
        <p:spPr>
          <a:xfrm>
            <a:off x="4292599" y="2160213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75" name="Rectangle 274"/>
          <p:cNvSpPr/>
          <p:nvPr/>
        </p:nvSpPr>
        <p:spPr>
          <a:xfrm>
            <a:off x="4292599" y="2236849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76" name="Rectangle 275"/>
          <p:cNvSpPr/>
          <p:nvPr/>
        </p:nvSpPr>
        <p:spPr>
          <a:xfrm>
            <a:off x="4292599" y="2313484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77" name="Rectangle 276"/>
          <p:cNvSpPr/>
          <p:nvPr/>
        </p:nvSpPr>
        <p:spPr>
          <a:xfrm>
            <a:off x="4292599" y="2390120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78" name="Rectangle 277"/>
          <p:cNvSpPr/>
          <p:nvPr/>
        </p:nvSpPr>
        <p:spPr>
          <a:xfrm>
            <a:off x="4292599" y="2466756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79" name="Rectangle 278"/>
          <p:cNvSpPr/>
          <p:nvPr/>
        </p:nvSpPr>
        <p:spPr>
          <a:xfrm>
            <a:off x="4292599" y="2543392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80" name="Rectangle 279"/>
          <p:cNvSpPr/>
          <p:nvPr/>
        </p:nvSpPr>
        <p:spPr>
          <a:xfrm>
            <a:off x="4292599" y="2620027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81" name="Rectangle 280"/>
          <p:cNvSpPr/>
          <p:nvPr/>
        </p:nvSpPr>
        <p:spPr>
          <a:xfrm>
            <a:off x="4292599" y="2696663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82" name="Rectangle 281"/>
          <p:cNvSpPr/>
          <p:nvPr/>
        </p:nvSpPr>
        <p:spPr>
          <a:xfrm>
            <a:off x="4292599" y="2773299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83" name="Rectangle 282"/>
          <p:cNvSpPr/>
          <p:nvPr/>
        </p:nvSpPr>
        <p:spPr>
          <a:xfrm>
            <a:off x="4292599" y="2849935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84" name="Rectangle 283"/>
          <p:cNvSpPr/>
          <p:nvPr/>
        </p:nvSpPr>
        <p:spPr>
          <a:xfrm>
            <a:off x="4292599" y="2926570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cxnSp>
        <p:nvCxnSpPr>
          <p:cNvPr id="285" name="Straight Connector 284"/>
          <p:cNvCxnSpPr/>
          <p:nvPr/>
        </p:nvCxnSpPr>
        <p:spPr>
          <a:xfrm flipH="1">
            <a:off x="1295400" y="1568319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Straight Connector 285"/>
          <p:cNvCxnSpPr/>
          <p:nvPr/>
        </p:nvCxnSpPr>
        <p:spPr>
          <a:xfrm flipH="1">
            <a:off x="1295400" y="1642416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Straight Connector 286"/>
          <p:cNvCxnSpPr/>
          <p:nvPr/>
        </p:nvCxnSpPr>
        <p:spPr>
          <a:xfrm flipH="1">
            <a:off x="1295400" y="1719488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8" name="Straight Connector 287"/>
          <p:cNvCxnSpPr/>
          <p:nvPr/>
        </p:nvCxnSpPr>
        <p:spPr>
          <a:xfrm flipH="1">
            <a:off x="1295400" y="1793585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Straight Connector 288"/>
          <p:cNvCxnSpPr/>
          <p:nvPr/>
        </p:nvCxnSpPr>
        <p:spPr>
          <a:xfrm flipH="1">
            <a:off x="1295400" y="1873553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0" name="Straight Connector 289"/>
          <p:cNvCxnSpPr/>
          <p:nvPr/>
        </p:nvCxnSpPr>
        <p:spPr>
          <a:xfrm flipH="1">
            <a:off x="1295400" y="1947650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1" name="Straight Connector 290"/>
          <p:cNvCxnSpPr/>
          <p:nvPr/>
        </p:nvCxnSpPr>
        <p:spPr>
          <a:xfrm flipH="1">
            <a:off x="1295400" y="2029801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2" name="Straight Connector 291"/>
          <p:cNvCxnSpPr/>
          <p:nvPr/>
        </p:nvCxnSpPr>
        <p:spPr>
          <a:xfrm flipH="1">
            <a:off x="1295400" y="2103898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3" name="Straight Connector 292"/>
          <p:cNvCxnSpPr/>
          <p:nvPr/>
        </p:nvCxnSpPr>
        <p:spPr>
          <a:xfrm flipH="1">
            <a:off x="1295400" y="2181405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4" name="Straight Connector 293"/>
          <p:cNvCxnSpPr/>
          <p:nvPr/>
        </p:nvCxnSpPr>
        <p:spPr>
          <a:xfrm flipH="1">
            <a:off x="1295400" y="2255502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5" name="Straight Connector 294"/>
          <p:cNvCxnSpPr/>
          <p:nvPr/>
        </p:nvCxnSpPr>
        <p:spPr>
          <a:xfrm flipH="1">
            <a:off x="1295400" y="2332574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6" name="Straight Connector 295"/>
          <p:cNvCxnSpPr/>
          <p:nvPr/>
        </p:nvCxnSpPr>
        <p:spPr>
          <a:xfrm flipH="1">
            <a:off x="1295400" y="2406671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7" name="Straight Connector 296"/>
          <p:cNvCxnSpPr/>
          <p:nvPr/>
        </p:nvCxnSpPr>
        <p:spPr>
          <a:xfrm flipH="1">
            <a:off x="1295400" y="2486639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8" name="Straight Connector 297"/>
          <p:cNvCxnSpPr/>
          <p:nvPr/>
        </p:nvCxnSpPr>
        <p:spPr>
          <a:xfrm flipH="1">
            <a:off x="1295400" y="2560736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9" name="Straight Connector 298"/>
          <p:cNvCxnSpPr/>
          <p:nvPr/>
        </p:nvCxnSpPr>
        <p:spPr>
          <a:xfrm flipH="1">
            <a:off x="1295400" y="2642887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0" name="Straight Connector 299"/>
          <p:cNvCxnSpPr/>
          <p:nvPr/>
        </p:nvCxnSpPr>
        <p:spPr>
          <a:xfrm flipH="1">
            <a:off x="1295400" y="2716984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Straight Connector 300"/>
          <p:cNvCxnSpPr/>
          <p:nvPr/>
        </p:nvCxnSpPr>
        <p:spPr>
          <a:xfrm flipH="1">
            <a:off x="1295400" y="2789561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2" name="Straight Connector 301"/>
          <p:cNvCxnSpPr/>
          <p:nvPr/>
        </p:nvCxnSpPr>
        <p:spPr>
          <a:xfrm flipH="1">
            <a:off x="1295400" y="2866632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3" name="Straight Connector 302"/>
          <p:cNvCxnSpPr/>
          <p:nvPr/>
        </p:nvCxnSpPr>
        <p:spPr>
          <a:xfrm flipH="1">
            <a:off x="1295400" y="2950889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4" name="Rectangle 303"/>
          <p:cNvSpPr/>
          <p:nvPr/>
        </p:nvSpPr>
        <p:spPr>
          <a:xfrm>
            <a:off x="4695823" y="1546918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05" name="Rectangle 304"/>
          <p:cNvSpPr/>
          <p:nvPr/>
        </p:nvSpPr>
        <p:spPr>
          <a:xfrm>
            <a:off x="4695823" y="1623553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06" name="Rectangle 305"/>
          <p:cNvSpPr/>
          <p:nvPr/>
        </p:nvSpPr>
        <p:spPr>
          <a:xfrm>
            <a:off x="4695823" y="1700189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07" name="Rectangle 306"/>
          <p:cNvSpPr/>
          <p:nvPr/>
        </p:nvSpPr>
        <p:spPr>
          <a:xfrm>
            <a:off x="4695823" y="1776825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08" name="Rectangle 307"/>
          <p:cNvSpPr/>
          <p:nvPr/>
        </p:nvSpPr>
        <p:spPr>
          <a:xfrm>
            <a:off x="4695823" y="1853461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09" name="Rectangle 308"/>
          <p:cNvSpPr/>
          <p:nvPr/>
        </p:nvSpPr>
        <p:spPr>
          <a:xfrm>
            <a:off x="4695823" y="1930096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10" name="Rectangle 309"/>
          <p:cNvSpPr/>
          <p:nvPr/>
        </p:nvSpPr>
        <p:spPr>
          <a:xfrm>
            <a:off x="4695823" y="2006732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11" name="Rectangle 310"/>
          <p:cNvSpPr/>
          <p:nvPr/>
        </p:nvSpPr>
        <p:spPr>
          <a:xfrm>
            <a:off x="4695823" y="2083368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12" name="Rectangle 311"/>
          <p:cNvSpPr/>
          <p:nvPr/>
        </p:nvSpPr>
        <p:spPr>
          <a:xfrm>
            <a:off x="4695823" y="2160004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13" name="Rectangle 312"/>
          <p:cNvSpPr/>
          <p:nvPr/>
        </p:nvSpPr>
        <p:spPr>
          <a:xfrm>
            <a:off x="4695823" y="2236639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14" name="Rectangle 313"/>
          <p:cNvSpPr/>
          <p:nvPr/>
        </p:nvSpPr>
        <p:spPr>
          <a:xfrm>
            <a:off x="4695823" y="2313275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15" name="Rectangle 314"/>
          <p:cNvSpPr/>
          <p:nvPr/>
        </p:nvSpPr>
        <p:spPr>
          <a:xfrm>
            <a:off x="4695823" y="2389911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16" name="Rectangle 315"/>
          <p:cNvSpPr/>
          <p:nvPr/>
        </p:nvSpPr>
        <p:spPr>
          <a:xfrm>
            <a:off x="4695823" y="2466547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17" name="Rectangle 316"/>
          <p:cNvSpPr/>
          <p:nvPr/>
        </p:nvSpPr>
        <p:spPr>
          <a:xfrm>
            <a:off x="4695823" y="2543182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18" name="Rectangle 317"/>
          <p:cNvSpPr/>
          <p:nvPr/>
        </p:nvSpPr>
        <p:spPr>
          <a:xfrm>
            <a:off x="4695823" y="2619818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19" name="Rectangle 318"/>
          <p:cNvSpPr/>
          <p:nvPr/>
        </p:nvSpPr>
        <p:spPr>
          <a:xfrm>
            <a:off x="4695823" y="2696454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20" name="Rectangle 319"/>
          <p:cNvSpPr/>
          <p:nvPr/>
        </p:nvSpPr>
        <p:spPr>
          <a:xfrm>
            <a:off x="4695823" y="2773090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21" name="Rectangle 320"/>
          <p:cNvSpPr/>
          <p:nvPr/>
        </p:nvSpPr>
        <p:spPr>
          <a:xfrm>
            <a:off x="4695823" y="2849725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22" name="Rectangle 321"/>
          <p:cNvSpPr/>
          <p:nvPr/>
        </p:nvSpPr>
        <p:spPr>
          <a:xfrm>
            <a:off x="4695823" y="2926361"/>
            <a:ext cx="157481" cy="40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cxnSp>
        <p:nvCxnSpPr>
          <p:cNvPr id="323" name="Straight Connector 322"/>
          <p:cNvCxnSpPr/>
          <p:nvPr/>
        </p:nvCxnSpPr>
        <p:spPr>
          <a:xfrm flipH="1">
            <a:off x="4848224" y="1567236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4" name="Straight Connector 323"/>
          <p:cNvCxnSpPr/>
          <p:nvPr/>
        </p:nvCxnSpPr>
        <p:spPr>
          <a:xfrm flipH="1">
            <a:off x="4848224" y="1641333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5" name="Straight Connector 324"/>
          <p:cNvCxnSpPr/>
          <p:nvPr/>
        </p:nvCxnSpPr>
        <p:spPr>
          <a:xfrm flipH="1">
            <a:off x="4848224" y="1718405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6" name="Straight Connector 325"/>
          <p:cNvCxnSpPr/>
          <p:nvPr/>
        </p:nvCxnSpPr>
        <p:spPr>
          <a:xfrm flipH="1">
            <a:off x="4848224" y="1792502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Straight Connector 326"/>
          <p:cNvCxnSpPr/>
          <p:nvPr/>
        </p:nvCxnSpPr>
        <p:spPr>
          <a:xfrm flipH="1">
            <a:off x="4848224" y="1872470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8" name="Straight Connector 327"/>
          <p:cNvCxnSpPr/>
          <p:nvPr/>
        </p:nvCxnSpPr>
        <p:spPr>
          <a:xfrm flipH="1">
            <a:off x="4848224" y="1946567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9" name="Straight Connector 328"/>
          <p:cNvCxnSpPr/>
          <p:nvPr/>
        </p:nvCxnSpPr>
        <p:spPr>
          <a:xfrm flipH="1">
            <a:off x="4848224" y="2028718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0" name="Straight Connector 329"/>
          <p:cNvCxnSpPr/>
          <p:nvPr/>
        </p:nvCxnSpPr>
        <p:spPr>
          <a:xfrm flipH="1">
            <a:off x="4848224" y="2102815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1" name="Straight Connector 330"/>
          <p:cNvCxnSpPr/>
          <p:nvPr/>
        </p:nvCxnSpPr>
        <p:spPr>
          <a:xfrm flipH="1">
            <a:off x="4848224" y="2180322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2" name="Straight Connector 331"/>
          <p:cNvCxnSpPr/>
          <p:nvPr/>
        </p:nvCxnSpPr>
        <p:spPr>
          <a:xfrm flipH="1">
            <a:off x="4848224" y="2254419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3" name="Straight Connector 332"/>
          <p:cNvCxnSpPr/>
          <p:nvPr/>
        </p:nvCxnSpPr>
        <p:spPr>
          <a:xfrm flipH="1">
            <a:off x="4848224" y="2331491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4" name="Straight Connector 333"/>
          <p:cNvCxnSpPr/>
          <p:nvPr/>
        </p:nvCxnSpPr>
        <p:spPr>
          <a:xfrm flipH="1">
            <a:off x="4848224" y="2405588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5" name="Straight Connector 334"/>
          <p:cNvCxnSpPr/>
          <p:nvPr/>
        </p:nvCxnSpPr>
        <p:spPr>
          <a:xfrm flipH="1">
            <a:off x="4848224" y="2485556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6" name="Straight Connector 335"/>
          <p:cNvCxnSpPr/>
          <p:nvPr/>
        </p:nvCxnSpPr>
        <p:spPr>
          <a:xfrm flipH="1">
            <a:off x="4848224" y="2559653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7" name="Straight Connector 336"/>
          <p:cNvCxnSpPr/>
          <p:nvPr/>
        </p:nvCxnSpPr>
        <p:spPr>
          <a:xfrm flipH="1">
            <a:off x="4848224" y="2641804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8" name="Straight Connector 337"/>
          <p:cNvCxnSpPr/>
          <p:nvPr/>
        </p:nvCxnSpPr>
        <p:spPr>
          <a:xfrm flipH="1">
            <a:off x="4848224" y="2715901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9" name="Straight Connector 338"/>
          <p:cNvCxnSpPr/>
          <p:nvPr/>
        </p:nvCxnSpPr>
        <p:spPr>
          <a:xfrm flipH="1">
            <a:off x="4848224" y="2788478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0" name="Straight Connector 339"/>
          <p:cNvCxnSpPr/>
          <p:nvPr/>
        </p:nvCxnSpPr>
        <p:spPr>
          <a:xfrm flipH="1">
            <a:off x="4848224" y="2865549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1" name="Straight Connector 340"/>
          <p:cNvCxnSpPr/>
          <p:nvPr/>
        </p:nvCxnSpPr>
        <p:spPr>
          <a:xfrm flipH="1">
            <a:off x="4848224" y="2949806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86668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13436" y="1717317"/>
            <a:ext cx="3708734" cy="1520491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" name="Rectangle 4"/>
          <p:cNvSpPr/>
          <p:nvPr/>
        </p:nvSpPr>
        <p:spPr>
          <a:xfrm>
            <a:off x="4620896" y="1717318"/>
            <a:ext cx="3708734" cy="1520491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" name="Rectangle 5"/>
          <p:cNvSpPr/>
          <p:nvPr/>
        </p:nvSpPr>
        <p:spPr>
          <a:xfrm>
            <a:off x="4211320" y="1773633"/>
            <a:ext cx="238760" cy="11706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876591" y="3079521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876591" y="2886965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876591" y="2693053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876591" y="2503786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876591" y="2314954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876591" y="2120607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876591" y="1926725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1214117" y="3160955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1214117" y="2979277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1214117" y="2789601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1214117" y="2596125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1214117" y="2405191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1214117" y="2212482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1214117" y="2023650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1214117" y="1829303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 82"/>
          <p:cNvSpPr/>
          <p:nvPr/>
        </p:nvSpPr>
        <p:spPr>
          <a:xfrm>
            <a:off x="4211320" y="1967336"/>
            <a:ext cx="238760" cy="11706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4" name="Rectangle 83"/>
          <p:cNvSpPr/>
          <p:nvPr/>
        </p:nvSpPr>
        <p:spPr>
          <a:xfrm>
            <a:off x="4211320" y="2156812"/>
            <a:ext cx="238760" cy="11706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5" name="Rectangle 84"/>
          <p:cNvSpPr/>
          <p:nvPr/>
        </p:nvSpPr>
        <p:spPr>
          <a:xfrm>
            <a:off x="4211320" y="2344708"/>
            <a:ext cx="238760" cy="11706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6" name="Rectangle 85"/>
          <p:cNvSpPr/>
          <p:nvPr/>
        </p:nvSpPr>
        <p:spPr>
          <a:xfrm>
            <a:off x="4211319" y="2533485"/>
            <a:ext cx="238760" cy="11706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7" name="Rectangle 86"/>
          <p:cNvSpPr/>
          <p:nvPr/>
        </p:nvSpPr>
        <p:spPr>
          <a:xfrm>
            <a:off x="4211317" y="2726114"/>
            <a:ext cx="238760" cy="11706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8" name="Rectangle 87"/>
          <p:cNvSpPr/>
          <p:nvPr/>
        </p:nvSpPr>
        <p:spPr>
          <a:xfrm>
            <a:off x="4211317" y="2918742"/>
            <a:ext cx="238760" cy="11706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9" name="Rectangle 88"/>
          <p:cNvSpPr/>
          <p:nvPr/>
        </p:nvSpPr>
        <p:spPr>
          <a:xfrm>
            <a:off x="4211317" y="3102787"/>
            <a:ext cx="238760" cy="11706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0" name="Rectangle 89"/>
          <p:cNvSpPr/>
          <p:nvPr/>
        </p:nvSpPr>
        <p:spPr>
          <a:xfrm>
            <a:off x="3873794" y="1874178"/>
            <a:ext cx="238760" cy="11706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1" name="Rectangle 90"/>
          <p:cNvSpPr/>
          <p:nvPr/>
        </p:nvSpPr>
        <p:spPr>
          <a:xfrm>
            <a:off x="3873794" y="2067880"/>
            <a:ext cx="238760" cy="11706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2" name="Rectangle 91"/>
          <p:cNvSpPr/>
          <p:nvPr/>
        </p:nvSpPr>
        <p:spPr>
          <a:xfrm>
            <a:off x="3873794" y="2257356"/>
            <a:ext cx="238760" cy="11706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3" name="Rectangle 92"/>
          <p:cNvSpPr/>
          <p:nvPr/>
        </p:nvSpPr>
        <p:spPr>
          <a:xfrm>
            <a:off x="3873793" y="2445252"/>
            <a:ext cx="238760" cy="11706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4" name="Rectangle 93"/>
          <p:cNvSpPr/>
          <p:nvPr/>
        </p:nvSpPr>
        <p:spPr>
          <a:xfrm>
            <a:off x="3873793" y="2634030"/>
            <a:ext cx="238760" cy="11706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5" name="Rectangle 94"/>
          <p:cNvSpPr/>
          <p:nvPr/>
        </p:nvSpPr>
        <p:spPr>
          <a:xfrm>
            <a:off x="3873791" y="2826658"/>
            <a:ext cx="238760" cy="11706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6" name="Rectangle 95"/>
          <p:cNvSpPr/>
          <p:nvPr/>
        </p:nvSpPr>
        <p:spPr>
          <a:xfrm>
            <a:off x="3873791" y="3019287"/>
            <a:ext cx="238760" cy="11706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8" name="Rectangle 97"/>
          <p:cNvSpPr/>
          <p:nvPr/>
        </p:nvSpPr>
        <p:spPr>
          <a:xfrm>
            <a:off x="5052061" y="1773633"/>
            <a:ext cx="238760" cy="11706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9" name="Rectangle 98"/>
          <p:cNvSpPr/>
          <p:nvPr/>
        </p:nvSpPr>
        <p:spPr>
          <a:xfrm>
            <a:off x="5052061" y="1967336"/>
            <a:ext cx="238760" cy="11706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0" name="Rectangle 99"/>
          <p:cNvSpPr/>
          <p:nvPr/>
        </p:nvSpPr>
        <p:spPr>
          <a:xfrm>
            <a:off x="5052061" y="2156812"/>
            <a:ext cx="238760" cy="11706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1" name="Rectangle 100"/>
          <p:cNvSpPr/>
          <p:nvPr/>
        </p:nvSpPr>
        <p:spPr>
          <a:xfrm>
            <a:off x="5052060" y="2344708"/>
            <a:ext cx="238760" cy="11706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2" name="Rectangle 101"/>
          <p:cNvSpPr/>
          <p:nvPr/>
        </p:nvSpPr>
        <p:spPr>
          <a:xfrm>
            <a:off x="5052059" y="2533485"/>
            <a:ext cx="238760" cy="11706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3" name="Rectangle 102"/>
          <p:cNvSpPr/>
          <p:nvPr/>
        </p:nvSpPr>
        <p:spPr>
          <a:xfrm>
            <a:off x="5052058" y="2726114"/>
            <a:ext cx="238760" cy="11706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4" name="Rectangle 103"/>
          <p:cNvSpPr/>
          <p:nvPr/>
        </p:nvSpPr>
        <p:spPr>
          <a:xfrm>
            <a:off x="5052058" y="2918742"/>
            <a:ext cx="238760" cy="11706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5" name="Rectangle 104"/>
          <p:cNvSpPr/>
          <p:nvPr/>
        </p:nvSpPr>
        <p:spPr>
          <a:xfrm>
            <a:off x="5052058" y="3102787"/>
            <a:ext cx="238760" cy="11706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6" name="Rectangle 105"/>
          <p:cNvSpPr/>
          <p:nvPr/>
        </p:nvSpPr>
        <p:spPr>
          <a:xfrm>
            <a:off x="4714534" y="1874178"/>
            <a:ext cx="238760" cy="11706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7" name="Rectangle 106"/>
          <p:cNvSpPr/>
          <p:nvPr/>
        </p:nvSpPr>
        <p:spPr>
          <a:xfrm>
            <a:off x="4714534" y="2067880"/>
            <a:ext cx="238760" cy="11706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8" name="Rectangle 107"/>
          <p:cNvSpPr/>
          <p:nvPr/>
        </p:nvSpPr>
        <p:spPr>
          <a:xfrm>
            <a:off x="4714534" y="2257356"/>
            <a:ext cx="238760" cy="11706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9" name="Rectangle 108"/>
          <p:cNvSpPr/>
          <p:nvPr/>
        </p:nvSpPr>
        <p:spPr>
          <a:xfrm>
            <a:off x="4714534" y="2445252"/>
            <a:ext cx="238760" cy="11706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0" name="Rectangle 109"/>
          <p:cNvSpPr/>
          <p:nvPr/>
        </p:nvSpPr>
        <p:spPr>
          <a:xfrm>
            <a:off x="4714533" y="2634030"/>
            <a:ext cx="238760" cy="11706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1" name="Rectangle 110"/>
          <p:cNvSpPr/>
          <p:nvPr/>
        </p:nvSpPr>
        <p:spPr>
          <a:xfrm>
            <a:off x="4714531" y="2826658"/>
            <a:ext cx="238760" cy="11706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2" name="Rectangle 111"/>
          <p:cNvSpPr/>
          <p:nvPr/>
        </p:nvSpPr>
        <p:spPr>
          <a:xfrm>
            <a:off x="4714531" y="3019287"/>
            <a:ext cx="238760" cy="117067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3" name="Oval 112"/>
          <p:cNvSpPr/>
          <p:nvPr/>
        </p:nvSpPr>
        <p:spPr>
          <a:xfrm>
            <a:off x="4751475" y="1918567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4" name="Oval 113"/>
          <p:cNvSpPr/>
          <p:nvPr/>
        </p:nvSpPr>
        <p:spPr>
          <a:xfrm>
            <a:off x="4818095" y="1918567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5" name="Oval 114"/>
          <p:cNvSpPr/>
          <p:nvPr/>
        </p:nvSpPr>
        <p:spPr>
          <a:xfrm>
            <a:off x="4882603" y="1918567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6" name="Oval 115"/>
          <p:cNvSpPr/>
          <p:nvPr/>
        </p:nvSpPr>
        <p:spPr>
          <a:xfrm>
            <a:off x="4751475" y="2110060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7" name="Oval 116"/>
          <p:cNvSpPr/>
          <p:nvPr/>
        </p:nvSpPr>
        <p:spPr>
          <a:xfrm>
            <a:off x="4818095" y="2110060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8" name="Oval 117"/>
          <p:cNvSpPr/>
          <p:nvPr/>
        </p:nvSpPr>
        <p:spPr>
          <a:xfrm>
            <a:off x="4882603" y="2110060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9" name="Oval 118"/>
          <p:cNvSpPr/>
          <p:nvPr/>
        </p:nvSpPr>
        <p:spPr>
          <a:xfrm>
            <a:off x="4751475" y="2295493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0" name="Oval 119"/>
          <p:cNvSpPr/>
          <p:nvPr/>
        </p:nvSpPr>
        <p:spPr>
          <a:xfrm>
            <a:off x="4818095" y="2295493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1" name="Oval 120"/>
          <p:cNvSpPr/>
          <p:nvPr/>
        </p:nvSpPr>
        <p:spPr>
          <a:xfrm>
            <a:off x="4882603" y="2295493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2" name="Oval 121"/>
          <p:cNvSpPr/>
          <p:nvPr/>
        </p:nvSpPr>
        <p:spPr>
          <a:xfrm>
            <a:off x="4751475" y="2490234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3" name="Oval 122"/>
          <p:cNvSpPr/>
          <p:nvPr/>
        </p:nvSpPr>
        <p:spPr>
          <a:xfrm>
            <a:off x="4818095" y="2490234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4" name="Oval 123"/>
          <p:cNvSpPr/>
          <p:nvPr/>
        </p:nvSpPr>
        <p:spPr>
          <a:xfrm>
            <a:off x="4882603" y="2490234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5" name="Oval 124"/>
          <p:cNvSpPr/>
          <p:nvPr/>
        </p:nvSpPr>
        <p:spPr>
          <a:xfrm>
            <a:off x="4751475" y="2677344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6" name="Oval 125"/>
          <p:cNvSpPr/>
          <p:nvPr/>
        </p:nvSpPr>
        <p:spPr>
          <a:xfrm>
            <a:off x="4818095" y="2677344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7" name="Oval 126"/>
          <p:cNvSpPr/>
          <p:nvPr/>
        </p:nvSpPr>
        <p:spPr>
          <a:xfrm>
            <a:off x="4882603" y="2677344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8" name="Oval 127"/>
          <p:cNvSpPr/>
          <p:nvPr/>
        </p:nvSpPr>
        <p:spPr>
          <a:xfrm>
            <a:off x="4751475" y="2865775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9" name="Oval 128"/>
          <p:cNvSpPr/>
          <p:nvPr/>
        </p:nvSpPr>
        <p:spPr>
          <a:xfrm>
            <a:off x="4818095" y="2865775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30" name="Oval 129"/>
          <p:cNvSpPr/>
          <p:nvPr/>
        </p:nvSpPr>
        <p:spPr>
          <a:xfrm>
            <a:off x="4882603" y="2865775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31" name="Oval 130"/>
          <p:cNvSpPr/>
          <p:nvPr/>
        </p:nvSpPr>
        <p:spPr>
          <a:xfrm>
            <a:off x="4751475" y="3057716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32" name="Oval 131"/>
          <p:cNvSpPr/>
          <p:nvPr/>
        </p:nvSpPr>
        <p:spPr>
          <a:xfrm>
            <a:off x="4818095" y="3057716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33" name="Oval 132"/>
          <p:cNvSpPr/>
          <p:nvPr/>
        </p:nvSpPr>
        <p:spPr>
          <a:xfrm>
            <a:off x="4882603" y="3057716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34" name="Oval 133"/>
          <p:cNvSpPr/>
          <p:nvPr/>
        </p:nvSpPr>
        <p:spPr>
          <a:xfrm>
            <a:off x="5079965" y="3143810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35" name="Oval 134"/>
          <p:cNvSpPr/>
          <p:nvPr/>
        </p:nvSpPr>
        <p:spPr>
          <a:xfrm>
            <a:off x="5146585" y="3143810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36" name="Oval 135"/>
          <p:cNvSpPr/>
          <p:nvPr/>
        </p:nvSpPr>
        <p:spPr>
          <a:xfrm>
            <a:off x="5211093" y="3143810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37" name="Oval 136"/>
          <p:cNvSpPr/>
          <p:nvPr/>
        </p:nvSpPr>
        <p:spPr>
          <a:xfrm>
            <a:off x="5079965" y="2962132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38" name="Oval 137"/>
          <p:cNvSpPr/>
          <p:nvPr/>
        </p:nvSpPr>
        <p:spPr>
          <a:xfrm>
            <a:off x="5146585" y="2962132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39" name="Oval 138"/>
          <p:cNvSpPr/>
          <p:nvPr/>
        </p:nvSpPr>
        <p:spPr>
          <a:xfrm>
            <a:off x="5211093" y="2962132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40" name="Oval 139"/>
          <p:cNvSpPr/>
          <p:nvPr/>
        </p:nvSpPr>
        <p:spPr>
          <a:xfrm>
            <a:off x="5079965" y="2768296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41" name="Oval 140"/>
          <p:cNvSpPr/>
          <p:nvPr/>
        </p:nvSpPr>
        <p:spPr>
          <a:xfrm>
            <a:off x="5146585" y="2768296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42" name="Oval 141"/>
          <p:cNvSpPr/>
          <p:nvPr/>
        </p:nvSpPr>
        <p:spPr>
          <a:xfrm>
            <a:off x="5211093" y="2768296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43" name="Oval 142"/>
          <p:cNvSpPr/>
          <p:nvPr/>
        </p:nvSpPr>
        <p:spPr>
          <a:xfrm>
            <a:off x="5079965" y="2576800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44" name="Oval 143"/>
          <p:cNvSpPr/>
          <p:nvPr/>
        </p:nvSpPr>
        <p:spPr>
          <a:xfrm>
            <a:off x="5146585" y="2576800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45" name="Oval 144"/>
          <p:cNvSpPr/>
          <p:nvPr/>
        </p:nvSpPr>
        <p:spPr>
          <a:xfrm>
            <a:off x="5211093" y="2576800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46" name="Oval 145"/>
          <p:cNvSpPr/>
          <p:nvPr/>
        </p:nvSpPr>
        <p:spPr>
          <a:xfrm>
            <a:off x="5081845" y="2388046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47" name="Oval 146"/>
          <p:cNvSpPr/>
          <p:nvPr/>
        </p:nvSpPr>
        <p:spPr>
          <a:xfrm>
            <a:off x="5148466" y="2388046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48" name="Oval 147"/>
          <p:cNvSpPr/>
          <p:nvPr/>
        </p:nvSpPr>
        <p:spPr>
          <a:xfrm>
            <a:off x="5212973" y="2388046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49" name="Oval 148"/>
          <p:cNvSpPr/>
          <p:nvPr/>
        </p:nvSpPr>
        <p:spPr>
          <a:xfrm>
            <a:off x="5077309" y="2195338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0" name="Oval 149"/>
          <p:cNvSpPr/>
          <p:nvPr/>
        </p:nvSpPr>
        <p:spPr>
          <a:xfrm>
            <a:off x="5143930" y="2195338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1" name="Oval 150"/>
          <p:cNvSpPr/>
          <p:nvPr/>
        </p:nvSpPr>
        <p:spPr>
          <a:xfrm>
            <a:off x="5208437" y="2195338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2" name="Oval 151"/>
          <p:cNvSpPr/>
          <p:nvPr/>
        </p:nvSpPr>
        <p:spPr>
          <a:xfrm>
            <a:off x="5077309" y="2009515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3" name="Oval 152"/>
          <p:cNvSpPr/>
          <p:nvPr/>
        </p:nvSpPr>
        <p:spPr>
          <a:xfrm>
            <a:off x="5143930" y="2009515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4" name="Oval 153"/>
          <p:cNvSpPr/>
          <p:nvPr/>
        </p:nvSpPr>
        <p:spPr>
          <a:xfrm>
            <a:off x="5208437" y="2009515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5" name="Oval 154"/>
          <p:cNvSpPr/>
          <p:nvPr/>
        </p:nvSpPr>
        <p:spPr>
          <a:xfrm>
            <a:off x="5077309" y="1818022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6" name="Oval 155"/>
          <p:cNvSpPr/>
          <p:nvPr/>
        </p:nvSpPr>
        <p:spPr>
          <a:xfrm>
            <a:off x="5143930" y="1818022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7" name="Oval 156"/>
          <p:cNvSpPr/>
          <p:nvPr/>
        </p:nvSpPr>
        <p:spPr>
          <a:xfrm>
            <a:off x="5208437" y="1818022"/>
            <a:ext cx="34289" cy="34289"/>
          </a:xfrm>
          <a:prstGeom prst="ellipse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cxnSp>
        <p:nvCxnSpPr>
          <p:cNvPr id="250" name="Straight Connector 249"/>
          <p:cNvCxnSpPr/>
          <p:nvPr/>
        </p:nvCxnSpPr>
        <p:spPr>
          <a:xfrm flipH="1">
            <a:off x="4953291" y="3077312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Connector 250"/>
          <p:cNvCxnSpPr/>
          <p:nvPr/>
        </p:nvCxnSpPr>
        <p:spPr>
          <a:xfrm flipH="1">
            <a:off x="5290817" y="3160955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Connector 251"/>
          <p:cNvCxnSpPr/>
          <p:nvPr/>
        </p:nvCxnSpPr>
        <p:spPr>
          <a:xfrm flipH="1">
            <a:off x="5290817" y="2979277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Connector 252"/>
          <p:cNvCxnSpPr/>
          <p:nvPr/>
        </p:nvCxnSpPr>
        <p:spPr>
          <a:xfrm flipH="1">
            <a:off x="5290817" y="2782082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Connector 253"/>
          <p:cNvCxnSpPr/>
          <p:nvPr/>
        </p:nvCxnSpPr>
        <p:spPr>
          <a:xfrm flipH="1">
            <a:off x="4953291" y="2882385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Connector 254"/>
          <p:cNvCxnSpPr/>
          <p:nvPr/>
        </p:nvCxnSpPr>
        <p:spPr>
          <a:xfrm flipH="1">
            <a:off x="4953291" y="2693053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Connector 255"/>
          <p:cNvCxnSpPr/>
          <p:nvPr/>
        </p:nvCxnSpPr>
        <p:spPr>
          <a:xfrm flipH="1">
            <a:off x="5290817" y="2593410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Connector 256"/>
          <p:cNvCxnSpPr/>
          <p:nvPr/>
        </p:nvCxnSpPr>
        <p:spPr>
          <a:xfrm flipH="1">
            <a:off x="4953291" y="2506844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Connector 257"/>
          <p:cNvCxnSpPr/>
          <p:nvPr/>
        </p:nvCxnSpPr>
        <p:spPr>
          <a:xfrm flipH="1">
            <a:off x="4953291" y="2316869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/>
          <p:cNvCxnSpPr/>
          <p:nvPr/>
        </p:nvCxnSpPr>
        <p:spPr>
          <a:xfrm flipH="1">
            <a:off x="5290817" y="2405191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Connector 259"/>
          <p:cNvCxnSpPr/>
          <p:nvPr/>
        </p:nvCxnSpPr>
        <p:spPr>
          <a:xfrm flipH="1">
            <a:off x="5290817" y="2212482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/>
          <p:cNvCxnSpPr/>
          <p:nvPr/>
        </p:nvCxnSpPr>
        <p:spPr>
          <a:xfrm flipH="1">
            <a:off x="4953291" y="2120219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Connector 261"/>
          <p:cNvCxnSpPr/>
          <p:nvPr/>
        </p:nvCxnSpPr>
        <p:spPr>
          <a:xfrm flipH="1">
            <a:off x="4953291" y="1930097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Connector 262"/>
          <p:cNvCxnSpPr/>
          <p:nvPr/>
        </p:nvCxnSpPr>
        <p:spPr>
          <a:xfrm flipH="1">
            <a:off x="5290817" y="2031206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Connector 263"/>
          <p:cNvCxnSpPr/>
          <p:nvPr/>
        </p:nvCxnSpPr>
        <p:spPr>
          <a:xfrm flipH="1">
            <a:off x="5290817" y="1831945"/>
            <a:ext cx="29972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5" name="Rectangle 264"/>
          <p:cNvSpPr/>
          <p:nvPr/>
        </p:nvSpPr>
        <p:spPr>
          <a:xfrm>
            <a:off x="808357" y="4713368"/>
            <a:ext cx="3704591" cy="342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66" name="Rectangle 265"/>
          <p:cNvSpPr/>
          <p:nvPr/>
        </p:nvSpPr>
        <p:spPr>
          <a:xfrm>
            <a:off x="3780792" y="4568356"/>
            <a:ext cx="3704591" cy="342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67" name="Rectangle 266"/>
          <p:cNvSpPr/>
          <p:nvPr/>
        </p:nvSpPr>
        <p:spPr>
          <a:xfrm>
            <a:off x="4211317" y="4667450"/>
            <a:ext cx="238760" cy="42232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70" name="Rectangle 269"/>
          <p:cNvSpPr/>
          <p:nvPr/>
        </p:nvSpPr>
        <p:spPr>
          <a:xfrm>
            <a:off x="3873790" y="4668607"/>
            <a:ext cx="238760" cy="42232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71" name="Rectangle 270"/>
          <p:cNvSpPr/>
          <p:nvPr/>
        </p:nvSpPr>
        <p:spPr>
          <a:xfrm>
            <a:off x="4211317" y="4606990"/>
            <a:ext cx="238760" cy="42232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72" name="Rectangle 271"/>
          <p:cNvSpPr/>
          <p:nvPr/>
        </p:nvSpPr>
        <p:spPr>
          <a:xfrm>
            <a:off x="4211317" y="4523722"/>
            <a:ext cx="238760" cy="42232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73" name="Rectangle 272"/>
          <p:cNvSpPr/>
          <p:nvPr/>
        </p:nvSpPr>
        <p:spPr>
          <a:xfrm>
            <a:off x="3873790" y="4606847"/>
            <a:ext cx="238760" cy="42232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74" name="Rectangle 273"/>
          <p:cNvSpPr/>
          <p:nvPr/>
        </p:nvSpPr>
        <p:spPr>
          <a:xfrm>
            <a:off x="3873790" y="4522363"/>
            <a:ext cx="238760" cy="42232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75" name="TextBox 274"/>
          <p:cNvSpPr txBox="1"/>
          <p:nvPr/>
        </p:nvSpPr>
        <p:spPr>
          <a:xfrm>
            <a:off x="1625600" y="3343811"/>
            <a:ext cx="17475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Aluminum Flex</a:t>
            </a:r>
            <a:endParaRPr lang="en-GB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6" name="TextBox 275"/>
          <p:cNvSpPr txBox="1"/>
          <p:nvPr/>
        </p:nvSpPr>
        <p:spPr>
          <a:xfrm>
            <a:off x="5467984" y="3343811"/>
            <a:ext cx="17475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Copper Flex</a:t>
            </a:r>
            <a:endParaRPr lang="en-GB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7" name="Rectangle 276"/>
          <p:cNvSpPr/>
          <p:nvPr/>
        </p:nvSpPr>
        <p:spPr>
          <a:xfrm>
            <a:off x="3911098" y="4522363"/>
            <a:ext cx="34289" cy="126716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78" name="Rectangle 277"/>
          <p:cNvSpPr/>
          <p:nvPr/>
        </p:nvSpPr>
        <p:spPr>
          <a:xfrm>
            <a:off x="3977625" y="4521451"/>
            <a:ext cx="34289" cy="126716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79" name="Rectangle 278"/>
          <p:cNvSpPr/>
          <p:nvPr/>
        </p:nvSpPr>
        <p:spPr>
          <a:xfrm>
            <a:off x="4044391" y="4521451"/>
            <a:ext cx="34289" cy="126716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80" name="Rectangle 279"/>
          <p:cNvSpPr/>
          <p:nvPr/>
        </p:nvSpPr>
        <p:spPr>
          <a:xfrm>
            <a:off x="4245426" y="4521907"/>
            <a:ext cx="34289" cy="126716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81" name="Rectangle 280"/>
          <p:cNvSpPr/>
          <p:nvPr/>
        </p:nvSpPr>
        <p:spPr>
          <a:xfrm>
            <a:off x="4311953" y="4520995"/>
            <a:ext cx="34289" cy="126716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82" name="Rectangle 281"/>
          <p:cNvSpPr/>
          <p:nvPr/>
        </p:nvSpPr>
        <p:spPr>
          <a:xfrm>
            <a:off x="4378719" y="4520995"/>
            <a:ext cx="34289" cy="126716"/>
          </a:xfrm>
          <a:prstGeom prst="rect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C419C5-61D1-1A45-93A1-643990FDC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6B93D-A888-E643-A842-22CEECA381D7}" type="datetime1">
              <a:rPr lang="en-US" smtClean="0"/>
              <a:t>5/1/18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FD9060-1F58-BF4E-A47F-7260577B5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AFC7AD-672C-394C-8072-BF8B95A81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9FB85-7CA6-7043-9E4F-3A46F3E1364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2602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822" y="1404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INTT-MVTX Space Conflict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37</a:t>
            </a:fld>
            <a:endParaRPr lang="en-US"/>
          </a:p>
        </p:txBody>
      </p:sp>
      <p:pic>
        <p:nvPicPr>
          <p:cNvPr id="4" name="Picture 3" descr="Updated-ITT-MVTX-sectioned-04_30_2017-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8" t="23903" r="12306" b="30217"/>
          <a:stretch/>
        </p:blipFill>
        <p:spPr>
          <a:xfrm>
            <a:off x="0" y="1045977"/>
            <a:ext cx="7625752" cy="3629932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917517" y="1519158"/>
            <a:ext cx="5329201" cy="0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917517" y="1749244"/>
            <a:ext cx="5329201" cy="0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917517" y="1973380"/>
            <a:ext cx="5329201" cy="0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494951" y="2188040"/>
            <a:ext cx="4241259" cy="0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320434" y="1051686"/>
            <a:ext cx="1436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INTT 4-layers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9822" y="4306296"/>
            <a:ext cx="873945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000" dirty="0"/>
              <a:t>Currently a clear conflict between the INTT and MVTX</a:t>
            </a:r>
          </a:p>
          <a:p>
            <a:pPr marL="742950" lvl="1" indent="-285750">
              <a:buFontTx/>
              <a:buChar char="-"/>
            </a:pPr>
            <a:r>
              <a:rPr lang="en-US" sz="1600" dirty="0">
                <a:solidFill>
                  <a:srgbClr val="0000FF"/>
                </a:solidFill>
              </a:rPr>
              <a:t>INTT only includes ladder, no connectors, cooling barbs, </a:t>
            </a:r>
            <a:r>
              <a:rPr lang="en-US" sz="1600" dirty="0" err="1">
                <a:solidFill>
                  <a:srgbClr val="0000FF"/>
                </a:solidFill>
              </a:rPr>
              <a:t>etc</a:t>
            </a:r>
            <a:endParaRPr lang="en-US" sz="1600" dirty="0">
              <a:solidFill>
                <a:srgbClr val="0000FF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R&amp;D items</a:t>
            </a:r>
            <a:r>
              <a:rPr lang="en-US" sz="2000" dirty="0"/>
              <a:t>: </a:t>
            </a:r>
          </a:p>
          <a:p>
            <a:pPr marL="457200" indent="-457200">
              <a:buAutoNum type="arabicParenR"/>
            </a:pPr>
            <a:r>
              <a:rPr lang="en-US" sz="2000" dirty="0"/>
              <a:t>Extend cables to move the conical structure further out in z-direction; </a:t>
            </a:r>
          </a:p>
          <a:p>
            <a:pPr marL="457200" indent="-457200">
              <a:buAutoNum type="arabicParenR"/>
            </a:pPr>
            <a:r>
              <a:rPr lang="en-US" sz="2000" dirty="0"/>
              <a:t>Design/optimize INTT layers to fit current MVTX geometry; </a:t>
            </a:r>
          </a:p>
          <a:p>
            <a:pPr marL="971550" lvl="1" indent="-514350">
              <a:buFont typeface="Arial"/>
              <a:buChar char="•"/>
            </a:pPr>
            <a:r>
              <a:rPr lang="en-US" sz="1600" dirty="0"/>
              <a:t>FPC data cable can’t be easily  extended (max additional ~10cm, machine limit)</a:t>
            </a:r>
          </a:p>
          <a:p>
            <a:pPr marL="971550" lvl="1" indent="-514350">
              <a:buFont typeface="Arial"/>
              <a:buChar char="•"/>
            </a:pPr>
            <a:r>
              <a:rPr lang="en-US" sz="1600" dirty="0"/>
              <a:t>Reduce angle of cone </a:t>
            </a:r>
            <a:r>
              <a:rPr lang="mr-IN" sz="1600" dirty="0"/>
              <a:t>–</a:t>
            </a:r>
            <a:r>
              <a:rPr lang="en-US" sz="1600" dirty="0"/>
              <a:t> redesign C-structures and connectors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41359" y="1045977"/>
            <a:ext cx="104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|</a:t>
            </a:r>
            <a:r>
              <a:rPr lang="en-US" dirty="0" err="1"/>
              <a:t>η</a:t>
            </a:r>
            <a:r>
              <a:rPr lang="en-US" dirty="0"/>
              <a:t>|&lt;0.95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0176" y="1420577"/>
            <a:ext cx="104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|</a:t>
            </a:r>
            <a:r>
              <a:rPr lang="en-US" dirty="0" err="1"/>
              <a:t>η</a:t>
            </a:r>
            <a:r>
              <a:rPr lang="en-US" dirty="0"/>
              <a:t>|&lt;1.09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40176" y="1783998"/>
            <a:ext cx="104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|</a:t>
            </a:r>
            <a:r>
              <a:rPr lang="en-US" dirty="0" err="1"/>
              <a:t>η</a:t>
            </a:r>
            <a:r>
              <a:rPr lang="en-US" dirty="0"/>
              <a:t>|&lt;1.28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40176" y="2170631"/>
            <a:ext cx="104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|</a:t>
            </a:r>
            <a:r>
              <a:rPr lang="en-US" dirty="0" err="1"/>
              <a:t>η</a:t>
            </a:r>
            <a:r>
              <a:rPr lang="en-US" dirty="0"/>
              <a:t>|&lt;1.12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98577" y="401810"/>
            <a:ext cx="1755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INTT Acceptance</a:t>
            </a:r>
          </a:p>
          <a:p>
            <a:r>
              <a:rPr lang="en-US" dirty="0"/>
              <a:t> @ |z|=10 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77FDD-19C2-A84C-A851-DEC80256E9E6}" type="datetime1">
              <a:rPr lang="en-US" smtClean="0"/>
              <a:t>5/1/18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1325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39BD07B-924C-144D-ADB6-8D0D1D7C3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91" y="536967"/>
            <a:ext cx="9003573" cy="58193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4A576D-EC99-F441-9953-66EBFB923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INTT + TPC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DE7B6B-3240-924F-B162-6EDE00D35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882D8-2FA8-954F-8C76-A1AAF92B7841}" type="datetime1">
              <a:rPr lang="en-US" smtClean="0"/>
              <a:t>5/1/18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4B9B69-6819-184B-BD1E-2BD4A32AE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2C0504-795F-EF4D-9C6B-18196E31C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9FB85-7CA6-7043-9E4F-3A46F3E1364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9778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883" y="0"/>
            <a:ext cx="8598089" cy="1564386"/>
          </a:xfrm>
        </p:spPr>
        <p:txBody>
          <a:bodyPr>
            <a:normAutofit/>
          </a:bodyPr>
          <a:lstStyle/>
          <a:p>
            <a:r>
              <a:rPr lang="en-US" sz="2100" dirty="0"/>
              <a:t>Cross-section view from CAD  model of MVTX, INTT, TPC, beam-pipe,</a:t>
            </a:r>
            <a:br>
              <a:rPr lang="en-US" sz="2100" dirty="0"/>
            </a:br>
            <a:r>
              <a:rPr lang="en-US" sz="2100" dirty="0"/>
              <a:t>plus two composite conical shells:</a:t>
            </a:r>
            <a:br>
              <a:rPr lang="en-US" sz="2100" dirty="0"/>
            </a:br>
            <a:r>
              <a:rPr lang="en-US" sz="2100" dirty="0">
                <a:solidFill>
                  <a:srgbClr val="0432FF"/>
                </a:solidFill>
              </a:rPr>
              <a:t>MVTX radius are increased by 1.5mm to have a minimum 2mm gap between beam pipe and then inner MVTX structures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C09F6-5A13-C74C-A6BC-E52BD50D8E50}" type="datetime1">
              <a:rPr lang="en-US" smtClean="0"/>
              <a:t>5/1/18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39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294899"/>
            <a:ext cx="7886700" cy="510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166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2370"/>
            <a:ext cx="9144000" cy="37532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159734-B030-DD4B-A97C-9C70551C30F5}"/>
              </a:ext>
            </a:extLst>
          </p:cNvPr>
          <p:cNvSpPr txBox="1"/>
          <p:nvPr/>
        </p:nvSpPr>
        <p:spPr>
          <a:xfrm>
            <a:off x="1472812" y="523512"/>
            <a:ext cx="6303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ALICE ITS/IB HIC: Signal, AVDD and DVDD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985E7-F256-7F4B-A271-2C734F610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EA8C0-7345-AE4A-9427-0541A7BF9A50}" type="datetime1">
              <a:rPr lang="en-US" smtClean="0"/>
              <a:t>5/1/18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BDD58-A4C6-1C40-B36B-38A413F0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72576-00D4-234C-9DDB-93F6288AE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9FB85-7CA6-7043-9E4F-3A46F3E1364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0623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387" y="617192"/>
            <a:ext cx="8617226" cy="994172"/>
          </a:xfrm>
        </p:spPr>
        <p:txBody>
          <a:bodyPr>
            <a:normAutofit/>
          </a:bodyPr>
          <a:lstStyle/>
          <a:p>
            <a:r>
              <a:rPr lang="en-US" sz="2100" dirty="0"/>
              <a:t>Gap between conical shell (CYSS) of  MVTX and inner layer of INTT is 11.58 mm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BDFBC-C883-D342-9432-F416AB6305F2}" type="datetime1">
              <a:rPr lang="en-US" smtClean="0"/>
              <a:t>5/1/18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40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616" y="1611364"/>
            <a:ext cx="6242974" cy="40325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37544" y="3759939"/>
            <a:ext cx="150361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>
                <a:solidFill>
                  <a:srgbClr val="FF0000"/>
                </a:solidFill>
              </a:rPr>
              <a:t>Dist</a:t>
            </a:r>
            <a:r>
              <a:rPr lang="en-US" sz="1350" dirty="0">
                <a:solidFill>
                  <a:srgbClr val="FF0000"/>
                </a:solidFill>
              </a:rPr>
              <a:t>= R61.58 </a:t>
            </a:r>
            <a:r>
              <a:rPr lang="mr-IN" sz="1350" dirty="0">
                <a:solidFill>
                  <a:srgbClr val="FF0000"/>
                </a:solidFill>
              </a:rPr>
              <a:t>–</a:t>
            </a:r>
            <a:r>
              <a:rPr lang="en-US" sz="1350" dirty="0">
                <a:solidFill>
                  <a:srgbClr val="FF0000"/>
                </a:solidFill>
              </a:rPr>
              <a:t> R50</a:t>
            </a:r>
          </a:p>
          <a:p>
            <a:r>
              <a:rPr lang="en-US" sz="1350" dirty="0">
                <a:solidFill>
                  <a:srgbClr val="FF0000"/>
                </a:solidFill>
              </a:rPr>
              <a:t>       = 11.58mm</a:t>
            </a:r>
          </a:p>
        </p:txBody>
      </p:sp>
      <p:sp>
        <p:nvSpPr>
          <p:cNvPr id="8" name="Oval 7"/>
          <p:cNvSpPr/>
          <p:nvPr/>
        </p:nvSpPr>
        <p:spPr>
          <a:xfrm>
            <a:off x="7049386" y="3895504"/>
            <a:ext cx="502388" cy="349183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Oval 8"/>
          <p:cNvSpPr/>
          <p:nvPr/>
        </p:nvSpPr>
        <p:spPr>
          <a:xfrm>
            <a:off x="6933827" y="4266919"/>
            <a:ext cx="502388" cy="349183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2466220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3924" y="457389"/>
            <a:ext cx="7931426" cy="994172"/>
          </a:xfrm>
        </p:spPr>
        <p:txBody>
          <a:bodyPr>
            <a:normAutofit/>
          </a:bodyPr>
          <a:lstStyle/>
          <a:p>
            <a:r>
              <a:rPr lang="en-US" sz="2400" dirty="0"/>
              <a:t>56.0 mm gap  between INTT and inner radius  of TPC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12582-0B99-7148-906F-10BFEDFB95B5}" type="datetime1">
              <a:rPr lang="en-US" smtClean="0"/>
              <a:t>5/1/18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41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565" y="1742092"/>
            <a:ext cx="6059561" cy="38858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72532" y="1851424"/>
            <a:ext cx="149592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Gap= R200-R143.5</a:t>
            </a:r>
          </a:p>
          <a:p>
            <a:r>
              <a:rPr lang="en-US" sz="1350" dirty="0">
                <a:solidFill>
                  <a:srgbClr val="FF0000"/>
                </a:solidFill>
              </a:rPr>
              <a:t>       = 56mm</a:t>
            </a:r>
          </a:p>
        </p:txBody>
      </p:sp>
      <p:sp>
        <p:nvSpPr>
          <p:cNvPr id="8" name="Oval 7"/>
          <p:cNvSpPr/>
          <p:nvPr/>
        </p:nvSpPr>
        <p:spPr>
          <a:xfrm>
            <a:off x="4419082" y="1947613"/>
            <a:ext cx="502388" cy="349183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Oval 8"/>
          <p:cNvSpPr/>
          <p:nvPr/>
        </p:nvSpPr>
        <p:spPr>
          <a:xfrm>
            <a:off x="4320806" y="2238144"/>
            <a:ext cx="502388" cy="349183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7182412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8159" y="780031"/>
            <a:ext cx="5915025" cy="994172"/>
          </a:xfrm>
        </p:spPr>
        <p:txBody>
          <a:bodyPr>
            <a:normAutofit/>
          </a:bodyPr>
          <a:lstStyle/>
          <a:p>
            <a:r>
              <a:rPr lang="en-US" sz="2100" dirty="0"/>
              <a:t>Offset from OD of </a:t>
            </a:r>
            <a:r>
              <a:rPr lang="en-US" sz="2100" dirty="0" err="1"/>
              <a:t>beampipe</a:t>
            </a:r>
            <a:r>
              <a:rPr lang="en-US" sz="2100" dirty="0"/>
              <a:t> and innermost component of the MVTX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2C2FB-490E-7345-A8C6-950D9B8F465F}" type="datetime1">
              <a:rPr lang="en-US" smtClean="0"/>
              <a:t>5/1/18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42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782" y="1665515"/>
            <a:ext cx="6171781" cy="39865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71651" y="2963637"/>
            <a:ext cx="106135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New gap 2.025 mm</a:t>
            </a:r>
          </a:p>
        </p:txBody>
      </p:sp>
    </p:spTree>
    <p:extLst>
      <p:ext uri="{BB962C8B-B14F-4D97-AF65-F5344CB8AC3E}">
        <p14:creationId xmlns:p14="http://schemas.microsoft.com/office/powerpoint/2010/main" val="12072811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8539" y="857251"/>
            <a:ext cx="5915025" cy="994172"/>
          </a:xfrm>
        </p:spPr>
        <p:txBody>
          <a:bodyPr>
            <a:normAutofit/>
          </a:bodyPr>
          <a:lstStyle/>
          <a:p>
            <a:r>
              <a:rPr lang="en-US" sz="2100" dirty="0"/>
              <a:t>Offset needed to install split MVTX into run location around </a:t>
            </a:r>
            <a:r>
              <a:rPr lang="en-US" sz="2100" dirty="0" err="1"/>
              <a:t>beampipe</a:t>
            </a:r>
            <a:r>
              <a:rPr lang="en-US" sz="2100" dirty="0"/>
              <a:t>, passing over 2.75 in </a:t>
            </a:r>
            <a:r>
              <a:rPr lang="en-US" sz="2100" dirty="0" err="1"/>
              <a:t>conflat</a:t>
            </a:r>
            <a:r>
              <a:rPr lang="en-US" sz="2100" dirty="0"/>
              <a:t> flange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FC380-BAE5-AF4A-8382-689EBB65166D}" type="datetime1">
              <a:rPr lang="en-US" smtClean="0"/>
              <a:t>5/1/18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43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539" y="1851424"/>
            <a:ext cx="6043613" cy="390376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5065" y="2594610"/>
            <a:ext cx="542925" cy="211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extBox 3"/>
          <p:cNvSpPr txBox="1"/>
          <p:nvPr/>
        </p:nvSpPr>
        <p:spPr>
          <a:xfrm>
            <a:off x="6183630" y="2568595"/>
            <a:ext cx="77724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37.6mm</a:t>
            </a:r>
          </a:p>
        </p:txBody>
      </p:sp>
    </p:spTree>
    <p:extLst>
      <p:ext uri="{BB962C8B-B14F-4D97-AF65-F5344CB8AC3E}">
        <p14:creationId xmlns:p14="http://schemas.microsoft.com/office/powerpoint/2010/main" val="3728756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5016"/>
            <a:ext cx="9144000" cy="50079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A8340D-59B0-2540-8A2C-4E5964AF3CEB}"/>
              </a:ext>
            </a:extLst>
          </p:cNvPr>
          <p:cNvSpPr txBox="1"/>
          <p:nvPr/>
        </p:nvSpPr>
        <p:spPr>
          <a:xfrm>
            <a:off x="1521673" y="132623"/>
            <a:ext cx="6303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ALICE ITS/IB HIC: Signal, AVDD and DVDD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AD9C40-E174-1448-8595-9B8986A6E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DA212-21A9-7046-8430-2F69C6773589}" type="datetime1">
              <a:rPr lang="en-US" smtClean="0"/>
              <a:t>5/1/18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9B2700-FFA4-8547-A9F6-3F9538E0D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7E4759-EB8D-4044-9057-172C10EAF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9FB85-7CA6-7043-9E4F-3A46F3E1364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23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4FE0ED4-ED2F-E94B-A7A8-3D9520DF9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6111"/>
            <a:ext cx="7886700" cy="1136263"/>
          </a:xfrm>
        </p:spPr>
        <p:txBody>
          <a:bodyPr>
            <a:normAutofit/>
          </a:bodyPr>
          <a:lstStyle/>
          <a:p>
            <a:r>
              <a:rPr lang="en-US" dirty="0"/>
              <a:t>FPC R&amp;D @CERN and LANL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972C89-4CA4-7A4E-A5F1-9C951782EF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557" r="21718"/>
          <a:stretch/>
        </p:blipFill>
        <p:spPr>
          <a:xfrm rot="16200000">
            <a:off x="3038358" y="-1281144"/>
            <a:ext cx="3067286" cy="9144000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1324E29D-6354-AA4E-B6EB-17A6973DA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2C698-1511-D842-A995-52F5649E22AF}" type="datetime1">
              <a:rPr lang="en-US" smtClean="0"/>
              <a:t>5/1/18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CEAE120-3168-974C-B8F0-D052D7BB6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DFF8593-0A09-1E40-95E9-4A428AEE2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A4787-172B-934F-A091-23410A0F2FC2}" type="slidenum">
              <a:rPr lang="en-US" smtClean="0"/>
              <a:t>6</a:t>
            </a:fld>
            <a:endParaRPr lang="en-US"/>
          </a:p>
        </p:txBody>
      </p:sp>
      <p:sp>
        <p:nvSpPr>
          <p:cNvPr id="3" name="Line Callout 2 2">
            <a:extLst>
              <a:ext uri="{FF2B5EF4-FFF2-40B4-BE49-F238E27FC236}">
                <a16:creationId xmlns:a16="http://schemas.microsoft.com/office/drawing/2014/main" id="{75276A4B-A510-684E-B50B-25FA8EEE471B}"/>
              </a:ext>
            </a:extLst>
          </p:cNvPr>
          <p:cNvSpPr/>
          <p:nvPr/>
        </p:nvSpPr>
        <p:spPr>
          <a:xfrm>
            <a:off x="2968117" y="1544558"/>
            <a:ext cx="1276351" cy="601151"/>
          </a:xfrm>
          <a:prstGeom prst="borderCallout2">
            <a:avLst>
              <a:gd name="adj1" fmla="val 22975"/>
              <a:gd name="adj2" fmla="val -4353"/>
              <a:gd name="adj3" fmla="val 22806"/>
              <a:gd name="adj4" fmla="val -17622"/>
              <a:gd name="adj5" fmla="val 265481"/>
              <a:gd name="adj6" fmla="val -3463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High-speed signal, 1.2Gbps</a:t>
            </a:r>
          </a:p>
        </p:txBody>
      </p:sp>
      <p:sp>
        <p:nvSpPr>
          <p:cNvPr id="4" name="Line Callout 2 3">
            <a:extLst>
              <a:ext uri="{FF2B5EF4-FFF2-40B4-BE49-F238E27FC236}">
                <a16:creationId xmlns:a16="http://schemas.microsoft.com/office/drawing/2014/main" id="{0ACCDD42-4840-5D45-B707-64998DBECB24}"/>
              </a:ext>
            </a:extLst>
          </p:cNvPr>
          <p:cNvSpPr/>
          <p:nvPr/>
        </p:nvSpPr>
        <p:spPr>
          <a:xfrm>
            <a:off x="7055612" y="1311742"/>
            <a:ext cx="1435101" cy="833967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76825"/>
              <a:gd name="adj6" fmla="val -568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50" dirty="0"/>
              <a:t>Analogy and Digital Power </a:t>
            </a:r>
          </a:p>
          <a:p>
            <a:r>
              <a:rPr lang="en-US" sz="1350" dirty="0"/>
              <a:t>Extension</a:t>
            </a:r>
          </a:p>
          <a:p>
            <a:pPr algn="ctr"/>
            <a:endParaRPr lang="en-US" sz="13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09BE74-EA2A-0544-9098-0A283BBFDC6E}"/>
              </a:ext>
            </a:extLst>
          </p:cNvPr>
          <p:cNvSpPr txBox="1"/>
          <p:nvPr/>
        </p:nvSpPr>
        <p:spPr>
          <a:xfrm>
            <a:off x="414528" y="4886961"/>
            <a:ext cx="8560086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AutoNum type="arabicParenR"/>
            </a:pPr>
            <a:r>
              <a:rPr lang="en-US" sz="2000" b="1" dirty="0"/>
              <a:t>Try to extend high-speed portion of FPC by 10cm @CERN, ~September 18</a:t>
            </a:r>
          </a:p>
          <a:p>
            <a:endParaRPr lang="en-US" sz="2000" b="1" dirty="0"/>
          </a:p>
          <a:p>
            <a:r>
              <a:rPr lang="en-US" sz="2000" b="1" dirty="0"/>
              <a:t>2) Try to extend AV and DV by ~50cm at LANL, ~summer 18</a:t>
            </a:r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523090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3995"/>
            <a:ext cx="9144000" cy="940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993" r="50727"/>
          <a:stretch/>
        </p:blipFill>
        <p:spPr>
          <a:xfrm>
            <a:off x="0" y="2930599"/>
            <a:ext cx="9050422" cy="1945758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972879" y="2818957"/>
            <a:ext cx="645928" cy="99680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34925" y="2404288"/>
            <a:ext cx="173842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Caps, resistors, connectors, </a:t>
            </a:r>
            <a:r>
              <a:rPr lang="en-US" sz="1350" dirty="0" err="1"/>
              <a:t>etc</a:t>
            </a:r>
            <a:r>
              <a:rPr lang="en-US" sz="1350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72E5E7-67BE-2441-B600-9D5737B2BCEB}"/>
              </a:ext>
            </a:extLst>
          </p:cNvPr>
          <p:cNvSpPr txBox="1"/>
          <p:nvPr/>
        </p:nvSpPr>
        <p:spPr>
          <a:xfrm>
            <a:off x="404256" y="242392"/>
            <a:ext cx="83354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ITS/IB FPC, 50cm long; </a:t>
            </a:r>
          </a:p>
          <a:p>
            <a:r>
              <a:rPr lang="en-US" sz="2400" b="1" dirty="0"/>
              <a:t>CERN can make FPC up to 60cm long, but needs to be confirmed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FA305D5-EE72-FA41-81A2-1931229D8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78E11-4A7F-E34D-A8F3-9B1F4BBC92BD}" type="datetime1">
              <a:rPr lang="en-US" smtClean="0"/>
              <a:t>5/1/18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F03B9BA-2BD7-764E-A95E-5647AA885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CBA14D2-DC4B-774E-91C3-1478C81B4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9FB85-7CA6-7043-9E4F-3A46F3E1364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3955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D9A172D-D080-AE46-A711-B56A4F88B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0647"/>
            <a:ext cx="9144000" cy="59167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861946-F740-754B-93EB-4BACEAADF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/>
              <a:t>Requires New Design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972EB1-F13B-A047-BC5E-A5E8FA956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79FAA-6132-2548-8337-55261E8EFF43}" type="datetime1">
              <a:rPr lang="en-US" smtClean="0"/>
              <a:t>5/1/18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EAE136-D018-0044-8EB2-217DFB657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B4CED7-CCF9-D44C-9511-6760AE155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4690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F033C78-15E1-1C4B-8E2B-F97B2FC7F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5007"/>
            <a:ext cx="9022080" cy="5831344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FAE41EAF-82BC-C348-AD9E-7AFF356F0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918063"/>
          </a:xfrm>
        </p:spPr>
        <p:txBody>
          <a:bodyPr/>
          <a:lstStyle/>
          <a:p>
            <a:r>
              <a:rPr lang="en-US" dirty="0"/>
              <a:t>End View of ALICE Patch Panel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C0B8EC-B748-A04A-AAD1-D9CA9DEA0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882D8-2FA8-954F-8C76-A1AAF92B7841}" type="datetime1">
              <a:rPr lang="en-US" smtClean="0"/>
              <a:t>5/1/18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AE48BC-1116-8F4C-BB07-EC78569C7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MVTX/HF Workfest @MIT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1933A3-BAB4-FC42-8D57-0ACA69AA1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9FB85-7CA6-7043-9E4F-3A46F3E1364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1761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3142</TotalTime>
  <Words>1901</Words>
  <Application>Microsoft Macintosh PowerPoint</Application>
  <PresentationFormat>On-screen Show (4:3)</PresentationFormat>
  <Paragraphs>408</Paragraphs>
  <Slides>43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2" baseType="lpstr">
      <vt:lpstr>ＭＳ Ｐゴシック</vt:lpstr>
      <vt:lpstr>游ゴシック</vt:lpstr>
      <vt:lpstr>游ゴシック Light</vt:lpstr>
      <vt:lpstr>Arial</vt:lpstr>
      <vt:lpstr>Calibri</vt:lpstr>
      <vt:lpstr>Calibri Light</vt:lpstr>
      <vt:lpstr>Mangal</vt:lpstr>
      <vt:lpstr>Symbol</vt:lpstr>
      <vt:lpstr>Office Theme</vt:lpstr>
      <vt:lpstr>MVTX/INTT R&amp;D</vt:lpstr>
      <vt:lpstr>MVTX/INTT Integration Review:  around the week of June 25</vt:lpstr>
      <vt:lpstr>MVTX Flexible Printed Circuit (FPC) Extend MVTX Service Cables?  Maximum +10cm for HS signal, TBD through R&amp;D</vt:lpstr>
      <vt:lpstr>PowerPoint Presentation</vt:lpstr>
      <vt:lpstr>PowerPoint Presentation</vt:lpstr>
      <vt:lpstr>FPC R&amp;D @CERN and LANL</vt:lpstr>
      <vt:lpstr>PowerPoint Presentation</vt:lpstr>
      <vt:lpstr>Requires New Design</vt:lpstr>
      <vt:lpstr>End View of ALICE Patch Panel</vt:lpstr>
      <vt:lpstr>Near Term Action Items:  after Day-1 discussion </vt:lpstr>
      <vt:lpstr>Full MVTX+INTT system test beam at Fermilab in ~Feb 2019</vt:lpstr>
      <vt:lpstr>Cost reduction and in-kind contributions</vt:lpstr>
      <vt:lpstr>Forward MAPS detector for sPHENIX/EIC</vt:lpstr>
      <vt:lpstr>PowerPoint Presentation</vt:lpstr>
      <vt:lpstr>Day-1 discussion</vt:lpstr>
      <vt:lpstr>MVTX Detectors</vt:lpstr>
      <vt:lpstr>To Do List – Mechanical Integration </vt:lpstr>
      <vt:lpstr>INTT-MVTX Conflict</vt:lpstr>
      <vt:lpstr>MVTX Mockup &amp; FPC Extension R&amp;D</vt:lpstr>
      <vt:lpstr>SamTec Cable and FPC Extension R&amp;D</vt:lpstr>
      <vt:lpstr>MVTX and INTT Integration </vt:lpstr>
      <vt:lpstr>INTT Readouts from both North and South</vt:lpstr>
      <vt:lpstr>INTT supported off Inner HCal  from Dan Cacace/BNL </vt:lpstr>
      <vt:lpstr>                   Mechanical Integration  - Model of MVTX with INTT inside TPC with the addition  of  two concentric composite cylinders;  - INTT would like to use the outer shell of the MVTX as  the inner shell of the INTT half detectors as a part of their cooling gas containment volume.</vt:lpstr>
      <vt:lpstr>PowerPoint Presentation</vt:lpstr>
      <vt:lpstr>To Do List – Readout and Controls</vt:lpstr>
      <vt:lpstr>MVTX Electronics, Power and Controls</vt:lpstr>
      <vt:lpstr>Sensor and Electronics R&amp;D @LANL</vt:lpstr>
      <vt:lpstr>Parallel Effort at UT-Austin  – Shared R&amp;D</vt:lpstr>
      <vt:lpstr>Summary: Major Remaining R&amp;D</vt:lpstr>
      <vt:lpstr>backups</vt:lpstr>
      <vt:lpstr>More slides</vt:lpstr>
      <vt:lpstr>sPHENIX CAD model sectioned - view showing overall scale of sPHENIX detector; including all three tracking elements; MVTX, INTT and TPC</vt:lpstr>
      <vt:lpstr>BNL control envelope  drawing - needs update for TPC, INTT, MVTX, MB  Z location of the inner Hcal  is at 2175,0mm</vt:lpstr>
      <vt:lpstr>PowerPoint Presentation</vt:lpstr>
      <vt:lpstr>PowerPoint Presentation</vt:lpstr>
      <vt:lpstr>INTT-MVTX Space Conflict</vt:lpstr>
      <vt:lpstr>INTT + TPC</vt:lpstr>
      <vt:lpstr>Cross-section view from CAD  model of MVTX, INTT, TPC, beam-pipe, plus two composite conical shells: MVTX radius are increased by 1.5mm to have a minimum 2mm gap between beam pipe and then inner MVTX structures</vt:lpstr>
      <vt:lpstr>Gap between conical shell (CYSS) of  MVTX and inner layer of INTT is 11.58 mm</vt:lpstr>
      <vt:lpstr>56.0 mm gap  between INTT and inner radius  of TPC</vt:lpstr>
      <vt:lpstr>Offset from OD of beampipe and innermost component of the MVTX</vt:lpstr>
      <vt:lpstr>Offset needed to install split MVTX into run location around beampipe, passing over 2.75 in conflat flange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MVTX R&amp;D</dc:title>
  <dc:creator>Ming Liu</dc:creator>
  <cp:lastModifiedBy>Ming Liu</cp:lastModifiedBy>
  <cp:revision>183</cp:revision>
  <cp:lastPrinted>2018-04-30T03:47:06Z</cp:lastPrinted>
  <dcterms:created xsi:type="dcterms:W3CDTF">2018-04-29T02:11:56Z</dcterms:created>
  <dcterms:modified xsi:type="dcterms:W3CDTF">2018-05-01T22:28:35Z</dcterms:modified>
</cp:coreProperties>
</file>