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625" r:id="rId6"/>
    <p:sldId id="262" r:id="rId7"/>
    <p:sldId id="265" r:id="rId8"/>
    <p:sldId id="261" r:id="rId9"/>
    <p:sldId id="259" r:id="rId10"/>
    <p:sldId id="624" r:id="rId11"/>
    <p:sldId id="626" r:id="rId12"/>
    <p:sldId id="263" r:id="rId13"/>
    <p:sldId id="264" r:id="rId14"/>
    <p:sldId id="6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1"/>
    <p:restoredTop sz="94643"/>
  </p:normalViewPr>
  <p:slideViewPr>
    <p:cSldViewPr snapToGrid="0" snapToObjects="1">
      <p:cViewPr varScale="1">
        <p:scale>
          <a:sx n="86" d="100"/>
          <a:sy n="86" d="100"/>
        </p:scale>
        <p:origin x="232" y="2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E75A-3E33-F04D-A91A-BEC9A176E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ABABA-4903-D643-A392-EE78C39B0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55456-F1B7-4040-986A-E1A18BE60D72}"/>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5" name="Footer Placeholder 4">
            <a:extLst>
              <a:ext uri="{FF2B5EF4-FFF2-40B4-BE49-F238E27FC236}">
                <a16:creationId xmlns:a16="http://schemas.microsoft.com/office/drawing/2014/main" id="{81CD230A-A18C-3341-9BAF-183C0750C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1869D-7550-F24A-8817-6511B3587531}"/>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16283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6041-A0AD-FE44-94AB-8D9A6B9F0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41E5A-5B23-7549-88E5-9055580886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60337-F5E2-434E-86BD-739197DD3F4E}"/>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5" name="Footer Placeholder 4">
            <a:extLst>
              <a:ext uri="{FF2B5EF4-FFF2-40B4-BE49-F238E27FC236}">
                <a16:creationId xmlns:a16="http://schemas.microsoft.com/office/drawing/2014/main" id="{1D523C94-EEF6-FD4D-B380-A227834CF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EE82D-33CF-2F4A-BC56-0BDB6179407A}"/>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209401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95654-B05D-1745-9BE2-3F4AF38E67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BE9DC6-D284-EB41-B946-E68C6F1117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DD0BA-A993-9B4A-AFAC-244F2E0529CD}"/>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5" name="Footer Placeholder 4">
            <a:extLst>
              <a:ext uri="{FF2B5EF4-FFF2-40B4-BE49-F238E27FC236}">
                <a16:creationId xmlns:a16="http://schemas.microsoft.com/office/drawing/2014/main" id="{2D9AC745-19E6-DE47-8CE2-F940640FC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37259-C752-8144-9B8D-92AF833079D4}"/>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273500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cxnSp>
        <p:nvCxnSpPr>
          <p:cNvPr id="6" name="Straight Connector 5"/>
          <p:cNvCxnSpPr/>
          <p:nvPr userDrawn="1"/>
        </p:nvCxnSpPr>
        <p:spPr>
          <a:xfrm>
            <a:off x="143934" y="476590"/>
            <a:ext cx="11904133"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0611" y="6597440"/>
            <a:ext cx="1440000" cy="144020"/>
          </a:xfrm>
          <a:prstGeom prst="rect">
            <a:avLst/>
          </a:prstGeom>
          <a:noFill/>
        </p:spPr>
        <p:txBody>
          <a:bodyPr wrap="square" lIns="0" tIns="0" rIns="0" bIns="0" rtlCol="0" anchor="ctr" anchorCtr="0">
            <a:noAutofit/>
          </a:bodyPr>
          <a:lstStyle/>
          <a:p>
            <a:pPr algn="ctr"/>
            <a:r>
              <a:rPr lang="en-US" sz="1200" b="1" dirty="0">
                <a:solidFill>
                  <a:srgbClr val="C00000"/>
                </a:solidFill>
              </a:rPr>
              <a:t>ALICE ITS UPGRADE</a:t>
            </a:r>
          </a:p>
        </p:txBody>
      </p:sp>
      <p:cxnSp>
        <p:nvCxnSpPr>
          <p:cNvPr id="9" name="Straight Connector 8"/>
          <p:cNvCxnSpPr>
            <a:stCxn id="3" idx="1"/>
            <a:endCxn id="8" idx="3"/>
          </p:cNvCxnSpPr>
          <p:nvPr userDrawn="1"/>
        </p:nvCxnSpPr>
        <p:spPr>
          <a:xfrm flipH="1" flipV="1">
            <a:off x="1460611" y="6669450"/>
            <a:ext cx="10204162" cy="50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1664773" y="6530485"/>
            <a:ext cx="480000" cy="288000"/>
          </a:xfrm>
          <a:prstGeom prst="rect">
            <a:avLst/>
          </a:prstGeom>
          <a:noFill/>
        </p:spPr>
        <p:txBody>
          <a:bodyPr wrap="none" lIns="36000" tIns="36000" rIns="36000" bIns="36000" rtlCol="0" anchor="ctr" anchorCtr="0">
            <a:noAutofit/>
          </a:bodyPr>
          <a:lstStyle/>
          <a:p>
            <a:pPr algn="ctr"/>
            <a:fld id="{5A66A5A2-A1A2-4C84-BB8D-1231440C4C59}" type="slidenum">
              <a:rPr lang="en-US" sz="1600" b="1" smtClean="0">
                <a:solidFill>
                  <a:schemeClr val="tx2"/>
                </a:solidFill>
              </a:rPr>
              <a:pPr algn="ctr"/>
              <a:t>‹#›</a:t>
            </a:fld>
            <a:endParaRPr lang="en-US" sz="1600" b="1" dirty="0">
              <a:solidFill>
                <a:schemeClr val="tx2"/>
              </a:solidFill>
            </a:endParaRPr>
          </a:p>
        </p:txBody>
      </p:sp>
    </p:spTree>
    <p:extLst>
      <p:ext uri="{BB962C8B-B14F-4D97-AF65-F5344CB8AC3E}">
        <p14:creationId xmlns:p14="http://schemas.microsoft.com/office/powerpoint/2010/main" val="258959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CC1C-0FEF-C349-9794-7DE99C7F5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D8AEA-64B2-594A-8175-CCDA56BE3E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D7A95-F687-AA43-98EC-C644763BAC79}"/>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5" name="Footer Placeholder 4">
            <a:extLst>
              <a:ext uri="{FF2B5EF4-FFF2-40B4-BE49-F238E27FC236}">
                <a16:creationId xmlns:a16="http://schemas.microsoft.com/office/drawing/2014/main" id="{C7F6992A-B5DE-3145-9239-F4C59EC1F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C9C47-8474-744C-AECE-3673CDF0CF15}"/>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277694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6D9B-B9A5-544C-9562-4586E5919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1E2F37-CA73-5245-9C51-D8F18F273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E9DA21-B8D6-BD41-9623-F442EA088FDC}"/>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5" name="Footer Placeholder 4">
            <a:extLst>
              <a:ext uri="{FF2B5EF4-FFF2-40B4-BE49-F238E27FC236}">
                <a16:creationId xmlns:a16="http://schemas.microsoft.com/office/drawing/2014/main" id="{553D901E-7AA8-AD46-A6B3-412CF546B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26214-9743-2544-8FD0-10DA38434195}"/>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217779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82BF-E84A-DA4F-AC2A-0459ECA9A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8DE4B-305D-AC4E-A7AC-1F4BD7D03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8269C-F6CA-C64C-AFCB-6FC8A90004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C4FD5-AD6D-4043-A80A-24DB925CDDF1}"/>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6" name="Footer Placeholder 5">
            <a:extLst>
              <a:ext uri="{FF2B5EF4-FFF2-40B4-BE49-F238E27FC236}">
                <a16:creationId xmlns:a16="http://schemas.microsoft.com/office/drawing/2014/main" id="{256A2E4F-7F0C-9446-8221-2695C2D82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065FA-3336-8B44-B1B1-AC23BFD90ED0}"/>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193044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8EF9-D31A-1348-938A-F140AA48D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EC4374-0D10-C44E-8864-0E76AAA2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56596A-7B12-3347-85DB-9F33627B5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ACCBF-3D68-A540-81DA-49C526348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4DAA09-B76C-074C-B492-EF42F291C6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E0E9B-5F97-D948-82C7-050AD7A65538}"/>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8" name="Footer Placeholder 7">
            <a:extLst>
              <a:ext uri="{FF2B5EF4-FFF2-40B4-BE49-F238E27FC236}">
                <a16:creationId xmlns:a16="http://schemas.microsoft.com/office/drawing/2014/main" id="{7FFD3D9D-92E2-A34A-877E-A39540CD54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ED4B-C88D-DA48-A1BA-3B0BAABAA778}"/>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302547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20C9-4313-3147-A795-92EEB542A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664861-ABF3-4848-BBE7-EC2FDD6E8CD4}"/>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4" name="Footer Placeholder 3">
            <a:extLst>
              <a:ext uri="{FF2B5EF4-FFF2-40B4-BE49-F238E27FC236}">
                <a16:creationId xmlns:a16="http://schemas.microsoft.com/office/drawing/2014/main" id="{80EC12E2-6F61-914E-A2AA-CC823AEED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DA54B-F808-0848-A05E-6AE7F0008D6B}"/>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324418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8F52D-39CB-1F43-8B02-D32E036CDC94}"/>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3" name="Footer Placeholder 2">
            <a:extLst>
              <a:ext uri="{FF2B5EF4-FFF2-40B4-BE49-F238E27FC236}">
                <a16:creationId xmlns:a16="http://schemas.microsoft.com/office/drawing/2014/main" id="{F4E7B1C4-38C0-E848-9D0B-220CA8548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754BC-9BB7-9F40-A061-BA891EB7E856}"/>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196359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788-BF8C-3744-A108-FFD4B4033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A254F3-12B9-144E-9444-2B2A0726E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A4D58-B4D4-DE4B-A6CC-0AFA09DB7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75C3C-68D2-9844-BC57-623592F7F7D7}"/>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6" name="Footer Placeholder 5">
            <a:extLst>
              <a:ext uri="{FF2B5EF4-FFF2-40B4-BE49-F238E27FC236}">
                <a16:creationId xmlns:a16="http://schemas.microsoft.com/office/drawing/2014/main" id="{8234D5A4-0222-2247-B101-C7231CE05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41B17-5041-BE49-8794-8201D7BAEEA4}"/>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77943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1F32-265E-1144-8C7A-25B5E95C4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BBE4DB-4993-224C-8154-7AB2C772F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5A10A9-4D3F-4D44-B81F-CC7C884C2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9D2C81-262E-1E43-A25E-5B61C1E9EDE1}"/>
              </a:ext>
            </a:extLst>
          </p:cNvPr>
          <p:cNvSpPr>
            <a:spLocks noGrp="1"/>
          </p:cNvSpPr>
          <p:nvPr>
            <p:ph type="dt" sz="half" idx="10"/>
          </p:nvPr>
        </p:nvSpPr>
        <p:spPr/>
        <p:txBody>
          <a:bodyPr/>
          <a:lstStyle/>
          <a:p>
            <a:fld id="{1624F88A-181A-1449-BCD1-09D6FB8B65A4}" type="datetimeFigureOut">
              <a:rPr lang="en-US" smtClean="0"/>
              <a:t>9/25/18</a:t>
            </a:fld>
            <a:endParaRPr lang="en-US"/>
          </a:p>
        </p:txBody>
      </p:sp>
      <p:sp>
        <p:nvSpPr>
          <p:cNvPr id="6" name="Footer Placeholder 5">
            <a:extLst>
              <a:ext uri="{FF2B5EF4-FFF2-40B4-BE49-F238E27FC236}">
                <a16:creationId xmlns:a16="http://schemas.microsoft.com/office/drawing/2014/main" id="{EA5F3490-C281-844C-B587-A49DF289B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8488E-0FAF-E64F-AFC1-E0C475AB23A4}"/>
              </a:ext>
            </a:extLst>
          </p:cNvPr>
          <p:cNvSpPr>
            <a:spLocks noGrp="1"/>
          </p:cNvSpPr>
          <p:nvPr>
            <p:ph type="sldNum" sz="quarter" idx="12"/>
          </p:nvPr>
        </p:nvSpPr>
        <p:spPr/>
        <p:txBody>
          <a:bodyPr/>
          <a:lstStyle/>
          <a:p>
            <a:fld id="{B9D44104-F523-B04C-AAC4-B4827417EC45}" type="slidenum">
              <a:rPr lang="en-US" smtClean="0"/>
              <a:t>‹#›</a:t>
            </a:fld>
            <a:endParaRPr lang="en-US"/>
          </a:p>
        </p:txBody>
      </p:sp>
    </p:spTree>
    <p:extLst>
      <p:ext uri="{BB962C8B-B14F-4D97-AF65-F5344CB8AC3E}">
        <p14:creationId xmlns:p14="http://schemas.microsoft.com/office/powerpoint/2010/main" val="310236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B81DE3-964F-6146-88E3-C78AC45F5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B68E3C-5F4E-D544-A48D-A7DF971D2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A50ED-17B4-6943-BBF1-666FAD4DA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4F88A-181A-1449-BCD1-09D6FB8B65A4}" type="datetimeFigureOut">
              <a:rPr lang="en-US" smtClean="0"/>
              <a:t>9/25/18</a:t>
            </a:fld>
            <a:endParaRPr lang="en-US"/>
          </a:p>
        </p:txBody>
      </p:sp>
      <p:sp>
        <p:nvSpPr>
          <p:cNvPr id="5" name="Footer Placeholder 4">
            <a:extLst>
              <a:ext uri="{FF2B5EF4-FFF2-40B4-BE49-F238E27FC236}">
                <a16:creationId xmlns:a16="http://schemas.microsoft.com/office/drawing/2014/main" id="{1A3A2020-E20B-424E-9A0C-8E5A2B1AA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0923D-9B14-9B46-86C7-C86972FCF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44104-F523-B04C-AAC4-B4827417EC45}" type="slidenum">
              <a:rPr lang="en-US" smtClean="0"/>
              <a:t>‹#›</a:t>
            </a:fld>
            <a:endParaRPr lang="en-US"/>
          </a:p>
        </p:txBody>
      </p:sp>
    </p:spTree>
    <p:extLst>
      <p:ext uri="{BB962C8B-B14F-4D97-AF65-F5344CB8AC3E}">
        <p14:creationId xmlns:p14="http://schemas.microsoft.com/office/powerpoint/2010/main" val="18646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AF6D-C505-6C4C-BADF-BD60D7229D48}"/>
              </a:ext>
            </a:extLst>
          </p:cNvPr>
          <p:cNvSpPr>
            <a:spLocks noGrp="1"/>
          </p:cNvSpPr>
          <p:nvPr>
            <p:ph type="ctrTitle"/>
          </p:nvPr>
        </p:nvSpPr>
        <p:spPr>
          <a:xfrm>
            <a:off x="1524000" y="1122363"/>
            <a:ext cx="9144000" cy="1687098"/>
          </a:xfrm>
        </p:spPr>
        <p:txBody>
          <a:bodyPr/>
          <a:lstStyle/>
          <a:p>
            <a:r>
              <a:rPr lang="en-US" dirty="0"/>
              <a:t>MVTX Update </a:t>
            </a:r>
          </a:p>
        </p:txBody>
      </p:sp>
      <p:sp>
        <p:nvSpPr>
          <p:cNvPr id="3" name="Subtitle 2">
            <a:extLst>
              <a:ext uri="{FF2B5EF4-FFF2-40B4-BE49-F238E27FC236}">
                <a16:creationId xmlns:a16="http://schemas.microsoft.com/office/drawing/2014/main" id="{D3A4E5A1-D17B-3341-974A-E4B1A4B4DC1E}"/>
              </a:ext>
            </a:extLst>
          </p:cNvPr>
          <p:cNvSpPr>
            <a:spLocks noGrp="1"/>
          </p:cNvSpPr>
          <p:nvPr>
            <p:ph type="subTitle" idx="1"/>
          </p:nvPr>
        </p:nvSpPr>
        <p:spPr/>
        <p:txBody>
          <a:bodyPr/>
          <a:lstStyle/>
          <a:p>
            <a:r>
              <a:rPr lang="en-US" dirty="0"/>
              <a:t>Ming Liu</a:t>
            </a:r>
          </a:p>
          <a:p>
            <a:r>
              <a:rPr lang="en-US" dirty="0"/>
              <a:t>LANL</a:t>
            </a:r>
          </a:p>
          <a:p>
            <a:r>
              <a:rPr lang="en-US" dirty="0"/>
              <a:t>09/27/2018</a:t>
            </a:r>
          </a:p>
        </p:txBody>
      </p:sp>
    </p:spTree>
    <p:extLst>
      <p:ext uri="{BB962C8B-B14F-4D97-AF65-F5344CB8AC3E}">
        <p14:creationId xmlns:p14="http://schemas.microsoft.com/office/powerpoint/2010/main" val="145659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9D0F-CBA1-1646-BF71-69EF0A2A1AC6}"/>
              </a:ext>
            </a:extLst>
          </p:cNvPr>
          <p:cNvSpPr>
            <a:spLocks noGrp="1"/>
          </p:cNvSpPr>
          <p:nvPr>
            <p:ph type="title"/>
          </p:nvPr>
        </p:nvSpPr>
        <p:spPr/>
        <p:txBody>
          <a:bodyPr/>
          <a:lstStyle/>
          <a:p>
            <a:r>
              <a:rPr lang="en-US" dirty="0"/>
              <a:t>Backup </a:t>
            </a:r>
          </a:p>
        </p:txBody>
      </p:sp>
    </p:spTree>
    <p:extLst>
      <p:ext uri="{BB962C8B-B14F-4D97-AF65-F5344CB8AC3E}">
        <p14:creationId xmlns:p14="http://schemas.microsoft.com/office/powerpoint/2010/main" val="58084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557" y="83773"/>
            <a:ext cx="7886700" cy="1325563"/>
          </a:xfrm>
        </p:spPr>
        <p:txBody>
          <a:bodyPr>
            <a:normAutofit/>
          </a:bodyPr>
          <a:lstStyle/>
          <a:p>
            <a:r>
              <a:rPr lang="en-US" sz="4000" b="1" i="1" dirty="0"/>
              <a:t>Later CAD model patch panels;</a:t>
            </a:r>
          </a:p>
        </p:txBody>
      </p:sp>
      <p:sp>
        <p:nvSpPr>
          <p:cNvPr id="3" name="Date Placeholder 2"/>
          <p:cNvSpPr>
            <a:spLocks noGrp="1"/>
          </p:cNvSpPr>
          <p:nvPr>
            <p:ph type="dt" sz="half" idx="10"/>
          </p:nvPr>
        </p:nvSpPr>
        <p:spPr/>
        <p:txBody>
          <a:bodyPr/>
          <a:lstStyle/>
          <a:p>
            <a:fld id="{FC557673-72B4-40C7-84ED-A6B0AD5057DC}" type="datetime1">
              <a:rPr lang="en-US" smtClean="0"/>
              <a:t>9/25/18</a:t>
            </a:fld>
            <a:endParaRPr lang="en-US"/>
          </a:p>
        </p:txBody>
      </p:sp>
      <p:sp>
        <p:nvSpPr>
          <p:cNvPr id="4" name="Slide Number Placeholder 3"/>
          <p:cNvSpPr>
            <a:spLocks noGrp="1"/>
          </p:cNvSpPr>
          <p:nvPr>
            <p:ph type="sldNum" sz="quarter" idx="12"/>
          </p:nvPr>
        </p:nvSpPr>
        <p:spPr/>
        <p:txBody>
          <a:bodyPr/>
          <a:lstStyle/>
          <a:p>
            <a:fld id="{752B1D92-C8C8-4185-82DC-074BC411105D}" type="slidenum">
              <a:rPr lang="en-US" smtClean="0"/>
              <a:t>11</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308" t="17160" r="865" b="4973"/>
          <a:stretch/>
        </p:blipFill>
        <p:spPr>
          <a:xfrm>
            <a:off x="1910861" y="1151792"/>
            <a:ext cx="8396655" cy="4607170"/>
          </a:xfrm>
          <a:prstGeom prst="rect">
            <a:avLst/>
          </a:prstGeom>
        </p:spPr>
      </p:pic>
      <p:sp>
        <p:nvSpPr>
          <p:cNvPr id="6" name="TextBox 5"/>
          <p:cNvSpPr txBox="1"/>
          <p:nvPr/>
        </p:nvSpPr>
        <p:spPr>
          <a:xfrm>
            <a:off x="6444521" y="5350023"/>
            <a:ext cx="4332158" cy="646331"/>
          </a:xfrm>
          <a:prstGeom prst="rect">
            <a:avLst/>
          </a:prstGeom>
          <a:noFill/>
        </p:spPr>
        <p:txBody>
          <a:bodyPr wrap="square" rtlCol="0">
            <a:spAutoFit/>
          </a:bodyPr>
          <a:lstStyle/>
          <a:p>
            <a:r>
              <a:rPr lang="en-US" dirty="0"/>
              <a:t>Patch-panels; middle and outer layer do not have interconnection for analog cables</a:t>
            </a:r>
          </a:p>
        </p:txBody>
      </p:sp>
      <p:cxnSp>
        <p:nvCxnSpPr>
          <p:cNvPr id="8" name="Straight Arrow Connector 7"/>
          <p:cNvCxnSpPr/>
          <p:nvPr/>
        </p:nvCxnSpPr>
        <p:spPr>
          <a:xfrm flipH="1" flipV="1">
            <a:off x="7027985" y="4422531"/>
            <a:ext cx="1160584" cy="861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6931271" y="4879732"/>
            <a:ext cx="1239715" cy="4396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5938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phenix.bnl.gov/WWW/publish/mxliu/sPHENIX/pictures/CERN-092018/HICs_Ext_FPC_PWR_40_60cm_IMG_1175.jpg">
            <a:extLst>
              <a:ext uri="{FF2B5EF4-FFF2-40B4-BE49-F238E27FC236}">
                <a16:creationId xmlns:a16="http://schemas.microsoft.com/office/drawing/2014/main" id="{D05AFA96-51DE-864F-8747-BDB188E4D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0"/>
            <a:ext cx="9139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2E3FA5-219D-9944-85E5-C90DC555F8F3}"/>
              </a:ext>
            </a:extLst>
          </p:cNvPr>
          <p:cNvSpPr txBox="1"/>
          <p:nvPr/>
        </p:nvSpPr>
        <p:spPr>
          <a:xfrm>
            <a:off x="4197590" y="4741311"/>
            <a:ext cx="2709396" cy="584775"/>
          </a:xfrm>
          <a:prstGeom prst="rect">
            <a:avLst/>
          </a:prstGeom>
          <a:noFill/>
        </p:spPr>
        <p:txBody>
          <a:bodyPr wrap="none" rtlCol="0">
            <a:spAutoFit/>
          </a:bodyPr>
          <a:lstStyle/>
          <a:p>
            <a:r>
              <a:rPr lang="en-US" sz="3200" dirty="0">
                <a:solidFill>
                  <a:srgbClr val="FFFF00"/>
                </a:solidFill>
              </a:rPr>
              <a:t>60cm PWR FPC</a:t>
            </a:r>
            <a:endParaRPr lang="en-US" dirty="0">
              <a:solidFill>
                <a:srgbClr val="FFFF00"/>
              </a:solidFill>
            </a:endParaRPr>
          </a:p>
        </p:txBody>
      </p:sp>
      <p:sp>
        <p:nvSpPr>
          <p:cNvPr id="6" name="TextBox 5">
            <a:extLst>
              <a:ext uri="{FF2B5EF4-FFF2-40B4-BE49-F238E27FC236}">
                <a16:creationId xmlns:a16="http://schemas.microsoft.com/office/drawing/2014/main" id="{683B758F-75F8-DA4C-9744-D576A322E69B}"/>
              </a:ext>
            </a:extLst>
          </p:cNvPr>
          <p:cNvSpPr txBox="1"/>
          <p:nvPr/>
        </p:nvSpPr>
        <p:spPr>
          <a:xfrm>
            <a:off x="4349990" y="3429000"/>
            <a:ext cx="2709396" cy="584775"/>
          </a:xfrm>
          <a:prstGeom prst="rect">
            <a:avLst/>
          </a:prstGeom>
          <a:noFill/>
        </p:spPr>
        <p:txBody>
          <a:bodyPr wrap="none" rtlCol="0">
            <a:spAutoFit/>
          </a:bodyPr>
          <a:lstStyle/>
          <a:p>
            <a:r>
              <a:rPr lang="en-US" sz="3200" dirty="0">
                <a:solidFill>
                  <a:srgbClr val="FFFF00"/>
                </a:solidFill>
              </a:rPr>
              <a:t>40cm PWR FPC</a:t>
            </a:r>
            <a:endParaRPr lang="en-US" dirty="0">
              <a:solidFill>
                <a:srgbClr val="FFFF00"/>
              </a:solidFill>
            </a:endParaRPr>
          </a:p>
        </p:txBody>
      </p:sp>
      <p:sp>
        <p:nvSpPr>
          <p:cNvPr id="4" name="TextBox 3">
            <a:extLst>
              <a:ext uri="{FF2B5EF4-FFF2-40B4-BE49-F238E27FC236}">
                <a16:creationId xmlns:a16="http://schemas.microsoft.com/office/drawing/2014/main" id="{2ED29E30-B8C4-D446-8A07-EB6D5EC5E2BD}"/>
              </a:ext>
            </a:extLst>
          </p:cNvPr>
          <p:cNvSpPr txBox="1"/>
          <p:nvPr/>
        </p:nvSpPr>
        <p:spPr>
          <a:xfrm>
            <a:off x="4601980" y="1783830"/>
            <a:ext cx="2028119" cy="369332"/>
          </a:xfrm>
          <a:prstGeom prst="rect">
            <a:avLst/>
          </a:prstGeom>
          <a:noFill/>
        </p:spPr>
        <p:txBody>
          <a:bodyPr wrap="none" rtlCol="0">
            <a:spAutoFit/>
          </a:bodyPr>
          <a:lstStyle/>
          <a:p>
            <a:r>
              <a:rPr lang="en-US" dirty="0">
                <a:solidFill>
                  <a:srgbClr val="FFFF00"/>
                </a:solidFill>
              </a:rPr>
              <a:t>W003 &amp; W004 HICs</a:t>
            </a:r>
          </a:p>
        </p:txBody>
      </p:sp>
    </p:spTree>
    <p:extLst>
      <p:ext uri="{BB962C8B-B14F-4D97-AF65-F5344CB8AC3E}">
        <p14:creationId xmlns:p14="http://schemas.microsoft.com/office/powerpoint/2010/main" val="151332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phenix.bnl.gov/WWW/publish/mxliu/sPHENIX/pictures/CERN-092018/FPC_Cables_connections_IMG_1156.jpg">
            <a:extLst>
              <a:ext uri="{FF2B5EF4-FFF2-40B4-BE49-F238E27FC236}">
                <a16:creationId xmlns:a16="http://schemas.microsoft.com/office/drawing/2014/main" id="{7E560CEA-5B4C-D946-A6B8-98E9623D1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0"/>
            <a:ext cx="9139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5FE636-3B1C-DC4F-B443-84038088DEA6}"/>
              </a:ext>
            </a:extLst>
          </p:cNvPr>
          <p:cNvSpPr txBox="1"/>
          <p:nvPr/>
        </p:nvSpPr>
        <p:spPr>
          <a:xfrm>
            <a:off x="5621312" y="3807501"/>
            <a:ext cx="2894831" cy="1323439"/>
          </a:xfrm>
          <a:prstGeom prst="rect">
            <a:avLst/>
          </a:prstGeom>
          <a:noFill/>
        </p:spPr>
        <p:txBody>
          <a:bodyPr wrap="none" rtlCol="0">
            <a:spAutoFit/>
          </a:bodyPr>
          <a:lstStyle/>
          <a:p>
            <a:r>
              <a:rPr lang="en-US" sz="2000" dirty="0">
                <a:solidFill>
                  <a:srgbClr val="FFFF00"/>
                </a:solidFill>
              </a:rPr>
              <a:t>ALICE IB HIC connections: </a:t>
            </a:r>
          </a:p>
          <a:p>
            <a:pPr marL="285750" indent="-285750">
              <a:buFontTx/>
              <a:buChar char="-"/>
            </a:pPr>
            <a:r>
              <a:rPr lang="en-US" sz="2000" dirty="0">
                <a:solidFill>
                  <a:srgbClr val="FFFF00"/>
                </a:solidFill>
              </a:rPr>
              <a:t>HS signal</a:t>
            </a:r>
          </a:p>
          <a:p>
            <a:pPr marL="285750" indent="-285750">
              <a:buFontTx/>
              <a:buChar char="-"/>
            </a:pPr>
            <a:r>
              <a:rPr lang="en-US" sz="2000" dirty="0">
                <a:solidFill>
                  <a:srgbClr val="FFFF00"/>
                </a:solidFill>
              </a:rPr>
              <a:t>DVDD</a:t>
            </a:r>
          </a:p>
          <a:p>
            <a:pPr marL="285750" indent="-285750">
              <a:buFontTx/>
              <a:buChar char="-"/>
            </a:pPr>
            <a:r>
              <a:rPr lang="en-US" sz="2000" dirty="0">
                <a:solidFill>
                  <a:srgbClr val="FFFF00"/>
                </a:solidFill>
              </a:rPr>
              <a:t>AVDD/</a:t>
            </a:r>
            <a:r>
              <a:rPr lang="en-US" sz="2000" dirty="0" err="1">
                <a:solidFill>
                  <a:srgbClr val="FFFF00"/>
                </a:solidFill>
              </a:rPr>
              <a:t>BiasV</a:t>
            </a:r>
            <a:endParaRPr lang="en-US" sz="2000" dirty="0">
              <a:solidFill>
                <a:srgbClr val="FFFF00"/>
              </a:solidFill>
            </a:endParaRPr>
          </a:p>
        </p:txBody>
      </p:sp>
    </p:spTree>
    <p:extLst>
      <p:ext uri="{BB962C8B-B14F-4D97-AF65-F5344CB8AC3E}">
        <p14:creationId xmlns:p14="http://schemas.microsoft.com/office/powerpoint/2010/main" val="233389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2288016" y="5517350"/>
            <a:ext cx="1359644" cy="432000"/>
          </a:xfrm>
          <a:prstGeom prst="rect">
            <a:avLst/>
          </a:prstGeom>
          <a:solidFill>
            <a:schemeClr val="bg2">
              <a:lumMod val="50000"/>
              <a:alpha val="7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chemeClr val="bg1"/>
                </a:solidFill>
                <a:latin typeface="Calibri Light" panose="020F0302020204030204" pitchFamily="34" charset="0"/>
                <a:cs typeface="Calibri Light" panose="020F0302020204030204" pitchFamily="34" charset="0"/>
              </a:rPr>
              <a:t>Lead time</a:t>
            </a:r>
          </a:p>
        </p:txBody>
      </p:sp>
      <p:sp>
        <p:nvSpPr>
          <p:cNvPr id="122" name="Rectangle 121"/>
          <p:cNvSpPr/>
          <p:nvPr/>
        </p:nvSpPr>
        <p:spPr>
          <a:xfrm>
            <a:off x="2270256" y="4437200"/>
            <a:ext cx="2385306" cy="432000"/>
          </a:xfrm>
          <a:prstGeom prst="rect">
            <a:avLst/>
          </a:prstGeom>
          <a:solidFill>
            <a:schemeClr val="bg2">
              <a:lumMod val="50000"/>
              <a:alpha val="7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chemeClr val="bg1"/>
                </a:solidFill>
                <a:latin typeface="Calibri Light" panose="020F0302020204030204" pitchFamily="34" charset="0"/>
                <a:cs typeface="Calibri Light" panose="020F0302020204030204" pitchFamily="34" charset="0"/>
              </a:rPr>
              <a:t>Lead time</a:t>
            </a:r>
          </a:p>
        </p:txBody>
      </p:sp>
      <p:grpSp>
        <p:nvGrpSpPr>
          <p:cNvPr id="28" name="Group 27"/>
          <p:cNvGrpSpPr/>
          <p:nvPr/>
        </p:nvGrpSpPr>
        <p:grpSpPr>
          <a:xfrm>
            <a:off x="119170" y="1392036"/>
            <a:ext cx="11953660" cy="4701284"/>
            <a:chOff x="119170" y="1392036"/>
            <a:chExt cx="11953660" cy="4701284"/>
          </a:xfrm>
        </p:grpSpPr>
        <p:grpSp>
          <p:nvGrpSpPr>
            <p:cNvPr id="10" name="Group 9"/>
            <p:cNvGrpSpPr/>
            <p:nvPr/>
          </p:nvGrpSpPr>
          <p:grpSpPr>
            <a:xfrm>
              <a:off x="911280" y="1392067"/>
              <a:ext cx="11161550" cy="4701253"/>
              <a:chOff x="911280" y="1392067"/>
              <a:chExt cx="11161550" cy="4701253"/>
            </a:xfrm>
          </p:grpSpPr>
          <p:sp>
            <p:nvSpPr>
              <p:cNvPr id="127" name="Rectangle 126"/>
              <p:cNvSpPr/>
              <p:nvPr/>
            </p:nvSpPr>
            <p:spPr>
              <a:xfrm>
                <a:off x="10992720" y="1700760"/>
                <a:ext cx="288000" cy="4392000"/>
              </a:xfrm>
              <a:prstGeom prst="rect">
                <a:avLst/>
              </a:prstGeom>
              <a:pattFill prst="smCheck">
                <a:fgClr>
                  <a:schemeClr val="accent6">
                    <a:lumMod val="20000"/>
                    <a:lumOff val="80000"/>
                  </a:schemeClr>
                </a:fgClr>
                <a:bgClr>
                  <a:schemeClr val="bg1"/>
                </a:bgClr>
              </a:patt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911280" y="1392067"/>
                <a:ext cx="11161550" cy="4701253"/>
                <a:chOff x="911280" y="1392067"/>
                <a:chExt cx="11161550" cy="4701253"/>
              </a:xfrm>
            </p:grpSpPr>
            <p:sp>
              <p:nvSpPr>
                <p:cNvPr id="8" name="Rectangle 7"/>
                <p:cNvSpPr/>
                <p:nvPr/>
              </p:nvSpPr>
              <p:spPr>
                <a:xfrm>
                  <a:off x="6384120" y="1700759"/>
                  <a:ext cx="576000" cy="4392561"/>
                </a:xfrm>
                <a:prstGeom prst="rect">
                  <a:avLst/>
                </a:prstGeom>
                <a:pattFill prst="smCheck">
                  <a:fgClr>
                    <a:schemeClr val="accent6">
                      <a:lumMod val="20000"/>
                      <a:lumOff val="80000"/>
                    </a:schemeClr>
                  </a:fgClr>
                  <a:bgClr>
                    <a:schemeClr val="bg1"/>
                  </a:bgClr>
                </a:patt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p:nvPr/>
              </p:nvGrpSpPr>
              <p:grpSpPr>
                <a:xfrm>
                  <a:off x="911280" y="1392067"/>
                  <a:ext cx="11161550" cy="4629295"/>
                  <a:chOff x="-24850" y="2503104"/>
                  <a:chExt cx="11161550" cy="3086196"/>
                </a:xfrm>
              </p:grpSpPr>
              <p:cxnSp>
                <p:nvCxnSpPr>
                  <p:cNvPr id="84" name="Straight Connector 83"/>
                  <p:cNvCxnSpPr/>
                  <p:nvPr/>
                </p:nvCxnSpPr>
                <p:spPr>
                  <a:xfrm>
                    <a:off x="-2485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3520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Aug</a:t>
                    </a:r>
                  </a:p>
                </p:txBody>
              </p:sp>
              <p:cxnSp>
                <p:nvCxnSpPr>
                  <p:cNvPr id="82" name="Straight Connector 81"/>
                  <p:cNvCxnSpPr/>
                  <p:nvPr/>
                </p:nvCxnSpPr>
                <p:spPr>
                  <a:xfrm>
                    <a:off x="112731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48736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Sep</a:t>
                    </a:r>
                  </a:p>
                </p:txBody>
              </p:sp>
              <p:cxnSp>
                <p:nvCxnSpPr>
                  <p:cNvPr id="80" name="Straight Connector 79"/>
                  <p:cNvCxnSpPr/>
                  <p:nvPr/>
                </p:nvCxnSpPr>
                <p:spPr>
                  <a:xfrm>
                    <a:off x="227947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63952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Oct</a:t>
                    </a:r>
                  </a:p>
                </p:txBody>
              </p:sp>
              <p:cxnSp>
                <p:nvCxnSpPr>
                  <p:cNvPr id="78" name="Straight Connector 77"/>
                  <p:cNvCxnSpPr/>
                  <p:nvPr/>
                </p:nvCxnSpPr>
                <p:spPr>
                  <a:xfrm>
                    <a:off x="343163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79168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Nov</a:t>
                    </a:r>
                  </a:p>
                </p:txBody>
              </p:sp>
              <p:cxnSp>
                <p:nvCxnSpPr>
                  <p:cNvPr id="76" name="Straight Connector 75"/>
                  <p:cNvCxnSpPr/>
                  <p:nvPr/>
                </p:nvCxnSpPr>
                <p:spPr>
                  <a:xfrm>
                    <a:off x="458379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94384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Dec</a:t>
                    </a:r>
                  </a:p>
                </p:txBody>
              </p:sp>
              <p:cxnSp>
                <p:nvCxnSpPr>
                  <p:cNvPr id="74" name="Straight Connector 73"/>
                  <p:cNvCxnSpPr/>
                  <p:nvPr/>
                </p:nvCxnSpPr>
                <p:spPr>
                  <a:xfrm>
                    <a:off x="573595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09600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Jan</a:t>
                    </a:r>
                  </a:p>
                </p:txBody>
              </p:sp>
              <p:cxnSp>
                <p:nvCxnSpPr>
                  <p:cNvPr id="72" name="Straight Connector 71"/>
                  <p:cNvCxnSpPr/>
                  <p:nvPr/>
                </p:nvCxnSpPr>
                <p:spPr>
                  <a:xfrm>
                    <a:off x="688811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24816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Feb</a:t>
                    </a:r>
                  </a:p>
                </p:txBody>
              </p:sp>
              <p:cxnSp>
                <p:nvCxnSpPr>
                  <p:cNvPr id="70" name="Straight Connector 69"/>
                  <p:cNvCxnSpPr/>
                  <p:nvPr/>
                </p:nvCxnSpPr>
                <p:spPr>
                  <a:xfrm>
                    <a:off x="804027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40032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Mar</a:t>
                    </a:r>
                  </a:p>
                </p:txBody>
              </p:sp>
              <p:sp>
                <p:nvSpPr>
                  <p:cNvPr id="93" name="TextBox 92"/>
                  <p:cNvSpPr txBox="1"/>
                  <p:nvPr/>
                </p:nvSpPr>
                <p:spPr>
                  <a:xfrm>
                    <a:off x="955248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Apr</a:t>
                    </a:r>
                  </a:p>
                </p:txBody>
              </p:sp>
              <p:cxnSp>
                <p:nvCxnSpPr>
                  <p:cNvPr id="94" name="Straight Connector 93"/>
                  <p:cNvCxnSpPr/>
                  <p:nvPr/>
                </p:nvCxnSpPr>
                <p:spPr>
                  <a:xfrm>
                    <a:off x="919243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344590" y="2708900"/>
                    <a:ext cx="0" cy="2880400"/>
                  </a:xfrm>
                  <a:prstGeom prst="line">
                    <a:avLst/>
                  </a:prstGeom>
                  <a:ln w="1270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0704700" y="2503104"/>
                    <a:ext cx="432000" cy="17157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May</a:t>
                    </a:r>
                  </a:p>
                </p:txBody>
              </p:sp>
            </p:grpSp>
          </p:grpSp>
        </p:grpSp>
        <p:sp>
          <p:nvSpPr>
            <p:cNvPr id="140" name="TextBox 139"/>
            <p:cNvSpPr txBox="1"/>
            <p:nvPr/>
          </p:nvSpPr>
          <p:spPr>
            <a:xfrm>
              <a:off x="119170" y="1392036"/>
              <a:ext cx="432000" cy="257369"/>
            </a:xfrm>
            <a:prstGeom prst="rect">
              <a:avLst/>
            </a:prstGeom>
          </p:spPr>
          <p:txBody>
            <a:bodyPr wrap="square" lIns="36000" tIns="36000" rIns="36000" bIns="36000" rtlCol="0" anchor="ctr">
              <a:spAutoFit/>
            </a:bodyPr>
            <a:lstStyle/>
            <a:p>
              <a:pPr marL="0" indent="0" algn="ctr">
                <a:buNone/>
              </a:pPr>
              <a:r>
                <a:rPr lang="en-US" sz="1200" b="1" dirty="0">
                  <a:solidFill>
                    <a:schemeClr val="tx2"/>
                  </a:solidFill>
                  <a:latin typeface="Calibri Light" panose="020F0302020204030204" pitchFamily="34" charset="0"/>
                  <a:cs typeface="Calibri Light" panose="020F0302020204030204" pitchFamily="34" charset="0"/>
                </a:rPr>
                <a:t>Jul</a:t>
              </a:r>
            </a:p>
          </p:txBody>
        </p:sp>
      </p:grpSp>
      <p:sp>
        <p:nvSpPr>
          <p:cNvPr id="2" name="TextBox 1"/>
          <p:cNvSpPr txBox="1"/>
          <p:nvPr/>
        </p:nvSpPr>
        <p:spPr>
          <a:xfrm>
            <a:off x="144463" y="44530"/>
            <a:ext cx="11903075" cy="432000"/>
          </a:xfrm>
          <a:prstGeom prst="rect">
            <a:avLst/>
          </a:prstGeom>
          <a:noFill/>
        </p:spPr>
        <p:txBody>
          <a:bodyPr wrap="square" lIns="36000" tIns="36000" rIns="36000" bIns="36000" rtlCol="0" anchor="ctr" anchorCtr="0">
            <a:noAutofit/>
          </a:bodyPr>
          <a:lstStyle/>
          <a:p>
            <a:r>
              <a:rPr lang="en-US" sz="2400" dirty="0">
                <a:solidFill>
                  <a:schemeClr val="tx2"/>
                </a:solidFill>
                <a:latin typeface="Calibri Light" panose="020F0302020204030204" pitchFamily="34" charset="0"/>
              </a:rPr>
              <a:t>ALICE RU Production – </a:t>
            </a:r>
            <a:r>
              <a:rPr lang="en-US" sz="2400" b="1" dirty="0">
                <a:solidFill>
                  <a:schemeClr val="tx2"/>
                </a:solidFill>
                <a:latin typeface="Calibri Light" panose="020F0302020204030204" pitchFamily="34" charset="0"/>
              </a:rPr>
              <a:t>Timeline</a:t>
            </a:r>
            <a:endParaRPr lang="en-US" sz="2400" dirty="0">
              <a:solidFill>
                <a:schemeClr val="tx2"/>
              </a:solidFill>
              <a:latin typeface="Calibri Light" panose="020F0302020204030204" pitchFamily="34" charset="0"/>
            </a:endParaRPr>
          </a:p>
        </p:txBody>
      </p:sp>
      <p:sp>
        <p:nvSpPr>
          <p:cNvPr id="4" name="Rectangle 3"/>
          <p:cNvSpPr/>
          <p:nvPr/>
        </p:nvSpPr>
        <p:spPr>
          <a:xfrm>
            <a:off x="6672080" y="6093370"/>
            <a:ext cx="5375458" cy="288000"/>
          </a:xfrm>
          <a:prstGeom prst="rect">
            <a:avLst/>
          </a:prstGeom>
          <a:solidFill>
            <a:schemeClr val="bg2">
              <a:lumMod val="75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chemeClr val="tx2"/>
                </a:solidFill>
                <a:latin typeface="Calibri Light" panose="020F0302020204030204" pitchFamily="34" charset="0"/>
                <a:cs typeface="Calibri Light" panose="020F0302020204030204" pitchFamily="34" charset="0"/>
              </a:rPr>
              <a:t>2019</a:t>
            </a:r>
            <a:endParaRPr lang="en-US" b="1" dirty="0">
              <a:solidFill>
                <a:schemeClr val="tx2"/>
              </a:solidFill>
              <a:latin typeface="Calibri Light" panose="020F0302020204030204" pitchFamily="34" charset="0"/>
              <a:cs typeface="Calibri Light" panose="020F0302020204030204" pitchFamily="34" charset="0"/>
            </a:endParaRPr>
          </a:p>
        </p:txBody>
      </p:sp>
      <p:sp>
        <p:nvSpPr>
          <p:cNvPr id="101" name="Rectangle 100"/>
          <p:cNvSpPr/>
          <p:nvPr/>
        </p:nvSpPr>
        <p:spPr>
          <a:xfrm>
            <a:off x="144462" y="6093370"/>
            <a:ext cx="6527618" cy="288000"/>
          </a:xfrm>
          <a:prstGeom prst="rect">
            <a:avLst/>
          </a:prstGeom>
          <a:solidFill>
            <a:schemeClr val="bg2">
              <a:lumMod val="9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chemeClr val="tx2"/>
                </a:solidFill>
                <a:latin typeface="Calibri Light" panose="020F0302020204030204" pitchFamily="34" charset="0"/>
                <a:cs typeface="Calibri Light" panose="020F0302020204030204" pitchFamily="34" charset="0"/>
              </a:rPr>
              <a:t>2018</a:t>
            </a:r>
            <a:endParaRPr lang="en-US" b="1" dirty="0">
              <a:solidFill>
                <a:schemeClr val="tx2"/>
              </a:solidFill>
              <a:latin typeface="Calibri Light" panose="020F0302020204030204" pitchFamily="34" charset="0"/>
              <a:cs typeface="Calibri Light" panose="020F0302020204030204" pitchFamily="34" charset="0"/>
            </a:endParaRPr>
          </a:p>
        </p:txBody>
      </p:sp>
      <p:sp>
        <p:nvSpPr>
          <p:cNvPr id="119" name="Content Placeholder 2"/>
          <p:cNvSpPr txBox="1">
            <a:spLocks/>
          </p:cNvSpPr>
          <p:nvPr/>
        </p:nvSpPr>
        <p:spPr>
          <a:xfrm>
            <a:off x="119063" y="548599"/>
            <a:ext cx="11928475" cy="674095"/>
          </a:xfrm>
          <a:prstGeom prst="rect">
            <a:avLst/>
          </a:prstGeom>
        </p:spPr>
        <p:txBody>
          <a:bodyPr lIns="36000" tIns="36000" rIns="36000" bIns="3600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tx2"/>
                </a:solidFill>
                <a:latin typeface="Calibri Light" panose="020F0302020204030204" pitchFamily="34" charset="0"/>
                <a:cs typeface="Calibri Light" panose="020F0302020204030204" pitchFamily="34" charset="0"/>
              </a:rPr>
              <a:t>Both RUs and Data Cables are at the DAI. Goal is having 20 RUs before Christmas Break, as well as enough data cables to connect the whole IB (24 assemblies, equal to 40 data cables).</a:t>
            </a:r>
          </a:p>
        </p:txBody>
      </p:sp>
      <p:sp>
        <p:nvSpPr>
          <p:cNvPr id="7" name="TextBox 6"/>
          <p:cNvSpPr txBox="1"/>
          <p:nvPr/>
        </p:nvSpPr>
        <p:spPr>
          <a:xfrm>
            <a:off x="119170" y="1556740"/>
            <a:ext cx="1295940" cy="432000"/>
          </a:xfrm>
          <a:prstGeom prst="rect">
            <a:avLst/>
          </a:prstGeom>
        </p:spPr>
        <p:txBody>
          <a:bodyPr wrap="square" lIns="36000" tIns="36000" rIns="36000" bIns="36000" rtlCol="0" anchor="ctr">
            <a:noAutofit/>
          </a:bodyPr>
          <a:lstStyle/>
          <a:p>
            <a:pPr marL="0" indent="0">
              <a:buNone/>
            </a:pPr>
            <a:r>
              <a:rPr lang="en-US" sz="1600" b="1" dirty="0">
                <a:solidFill>
                  <a:schemeClr val="tx2"/>
                </a:solidFill>
                <a:latin typeface="Calibri Light" panose="020F0302020204030204" pitchFamily="34" charset="0"/>
                <a:cs typeface="Calibri Light" panose="020F0302020204030204" pitchFamily="34" charset="0"/>
              </a:rPr>
              <a:t>Data cables</a:t>
            </a:r>
          </a:p>
        </p:txBody>
      </p:sp>
      <p:sp>
        <p:nvSpPr>
          <p:cNvPr id="111" name="Rectangle 110"/>
          <p:cNvSpPr/>
          <p:nvPr/>
        </p:nvSpPr>
        <p:spPr>
          <a:xfrm>
            <a:off x="1775162" y="4437140"/>
            <a:ext cx="431880" cy="432000"/>
          </a:xfrm>
          <a:prstGeom prst="rect">
            <a:avLst/>
          </a:prstGeom>
          <a:solidFill>
            <a:srgbClr val="FF990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b="1" dirty="0">
                <a:latin typeface="Calibri Light" panose="020F0302020204030204" pitchFamily="34" charset="0"/>
                <a:cs typeface="Calibri Light" panose="020F0302020204030204" pitchFamily="34" charset="0"/>
              </a:rPr>
              <a:t>DAI</a:t>
            </a:r>
          </a:p>
        </p:txBody>
      </p:sp>
      <p:sp>
        <p:nvSpPr>
          <p:cNvPr id="121" name="Rectangle 120"/>
          <p:cNvSpPr/>
          <p:nvPr/>
        </p:nvSpPr>
        <p:spPr>
          <a:xfrm>
            <a:off x="2351621" y="4507535"/>
            <a:ext cx="431919" cy="288000"/>
          </a:xfrm>
          <a:prstGeom prst="rect">
            <a:avLst/>
          </a:prstGeom>
          <a:solidFill>
            <a:srgbClr val="92D050">
              <a:alpha val="70000"/>
            </a:srgbClr>
          </a:solidFill>
          <a:ln w="19050">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b="1" dirty="0">
                <a:latin typeface="Calibri Light" panose="020F0302020204030204" pitchFamily="34" charset="0"/>
                <a:cs typeface="Calibri Light" panose="020F0302020204030204" pitchFamily="34" charset="0"/>
              </a:rPr>
              <a:t>(26)</a:t>
            </a:r>
          </a:p>
        </p:txBody>
      </p:sp>
      <p:sp>
        <p:nvSpPr>
          <p:cNvPr id="5" name="Rectangle 4"/>
          <p:cNvSpPr/>
          <p:nvPr/>
        </p:nvSpPr>
        <p:spPr>
          <a:xfrm>
            <a:off x="614681" y="1988800"/>
            <a:ext cx="1952588" cy="432060"/>
          </a:xfrm>
          <a:prstGeom prst="rect">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Tendering</a:t>
            </a:r>
          </a:p>
        </p:txBody>
      </p:sp>
      <p:sp>
        <p:nvSpPr>
          <p:cNvPr id="58" name="Rectangle 57"/>
          <p:cNvSpPr/>
          <p:nvPr/>
        </p:nvSpPr>
        <p:spPr>
          <a:xfrm>
            <a:off x="2638800" y="1988800"/>
            <a:ext cx="432302" cy="432060"/>
          </a:xfrm>
          <a:prstGeom prst="rect">
            <a:avLst/>
          </a:prstGeom>
          <a:solidFill>
            <a:srgbClr val="FF990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DAI</a:t>
            </a:r>
          </a:p>
        </p:txBody>
      </p:sp>
      <p:sp>
        <p:nvSpPr>
          <p:cNvPr id="59" name="Rectangle 58"/>
          <p:cNvSpPr/>
          <p:nvPr/>
        </p:nvSpPr>
        <p:spPr>
          <a:xfrm>
            <a:off x="5446468" y="1988800"/>
            <a:ext cx="937170"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Batch </a:t>
            </a:r>
            <a:r>
              <a:rPr lang="en-US" sz="1200" b="1" dirty="0"/>
              <a:t>1b</a:t>
            </a:r>
            <a:endParaRPr lang="en-US" sz="1200" dirty="0"/>
          </a:p>
          <a:p>
            <a:pPr algn="ctr"/>
            <a:r>
              <a:rPr lang="en-US" sz="1200" dirty="0"/>
              <a:t>(</a:t>
            </a:r>
            <a:r>
              <a:rPr lang="en-US" sz="1200" b="1" dirty="0"/>
              <a:t>46</a:t>
            </a:r>
            <a:r>
              <a:rPr lang="en-US" sz="1200" dirty="0"/>
              <a:t> A+B)</a:t>
            </a:r>
          </a:p>
        </p:txBody>
      </p:sp>
      <p:sp>
        <p:nvSpPr>
          <p:cNvPr id="60" name="Rectangle 59"/>
          <p:cNvSpPr/>
          <p:nvPr/>
        </p:nvSpPr>
        <p:spPr>
          <a:xfrm>
            <a:off x="6816100" y="1988800"/>
            <a:ext cx="1656000"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Batch 2 (90 A+B)</a:t>
            </a:r>
          </a:p>
        </p:txBody>
      </p:sp>
      <p:sp>
        <p:nvSpPr>
          <p:cNvPr id="88" name="Rectangle 87"/>
          <p:cNvSpPr/>
          <p:nvPr/>
        </p:nvSpPr>
        <p:spPr>
          <a:xfrm>
            <a:off x="8544340" y="1988800"/>
            <a:ext cx="1656000"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Batch 3 (90 A+B)</a:t>
            </a:r>
          </a:p>
        </p:txBody>
      </p:sp>
      <p:sp>
        <p:nvSpPr>
          <p:cNvPr id="89" name="Rectangle 88"/>
          <p:cNvSpPr/>
          <p:nvPr/>
        </p:nvSpPr>
        <p:spPr>
          <a:xfrm>
            <a:off x="10272820" y="1988800"/>
            <a:ext cx="1656000"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Batch 4  (90 A+B)</a:t>
            </a:r>
          </a:p>
        </p:txBody>
      </p:sp>
      <p:sp>
        <p:nvSpPr>
          <p:cNvPr id="91" name="Rectangle 90"/>
          <p:cNvSpPr/>
          <p:nvPr/>
        </p:nvSpPr>
        <p:spPr>
          <a:xfrm>
            <a:off x="614681" y="3212970"/>
            <a:ext cx="1592459" cy="432060"/>
          </a:xfrm>
          <a:prstGeom prst="rect">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Tendering</a:t>
            </a:r>
          </a:p>
        </p:txBody>
      </p:sp>
      <p:sp>
        <p:nvSpPr>
          <p:cNvPr id="92" name="Rectangle 91"/>
          <p:cNvSpPr/>
          <p:nvPr/>
        </p:nvSpPr>
        <p:spPr>
          <a:xfrm>
            <a:off x="2279520" y="3212970"/>
            <a:ext cx="360000" cy="432060"/>
          </a:xfrm>
          <a:prstGeom prst="rect">
            <a:avLst/>
          </a:prstGeom>
          <a:solidFill>
            <a:srgbClr val="FF990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DAI</a:t>
            </a:r>
          </a:p>
        </p:txBody>
      </p:sp>
      <p:sp>
        <p:nvSpPr>
          <p:cNvPr id="96" name="Rectangle 95"/>
          <p:cNvSpPr/>
          <p:nvPr/>
        </p:nvSpPr>
        <p:spPr>
          <a:xfrm>
            <a:off x="3143268" y="3212970"/>
            <a:ext cx="2232151"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Prototypes (20)</a:t>
            </a:r>
          </a:p>
        </p:txBody>
      </p:sp>
      <p:sp>
        <p:nvSpPr>
          <p:cNvPr id="98" name="Rectangle 97"/>
          <p:cNvSpPr/>
          <p:nvPr/>
        </p:nvSpPr>
        <p:spPr>
          <a:xfrm>
            <a:off x="6959960" y="3212970"/>
            <a:ext cx="1512139"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Batch 1 (140)</a:t>
            </a:r>
          </a:p>
        </p:txBody>
      </p:sp>
      <p:sp>
        <p:nvSpPr>
          <p:cNvPr id="104" name="Rectangle 103"/>
          <p:cNvSpPr/>
          <p:nvPr/>
        </p:nvSpPr>
        <p:spPr>
          <a:xfrm>
            <a:off x="8898951" y="3212970"/>
            <a:ext cx="1517649"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Batch 2 (150)</a:t>
            </a:r>
          </a:p>
        </p:txBody>
      </p:sp>
      <p:sp>
        <p:nvSpPr>
          <p:cNvPr id="109" name="Rectangle 108"/>
          <p:cNvSpPr/>
          <p:nvPr/>
        </p:nvSpPr>
        <p:spPr>
          <a:xfrm>
            <a:off x="5375900" y="3717040"/>
            <a:ext cx="1007739" cy="432060"/>
          </a:xfrm>
          <a:prstGeom prst="rect">
            <a:avLst/>
          </a:prstGeom>
          <a:solidFill>
            <a:srgbClr val="0070C0">
              <a:alpha val="70000"/>
            </a:srgb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1"/>
                </a:solidFill>
              </a:rPr>
              <a:t>Acpt. (extensive)</a:t>
            </a:r>
          </a:p>
        </p:txBody>
      </p:sp>
      <p:sp>
        <p:nvSpPr>
          <p:cNvPr id="112" name="Rectangle 111"/>
          <p:cNvSpPr/>
          <p:nvPr/>
        </p:nvSpPr>
        <p:spPr>
          <a:xfrm>
            <a:off x="8472629" y="3717070"/>
            <a:ext cx="1295881" cy="432000"/>
          </a:xfrm>
          <a:prstGeom prst="rect">
            <a:avLst/>
          </a:prstGeom>
          <a:solidFill>
            <a:srgbClr val="0070C0">
              <a:alpha val="70000"/>
            </a:srgb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1"/>
                </a:solidFill>
              </a:rPr>
              <a:t>Acpt. (40 b/w)</a:t>
            </a:r>
          </a:p>
          <a:p>
            <a:pPr algn="ctr"/>
            <a:r>
              <a:rPr lang="en-US" sz="1200" dirty="0">
                <a:solidFill>
                  <a:schemeClr val="bg1"/>
                </a:solidFill>
              </a:rPr>
              <a:t>(standard)</a:t>
            </a:r>
          </a:p>
        </p:txBody>
      </p:sp>
      <p:sp>
        <p:nvSpPr>
          <p:cNvPr id="129" name="TextBox 128"/>
          <p:cNvSpPr txBox="1"/>
          <p:nvPr/>
        </p:nvSpPr>
        <p:spPr>
          <a:xfrm>
            <a:off x="3142633" y="2420860"/>
            <a:ext cx="2232304" cy="216000"/>
          </a:xfrm>
          <a:prstGeom prst="rect">
            <a:avLst/>
          </a:prstGeom>
        </p:spPr>
        <p:txBody>
          <a:bodyPr wrap="square" lIns="36000" tIns="36000" rIns="36000" bIns="36000" rtlCol="0" anchor="ctr">
            <a:noAutofit/>
          </a:bodyPr>
          <a:lstStyle/>
          <a:p>
            <a:pPr marL="0" indent="0" algn="ctr">
              <a:buNone/>
            </a:pPr>
            <a:r>
              <a:rPr lang="en-US" sz="1200" b="1" dirty="0">
                <a:solidFill>
                  <a:srgbClr val="FF0000"/>
                </a:solidFill>
                <a:latin typeface="Calibri Light" panose="020F0302020204030204" pitchFamily="34" charset="0"/>
                <a:cs typeface="Calibri Light" panose="020F0302020204030204" pitchFamily="34" charset="0"/>
              </a:rPr>
              <a:t>IB covered</a:t>
            </a:r>
            <a:endParaRPr lang="en-US" sz="1600" b="1" dirty="0">
              <a:solidFill>
                <a:srgbClr val="FF0000"/>
              </a:solidFill>
              <a:latin typeface="Calibri Light" panose="020F0302020204030204" pitchFamily="34" charset="0"/>
              <a:cs typeface="Calibri Light" panose="020F0302020204030204" pitchFamily="34" charset="0"/>
            </a:endParaRPr>
          </a:p>
        </p:txBody>
      </p:sp>
      <p:sp>
        <p:nvSpPr>
          <p:cNvPr id="130" name="TextBox 129"/>
          <p:cNvSpPr txBox="1"/>
          <p:nvPr/>
        </p:nvSpPr>
        <p:spPr>
          <a:xfrm>
            <a:off x="119170" y="2780970"/>
            <a:ext cx="444408" cy="432000"/>
          </a:xfrm>
          <a:prstGeom prst="rect">
            <a:avLst/>
          </a:prstGeom>
        </p:spPr>
        <p:txBody>
          <a:bodyPr wrap="square" lIns="36000" tIns="36000" rIns="36000" bIns="36000" rtlCol="0" anchor="ctr">
            <a:noAutofit/>
          </a:bodyPr>
          <a:lstStyle/>
          <a:p>
            <a:pPr marL="0" indent="0">
              <a:buNone/>
            </a:pPr>
            <a:r>
              <a:rPr lang="en-US" sz="1600" b="1" dirty="0">
                <a:solidFill>
                  <a:schemeClr val="tx2"/>
                </a:solidFill>
                <a:latin typeface="Calibri Light" panose="020F0302020204030204" pitchFamily="34" charset="0"/>
                <a:cs typeface="Calibri Light" panose="020F0302020204030204" pitchFamily="34" charset="0"/>
              </a:rPr>
              <a:t>RUs</a:t>
            </a:r>
          </a:p>
        </p:txBody>
      </p:sp>
      <p:sp>
        <p:nvSpPr>
          <p:cNvPr id="131" name="TextBox 130"/>
          <p:cNvSpPr txBox="1"/>
          <p:nvPr/>
        </p:nvSpPr>
        <p:spPr>
          <a:xfrm>
            <a:off x="119170" y="4005080"/>
            <a:ext cx="1008080" cy="432000"/>
          </a:xfrm>
          <a:prstGeom prst="rect">
            <a:avLst/>
          </a:prstGeom>
        </p:spPr>
        <p:txBody>
          <a:bodyPr wrap="square" lIns="36000" tIns="36000" rIns="36000" bIns="36000" rtlCol="0" anchor="ctr">
            <a:noAutofit/>
          </a:bodyPr>
          <a:lstStyle/>
          <a:p>
            <a:pPr marL="0" indent="0">
              <a:buNone/>
            </a:pPr>
            <a:r>
              <a:rPr lang="en-US" sz="1600" b="1" dirty="0" err="1">
                <a:solidFill>
                  <a:schemeClr val="tx2"/>
                </a:solidFill>
                <a:latin typeface="Calibri Light" panose="020F0302020204030204" pitchFamily="34" charset="0"/>
                <a:cs typeface="Calibri Light" panose="020F0302020204030204" pitchFamily="34" charset="0"/>
              </a:rPr>
              <a:t>Microsemi</a:t>
            </a:r>
            <a:endParaRPr lang="en-US" sz="1600" b="1" dirty="0">
              <a:solidFill>
                <a:schemeClr val="tx2"/>
              </a:solidFill>
              <a:latin typeface="Calibri Light" panose="020F0302020204030204" pitchFamily="34" charset="0"/>
              <a:cs typeface="Calibri Light" panose="020F0302020204030204" pitchFamily="34" charset="0"/>
            </a:endParaRPr>
          </a:p>
        </p:txBody>
      </p:sp>
      <p:sp>
        <p:nvSpPr>
          <p:cNvPr id="132" name="TextBox 131"/>
          <p:cNvSpPr txBox="1"/>
          <p:nvPr/>
        </p:nvSpPr>
        <p:spPr>
          <a:xfrm>
            <a:off x="119170" y="5085230"/>
            <a:ext cx="1008080" cy="432000"/>
          </a:xfrm>
          <a:prstGeom prst="rect">
            <a:avLst/>
          </a:prstGeom>
        </p:spPr>
        <p:txBody>
          <a:bodyPr wrap="square" lIns="36000" tIns="36000" rIns="36000" bIns="36000" rtlCol="0" anchor="ctr">
            <a:noAutofit/>
          </a:bodyPr>
          <a:lstStyle/>
          <a:p>
            <a:pPr marL="0" indent="0">
              <a:buNone/>
            </a:pPr>
            <a:r>
              <a:rPr lang="en-US" sz="1600" b="1" dirty="0">
                <a:solidFill>
                  <a:schemeClr val="tx2"/>
                </a:solidFill>
                <a:latin typeface="Calibri Light" panose="020F0302020204030204" pitchFamily="34" charset="0"/>
                <a:cs typeface="Calibri Light" panose="020F0302020204030204" pitchFamily="34" charset="0"/>
              </a:rPr>
              <a:t>Xilinx</a:t>
            </a:r>
          </a:p>
        </p:txBody>
      </p:sp>
      <p:sp>
        <p:nvSpPr>
          <p:cNvPr id="133" name="Rectangle 132"/>
          <p:cNvSpPr/>
          <p:nvPr/>
        </p:nvSpPr>
        <p:spPr>
          <a:xfrm>
            <a:off x="1775162" y="5517290"/>
            <a:ext cx="431880" cy="432000"/>
          </a:xfrm>
          <a:prstGeom prst="rect">
            <a:avLst/>
          </a:prstGeom>
          <a:solidFill>
            <a:srgbClr val="FF990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b="1" dirty="0">
                <a:latin typeface="Calibri Light" panose="020F0302020204030204" pitchFamily="34" charset="0"/>
                <a:cs typeface="Calibri Light" panose="020F0302020204030204" pitchFamily="34" charset="0"/>
              </a:rPr>
              <a:t>DAI</a:t>
            </a:r>
          </a:p>
        </p:txBody>
      </p:sp>
      <p:sp>
        <p:nvSpPr>
          <p:cNvPr id="136" name="Rectangle 135"/>
          <p:cNvSpPr/>
          <p:nvPr/>
        </p:nvSpPr>
        <p:spPr>
          <a:xfrm>
            <a:off x="119063" y="4437140"/>
            <a:ext cx="1592886" cy="432060"/>
          </a:xfrm>
          <a:prstGeom prst="rect">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Tendering</a:t>
            </a:r>
          </a:p>
        </p:txBody>
      </p:sp>
      <p:sp>
        <p:nvSpPr>
          <p:cNvPr id="137" name="Rectangle 136"/>
          <p:cNvSpPr/>
          <p:nvPr/>
        </p:nvSpPr>
        <p:spPr>
          <a:xfrm>
            <a:off x="119170" y="5517290"/>
            <a:ext cx="1592886" cy="432060"/>
          </a:xfrm>
          <a:prstGeom prst="rect">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Tendering</a:t>
            </a:r>
          </a:p>
        </p:txBody>
      </p:sp>
      <p:sp>
        <p:nvSpPr>
          <p:cNvPr id="138" name="Snip Single Corner Rectangle 137"/>
          <p:cNvSpPr/>
          <p:nvPr/>
        </p:nvSpPr>
        <p:spPr>
          <a:xfrm>
            <a:off x="119171" y="1988800"/>
            <a:ext cx="432000" cy="432060"/>
          </a:xfrm>
          <a:prstGeom prst="snip1Rect">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TP</a:t>
            </a:r>
          </a:p>
        </p:txBody>
      </p:sp>
      <p:sp>
        <p:nvSpPr>
          <p:cNvPr id="139" name="Snip Single Corner Rectangle 138"/>
          <p:cNvSpPr/>
          <p:nvPr/>
        </p:nvSpPr>
        <p:spPr>
          <a:xfrm>
            <a:off x="119170" y="3212970"/>
            <a:ext cx="432000" cy="432060"/>
          </a:xfrm>
          <a:prstGeom prst="snip1Rect">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TP</a:t>
            </a:r>
          </a:p>
        </p:txBody>
      </p:sp>
      <p:cxnSp>
        <p:nvCxnSpPr>
          <p:cNvPr id="20" name="Elbow Connector 19"/>
          <p:cNvCxnSpPr>
            <a:stCxn id="122" idx="3"/>
            <a:endCxn id="98" idx="1"/>
          </p:cNvCxnSpPr>
          <p:nvPr/>
        </p:nvCxnSpPr>
        <p:spPr>
          <a:xfrm flipV="1">
            <a:off x="4655562" y="3429000"/>
            <a:ext cx="2304398" cy="1224200"/>
          </a:xfrm>
          <a:prstGeom prst="bentConnector3">
            <a:avLst>
              <a:gd name="adj1" fmla="val 78926"/>
            </a:avLst>
          </a:prstGeom>
          <a:ln w="19050">
            <a:solidFill>
              <a:srgbClr val="FF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42870" y="1988800"/>
            <a:ext cx="2232067" cy="432060"/>
          </a:xfrm>
          <a:prstGeom prst="rect">
            <a:avLst/>
          </a:prstGeom>
          <a:solidFill>
            <a:schemeClr val="bg1">
              <a:lumMod val="65000"/>
              <a:alpha val="50000"/>
            </a:scheme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Batch </a:t>
            </a:r>
            <a:r>
              <a:rPr lang="en-US" sz="1200" b="1" dirty="0"/>
              <a:t>1a</a:t>
            </a:r>
            <a:r>
              <a:rPr lang="en-US" sz="1200" dirty="0"/>
              <a:t> (</a:t>
            </a:r>
            <a:r>
              <a:rPr lang="en-US" sz="1200" b="1" dirty="0"/>
              <a:t>24</a:t>
            </a:r>
            <a:r>
              <a:rPr lang="en-US" sz="1200" dirty="0"/>
              <a:t> A+B)</a:t>
            </a:r>
          </a:p>
        </p:txBody>
      </p:sp>
      <p:sp>
        <p:nvSpPr>
          <p:cNvPr id="100" name="Rectangle 99"/>
          <p:cNvSpPr/>
          <p:nvPr/>
        </p:nvSpPr>
        <p:spPr>
          <a:xfrm>
            <a:off x="2711580" y="3212970"/>
            <a:ext cx="360000" cy="432060"/>
          </a:xfrm>
          <a:prstGeom prst="rect">
            <a:avLst/>
          </a:prstGeom>
          <a:solidFill>
            <a:schemeClr val="accent3"/>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Ref.</a:t>
            </a:r>
          </a:p>
        </p:txBody>
      </p:sp>
      <p:cxnSp>
        <p:nvCxnSpPr>
          <p:cNvPr id="102" name="Straight Connector 101"/>
          <p:cNvCxnSpPr/>
          <p:nvPr/>
        </p:nvCxnSpPr>
        <p:spPr>
          <a:xfrm>
            <a:off x="2999570" y="1700760"/>
            <a:ext cx="0" cy="4608609"/>
          </a:xfrm>
          <a:prstGeom prst="line">
            <a:avLst/>
          </a:prstGeom>
          <a:ln w="190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567269" y="3933070"/>
            <a:ext cx="1152361" cy="574465"/>
            <a:chOff x="2567269" y="3933070"/>
            <a:chExt cx="1152361" cy="574465"/>
          </a:xfrm>
        </p:grpSpPr>
        <p:cxnSp>
          <p:nvCxnSpPr>
            <p:cNvPr id="39" name="Straight Connector 38"/>
            <p:cNvCxnSpPr>
              <a:stCxn id="121" idx="0"/>
            </p:cNvCxnSpPr>
            <p:nvPr/>
          </p:nvCxnSpPr>
          <p:spPr>
            <a:xfrm flipH="1" flipV="1">
              <a:off x="2567269" y="3933070"/>
              <a:ext cx="312" cy="574465"/>
            </a:xfrm>
            <a:prstGeom prst="line">
              <a:avLst/>
            </a:prstGeom>
            <a:ln w="19050">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575829" y="3933070"/>
              <a:ext cx="1143801" cy="0"/>
            </a:xfrm>
            <a:prstGeom prst="line">
              <a:avLst/>
            </a:prstGeom>
            <a:ln w="19050">
              <a:solidFill>
                <a:srgbClr val="FF99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647630" y="3429000"/>
            <a:ext cx="216060" cy="2304320"/>
            <a:chOff x="3647630" y="3429000"/>
            <a:chExt cx="216060" cy="2304320"/>
          </a:xfrm>
        </p:grpSpPr>
        <p:grpSp>
          <p:nvGrpSpPr>
            <p:cNvPr id="117" name="Group 116"/>
            <p:cNvGrpSpPr/>
            <p:nvPr/>
          </p:nvGrpSpPr>
          <p:grpSpPr>
            <a:xfrm>
              <a:off x="3719670" y="3429000"/>
              <a:ext cx="144020" cy="2304000"/>
              <a:chOff x="3334329" y="3933070"/>
              <a:chExt cx="144020" cy="2341133"/>
            </a:xfrm>
          </p:grpSpPr>
          <p:cxnSp>
            <p:nvCxnSpPr>
              <p:cNvPr id="120" name="Straight Connector 119"/>
              <p:cNvCxnSpPr/>
              <p:nvPr/>
            </p:nvCxnSpPr>
            <p:spPr>
              <a:xfrm flipV="1">
                <a:off x="3334329" y="3933071"/>
                <a:ext cx="0" cy="2341132"/>
              </a:xfrm>
              <a:prstGeom prst="line">
                <a:avLst/>
              </a:prstGeom>
              <a:ln w="19050">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334329" y="3933070"/>
                <a:ext cx="144020" cy="0"/>
              </a:xfrm>
              <a:prstGeom prst="line">
                <a:avLst/>
              </a:prstGeom>
              <a:ln w="19050">
                <a:solidFill>
                  <a:srgbClr val="FF99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4" name="Straight Connector 123"/>
            <p:cNvCxnSpPr/>
            <p:nvPr/>
          </p:nvCxnSpPr>
          <p:spPr>
            <a:xfrm flipH="1">
              <a:off x="3647630" y="5733320"/>
              <a:ext cx="72000" cy="0"/>
            </a:xfrm>
            <a:prstGeom prst="line">
              <a:avLst/>
            </a:prstGeom>
            <a:ln w="19050">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1" name="Rectangle 140"/>
          <p:cNvSpPr/>
          <p:nvPr/>
        </p:nvSpPr>
        <p:spPr>
          <a:xfrm>
            <a:off x="10416600" y="3717100"/>
            <a:ext cx="1295881" cy="432000"/>
          </a:xfrm>
          <a:prstGeom prst="rect">
            <a:avLst/>
          </a:prstGeom>
          <a:solidFill>
            <a:srgbClr val="0070C0">
              <a:alpha val="70000"/>
            </a:srgb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1"/>
                </a:solidFill>
              </a:rPr>
              <a:t>Acpt. (40 b/w)</a:t>
            </a:r>
          </a:p>
          <a:p>
            <a:pPr algn="ctr"/>
            <a:r>
              <a:rPr lang="en-US" sz="1200" dirty="0">
                <a:solidFill>
                  <a:schemeClr val="bg1"/>
                </a:solidFill>
              </a:rPr>
              <a:t>(standard)</a:t>
            </a:r>
          </a:p>
        </p:txBody>
      </p:sp>
      <p:sp>
        <p:nvSpPr>
          <p:cNvPr id="143" name="Right Arrow 142"/>
          <p:cNvSpPr/>
          <p:nvPr/>
        </p:nvSpPr>
        <p:spPr>
          <a:xfrm>
            <a:off x="11712860" y="414910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150 RU </a:t>
            </a:r>
          </a:p>
        </p:txBody>
      </p:sp>
      <p:sp>
        <p:nvSpPr>
          <p:cNvPr id="144" name="Right Arrow 143"/>
          <p:cNvSpPr/>
          <p:nvPr/>
        </p:nvSpPr>
        <p:spPr>
          <a:xfrm>
            <a:off x="9768510" y="414918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140 RU </a:t>
            </a:r>
          </a:p>
        </p:txBody>
      </p:sp>
      <p:sp>
        <p:nvSpPr>
          <p:cNvPr id="145" name="Right Arrow 144"/>
          <p:cNvSpPr/>
          <p:nvPr/>
        </p:nvSpPr>
        <p:spPr>
          <a:xfrm>
            <a:off x="10200570" y="242086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180 </a:t>
            </a:r>
            <a:r>
              <a:rPr lang="en-US" sz="1200" dirty="0" err="1"/>
              <a:t>Lnk</a:t>
            </a:r>
            <a:r>
              <a:rPr lang="en-US" sz="1200" dirty="0"/>
              <a:t> </a:t>
            </a:r>
          </a:p>
        </p:txBody>
      </p:sp>
      <p:sp>
        <p:nvSpPr>
          <p:cNvPr id="146" name="Right Arrow 145"/>
          <p:cNvSpPr/>
          <p:nvPr/>
        </p:nvSpPr>
        <p:spPr>
          <a:xfrm>
            <a:off x="8472330" y="242094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180 </a:t>
            </a:r>
            <a:r>
              <a:rPr lang="en-US" sz="1200" dirty="0" err="1"/>
              <a:t>Lnk</a:t>
            </a:r>
            <a:r>
              <a:rPr lang="en-US" sz="1200" dirty="0"/>
              <a:t> </a:t>
            </a:r>
          </a:p>
        </p:txBody>
      </p:sp>
      <p:sp>
        <p:nvSpPr>
          <p:cNvPr id="147" name="Right Arrow 146"/>
          <p:cNvSpPr/>
          <p:nvPr/>
        </p:nvSpPr>
        <p:spPr>
          <a:xfrm>
            <a:off x="11712780" y="242094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180 </a:t>
            </a:r>
            <a:r>
              <a:rPr lang="en-US" sz="1200" dirty="0" err="1"/>
              <a:t>Lnk</a:t>
            </a:r>
            <a:r>
              <a:rPr lang="en-US" sz="1200" dirty="0"/>
              <a:t> </a:t>
            </a:r>
          </a:p>
        </p:txBody>
      </p:sp>
      <p:sp>
        <p:nvSpPr>
          <p:cNvPr id="148" name="Right Arrow 147"/>
          <p:cNvSpPr/>
          <p:nvPr/>
        </p:nvSpPr>
        <p:spPr>
          <a:xfrm>
            <a:off x="6985050" y="242086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92 </a:t>
            </a:r>
            <a:r>
              <a:rPr lang="en-US" sz="1200" dirty="0" err="1"/>
              <a:t>Lnk</a:t>
            </a:r>
            <a:r>
              <a:rPr lang="en-US" sz="1200" dirty="0"/>
              <a:t> </a:t>
            </a:r>
          </a:p>
        </p:txBody>
      </p:sp>
      <p:sp>
        <p:nvSpPr>
          <p:cNvPr id="149" name="Right Arrow 148"/>
          <p:cNvSpPr/>
          <p:nvPr/>
        </p:nvSpPr>
        <p:spPr>
          <a:xfrm>
            <a:off x="6048920" y="2420940"/>
            <a:ext cx="479140" cy="576000"/>
          </a:xfrm>
          <a:prstGeom prst="rightArrow">
            <a:avLst>
              <a:gd name="adj1" fmla="val 64836"/>
              <a:gd name="adj2" fmla="val 50000"/>
            </a:avLst>
          </a:prstGeom>
          <a:solidFill>
            <a:srgbClr val="92D050"/>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r>
              <a:rPr lang="en-US" sz="1200" dirty="0"/>
              <a:t>48 </a:t>
            </a:r>
            <a:r>
              <a:rPr lang="en-US" sz="1200" dirty="0" err="1"/>
              <a:t>Lnk</a:t>
            </a:r>
            <a:r>
              <a:rPr lang="en-US" sz="1200" dirty="0"/>
              <a:t> </a:t>
            </a:r>
          </a:p>
        </p:txBody>
      </p:sp>
      <p:sp>
        <p:nvSpPr>
          <p:cNvPr id="151" name="Rectangle 150"/>
          <p:cNvSpPr/>
          <p:nvPr/>
        </p:nvSpPr>
        <p:spPr>
          <a:xfrm>
            <a:off x="5374937" y="2492870"/>
            <a:ext cx="576642" cy="432060"/>
          </a:xfrm>
          <a:prstGeom prst="rect">
            <a:avLst/>
          </a:prstGeom>
          <a:solidFill>
            <a:srgbClr val="0070C0">
              <a:alpha val="70000"/>
            </a:srgbClr>
          </a:solidFill>
          <a:ln w="1905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1"/>
                </a:solidFill>
              </a:rPr>
              <a:t>Acpt. </a:t>
            </a:r>
          </a:p>
        </p:txBody>
      </p:sp>
      <p:sp>
        <p:nvSpPr>
          <p:cNvPr id="6" name="TextBox 5">
            <a:extLst>
              <a:ext uri="{FF2B5EF4-FFF2-40B4-BE49-F238E27FC236}">
                <a16:creationId xmlns:a16="http://schemas.microsoft.com/office/drawing/2014/main" id="{3470B2C2-3AE7-2D4E-95D5-B35BB4094E59}"/>
              </a:ext>
            </a:extLst>
          </p:cNvPr>
          <p:cNvSpPr txBox="1"/>
          <p:nvPr/>
        </p:nvSpPr>
        <p:spPr>
          <a:xfrm>
            <a:off x="10090291" y="5021189"/>
            <a:ext cx="2177904" cy="369332"/>
          </a:xfrm>
          <a:prstGeom prst="rect">
            <a:avLst/>
          </a:prstGeom>
          <a:noFill/>
        </p:spPr>
        <p:txBody>
          <a:bodyPr wrap="none" rtlCol="0">
            <a:spAutoFit/>
          </a:bodyPr>
          <a:lstStyle/>
          <a:p>
            <a:r>
              <a:rPr lang="en-US" b="1" dirty="0">
                <a:solidFill>
                  <a:srgbClr val="FF0000"/>
                </a:solidFill>
                <a:sym typeface="Wingdings" pitchFamily="2" charset="2"/>
              </a:rPr>
              <a:t></a:t>
            </a:r>
            <a:r>
              <a:rPr lang="en-US" b="1" dirty="0" err="1">
                <a:solidFill>
                  <a:srgbClr val="FF0000"/>
                </a:solidFill>
              </a:rPr>
              <a:t>s</a:t>
            </a:r>
            <a:r>
              <a:rPr lang="en-US" sz="1600" b="1" dirty="0" err="1">
                <a:solidFill>
                  <a:srgbClr val="FF0000"/>
                </a:solidFill>
              </a:rPr>
              <a:t>PHENIX</a:t>
            </a:r>
            <a:r>
              <a:rPr lang="en-US" sz="1600" b="1" dirty="0">
                <a:solidFill>
                  <a:srgbClr val="FF0000"/>
                </a:solidFill>
              </a:rPr>
              <a:t> production </a:t>
            </a:r>
            <a:endParaRPr lang="en-US" b="1" dirty="0">
              <a:solidFill>
                <a:srgbClr val="FF0000"/>
              </a:solidFill>
            </a:endParaRPr>
          </a:p>
        </p:txBody>
      </p:sp>
    </p:spTree>
    <p:extLst>
      <p:ext uri="{BB962C8B-B14F-4D97-AF65-F5344CB8AC3E}">
        <p14:creationId xmlns:p14="http://schemas.microsoft.com/office/powerpoint/2010/main" val="285692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D16D-DC03-A74D-9E8E-4CF1D5011A06}"/>
              </a:ext>
            </a:extLst>
          </p:cNvPr>
          <p:cNvSpPr>
            <a:spLocks noGrp="1"/>
          </p:cNvSpPr>
          <p:nvPr>
            <p:ph type="title"/>
          </p:nvPr>
        </p:nvSpPr>
        <p:spPr>
          <a:xfrm>
            <a:off x="838200" y="0"/>
            <a:ext cx="10515600" cy="1325563"/>
          </a:xfrm>
        </p:spPr>
        <p:txBody>
          <a:bodyPr/>
          <a:lstStyle/>
          <a:p>
            <a:r>
              <a:rPr lang="en-US" dirty="0"/>
              <a:t>Summary of Recent Progress and Activities</a:t>
            </a:r>
          </a:p>
        </p:txBody>
      </p:sp>
      <p:sp>
        <p:nvSpPr>
          <p:cNvPr id="3" name="Content Placeholder 2">
            <a:extLst>
              <a:ext uri="{FF2B5EF4-FFF2-40B4-BE49-F238E27FC236}">
                <a16:creationId xmlns:a16="http://schemas.microsoft.com/office/drawing/2014/main" id="{FFF74097-0F6D-9242-A885-F7B055B0DE65}"/>
              </a:ext>
            </a:extLst>
          </p:cNvPr>
          <p:cNvSpPr>
            <a:spLocks noGrp="1"/>
          </p:cNvSpPr>
          <p:nvPr>
            <p:ph idx="1"/>
          </p:nvPr>
        </p:nvSpPr>
        <p:spPr>
          <a:xfrm>
            <a:off x="838200" y="1289154"/>
            <a:ext cx="10815918" cy="5051685"/>
          </a:xfrm>
        </p:spPr>
        <p:txBody>
          <a:bodyPr>
            <a:normAutofit fontScale="92500" lnSpcReduction="20000"/>
          </a:bodyPr>
          <a:lstStyle/>
          <a:p>
            <a:r>
              <a:rPr lang="en-US" dirty="0"/>
              <a:t>Completed sensor/HIC/stave evaluations at CERN </a:t>
            </a:r>
          </a:p>
          <a:p>
            <a:pPr lvl="1"/>
            <a:r>
              <a:rPr lang="en-US" dirty="0"/>
              <a:t>Built and tested two HICs with 40cm and 60cm long power FPC</a:t>
            </a:r>
          </a:p>
          <a:p>
            <a:pPr lvl="2"/>
            <a:r>
              <a:rPr lang="en-US" dirty="0"/>
              <a:t>Confirmed sensor performance same as the ALICE default configuration</a:t>
            </a:r>
          </a:p>
          <a:p>
            <a:pPr lvl="1"/>
            <a:r>
              <a:rPr lang="en-US" dirty="0"/>
              <a:t>Sensors irradiated up to 2.7MRad, no problem (updated 9/18/2018). </a:t>
            </a:r>
          </a:p>
          <a:p>
            <a:pPr lvl="1"/>
            <a:r>
              <a:rPr lang="en-US" dirty="0">
                <a:solidFill>
                  <a:srgbClr val="FF0000"/>
                </a:solidFill>
              </a:rPr>
              <a:t>Addressed all recommendations on stave/sensor R&amp;D from recent BNL review</a:t>
            </a:r>
            <a:r>
              <a:rPr lang="en-US" dirty="0"/>
              <a:t> </a:t>
            </a:r>
          </a:p>
          <a:p>
            <a:r>
              <a:rPr lang="en-US" dirty="0"/>
              <a:t>Technical specs document in preparation for production</a:t>
            </a:r>
          </a:p>
          <a:p>
            <a:pPr lvl="1"/>
            <a:r>
              <a:rPr lang="en-US" dirty="0"/>
              <a:t>RUs, production starts soon as part of ALICE production </a:t>
            </a:r>
          </a:p>
          <a:p>
            <a:pPr lvl="1"/>
            <a:r>
              <a:rPr lang="en-US" dirty="0"/>
              <a:t>Staves, </a:t>
            </a:r>
            <a:r>
              <a:rPr lang="en-US" dirty="0" err="1"/>
              <a:t>sPHENIX</a:t>
            </a:r>
            <a:r>
              <a:rPr lang="en-US" dirty="0"/>
              <a:t> production starts ~ January 2019, expect to last 6-12 months</a:t>
            </a:r>
          </a:p>
          <a:p>
            <a:pPr lvl="1"/>
            <a:r>
              <a:rPr lang="en-US" dirty="0"/>
              <a:t>Document under discussion with CERN now, to be finalized in this week </a:t>
            </a:r>
          </a:p>
          <a:p>
            <a:endParaRPr lang="en-US" dirty="0"/>
          </a:p>
          <a:p>
            <a:r>
              <a:rPr lang="en-US" dirty="0"/>
              <a:t>MVTX/INTT integration </a:t>
            </a:r>
          </a:p>
          <a:p>
            <a:pPr lvl="1"/>
            <a:r>
              <a:rPr lang="en-US" dirty="0"/>
              <a:t>Mechanical design being updated and mockup in progress, Walt and Ross  </a:t>
            </a:r>
          </a:p>
          <a:p>
            <a:pPr lvl="1"/>
            <a:r>
              <a:rPr lang="en-US" dirty="0"/>
              <a:t>Inner tracking task force, good progress, Christopher et al. </a:t>
            </a:r>
          </a:p>
          <a:p>
            <a:pPr lvl="1"/>
            <a:r>
              <a:rPr lang="en-US" dirty="0" err="1"/>
              <a:t>SamTec</a:t>
            </a:r>
            <a:r>
              <a:rPr lang="en-US" dirty="0"/>
              <a:t> cables</a:t>
            </a:r>
          </a:p>
          <a:p>
            <a:pPr lvl="2"/>
            <a:r>
              <a:rPr lang="en-US" dirty="0"/>
              <a:t>ALICE confirmed signal performance with 8m long readout cables</a:t>
            </a:r>
          </a:p>
          <a:p>
            <a:pPr marL="457200" lvl="1" indent="0">
              <a:buNone/>
            </a:pPr>
            <a:endParaRPr lang="en-US" dirty="0"/>
          </a:p>
        </p:txBody>
      </p:sp>
    </p:spTree>
    <p:extLst>
      <p:ext uri="{BB962C8B-B14F-4D97-AF65-F5344CB8AC3E}">
        <p14:creationId xmlns:p14="http://schemas.microsoft.com/office/powerpoint/2010/main" val="390907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3D90-5ED1-F349-8301-349156DE4E00}"/>
              </a:ext>
            </a:extLst>
          </p:cNvPr>
          <p:cNvSpPr>
            <a:spLocks noGrp="1"/>
          </p:cNvSpPr>
          <p:nvPr>
            <p:ph type="title"/>
          </p:nvPr>
        </p:nvSpPr>
        <p:spPr>
          <a:xfrm>
            <a:off x="480392" y="32164"/>
            <a:ext cx="10515600" cy="1325563"/>
          </a:xfrm>
        </p:spPr>
        <p:txBody>
          <a:bodyPr/>
          <a:lstStyle/>
          <a:p>
            <a:r>
              <a:rPr lang="en-US" dirty="0"/>
              <a:t>Test Stave/HIC with extended power FPC</a:t>
            </a:r>
          </a:p>
        </p:txBody>
      </p:sp>
      <p:sp>
        <p:nvSpPr>
          <p:cNvPr id="3" name="Content Placeholder 2">
            <a:extLst>
              <a:ext uri="{FF2B5EF4-FFF2-40B4-BE49-F238E27FC236}">
                <a16:creationId xmlns:a16="http://schemas.microsoft.com/office/drawing/2014/main" id="{58C8FEF3-3258-D049-AFED-293CB0C94FD9}"/>
              </a:ext>
            </a:extLst>
          </p:cNvPr>
          <p:cNvSpPr>
            <a:spLocks noGrp="1"/>
          </p:cNvSpPr>
          <p:nvPr>
            <p:ph idx="1"/>
          </p:nvPr>
        </p:nvSpPr>
        <p:spPr>
          <a:xfrm>
            <a:off x="361121" y="1312515"/>
            <a:ext cx="8584362" cy="5163235"/>
          </a:xfrm>
        </p:spPr>
        <p:txBody>
          <a:bodyPr>
            <a:normAutofit fontScale="85000" lnSpcReduction="20000"/>
          </a:bodyPr>
          <a:lstStyle/>
          <a:p>
            <a:r>
              <a:rPr lang="en-US" dirty="0"/>
              <a:t>Built and tested two HICS at CERN in the week of 9/17</a:t>
            </a:r>
          </a:p>
          <a:p>
            <a:pPr lvl="1"/>
            <a:r>
              <a:rPr lang="en-US" dirty="0"/>
              <a:t>No change in sensor performance (noise, threshold) observed, as expected; </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More details presented by </a:t>
            </a:r>
            <a:r>
              <a:rPr lang="en-US" dirty="0" err="1"/>
              <a:t>Sho</a:t>
            </a:r>
            <a:r>
              <a:rPr lang="en-US" dirty="0"/>
              <a:t> at last Friday’s </a:t>
            </a:r>
            <a:r>
              <a:rPr lang="en-US" dirty="0" err="1"/>
              <a:t>sPHENIX</a:t>
            </a:r>
            <a:r>
              <a:rPr lang="en-US" dirty="0"/>
              <a:t> general meeting 9/23/2018</a:t>
            </a:r>
          </a:p>
        </p:txBody>
      </p:sp>
      <p:pic>
        <p:nvPicPr>
          <p:cNvPr id="7" name="Picture 1" descr="page5image1257884928">
            <a:extLst>
              <a:ext uri="{FF2B5EF4-FFF2-40B4-BE49-F238E27FC236}">
                <a16:creationId xmlns:a16="http://schemas.microsoft.com/office/drawing/2014/main" id="{9CD5805F-332B-B741-8DE0-E09B6832A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807" y="1249261"/>
            <a:ext cx="3114194" cy="38164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C6FDD81-32C3-304B-BFAE-E14F27355BA6}"/>
              </a:ext>
            </a:extLst>
          </p:cNvPr>
          <p:cNvGrpSpPr/>
          <p:nvPr/>
        </p:nvGrpSpPr>
        <p:grpSpPr>
          <a:xfrm>
            <a:off x="228798" y="2226365"/>
            <a:ext cx="8716685" cy="2839311"/>
            <a:chOff x="228798" y="2226365"/>
            <a:chExt cx="8716685" cy="2839311"/>
          </a:xfrm>
        </p:grpSpPr>
        <p:grpSp>
          <p:nvGrpSpPr>
            <p:cNvPr id="5" name="Group 4">
              <a:extLst>
                <a:ext uri="{FF2B5EF4-FFF2-40B4-BE49-F238E27FC236}">
                  <a16:creationId xmlns:a16="http://schemas.microsoft.com/office/drawing/2014/main" id="{1857F18F-14AD-6B4D-B24C-6652EC11ECDB}"/>
                </a:ext>
              </a:extLst>
            </p:cNvPr>
            <p:cNvGrpSpPr/>
            <p:nvPr/>
          </p:nvGrpSpPr>
          <p:grpSpPr>
            <a:xfrm>
              <a:off x="228798" y="2226365"/>
              <a:ext cx="8716685" cy="2839311"/>
              <a:chOff x="228798" y="2226365"/>
              <a:chExt cx="8716685" cy="2839311"/>
            </a:xfrm>
          </p:grpSpPr>
          <p:pic>
            <p:nvPicPr>
              <p:cNvPr id="1025" name="Picture 1" descr="page5image1361016112">
                <a:extLst>
                  <a:ext uri="{FF2B5EF4-FFF2-40B4-BE49-F238E27FC236}">
                    <a16:creationId xmlns:a16="http://schemas.microsoft.com/office/drawing/2014/main" id="{E84D66DE-FE65-E447-A831-E32A67CCF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98" y="2226365"/>
                <a:ext cx="8716685" cy="2839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F48A78-0FEE-1447-820A-365D5E4376EB}"/>
                  </a:ext>
                </a:extLst>
              </p:cNvPr>
              <p:cNvSpPr txBox="1"/>
              <p:nvPr/>
            </p:nvSpPr>
            <p:spPr>
              <a:xfrm>
                <a:off x="1169576" y="3452157"/>
                <a:ext cx="2709396" cy="584775"/>
              </a:xfrm>
              <a:prstGeom prst="rect">
                <a:avLst/>
              </a:prstGeom>
              <a:noFill/>
            </p:spPr>
            <p:txBody>
              <a:bodyPr wrap="none" rtlCol="0">
                <a:spAutoFit/>
              </a:bodyPr>
              <a:lstStyle/>
              <a:p>
                <a:r>
                  <a:rPr lang="en-US" sz="3200" dirty="0">
                    <a:solidFill>
                      <a:srgbClr val="FFFF00"/>
                    </a:solidFill>
                  </a:rPr>
                  <a:t>60cm PWR FPC</a:t>
                </a:r>
                <a:endParaRPr lang="en-US" dirty="0">
                  <a:solidFill>
                    <a:srgbClr val="FFFF00"/>
                  </a:solidFill>
                </a:endParaRPr>
              </a:p>
            </p:txBody>
          </p:sp>
          <p:sp>
            <p:nvSpPr>
              <p:cNvPr id="6" name="TextBox 5">
                <a:extLst>
                  <a:ext uri="{FF2B5EF4-FFF2-40B4-BE49-F238E27FC236}">
                    <a16:creationId xmlns:a16="http://schemas.microsoft.com/office/drawing/2014/main" id="{45AAECB5-FABC-3348-AE31-466D96D44301}"/>
                  </a:ext>
                </a:extLst>
              </p:cNvPr>
              <p:cNvSpPr txBox="1"/>
              <p:nvPr/>
            </p:nvSpPr>
            <p:spPr>
              <a:xfrm>
                <a:off x="3126632" y="2602223"/>
                <a:ext cx="2709396" cy="584775"/>
              </a:xfrm>
              <a:prstGeom prst="rect">
                <a:avLst/>
              </a:prstGeom>
              <a:noFill/>
            </p:spPr>
            <p:txBody>
              <a:bodyPr wrap="none" rtlCol="0">
                <a:spAutoFit/>
              </a:bodyPr>
              <a:lstStyle/>
              <a:p>
                <a:r>
                  <a:rPr lang="en-US" sz="3200" dirty="0">
                    <a:solidFill>
                      <a:srgbClr val="FFFF00"/>
                    </a:solidFill>
                  </a:rPr>
                  <a:t>40cm PWR FPC</a:t>
                </a:r>
                <a:endParaRPr lang="en-US" dirty="0">
                  <a:solidFill>
                    <a:srgbClr val="FFFF00"/>
                  </a:solidFill>
                </a:endParaRPr>
              </a:p>
            </p:txBody>
          </p:sp>
        </p:grpSp>
        <p:sp>
          <p:nvSpPr>
            <p:cNvPr id="8" name="TextBox 7">
              <a:extLst>
                <a:ext uri="{FF2B5EF4-FFF2-40B4-BE49-F238E27FC236}">
                  <a16:creationId xmlns:a16="http://schemas.microsoft.com/office/drawing/2014/main" id="{8E0B7C55-0AF8-484B-9433-AD94E48B7505}"/>
                </a:ext>
              </a:extLst>
            </p:cNvPr>
            <p:cNvSpPr txBox="1"/>
            <p:nvPr/>
          </p:nvSpPr>
          <p:spPr>
            <a:xfrm>
              <a:off x="4887075" y="4246962"/>
              <a:ext cx="2920992" cy="461665"/>
            </a:xfrm>
            <a:prstGeom prst="rect">
              <a:avLst/>
            </a:prstGeom>
            <a:noFill/>
          </p:spPr>
          <p:txBody>
            <a:bodyPr wrap="none" rtlCol="0">
              <a:spAutoFit/>
            </a:bodyPr>
            <a:lstStyle/>
            <a:p>
              <a:r>
                <a:rPr lang="en-US" sz="2400" dirty="0">
                  <a:solidFill>
                    <a:srgbClr val="FFFF00"/>
                  </a:solidFill>
                </a:rPr>
                <a:t>ALICE: 15cm PWR FPC</a:t>
              </a:r>
              <a:endParaRPr lang="en-US" sz="1400" dirty="0">
                <a:solidFill>
                  <a:srgbClr val="FFFF00"/>
                </a:solidFill>
              </a:endParaRPr>
            </a:p>
          </p:txBody>
        </p:sp>
      </p:grpSp>
      <p:sp>
        <p:nvSpPr>
          <p:cNvPr id="10" name="TextBox 9">
            <a:extLst>
              <a:ext uri="{FF2B5EF4-FFF2-40B4-BE49-F238E27FC236}">
                <a16:creationId xmlns:a16="http://schemas.microsoft.com/office/drawing/2014/main" id="{28710C7C-1842-9B45-8E84-C3F9FB4530B2}"/>
              </a:ext>
            </a:extLst>
          </p:cNvPr>
          <p:cNvSpPr txBox="1"/>
          <p:nvPr/>
        </p:nvSpPr>
        <p:spPr>
          <a:xfrm>
            <a:off x="9077807" y="5376297"/>
            <a:ext cx="2772939" cy="923330"/>
          </a:xfrm>
          <a:prstGeom prst="rect">
            <a:avLst/>
          </a:prstGeom>
          <a:noFill/>
        </p:spPr>
        <p:txBody>
          <a:bodyPr wrap="none" rtlCol="0">
            <a:spAutoFit/>
          </a:bodyPr>
          <a:lstStyle/>
          <a:p>
            <a:r>
              <a:rPr lang="en-US" dirty="0"/>
              <a:t>Followed identical </a:t>
            </a:r>
          </a:p>
          <a:p>
            <a:r>
              <a:rPr lang="en-US" dirty="0"/>
              <a:t>ALICE IB QA test procedure,</a:t>
            </a:r>
          </a:p>
          <a:p>
            <a:r>
              <a:rPr lang="en-US" dirty="0"/>
              <a:t>with a 8m </a:t>
            </a:r>
            <a:r>
              <a:rPr lang="en-US" dirty="0" err="1"/>
              <a:t>SamTec</a:t>
            </a:r>
            <a:r>
              <a:rPr lang="en-US" dirty="0"/>
              <a:t> cable</a:t>
            </a:r>
          </a:p>
        </p:txBody>
      </p:sp>
    </p:spTree>
    <p:extLst>
      <p:ext uri="{BB962C8B-B14F-4D97-AF65-F5344CB8AC3E}">
        <p14:creationId xmlns:p14="http://schemas.microsoft.com/office/powerpoint/2010/main" val="25709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A543-9E48-9C46-83CA-BED2CBA63987}"/>
              </a:ext>
            </a:extLst>
          </p:cNvPr>
          <p:cNvSpPr>
            <a:spLocks noGrp="1"/>
          </p:cNvSpPr>
          <p:nvPr>
            <p:ph type="title"/>
          </p:nvPr>
        </p:nvSpPr>
        <p:spPr>
          <a:xfrm>
            <a:off x="851453" y="2024"/>
            <a:ext cx="10515600" cy="1325563"/>
          </a:xfrm>
        </p:spPr>
        <p:txBody>
          <a:bodyPr/>
          <a:lstStyle/>
          <a:p>
            <a:r>
              <a:rPr lang="en-US" dirty="0"/>
              <a:t>HICs Test Results from CERN </a:t>
            </a:r>
          </a:p>
        </p:txBody>
      </p:sp>
      <p:pic>
        <p:nvPicPr>
          <p:cNvPr id="4" name="Picture 3">
            <a:extLst>
              <a:ext uri="{FF2B5EF4-FFF2-40B4-BE49-F238E27FC236}">
                <a16:creationId xmlns:a16="http://schemas.microsoft.com/office/drawing/2014/main" id="{9145FFB9-DF36-A444-80DB-49FE6254593E}"/>
              </a:ext>
            </a:extLst>
          </p:cNvPr>
          <p:cNvPicPr>
            <a:picLocks noChangeAspect="1"/>
          </p:cNvPicPr>
          <p:nvPr/>
        </p:nvPicPr>
        <p:blipFill>
          <a:blip r:embed="rId2"/>
          <a:stretch>
            <a:fillRect/>
          </a:stretch>
        </p:blipFill>
        <p:spPr>
          <a:xfrm>
            <a:off x="238537" y="1232637"/>
            <a:ext cx="11224593" cy="5150107"/>
          </a:xfrm>
          <a:prstGeom prst="rect">
            <a:avLst/>
          </a:prstGeom>
        </p:spPr>
      </p:pic>
      <p:sp>
        <p:nvSpPr>
          <p:cNvPr id="5" name="TextBox 4">
            <a:extLst>
              <a:ext uri="{FF2B5EF4-FFF2-40B4-BE49-F238E27FC236}">
                <a16:creationId xmlns:a16="http://schemas.microsoft.com/office/drawing/2014/main" id="{DC4FCF55-9C72-EA4D-8309-28FD63492C1C}"/>
              </a:ext>
            </a:extLst>
          </p:cNvPr>
          <p:cNvSpPr txBox="1"/>
          <p:nvPr/>
        </p:nvSpPr>
        <p:spPr>
          <a:xfrm>
            <a:off x="2239618" y="3615499"/>
            <a:ext cx="3144643" cy="461665"/>
          </a:xfrm>
          <a:prstGeom prst="rect">
            <a:avLst/>
          </a:prstGeom>
          <a:noFill/>
        </p:spPr>
        <p:txBody>
          <a:bodyPr wrap="none" rtlCol="0">
            <a:spAutoFit/>
          </a:bodyPr>
          <a:lstStyle/>
          <a:p>
            <a:r>
              <a:rPr lang="en-US" sz="2400" b="1" dirty="0">
                <a:solidFill>
                  <a:srgbClr val="FF0000"/>
                </a:solidFill>
              </a:rPr>
              <a:t>Before: 2 ALICE IB HICs </a:t>
            </a:r>
          </a:p>
        </p:txBody>
      </p:sp>
      <p:sp>
        <p:nvSpPr>
          <p:cNvPr id="7" name="TextBox 6">
            <a:extLst>
              <a:ext uri="{FF2B5EF4-FFF2-40B4-BE49-F238E27FC236}">
                <a16:creationId xmlns:a16="http://schemas.microsoft.com/office/drawing/2014/main" id="{46DD0D4B-1F53-E540-9519-83E333FF180D}"/>
              </a:ext>
            </a:extLst>
          </p:cNvPr>
          <p:cNvSpPr txBox="1"/>
          <p:nvPr/>
        </p:nvSpPr>
        <p:spPr>
          <a:xfrm>
            <a:off x="6109253" y="3115193"/>
            <a:ext cx="5954835" cy="461665"/>
          </a:xfrm>
          <a:prstGeom prst="rect">
            <a:avLst/>
          </a:prstGeom>
          <a:noFill/>
        </p:spPr>
        <p:txBody>
          <a:bodyPr wrap="none" rtlCol="0">
            <a:spAutoFit/>
          </a:bodyPr>
          <a:lstStyle/>
          <a:p>
            <a:r>
              <a:rPr lang="en-US" sz="2400" b="1" dirty="0">
                <a:solidFill>
                  <a:srgbClr val="FF0000"/>
                </a:solidFill>
              </a:rPr>
              <a:t>After: same ALICE HICs, replaced power FPCs </a:t>
            </a:r>
          </a:p>
        </p:txBody>
      </p:sp>
      <p:sp>
        <p:nvSpPr>
          <p:cNvPr id="6" name="TextBox 5">
            <a:extLst>
              <a:ext uri="{FF2B5EF4-FFF2-40B4-BE49-F238E27FC236}">
                <a16:creationId xmlns:a16="http://schemas.microsoft.com/office/drawing/2014/main" id="{DEB525EB-E96B-BC4C-A24B-F62C7E47AF1E}"/>
              </a:ext>
            </a:extLst>
          </p:cNvPr>
          <p:cNvSpPr txBox="1"/>
          <p:nvPr/>
        </p:nvSpPr>
        <p:spPr>
          <a:xfrm>
            <a:off x="674223" y="6276728"/>
            <a:ext cx="5558125" cy="369332"/>
          </a:xfrm>
          <a:prstGeom prst="rect">
            <a:avLst/>
          </a:prstGeom>
          <a:noFill/>
        </p:spPr>
        <p:txBody>
          <a:bodyPr wrap="none" rtlCol="0">
            <a:spAutoFit/>
          </a:bodyPr>
          <a:lstStyle/>
          <a:p>
            <a:r>
              <a:rPr lang="en-US" b="1" dirty="0">
                <a:solidFill>
                  <a:srgbClr val="0432FF"/>
                </a:solidFill>
              </a:rPr>
              <a:t>Noise level: ~4 e’s;   Threshold: ~180e’s;   MIP: ~1000 e’s </a:t>
            </a:r>
          </a:p>
        </p:txBody>
      </p:sp>
      <p:sp>
        <p:nvSpPr>
          <p:cNvPr id="8" name="TextBox 7">
            <a:extLst>
              <a:ext uri="{FF2B5EF4-FFF2-40B4-BE49-F238E27FC236}">
                <a16:creationId xmlns:a16="http://schemas.microsoft.com/office/drawing/2014/main" id="{E230C824-89FF-1D4A-BD70-76D15F258457}"/>
              </a:ext>
            </a:extLst>
          </p:cNvPr>
          <p:cNvSpPr txBox="1"/>
          <p:nvPr/>
        </p:nvSpPr>
        <p:spPr>
          <a:xfrm>
            <a:off x="6559828" y="6329736"/>
            <a:ext cx="792205" cy="369332"/>
          </a:xfrm>
          <a:prstGeom prst="rect">
            <a:avLst/>
          </a:prstGeom>
          <a:noFill/>
        </p:spPr>
        <p:txBody>
          <a:bodyPr wrap="none" rtlCol="0">
            <a:spAutoFit/>
          </a:bodyPr>
          <a:lstStyle/>
          <a:p>
            <a:r>
              <a:rPr lang="en-US" dirty="0"/>
              <a:t>Chip-0</a:t>
            </a:r>
          </a:p>
        </p:txBody>
      </p:sp>
      <p:sp>
        <p:nvSpPr>
          <p:cNvPr id="10" name="TextBox 9">
            <a:extLst>
              <a:ext uri="{FF2B5EF4-FFF2-40B4-BE49-F238E27FC236}">
                <a16:creationId xmlns:a16="http://schemas.microsoft.com/office/drawing/2014/main" id="{380F61A6-F6F4-824F-9EAB-AEDCF57CE6F4}"/>
              </a:ext>
            </a:extLst>
          </p:cNvPr>
          <p:cNvSpPr txBox="1"/>
          <p:nvPr/>
        </p:nvSpPr>
        <p:spPr>
          <a:xfrm>
            <a:off x="10290314" y="6276728"/>
            <a:ext cx="792205" cy="369332"/>
          </a:xfrm>
          <a:prstGeom prst="rect">
            <a:avLst/>
          </a:prstGeom>
          <a:noFill/>
        </p:spPr>
        <p:txBody>
          <a:bodyPr wrap="none" rtlCol="0">
            <a:spAutoFit/>
          </a:bodyPr>
          <a:lstStyle/>
          <a:p>
            <a:r>
              <a:rPr lang="en-US" dirty="0"/>
              <a:t>Chip-8</a:t>
            </a:r>
          </a:p>
        </p:txBody>
      </p:sp>
      <p:sp>
        <p:nvSpPr>
          <p:cNvPr id="9" name="TextBox 8">
            <a:extLst>
              <a:ext uri="{FF2B5EF4-FFF2-40B4-BE49-F238E27FC236}">
                <a16:creationId xmlns:a16="http://schemas.microsoft.com/office/drawing/2014/main" id="{916CFE02-28C5-5D42-A898-175BBB201C78}"/>
              </a:ext>
            </a:extLst>
          </p:cNvPr>
          <p:cNvSpPr txBox="1"/>
          <p:nvPr/>
        </p:nvSpPr>
        <p:spPr>
          <a:xfrm>
            <a:off x="5605253" y="4438139"/>
            <a:ext cx="627095" cy="369332"/>
          </a:xfrm>
          <a:prstGeom prst="rect">
            <a:avLst/>
          </a:prstGeom>
          <a:noFill/>
        </p:spPr>
        <p:txBody>
          <a:bodyPr wrap="none" rtlCol="0">
            <a:spAutoFit/>
          </a:bodyPr>
          <a:lstStyle/>
          <a:p>
            <a:r>
              <a:rPr lang="en-US" dirty="0"/>
              <a:t>HIC1</a:t>
            </a:r>
          </a:p>
        </p:txBody>
      </p:sp>
      <p:sp>
        <p:nvSpPr>
          <p:cNvPr id="11" name="TextBox 10">
            <a:extLst>
              <a:ext uri="{FF2B5EF4-FFF2-40B4-BE49-F238E27FC236}">
                <a16:creationId xmlns:a16="http://schemas.microsoft.com/office/drawing/2014/main" id="{2E93078D-02BA-F44B-8273-E9D7329F22FB}"/>
              </a:ext>
            </a:extLst>
          </p:cNvPr>
          <p:cNvSpPr txBox="1"/>
          <p:nvPr/>
        </p:nvSpPr>
        <p:spPr>
          <a:xfrm>
            <a:off x="5605253" y="5591756"/>
            <a:ext cx="627095" cy="369332"/>
          </a:xfrm>
          <a:prstGeom prst="rect">
            <a:avLst/>
          </a:prstGeom>
          <a:noFill/>
        </p:spPr>
        <p:txBody>
          <a:bodyPr wrap="none" rtlCol="0">
            <a:spAutoFit/>
          </a:bodyPr>
          <a:lstStyle/>
          <a:p>
            <a:r>
              <a:rPr lang="en-US" dirty="0"/>
              <a:t>HIC2</a:t>
            </a:r>
          </a:p>
        </p:txBody>
      </p:sp>
    </p:spTree>
    <p:extLst>
      <p:ext uri="{BB962C8B-B14F-4D97-AF65-F5344CB8AC3E}">
        <p14:creationId xmlns:p14="http://schemas.microsoft.com/office/powerpoint/2010/main" val="198388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352" y="74980"/>
            <a:ext cx="9511596" cy="1325563"/>
          </a:xfrm>
        </p:spPr>
        <p:txBody>
          <a:bodyPr>
            <a:normAutofit fontScale="90000"/>
          </a:bodyPr>
          <a:lstStyle/>
          <a:p>
            <a:r>
              <a:rPr lang="en-US" b="1" i="1" dirty="0"/>
              <a:t>Updated MVTX earlier model, interferences fixed with in shell structures:</a:t>
            </a:r>
          </a:p>
        </p:txBody>
      </p:sp>
      <p:sp>
        <p:nvSpPr>
          <p:cNvPr id="3" name="Date Placeholder 2"/>
          <p:cNvSpPr>
            <a:spLocks noGrp="1"/>
          </p:cNvSpPr>
          <p:nvPr>
            <p:ph type="dt" sz="half" idx="10"/>
          </p:nvPr>
        </p:nvSpPr>
        <p:spPr/>
        <p:txBody>
          <a:bodyPr/>
          <a:lstStyle/>
          <a:p>
            <a:fld id="{FC557673-72B4-40C7-84ED-A6B0AD5057DC}" type="datetime1">
              <a:rPr lang="en-US" smtClean="0"/>
              <a:t>9/25/18</a:t>
            </a:fld>
            <a:endParaRPr lang="en-US"/>
          </a:p>
        </p:txBody>
      </p:sp>
      <p:sp>
        <p:nvSpPr>
          <p:cNvPr id="4" name="Slide Number Placeholder 3"/>
          <p:cNvSpPr>
            <a:spLocks noGrp="1"/>
          </p:cNvSpPr>
          <p:nvPr>
            <p:ph type="sldNum" sz="quarter" idx="12"/>
          </p:nvPr>
        </p:nvSpPr>
        <p:spPr/>
        <p:txBody>
          <a:bodyPr/>
          <a:lstStyle/>
          <a:p>
            <a:fld id="{752B1D92-C8C8-4185-82DC-074BC411105D}" type="slidenum">
              <a:rPr lang="en-US" smtClean="0"/>
              <a:t>5</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376" t="6917" r="11935" b="24748"/>
          <a:stretch/>
        </p:blipFill>
        <p:spPr>
          <a:xfrm>
            <a:off x="1347599" y="1400542"/>
            <a:ext cx="9153348" cy="4955808"/>
          </a:xfrm>
          <a:prstGeom prst="rect">
            <a:avLst/>
          </a:prstGeom>
        </p:spPr>
      </p:pic>
      <p:sp>
        <p:nvSpPr>
          <p:cNvPr id="7" name="TextBox 6"/>
          <p:cNvSpPr txBox="1"/>
          <p:nvPr/>
        </p:nvSpPr>
        <p:spPr>
          <a:xfrm>
            <a:off x="635409" y="2029844"/>
            <a:ext cx="3841955" cy="646331"/>
          </a:xfrm>
          <a:prstGeom prst="rect">
            <a:avLst/>
          </a:prstGeom>
          <a:noFill/>
        </p:spPr>
        <p:txBody>
          <a:bodyPr wrap="square" rtlCol="0">
            <a:spAutoFit/>
          </a:bodyPr>
          <a:lstStyle/>
          <a:p>
            <a:r>
              <a:rPr lang="en-US" dirty="0"/>
              <a:t>This model shown with 35 and 40mm flat extension cables </a:t>
            </a:r>
          </a:p>
        </p:txBody>
      </p:sp>
      <p:cxnSp>
        <p:nvCxnSpPr>
          <p:cNvPr id="9" name="Straight Arrow Connector 8"/>
          <p:cNvCxnSpPr/>
          <p:nvPr/>
        </p:nvCxnSpPr>
        <p:spPr>
          <a:xfrm>
            <a:off x="2556387" y="2723536"/>
            <a:ext cx="776748" cy="10815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E2C5C00-329F-294F-8436-D0FA4F5B8CEE}"/>
              </a:ext>
            </a:extLst>
          </p:cNvPr>
          <p:cNvSpPr txBox="1"/>
          <p:nvPr/>
        </p:nvSpPr>
        <p:spPr>
          <a:xfrm>
            <a:off x="8050460" y="4317167"/>
            <a:ext cx="3811941" cy="923330"/>
          </a:xfrm>
          <a:prstGeom prst="rect">
            <a:avLst/>
          </a:prstGeom>
          <a:noFill/>
        </p:spPr>
        <p:txBody>
          <a:bodyPr wrap="none" rtlCol="0">
            <a:spAutoFit/>
          </a:bodyPr>
          <a:lstStyle/>
          <a:p>
            <a:r>
              <a:rPr lang="en-US" dirty="0"/>
              <a:t>From Walt,</a:t>
            </a:r>
          </a:p>
          <a:p>
            <a:endParaRPr lang="en-US" dirty="0"/>
          </a:p>
          <a:p>
            <a:r>
              <a:rPr lang="en-US" dirty="0"/>
              <a:t>A mockup being produced at MIT, Ross</a:t>
            </a:r>
          </a:p>
        </p:txBody>
      </p:sp>
    </p:spTree>
    <p:extLst>
      <p:ext uri="{BB962C8B-B14F-4D97-AF65-F5344CB8AC3E}">
        <p14:creationId xmlns:p14="http://schemas.microsoft.com/office/powerpoint/2010/main" val="312296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67F8-BCBC-7447-838F-BCE9246BE162}"/>
              </a:ext>
            </a:extLst>
          </p:cNvPr>
          <p:cNvSpPr>
            <a:spLocks noGrp="1"/>
          </p:cNvSpPr>
          <p:nvPr>
            <p:ph type="title"/>
          </p:nvPr>
        </p:nvSpPr>
        <p:spPr/>
        <p:txBody>
          <a:bodyPr/>
          <a:lstStyle/>
          <a:p>
            <a:r>
              <a:rPr lang="en-US" dirty="0" err="1"/>
              <a:t>SamTec</a:t>
            </a:r>
            <a:r>
              <a:rPr lang="en-US" dirty="0"/>
              <a:t> Cables Finalized for ALICE ITS: ~8m!</a:t>
            </a:r>
          </a:p>
        </p:txBody>
      </p:sp>
      <p:sp>
        <p:nvSpPr>
          <p:cNvPr id="3" name="Content Placeholder 2">
            <a:extLst>
              <a:ext uri="{FF2B5EF4-FFF2-40B4-BE49-F238E27FC236}">
                <a16:creationId xmlns:a16="http://schemas.microsoft.com/office/drawing/2014/main" id="{F9D06509-FC88-9A4E-97E8-5B782F105EC6}"/>
              </a:ext>
            </a:extLst>
          </p:cNvPr>
          <p:cNvSpPr>
            <a:spLocks noGrp="1"/>
          </p:cNvSpPr>
          <p:nvPr>
            <p:ph idx="1"/>
          </p:nvPr>
        </p:nvSpPr>
        <p:spPr/>
        <p:txBody>
          <a:bodyPr/>
          <a:lstStyle/>
          <a:p>
            <a:r>
              <a:rPr lang="en-US" dirty="0"/>
              <a:t>Two cables per IB stave: 2.65m + 5.30m</a:t>
            </a:r>
          </a:p>
        </p:txBody>
      </p:sp>
      <p:sp>
        <p:nvSpPr>
          <p:cNvPr id="4" name="TextBox 3">
            <a:extLst>
              <a:ext uri="{FF2B5EF4-FFF2-40B4-BE49-F238E27FC236}">
                <a16:creationId xmlns:a16="http://schemas.microsoft.com/office/drawing/2014/main" id="{7AF7A109-A0AF-6544-9857-3EC298870D39}"/>
              </a:ext>
            </a:extLst>
          </p:cNvPr>
          <p:cNvSpPr txBox="1"/>
          <p:nvPr/>
        </p:nvSpPr>
        <p:spPr>
          <a:xfrm>
            <a:off x="5880030" y="3835527"/>
            <a:ext cx="432000" cy="216000"/>
          </a:xfrm>
          <a:prstGeom prst="rect">
            <a:avLst/>
          </a:prstGeom>
          <a:noFill/>
        </p:spPr>
        <p:txBody>
          <a:bodyPr wrap="none" tIns="36000" bIns="36000" rtlCol="0" anchor="ctr" anchorCtr="0">
            <a:noAutofit/>
          </a:bodyPr>
          <a:lstStyle/>
          <a:p>
            <a:pPr algn="ctr"/>
            <a:r>
              <a:rPr lang="en-US" sz="3200" b="1" dirty="0">
                <a:solidFill>
                  <a:srgbClr val="FF0000"/>
                </a:solidFill>
                <a:latin typeface="Calibri Light" panose="020F0302020204030204" pitchFamily="34" charset="0"/>
              </a:rPr>
              <a:t>PP2</a:t>
            </a:r>
          </a:p>
        </p:txBody>
      </p:sp>
      <p:pic>
        <p:nvPicPr>
          <p:cNvPr id="5" name="Picture 4">
            <a:extLst>
              <a:ext uri="{FF2B5EF4-FFF2-40B4-BE49-F238E27FC236}">
                <a16:creationId xmlns:a16="http://schemas.microsoft.com/office/drawing/2014/main" id="{7C535C58-5932-0E4C-ACB1-95A3391B23C9}"/>
              </a:ext>
            </a:extLst>
          </p:cNvPr>
          <p:cNvPicPr>
            <a:picLocks noChangeAspect="1"/>
          </p:cNvPicPr>
          <p:nvPr/>
        </p:nvPicPr>
        <p:blipFill>
          <a:blip r:embed="rId2"/>
          <a:stretch>
            <a:fillRect/>
          </a:stretch>
        </p:blipFill>
        <p:spPr>
          <a:xfrm>
            <a:off x="6677504" y="3371260"/>
            <a:ext cx="3307036" cy="1688437"/>
          </a:xfrm>
          <a:prstGeom prst="rect">
            <a:avLst/>
          </a:prstGeom>
        </p:spPr>
      </p:pic>
      <p:pic>
        <p:nvPicPr>
          <p:cNvPr id="6" name="Picture 5">
            <a:extLst>
              <a:ext uri="{FF2B5EF4-FFF2-40B4-BE49-F238E27FC236}">
                <a16:creationId xmlns:a16="http://schemas.microsoft.com/office/drawing/2014/main" id="{C4C735B1-B4D7-5741-BAF8-AD931A4B0592}"/>
              </a:ext>
            </a:extLst>
          </p:cNvPr>
          <p:cNvPicPr>
            <a:picLocks noChangeAspect="1"/>
          </p:cNvPicPr>
          <p:nvPr/>
        </p:nvPicPr>
        <p:blipFill rotWithShape="1">
          <a:blip r:embed="rId3"/>
          <a:srcRect l="-1046" t="11737" r="1046" b="7027"/>
          <a:stretch/>
        </p:blipFill>
        <p:spPr>
          <a:xfrm flipH="1">
            <a:off x="2495500" y="3286777"/>
            <a:ext cx="2813012" cy="1628900"/>
          </a:xfrm>
          <a:prstGeom prst="rect">
            <a:avLst/>
          </a:prstGeom>
        </p:spPr>
      </p:pic>
      <p:sp>
        <p:nvSpPr>
          <p:cNvPr id="7" name="TextBox 6">
            <a:extLst>
              <a:ext uri="{FF2B5EF4-FFF2-40B4-BE49-F238E27FC236}">
                <a16:creationId xmlns:a16="http://schemas.microsoft.com/office/drawing/2014/main" id="{9BF07070-6EE6-724A-A1B5-781978564EB3}"/>
              </a:ext>
            </a:extLst>
          </p:cNvPr>
          <p:cNvSpPr txBox="1"/>
          <p:nvPr/>
        </p:nvSpPr>
        <p:spPr>
          <a:xfrm>
            <a:off x="2495500" y="2827387"/>
            <a:ext cx="2880400" cy="288040"/>
          </a:xfrm>
          <a:prstGeom prst="rect">
            <a:avLst/>
          </a:prstGeom>
          <a:noFill/>
        </p:spPr>
        <p:txBody>
          <a:bodyPr wrap="none" tIns="36000" bIns="36000" rtlCol="0" anchor="ctr" anchorCtr="0">
            <a:noAutofit/>
          </a:bodyPr>
          <a:lstStyle/>
          <a:p>
            <a:pPr algn="ctr"/>
            <a:r>
              <a:rPr lang="en-US" b="1" dirty="0">
                <a:solidFill>
                  <a:schemeClr val="tx2"/>
                </a:solidFill>
                <a:latin typeface="Calibri Light" panose="020F0302020204030204" pitchFamily="34" charset="0"/>
              </a:rPr>
              <a:t>HDR-203194 (</a:t>
            </a:r>
            <a:r>
              <a:rPr lang="en-US" b="1" dirty="0">
                <a:solidFill>
                  <a:srgbClr val="C00000"/>
                </a:solidFill>
                <a:latin typeface="Calibri Light" panose="020F0302020204030204" pitchFamily="34" charset="0"/>
              </a:rPr>
              <a:t>Type B</a:t>
            </a:r>
            <a:r>
              <a:rPr lang="en-US" b="1" dirty="0">
                <a:solidFill>
                  <a:schemeClr val="tx2"/>
                </a:solidFill>
                <a:latin typeface="Calibri Light" panose="020F0302020204030204" pitchFamily="34" charset="0"/>
              </a:rPr>
              <a:t>)</a:t>
            </a:r>
          </a:p>
        </p:txBody>
      </p:sp>
      <p:sp>
        <p:nvSpPr>
          <p:cNvPr id="8" name="TextBox 7">
            <a:extLst>
              <a:ext uri="{FF2B5EF4-FFF2-40B4-BE49-F238E27FC236}">
                <a16:creationId xmlns:a16="http://schemas.microsoft.com/office/drawing/2014/main" id="{0CB92DBD-6EF6-4E4B-8A31-ED87EBAFCDD7}"/>
              </a:ext>
            </a:extLst>
          </p:cNvPr>
          <p:cNvSpPr txBox="1"/>
          <p:nvPr/>
        </p:nvSpPr>
        <p:spPr>
          <a:xfrm>
            <a:off x="6816099" y="2827387"/>
            <a:ext cx="2884989" cy="288040"/>
          </a:xfrm>
          <a:prstGeom prst="rect">
            <a:avLst/>
          </a:prstGeom>
          <a:noFill/>
        </p:spPr>
        <p:txBody>
          <a:bodyPr wrap="none" tIns="36000" bIns="36000" rtlCol="0" anchor="ctr" anchorCtr="0">
            <a:noAutofit/>
          </a:bodyPr>
          <a:lstStyle/>
          <a:p>
            <a:pPr algn="ctr"/>
            <a:r>
              <a:rPr lang="en-US" b="1" dirty="0">
                <a:solidFill>
                  <a:schemeClr val="tx2"/>
                </a:solidFill>
                <a:latin typeface="Calibri Light" panose="020F0302020204030204" pitchFamily="34" charset="0"/>
              </a:rPr>
              <a:t>HDR-206142 (</a:t>
            </a:r>
            <a:r>
              <a:rPr lang="en-US" b="1" dirty="0">
                <a:solidFill>
                  <a:srgbClr val="C00000"/>
                </a:solidFill>
                <a:latin typeface="Calibri Light" panose="020F0302020204030204" pitchFamily="34" charset="0"/>
              </a:rPr>
              <a:t>Type A</a:t>
            </a:r>
            <a:r>
              <a:rPr lang="en-US" b="1" dirty="0">
                <a:solidFill>
                  <a:schemeClr val="tx2"/>
                </a:solidFill>
                <a:latin typeface="Calibri Light" panose="020F0302020204030204" pitchFamily="34" charset="0"/>
              </a:rPr>
              <a:t>)</a:t>
            </a:r>
          </a:p>
        </p:txBody>
      </p:sp>
      <p:sp>
        <p:nvSpPr>
          <p:cNvPr id="9" name="TextBox 8">
            <a:extLst>
              <a:ext uri="{FF2B5EF4-FFF2-40B4-BE49-F238E27FC236}">
                <a16:creationId xmlns:a16="http://schemas.microsoft.com/office/drawing/2014/main" id="{E5B99688-A4E4-BF43-BF46-5B6950E5D0DC}"/>
              </a:ext>
            </a:extLst>
          </p:cNvPr>
          <p:cNvSpPr txBox="1"/>
          <p:nvPr/>
        </p:nvSpPr>
        <p:spPr>
          <a:xfrm>
            <a:off x="10279928" y="3916561"/>
            <a:ext cx="1372299" cy="646331"/>
          </a:xfrm>
          <a:prstGeom prst="rect">
            <a:avLst/>
          </a:prstGeom>
          <a:noFill/>
        </p:spPr>
        <p:txBody>
          <a:bodyPr wrap="none" rtlCol="0">
            <a:spAutoFit/>
          </a:bodyPr>
          <a:lstStyle/>
          <a:p>
            <a:r>
              <a:rPr lang="en-US" sz="3600" dirty="0">
                <a:solidFill>
                  <a:srgbClr val="FF0000"/>
                </a:solidFill>
              </a:rPr>
              <a:t>Staves</a:t>
            </a:r>
          </a:p>
        </p:txBody>
      </p:sp>
      <p:sp>
        <p:nvSpPr>
          <p:cNvPr id="10" name="TextBox 9">
            <a:extLst>
              <a:ext uri="{FF2B5EF4-FFF2-40B4-BE49-F238E27FC236}">
                <a16:creationId xmlns:a16="http://schemas.microsoft.com/office/drawing/2014/main" id="{A19B4E26-2297-2A40-8F10-B76D95F01E8C}"/>
              </a:ext>
            </a:extLst>
          </p:cNvPr>
          <p:cNvSpPr txBox="1"/>
          <p:nvPr/>
        </p:nvSpPr>
        <p:spPr>
          <a:xfrm>
            <a:off x="1126240" y="3639671"/>
            <a:ext cx="912429" cy="646331"/>
          </a:xfrm>
          <a:prstGeom prst="rect">
            <a:avLst/>
          </a:prstGeom>
          <a:noFill/>
        </p:spPr>
        <p:txBody>
          <a:bodyPr wrap="none" rtlCol="0">
            <a:spAutoFit/>
          </a:bodyPr>
          <a:lstStyle/>
          <a:p>
            <a:r>
              <a:rPr lang="en-US" sz="3600" dirty="0">
                <a:solidFill>
                  <a:srgbClr val="FF0000"/>
                </a:solidFill>
              </a:rPr>
              <a:t>RUs</a:t>
            </a:r>
          </a:p>
        </p:txBody>
      </p:sp>
      <p:sp>
        <p:nvSpPr>
          <p:cNvPr id="11" name="TextBox 10">
            <a:extLst>
              <a:ext uri="{FF2B5EF4-FFF2-40B4-BE49-F238E27FC236}">
                <a16:creationId xmlns:a16="http://schemas.microsoft.com/office/drawing/2014/main" id="{84A3E3D0-E166-FA44-B93E-1DD52C107162}"/>
              </a:ext>
            </a:extLst>
          </p:cNvPr>
          <p:cNvSpPr txBox="1"/>
          <p:nvPr/>
        </p:nvSpPr>
        <p:spPr>
          <a:xfrm>
            <a:off x="7082118" y="5450542"/>
            <a:ext cx="2145139" cy="584775"/>
          </a:xfrm>
          <a:prstGeom prst="rect">
            <a:avLst/>
          </a:prstGeom>
          <a:noFill/>
        </p:spPr>
        <p:txBody>
          <a:bodyPr wrap="none" rtlCol="0">
            <a:spAutoFit/>
          </a:bodyPr>
          <a:lstStyle/>
          <a:p>
            <a:r>
              <a:rPr lang="en-US" sz="3200" dirty="0"/>
              <a:t>L: 2650 mm</a:t>
            </a:r>
          </a:p>
        </p:txBody>
      </p:sp>
      <p:sp>
        <p:nvSpPr>
          <p:cNvPr id="12" name="TextBox 11">
            <a:extLst>
              <a:ext uri="{FF2B5EF4-FFF2-40B4-BE49-F238E27FC236}">
                <a16:creationId xmlns:a16="http://schemas.microsoft.com/office/drawing/2014/main" id="{AC85A947-04DD-824C-B28D-7912A81055A6}"/>
              </a:ext>
            </a:extLst>
          </p:cNvPr>
          <p:cNvSpPr txBox="1"/>
          <p:nvPr/>
        </p:nvSpPr>
        <p:spPr>
          <a:xfrm>
            <a:off x="2495500" y="5378678"/>
            <a:ext cx="2145139" cy="584775"/>
          </a:xfrm>
          <a:prstGeom prst="rect">
            <a:avLst/>
          </a:prstGeom>
          <a:noFill/>
        </p:spPr>
        <p:txBody>
          <a:bodyPr wrap="none" rtlCol="0">
            <a:spAutoFit/>
          </a:bodyPr>
          <a:lstStyle/>
          <a:p>
            <a:r>
              <a:rPr lang="en-US" sz="3200" dirty="0"/>
              <a:t>L: 5300 mm</a:t>
            </a:r>
          </a:p>
        </p:txBody>
      </p:sp>
    </p:spTree>
    <p:extLst>
      <p:ext uri="{BB962C8B-B14F-4D97-AF65-F5344CB8AC3E}">
        <p14:creationId xmlns:p14="http://schemas.microsoft.com/office/powerpoint/2010/main" val="258955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phenix.bnl.gov/WWW/publish/mxliu/sPHENIX/pictures/CERN-092018/SamTec_Black_Blue_Cables_IMG_1162.jpg">
            <a:extLst>
              <a:ext uri="{FF2B5EF4-FFF2-40B4-BE49-F238E27FC236}">
                <a16:creationId xmlns:a16="http://schemas.microsoft.com/office/drawing/2014/main" id="{46FF04A5-D49B-CC4B-9C3F-5D7500C94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84" b="27630"/>
          <a:stretch/>
        </p:blipFill>
        <p:spPr bwMode="auto">
          <a:xfrm rot="5400000">
            <a:off x="6499120" y="1165123"/>
            <a:ext cx="6858001" cy="45277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phenix.bnl.gov/WWW/publish/mxliu/sPHENIX/pictures/CERN-092018/SamTec_LongCables_MidConnectors_IMG_1159.jpg">
            <a:extLst>
              <a:ext uri="{FF2B5EF4-FFF2-40B4-BE49-F238E27FC236}">
                <a16:creationId xmlns:a16="http://schemas.microsoft.com/office/drawing/2014/main" id="{08B343FD-0764-C24D-85D6-1A20DC3BF8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92" r="14524"/>
          <a:stretch/>
        </p:blipFill>
        <p:spPr bwMode="auto">
          <a:xfrm>
            <a:off x="4161184" y="0"/>
            <a:ext cx="336605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phenix.bnl.gov/WWW/publish/mxliu/sPHENIX/pictures/CERN-092018/IMG_1160.jpg">
            <a:extLst>
              <a:ext uri="{FF2B5EF4-FFF2-40B4-BE49-F238E27FC236}">
                <a16:creationId xmlns:a16="http://schemas.microsoft.com/office/drawing/2014/main" id="{BDE6ED69-0E98-D44A-A9E6-8EE61D5AB0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7" r="4353"/>
          <a:stretch/>
        </p:blipFill>
        <p:spPr bwMode="auto">
          <a:xfrm>
            <a:off x="13256" y="0"/>
            <a:ext cx="47177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BBEE7F-5342-0E43-B54D-F8DE8AE02916}"/>
              </a:ext>
            </a:extLst>
          </p:cNvPr>
          <p:cNvSpPr txBox="1"/>
          <p:nvPr/>
        </p:nvSpPr>
        <p:spPr>
          <a:xfrm>
            <a:off x="8150087" y="5816400"/>
            <a:ext cx="1191095" cy="523220"/>
          </a:xfrm>
          <a:prstGeom prst="rect">
            <a:avLst/>
          </a:prstGeom>
          <a:noFill/>
        </p:spPr>
        <p:txBody>
          <a:bodyPr wrap="none" rtlCol="0">
            <a:spAutoFit/>
          </a:bodyPr>
          <a:lstStyle/>
          <a:p>
            <a:r>
              <a:rPr lang="en-US" sz="2800" dirty="0"/>
              <a:t>Type-A</a:t>
            </a:r>
          </a:p>
        </p:txBody>
      </p:sp>
      <p:sp>
        <p:nvSpPr>
          <p:cNvPr id="6" name="TextBox 5">
            <a:extLst>
              <a:ext uri="{FF2B5EF4-FFF2-40B4-BE49-F238E27FC236}">
                <a16:creationId xmlns:a16="http://schemas.microsoft.com/office/drawing/2014/main" id="{5635BC27-3007-9D4F-BFC5-01BAADFA873A}"/>
              </a:ext>
            </a:extLst>
          </p:cNvPr>
          <p:cNvSpPr txBox="1"/>
          <p:nvPr/>
        </p:nvSpPr>
        <p:spPr>
          <a:xfrm>
            <a:off x="106965" y="1057675"/>
            <a:ext cx="1320170" cy="584775"/>
          </a:xfrm>
          <a:prstGeom prst="rect">
            <a:avLst/>
          </a:prstGeom>
          <a:noFill/>
        </p:spPr>
        <p:txBody>
          <a:bodyPr wrap="none" rtlCol="0">
            <a:spAutoFit/>
          </a:bodyPr>
          <a:lstStyle/>
          <a:p>
            <a:r>
              <a:rPr lang="en-US" sz="3200" dirty="0"/>
              <a:t>Type-B</a:t>
            </a:r>
          </a:p>
        </p:txBody>
      </p:sp>
      <p:sp>
        <p:nvSpPr>
          <p:cNvPr id="7" name="TextBox 6">
            <a:extLst>
              <a:ext uri="{FF2B5EF4-FFF2-40B4-BE49-F238E27FC236}">
                <a16:creationId xmlns:a16="http://schemas.microsoft.com/office/drawing/2014/main" id="{7F8AC21C-CEF0-9E46-A16C-BA6E85451702}"/>
              </a:ext>
            </a:extLst>
          </p:cNvPr>
          <p:cNvSpPr txBox="1"/>
          <p:nvPr/>
        </p:nvSpPr>
        <p:spPr>
          <a:xfrm>
            <a:off x="2546265" y="826842"/>
            <a:ext cx="1191095" cy="523220"/>
          </a:xfrm>
          <a:prstGeom prst="rect">
            <a:avLst/>
          </a:prstGeom>
          <a:noFill/>
        </p:spPr>
        <p:txBody>
          <a:bodyPr wrap="none" rtlCol="0">
            <a:spAutoFit/>
          </a:bodyPr>
          <a:lstStyle/>
          <a:p>
            <a:r>
              <a:rPr lang="en-US" sz="2800" dirty="0"/>
              <a:t>Type-A</a:t>
            </a:r>
          </a:p>
        </p:txBody>
      </p:sp>
    </p:spTree>
    <p:extLst>
      <p:ext uri="{BB962C8B-B14F-4D97-AF65-F5344CB8AC3E}">
        <p14:creationId xmlns:p14="http://schemas.microsoft.com/office/powerpoint/2010/main" val="187649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AD04-321C-F644-A78C-4BB281617BC4}"/>
              </a:ext>
            </a:extLst>
          </p:cNvPr>
          <p:cNvSpPr>
            <a:spLocks noGrp="1"/>
          </p:cNvSpPr>
          <p:nvPr>
            <p:ph type="title"/>
          </p:nvPr>
        </p:nvSpPr>
        <p:spPr>
          <a:xfrm>
            <a:off x="95324" y="0"/>
            <a:ext cx="10515600" cy="1325563"/>
          </a:xfrm>
        </p:spPr>
        <p:txBody>
          <a:bodyPr/>
          <a:lstStyle/>
          <a:p>
            <a:r>
              <a:rPr lang="en-US" dirty="0"/>
              <a:t>Sensor Irradiation Test – OK at 2.7MRad </a:t>
            </a:r>
          </a:p>
        </p:txBody>
      </p:sp>
      <p:sp>
        <p:nvSpPr>
          <p:cNvPr id="3" name="Content Placeholder 2">
            <a:extLst>
              <a:ext uri="{FF2B5EF4-FFF2-40B4-BE49-F238E27FC236}">
                <a16:creationId xmlns:a16="http://schemas.microsoft.com/office/drawing/2014/main" id="{5BCEE733-7EEF-534A-B792-D5B22587BDA1}"/>
              </a:ext>
            </a:extLst>
          </p:cNvPr>
          <p:cNvSpPr>
            <a:spLocks noGrp="1"/>
          </p:cNvSpPr>
          <p:nvPr>
            <p:ph idx="1"/>
          </p:nvPr>
        </p:nvSpPr>
        <p:spPr>
          <a:xfrm>
            <a:off x="440962" y="1325563"/>
            <a:ext cx="5360232" cy="4351338"/>
          </a:xfrm>
        </p:spPr>
        <p:txBody>
          <a:bodyPr/>
          <a:lstStyle/>
          <a:p>
            <a:r>
              <a:rPr lang="en-US" dirty="0"/>
              <a:t>Continuous effort by ALICE (@NPI, Czech)</a:t>
            </a:r>
          </a:p>
          <a:p>
            <a:r>
              <a:rPr lang="en-US" dirty="0"/>
              <a:t>BNL review recommendation: test sensor up to 1MRad</a:t>
            </a:r>
          </a:p>
        </p:txBody>
      </p:sp>
      <p:pic>
        <p:nvPicPr>
          <p:cNvPr id="4" name="Picture 3">
            <a:extLst>
              <a:ext uri="{FF2B5EF4-FFF2-40B4-BE49-F238E27FC236}">
                <a16:creationId xmlns:a16="http://schemas.microsoft.com/office/drawing/2014/main" id="{E7F4B687-E876-9F45-AD70-03C4A9C899F5}"/>
              </a:ext>
            </a:extLst>
          </p:cNvPr>
          <p:cNvPicPr>
            <a:picLocks noChangeAspect="1"/>
          </p:cNvPicPr>
          <p:nvPr/>
        </p:nvPicPr>
        <p:blipFill rotWithShape="1">
          <a:blip r:embed="rId2"/>
          <a:srcRect l="18744"/>
          <a:stretch/>
        </p:blipFill>
        <p:spPr>
          <a:xfrm>
            <a:off x="5897935" y="959370"/>
            <a:ext cx="6195842" cy="5898630"/>
          </a:xfrm>
          <a:prstGeom prst="rect">
            <a:avLst/>
          </a:prstGeom>
        </p:spPr>
      </p:pic>
      <p:pic>
        <p:nvPicPr>
          <p:cNvPr id="5" name="Picture 4">
            <a:extLst>
              <a:ext uri="{FF2B5EF4-FFF2-40B4-BE49-F238E27FC236}">
                <a16:creationId xmlns:a16="http://schemas.microsoft.com/office/drawing/2014/main" id="{6E19FFD5-7CE0-E241-8C6A-0054E522C778}"/>
              </a:ext>
            </a:extLst>
          </p:cNvPr>
          <p:cNvPicPr>
            <a:picLocks noChangeAspect="1"/>
          </p:cNvPicPr>
          <p:nvPr/>
        </p:nvPicPr>
        <p:blipFill>
          <a:blip r:embed="rId3"/>
          <a:stretch>
            <a:fillRect/>
          </a:stretch>
        </p:blipFill>
        <p:spPr>
          <a:xfrm>
            <a:off x="0" y="4045303"/>
            <a:ext cx="6051507" cy="2590968"/>
          </a:xfrm>
          <a:prstGeom prst="rect">
            <a:avLst/>
          </a:prstGeom>
        </p:spPr>
      </p:pic>
      <p:sp>
        <p:nvSpPr>
          <p:cNvPr id="6" name="TextBox 5">
            <a:extLst>
              <a:ext uri="{FF2B5EF4-FFF2-40B4-BE49-F238E27FC236}">
                <a16:creationId xmlns:a16="http://schemas.microsoft.com/office/drawing/2014/main" id="{16DF6FEF-E33D-0441-A1E0-8777C84327EA}"/>
              </a:ext>
            </a:extLst>
          </p:cNvPr>
          <p:cNvSpPr txBox="1"/>
          <p:nvPr/>
        </p:nvSpPr>
        <p:spPr>
          <a:xfrm>
            <a:off x="95324" y="3722449"/>
            <a:ext cx="3720377" cy="369332"/>
          </a:xfrm>
          <a:prstGeom prst="rect">
            <a:avLst/>
          </a:prstGeom>
          <a:noFill/>
        </p:spPr>
        <p:txBody>
          <a:bodyPr wrap="none" rtlCol="0">
            <a:spAutoFit/>
          </a:bodyPr>
          <a:lstStyle/>
          <a:p>
            <a:r>
              <a:rPr lang="en-US" dirty="0"/>
              <a:t>https://</a:t>
            </a:r>
            <a:r>
              <a:rPr lang="en-US" dirty="0" err="1"/>
              <a:t>indico.cern.ch</a:t>
            </a:r>
            <a:r>
              <a:rPr lang="en-US" dirty="0"/>
              <a:t>/event/758048/</a:t>
            </a:r>
          </a:p>
        </p:txBody>
      </p:sp>
    </p:spTree>
    <p:extLst>
      <p:ext uri="{BB962C8B-B14F-4D97-AF65-F5344CB8AC3E}">
        <p14:creationId xmlns:p14="http://schemas.microsoft.com/office/powerpoint/2010/main" val="154629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AC46-2A6E-3C4D-B1DB-EE0AC0E043A0}"/>
              </a:ext>
            </a:extLst>
          </p:cNvPr>
          <p:cNvSpPr>
            <a:spLocks noGrp="1"/>
          </p:cNvSpPr>
          <p:nvPr>
            <p:ph type="title"/>
          </p:nvPr>
        </p:nvSpPr>
        <p:spPr>
          <a:xfrm>
            <a:off x="304799" y="0"/>
            <a:ext cx="11661913" cy="1325563"/>
          </a:xfrm>
        </p:spPr>
        <p:txBody>
          <a:bodyPr>
            <a:normAutofit/>
          </a:bodyPr>
          <a:lstStyle/>
          <a:p>
            <a:r>
              <a:rPr lang="en-US" sz="4000" dirty="0"/>
              <a:t>Expected B-field in the Rack Area (RU, PU Electronics)</a:t>
            </a:r>
          </a:p>
        </p:txBody>
      </p:sp>
      <p:pic>
        <p:nvPicPr>
          <p:cNvPr id="4" name="Picture 3">
            <a:extLst>
              <a:ext uri="{FF2B5EF4-FFF2-40B4-BE49-F238E27FC236}">
                <a16:creationId xmlns:a16="http://schemas.microsoft.com/office/drawing/2014/main" id="{4CB38974-897F-9049-B26A-5D8E99318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65" y="2337994"/>
            <a:ext cx="9144000" cy="4520006"/>
          </a:xfrm>
          <a:prstGeom prst="rect">
            <a:avLst/>
          </a:prstGeom>
        </p:spPr>
      </p:pic>
      <p:sp>
        <p:nvSpPr>
          <p:cNvPr id="6" name="Content Placeholder 2">
            <a:extLst>
              <a:ext uri="{FF2B5EF4-FFF2-40B4-BE49-F238E27FC236}">
                <a16:creationId xmlns:a16="http://schemas.microsoft.com/office/drawing/2014/main" id="{0B34D417-3CD9-F34F-8916-0B15853D9A28}"/>
              </a:ext>
            </a:extLst>
          </p:cNvPr>
          <p:cNvSpPr txBox="1">
            <a:spLocks/>
          </p:cNvSpPr>
          <p:nvPr/>
        </p:nvSpPr>
        <p:spPr>
          <a:xfrm>
            <a:off x="838200" y="1286152"/>
            <a:ext cx="8232913" cy="9772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Low fringe field, &lt; 50Gauss outside of </a:t>
            </a:r>
            <a:r>
              <a:rPr lang="en-US" dirty="0" err="1"/>
              <a:t>HCal</a:t>
            </a:r>
            <a:endParaRPr lang="en-US" dirty="0"/>
          </a:p>
          <a:p>
            <a:r>
              <a:rPr lang="en-US" dirty="0"/>
              <a:t>ALICE RU  and PU designed to operate in 0.5T field  </a:t>
            </a:r>
          </a:p>
        </p:txBody>
      </p:sp>
      <p:sp>
        <p:nvSpPr>
          <p:cNvPr id="8" name="TextBox 7">
            <a:extLst>
              <a:ext uri="{FF2B5EF4-FFF2-40B4-BE49-F238E27FC236}">
                <a16:creationId xmlns:a16="http://schemas.microsoft.com/office/drawing/2014/main" id="{E558DF3F-0965-F14B-A10B-FACEE6B8E873}"/>
              </a:ext>
            </a:extLst>
          </p:cNvPr>
          <p:cNvSpPr txBox="1"/>
          <p:nvPr/>
        </p:nvSpPr>
        <p:spPr>
          <a:xfrm rot="16200000">
            <a:off x="6281366" y="5061003"/>
            <a:ext cx="2170787" cy="523220"/>
          </a:xfrm>
          <a:prstGeom prst="rect">
            <a:avLst/>
          </a:prstGeom>
          <a:solidFill>
            <a:srgbClr val="FFFF00"/>
          </a:solidFill>
          <a:ln w="31750">
            <a:solidFill>
              <a:schemeClr val="tx1"/>
            </a:solidFill>
          </a:ln>
        </p:spPr>
        <p:txBody>
          <a:bodyPr wrap="none" rtlCol="0">
            <a:spAutoFit/>
          </a:bodyPr>
          <a:lstStyle/>
          <a:p>
            <a:r>
              <a:rPr lang="en-US" sz="2800" dirty="0"/>
              <a:t>Rack. B &lt; 50G</a:t>
            </a:r>
          </a:p>
        </p:txBody>
      </p:sp>
      <p:sp>
        <p:nvSpPr>
          <p:cNvPr id="9" name="TextBox 8">
            <a:extLst>
              <a:ext uri="{FF2B5EF4-FFF2-40B4-BE49-F238E27FC236}">
                <a16:creationId xmlns:a16="http://schemas.microsoft.com/office/drawing/2014/main" id="{9BB609D9-39AC-A047-B047-0D846F7C6583}"/>
              </a:ext>
            </a:extLst>
          </p:cNvPr>
          <p:cNvSpPr txBox="1"/>
          <p:nvPr/>
        </p:nvSpPr>
        <p:spPr>
          <a:xfrm>
            <a:off x="1338470" y="4028925"/>
            <a:ext cx="1642886" cy="646331"/>
          </a:xfrm>
          <a:prstGeom prst="rect">
            <a:avLst/>
          </a:prstGeom>
          <a:noFill/>
        </p:spPr>
        <p:txBody>
          <a:bodyPr wrap="none" rtlCol="0">
            <a:spAutoFit/>
          </a:bodyPr>
          <a:lstStyle/>
          <a:p>
            <a:r>
              <a:rPr lang="en-US" dirty="0"/>
              <a:t>Thanks John H. </a:t>
            </a:r>
          </a:p>
          <a:p>
            <a:r>
              <a:rPr lang="en-US" dirty="0"/>
              <a:t>for the plot</a:t>
            </a:r>
          </a:p>
        </p:txBody>
      </p:sp>
      <p:sp>
        <p:nvSpPr>
          <p:cNvPr id="10" name="TextBox 9">
            <a:extLst>
              <a:ext uri="{FF2B5EF4-FFF2-40B4-BE49-F238E27FC236}">
                <a16:creationId xmlns:a16="http://schemas.microsoft.com/office/drawing/2014/main" id="{FDF45F81-1FBD-734C-994D-1DC7000B8CA4}"/>
              </a:ext>
            </a:extLst>
          </p:cNvPr>
          <p:cNvSpPr txBox="1"/>
          <p:nvPr/>
        </p:nvSpPr>
        <p:spPr>
          <a:xfrm>
            <a:off x="1338470" y="2952627"/>
            <a:ext cx="1246944" cy="646331"/>
          </a:xfrm>
          <a:prstGeom prst="rect">
            <a:avLst/>
          </a:prstGeom>
          <a:noFill/>
        </p:spPr>
        <p:txBody>
          <a:bodyPr wrap="none" rtlCol="0">
            <a:spAutoFit/>
          </a:bodyPr>
          <a:lstStyle/>
          <a:p>
            <a:r>
              <a:rPr lang="en-US" dirty="0"/>
              <a:t>Simulation:</a:t>
            </a:r>
          </a:p>
          <a:p>
            <a:r>
              <a:rPr lang="en-US" dirty="0"/>
              <a:t>Steel 1020</a:t>
            </a:r>
          </a:p>
        </p:txBody>
      </p:sp>
    </p:spTree>
    <p:extLst>
      <p:ext uri="{BB962C8B-B14F-4D97-AF65-F5344CB8AC3E}">
        <p14:creationId xmlns:p14="http://schemas.microsoft.com/office/powerpoint/2010/main" val="279904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652</Words>
  <Application>Microsoft Macintosh PowerPoint</Application>
  <PresentationFormat>Widescreen</PresentationFormat>
  <Paragraphs>147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MVTX Update </vt:lpstr>
      <vt:lpstr>Summary of Recent Progress and Activities</vt:lpstr>
      <vt:lpstr>Test Stave/HIC with extended power FPC</vt:lpstr>
      <vt:lpstr>HICs Test Results from CERN </vt:lpstr>
      <vt:lpstr>Updated MVTX earlier model, interferences fixed with in shell structures:</vt:lpstr>
      <vt:lpstr>SamTec Cables Finalized for ALICE ITS: ~8m!</vt:lpstr>
      <vt:lpstr>PowerPoint Presentation</vt:lpstr>
      <vt:lpstr>Sensor Irradiation Test – OK at 2.7MRad </vt:lpstr>
      <vt:lpstr>Expected B-field in the Rack Area (RU, PU Electronics)</vt:lpstr>
      <vt:lpstr>Backup </vt:lpstr>
      <vt:lpstr>Later CAD model patch panels;</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Update </dc:title>
  <dc:creator>Ming Liu</dc:creator>
  <cp:lastModifiedBy>Ming Liu</cp:lastModifiedBy>
  <cp:revision>66</cp:revision>
  <dcterms:created xsi:type="dcterms:W3CDTF">2018-09-25T08:32:29Z</dcterms:created>
  <dcterms:modified xsi:type="dcterms:W3CDTF">2018-09-26T08:28:58Z</dcterms:modified>
</cp:coreProperties>
</file>