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sldIdLst>
    <p:sldId id="262" r:id="rId2"/>
    <p:sldId id="316" r:id="rId3"/>
    <p:sldId id="526" r:id="rId4"/>
    <p:sldId id="380" r:id="rId5"/>
    <p:sldId id="642" r:id="rId6"/>
    <p:sldId id="596" r:id="rId7"/>
    <p:sldId id="317" r:id="rId8"/>
    <p:sldId id="599" r:id="rId9"/>
    <p:sldId id="427" r:id="rId10"/>
    <p:sldId id="568" r:id="rId11"/>
    <p:sldId id="625" r:id="rId12"/>
    <p:sldId id="627" r:id="rId13"/>
    <p:sldId id="634" r:id="rId14"/>
    <p:sldId id="637" r:id="rId15"/>
    <p:sldId id="635" r:id="rId16"/>
    <p:sldId id="582" r:id="rId17"/>
    <p:sldId id="636" r:id="rId18"/>
    <p:sldId id="314" r:id="rId19"/>
    <p:sldId id="353" r:id="rId20"/>
    <p:sldId id="344" r:id="rId21"/>
    <p:sldId id="633" r:id="rId22"/>
    <p:sldId id="586" r:id="rId23"/>
    <p:sldId id="640" r:id="rId24"/>
    <p:sldId id="643" r:id="rId25"/>
    <p:sldId id="641" r:id="rId26"/>
    <p:sldId id="258" r:id="rId27"/>
    <p:sldId id="581" r:id="rId28"/>
    <p:sldId id="597" r:id="rId29"/>
    <p:sldId id="580" r:id="rId30"/>
    <p:sldId id="260" r:id="rId31"/>
    <p:sldId id="595" r:id="rId32"/>
    <p:sldId id="347" r:id="rId33"/>
    <p:sldId id="590" r:id="rId34"/>
    <p:sldId id="256" r:id="rId35"/>
    <p:sldId id="257" r:id="rId36"/>
    <p:sldId id="359" r:id="rId37"/>
    <p:sldId id="382" r:id="rId38"/>
    <p:sldId id="589" r:id="rId39"/>
    <p:sldId id="626" r:id="rId40"/>
    <p:sldId id="320" r:id="rId41"/>
    <p:sldId id="638" r:id="rId42"/>
    <p:sldId id="631" r:id="rId43"/>
    <p:sldId id="639" r:id="rId44"/>
    <p:sldId id="421" r:id="rId45"/>
    <p:sldId id="630" r:id="rId46"/>
    <p:sldId id="495" r:id="rId47"/>
    <p:sldId id="308" r:id="rId48"/>
    <p:sldId id="514" r:id="rId49"/>
    <p:sldId id="420" r:id="rId50"/>
    <p:sldId id="34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171"/>
    <p:restoredTop sz="94674"/>
  </p:normalViewPr>
  <p:slideViewPr>
    <p:cSldViewPr snapToGrid="0" snapToObjects="1">
      <p:cViewPr>
        <p:scale>
          <a:sx n="140" d="100"/>
          <a:sy n="140" d="100"/>
        </p:scale>
        <p:origin x="22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90B01-0110-EB4F-9141-C5C886B87C5D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AFDB4-487E-984A-A22B-FF614E1A3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711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79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48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336046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60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5B74-27C1-A040-B29E-6FE48743E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D1220-15C8-2F41-9E40-18EA8A202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DA3B-6336-CE4B-AAC2-A4EB3969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7175-CD5D-1045-AB39-9F885E52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0B8DD-7C7A-F245-926B-5B8C15BA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9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75FD-22C7-A94A-9CE4-DDE666CF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63458-E905-4448-A465-449A0A736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E9843-0672-6B4C-B638-096E1C74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E84DB-9D0F-4642-9399-C604CCB2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5F52-0AEB-8C48-B7A8-C21B7C6EC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8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26435C-AEC5-DC44-AD64-9A52F2351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DB6F4-71A0-CE48-A3FA-7F3FC7517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A0F0A-55A9-0940-800B-09496CDB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FD1C1-56C6-504D-9966-57CA460B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8CA74-1B0C-2141-B9AF-0645857E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6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12/7/18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MVTX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5741" y="107960"/>
            <a:ext cx="520603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7357" y="668377"/>
            <a:ext cx="10817543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953237" y="456001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 Upgrade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44" y="362061"/>
            <a:ext cx="10515600" cy="303251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9615" y="1266825"/>
            <a:ext cx="10944965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72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F21F-E4A9-5442-A481-24D00ED5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1FD6-7A26-0A44-80C1-92911F01A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A88C8-2A75-5E4E-B108-D057501E1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A4C1C-F15E-F147-A026-96F653832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D5FDF-E4A6-A543-9497-2D96EBC8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5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9657-DE26-DA4B-B4F7-95EFBB7A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37764-8891-1940-A5F3-4E4992FC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BB1F3-47FD-2444-ABD8-59C0C8781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D873D-BFFE-F946-B4FC-8C70D533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9DE4D-5574-6A4C-A01C-C3F3DC4B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9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D31EE-FF1D-7842-8812-BDFE6794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86280-689B-5549-AACC-9CF18DB60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F1B24-5D25-7C49-A531-24F92D12C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1F275-2775-3D41-A357-3A73CD7F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DE69B-7DA5-884E-9C93-44ECEA04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DF0F7-5E9A-F748-800A-81034AF9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E29E0-0F3A-AC48-AD64-CA960DED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DDA26-D726-D24F-8FAA-AB6FC4AE6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8085D-DBD3-C64F-8396-218787A9C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8FAC81-731E-5944-A71C-EC7A455F3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C7A0BA-7BBB-2D40-98ED-639FEE7E1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022378-6BEE-4747-A1EC-954E4C461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4D295-A20A-3F4A-B4EA-E4087B0D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4FA0BE-66AA-1E42-A2C5-F6065129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5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571D-E5A6-1349-A10C-A42E1875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073F0-ACB7-034D-A56C-33523AAB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F78D1-D6FA-CA43-A623-A04D3F23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DFB72-FD4F-1D4A-A33D-8153974D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53FF1-0924-BC4C-8DA4-3365372C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9D837-22AD-4E43-B1EA-80272173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43A43-1A8B-EE43-94D8-AAD4E05B2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6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3107-8D4C-3044-BCD3-050FCC49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F6BA-3005-EA4A-A7AD-F1D2F712D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EEB9A-DFA1-1D4E-A0B4-D20848B0B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02390-954E-284A-A575-BAE48C37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F7FFE-F8B0-884D-AF4E-1A2780A72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5EE2E-6E83-4C40-90A1-0A3A45A4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2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A37B-5284-0548-8C9B-10FCEB29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13496-EB2C-214A-8F5F-5F924E2B4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32107-0810-7447-9983-C21E4463C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484BC-DA72-9848-BEE4-C062E87D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ACCC8-F859-BD45-AF79-FA2EF38D4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78AA1-514C-CE48-8424-4978E772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7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FE2B12-5980-354C-A1F1-B7F168622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E0761-28D9-814F-B455-126471DDB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36E14-C581-ED42-81F3-C45774AEE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D6865-987F-D447-85CF-4FF48A2366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1374-25C9-F74F-A6AE-F8041EC10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7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emf"/><Relationship Id="rId7" Type="http://schemas.openxmlformats.org/officeDocument/2006/relationships/image" Target="../media/image74.jpe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s://indico.bnl.gov/event/4729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C947-C5EB-284B-8A01-3AC6F9833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MVTX Status Overview</a:t>
            </a:r>
            <a:br>
              <a:rPr lang="en-US" dirty="0"/>
            </a:br>
            <a:r>
              <a:rPr lang="en-US" dirty="0"/>
              <a:t>WBS 3.2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D0556-AF02-3140-9E50-B91004C7A2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</a:t>
            </a:r>
          </a:p>
          <a:p>
            <a:r>
              <a:rPr lang="en-US" dirty="0"/>
              <a:t>LANL</a:t>
            </a:r>
          </a:p>
          <a:p>
            <a:r>
              <a:rPr lang="en-US" dirty="0"/>
              <a:t>For the MVTX Group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29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6759692" y="1697323"/>
            <a:ext cx="4856051" cy="5101264"/>
            <a:chOff x="5049650" y="1106491"/>
            <a:chExt cx="3642038" cy="38259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5" t="-80" r="24423" b="7054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8027" r="20833" b="18029"/>
          <a:stretch/>
        </p:blipFill>
        <p:spPr>
          <a:xfrm>
            <a:off x="174339" y="2547403"/>
            <a:ext cx="6638941" cy="3793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8931"/>
            <a:ext cx="11460251" cy="897400"/>
          </a:xfrm>
        </p:spPr>
        <p:txBody>
          <a:bodyPr>
            <a:noAutofit/>
          </a:bodyPr>
          <a:lstStyle/>
          <a:p>
            <a:r>
              <a:rPr lang="en-US" sz="3600" dirty="0"/>
              <a:t>Progress in 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1" y="845688"/>
            <a:ext cx="9552629" cy="1261102"/>
          </a:xfrm>
        </p:spPr>
        <p:txBody>
          <a:bodyPr>
            <a:normAutofit/>
          </a:bodyPr>
          <a:lstStyle/>
          <a:p>
            <a:r>
              <a:rPr lang="en-US" dirty="0"/>
              <a:t>MVTX service barrel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PP-1b,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PP-1b to PP-2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10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3749377" y="335291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9134449" y="373119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TPC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6421730" y="2810829"/>
            <a:ext cx="2389268" cy="1125552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6421730" y="4928434"/>
            <a:ext cx="2389269" cy="118364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9471716" y="6112076"/>
            <a:ext cx="18976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3467290" y="4038600"/>
            <a:ext cx="6367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4149144" y="5039643"/>
            <a:ext cx="1032457" cy="522957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4429822" y="5631018"/>
            <a:ext cx="1636324" cy="541183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PP-1a: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short </a:t>
            </a:r>
            <a:r>
              <a:rPr lang="en-US" sz="1333" dirty="0">
                <a:solidFill>
                  <a:srgbClr val="FF0000"/>
                </a:solidFill>
              </a:rPr>
              <a:t>signal cables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711200" y="5924612"/>
            <a:ext cx="1219200" cy="816864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32AFF"/>
                </a:solidFill>
              </a:rPr>
              <a:t>PP-2:</a:t>
            </a:r>
          </a:p>
          <a:p>
            <a:pPr algn="ctr"/>
            <a:r>
              <a:rPr lang="en-US" sz="1333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3374394" y="6312754"/>
            <a:ext cx="1247759" cy="541183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PP-1b: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power cables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1320800" y="3323336"/>
            <a:ext cx="1219200" cy="816864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Service Barrel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8EC160-CE2F-4041-90EC-24F174508B27}"/>
              </a:ext>
            </a:extLst>
          </p:cNvPr>
          <p:cNvSpPr txBox="1"/>
          <p:nvPr/>
        </p:nvSpPr>
        <p:spPr>
          <a:xfrm>
            <a:off x="9411127" y="1469619"/>
            <a:ext cx="239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Walt &amp; Ross’ talks</a:t>
            </a:r>
          </a:p>
        </p:txBody>
      </p:sp>
    </p:spTree>
    <p:extLst>
      <p:ext uri="{BB962C8B-B14F-4D97-AF65-F5344CB8AC3E}">
        <p14:creationId xmlns:p14="http://schemas.microsoft.com/office/powerpoint/2010/main" val="3082434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6917" r="11935" b="24748"/>
          <a:stretch/>
        </p:blipFill>
        <p:spPr>
          <a:xfrm>
            <a:off x="1311459" y="1175669"/>
            <a:ext cx="9153348" cy="4955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353" y="74982"/>
            <a:ext cx="9511596" cy="1052512"/>
          </a:xfrm>
        </p:spPr>
        <p:txBody>
          <a:bodyPr>
            <a:normAutofit/>
          </a:bodyPr>
          <a:lstStyle/>
          <a:p>
            <a:r>
              <a:rPr lang="en-US" sz="3733" dirty="0"/>
              <a:t>MVTX Mechanical Integration in Progress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1D92-C8C8-4185-82DC-074BC411105D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695316"/>
            <a:ext cx="4850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MVTX model shown with 40cm flat power extension cables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19201" y="2753667"/>
            <a:ext cx="776748" cy="10815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FF016-DB73-7144-8E07-16B03303B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FF0F04-77A3-2D48-94CF-7F9D707512AB}"/>
              </a:ext>
            </a:extLst>
          </p:cNvPr>
          <p:cNvSpPr txBox="1"/>
          <p:nvPr/>
        </p:nvSpPr>
        <p:spPr>
          <a:xfrm>
            <a:off x="10440874" y="1127494"/>
            <a:ext cx="1482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Walt’s talk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A156C-00F6-CC43-A032-C3C61FFE7930}"/>
              </a:ext>
            </a:extLst>
          </p:cNvPr>
          <p:cNvSpPr txBox="1"/>
          <p:nvPr/>
        </p:nvSpPr>
        <p:spPr>
          <a:xfrm>
            <a:off x="5329443" y="5589525"/>
            <a:ext cx="2606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AFF"/>
                </a:solidFill>
              </a:rPr>
              <a:t>PP-1a: signal cables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9734D-9618-2749-B587-EDCE23D19137}"/>
              </a:ext>
            </a:extLst>
          </p:cNvPr>
          <p:cNvSpPr txBox="1"/>
          <p:nvPr/>
        </p:nvSpPr>
        <p:spPr>
          <a:xfrm>
            <a:off x="1751561" y="6032456"/>
            <a:ext cx="270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AFF"/>
                </a:solidFill>
              </a:rPr>
              <a:t>PP-1b: power cables</a:t>
            </a:r>
          </a:p>
        </p:txBody>
      </p:sp>
    </p:spTree>
    <p:extLst>
      <p:ext uri="{BB962C8B-B14F-4D97-AF65-F5344CB8AC3E}">
        <p14:creationId xmlns:p14="http://schemas.microsoft.com/office/powerpoint/2010/main" val="5755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3D90-5ED1-F349-8301-349156DE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99" y="160280"/>
            <a:ext cx="10515600" cy="886771"/>
          </a:xfrm>
        </p:spPr>
        <p:txBody>
          <a:bodyPr>
            <a:normAutofit fontScale="90000"/>
          </a:bodyPr>
          <a:lstStyle/>
          <a:p>
            <a:r>
              <a:rPr lang="en-US" sz="4267" dirty="0"/>
              <a:t>Confirmed HIC with Extended 40(60)cm Power FPC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FEF3-3258-D049-AFED-293CB0C9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50" y="1220246"/>
            <a:ext cx="8584363" cy="51632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Built and tested two HICs at CERN in the week of 9/17/2018</a:t>
            </a:r>
          </a:p>
          <a:p>
            <a:pPr lvl="1"/>
            <a:r>
              <a:rPr lang="en-US" dirty="0"/>
              <a:t>No change in sensor performance (noise, threshold) observed, as expected;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Details presented by Dr. </a:t>
            </a:r>
            <a:r>
              <a:rPr lang="en-US" dirty="0" err="1"/>
              <a:t>Sho</a:t>
            </a:r>
            <a:r>
              <a:rPr lang="en-US" dirty="0"/>
              <a:t> </a:t>
            </a:r>
            <a:r>
              <a:rPr lang="en-US" dirty="0" err="1"/>
              <a:t>Uemura</a:t>
            </a:r>
            <a:r>
              <a:rPr lang="en-US" dirty="0"/>
              <a:t> at the </a:t>
            </a:r>
            <a:r>
              <a:rPr lang="en-US" dirty="0" err="1"/>
              <a:t>sPHENIX</a:t>
            </a:r>
            <a:r>
              <a:rPr lang="en-US" dirty="0"/>
              <a:t> general meeting on 9/23/2018</a:t>
            </a:r>
          </a:p>
        </p:txBody>
      </p:sp>
      <p:pic>
        <p:nvPicPr>
          <p:cNvPr id="7" name="Picture 1" descr="page5image1257884928">
            <a:extLst>
              <a:ext uri="{FF2B5EF4-FFF2-40B4-BE49-F238E27FC236}">
                <a16:creationId xmlns:a16="http://schemas.microsoft.com/office/drawing/2014/main" id="{9CD5805F-332B-B741-8DE0-E09B6832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807" y="1249262"/>
            <a:ext cx="3114195" cy="38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6FDD81-32C3-304B-BFAE-E14F27355BA6}"/>
              </a:ext>
            </a:extLst>
          </p:cNvPr>
          <p:cNvGrpSpPr/>
          <p:nvPr/>
        </p:nvGrpSpPr>
        <p:grpSpPr>
          <a:xfrm>
            <a:off x="228799" y="2226366"/>
            <a:ext cx="8716685" cy="2839311"/>
            <a:chOff x="228798" y="2226365"/>
            <a:chExt cx="8716685" cy="2839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57F18F-14AD-6B4D-B24C-6652EC11ECDB}"/>
                </a:ext>
              </a:extLst>
            </p:cNvPr>
            <p:cNvGrpSpPr/>
            <p:nvPr/>
          </p:nvGrpSpPr>
          <p:grpSpPr>
            <a:xfrm>
              <a:off x="228798" y="2226365"/>
              <a:ext cx="8716685" cy="2839311"/>
              <a:chOff x="228798" y="2226365"/>
              <a:chExt cx="8716685" cy="2839311"/>
            </a:xfrm>
          </p:grpSpPr>
          <p:pic>
            <p:nvPicPr>
              <p:cNvPr id="1025" name="Picture 1" descr="page5image1361016112">
                <a:extLst>
                  <a:ext uri="{FF2B5EF4-FFF2-40B4-BE49-F238E27FC236}">
                    <a16:creationId xmlns:a16="http://schemas.microsoft.com/office/drawing/2014/main" id="{E84D66DE-FE65-E447-A831-E32A67CCF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798" y="2226365"/>
                <a:ext cx="8716685" cy="2839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F48A78-0FEE-1447-820A-365D5E4376EB}"/>
                  </a:ext>
                </a:extLst>
              </p:cNvPr>
              <p:cNvSpPr txBox="1"/>
              <p:nvPr/>
            </p:nvSpPr>
            <p:spPr>
              <a:xfrm>
                <a:off x="1169577" y="3452157"/>
                <a:ext cx="27093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60cm PWR FPC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AAECB5-FABC-3348-AE31-466D96D44301}"/>
                  </a:ext>
                </a:extLst>
              </p:cNvPr>
              <p:cNvSpPr txBox="1"/>
              <p:nvPr/>
            </p:nvSpPr>
            <p:spPr>
              <a:xfrm>
                <a:off x="3126633" y="2602222"/>
                <a:ext cx="27093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40cm PWR FPC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B7C55-0AF8-484B-9433-AD94E48B7505}"/>
                </a:ext>
              </a:extLst>
            </p:cNvPr>
            <p:cNvSpPr txBox="1"/>
            <p:nvPr/>
          </p:nvSpPr>
          <p:spPr>
            <a:xfrm>
              <a:off x="4887075" y="4246963"/>
              <a:ext cx="2920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ALICE: 15cm PWR FPC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710C7C-1842-9B45-8E84-C3F9FB4530B2}"/>
              </a:ext>
            </a:extLst>
          </p:cNvPr>
          <p:cNvSpPr txBox="1"/>
          <p:nvPr/>
        </p:nvSpPr>
        <p:spPr>
          <a:xfrm>
            <a:off x="8945484" y="5340687"/>
            <a:ext cx="3060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Followed identical </a:t>
            </a:r>
          </a:p>
          <a:p>
            <a:r>
              <a:rPr lang="en-US" sz="2000" dirty="0"/>
              <a:t>ALICE IB QA test procedure,</a:t>
            </a:r>
          </a:p>
          <a:p>
            <a:r>
              <a:rPr lang="en-US" sz="2000" dirty="0"/>
              <a:t>with a 8m </a:t>
            </a:r>
            <a:r>
              <a:rPr lang="en-US" sz="2000" dirty="0" err="1"/>
              <a:t>SamTec</a:t>
            </a:r>
            <a:r>
              <a:rPr lang="en-US" sz="2000" dirty="0"/>
              <a:t> cable!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8A9E75-0251-AD47-B80F-0A0860D8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1AFFFA-BBFF-E14C-BB6A-17B04CC2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753A77-F9D3-2B48-BD86-1D3B3843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F5DA1-F9D3-F74F-9891-B901165B2F70}"/>
              </a:ext>
            </a:extLst>
          </p:cNvPr>
          <p:cNvSpPr txBox="1"/>
          <p:nvPr/>
        </p:nvSpPr>
        <p:spPr>
          <a:xfrm>
            <a:off x="5836030" y="5849079"/>
            <a:ext cx="2856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Nice work by Alex and </a:t>
            </a:r>
            <a:r>
              <a:rPr lang="en-US" sz="1600" dirty="0" err="1">
                <a:solidFill>
                  <a:srgbClr val="FF0000"/>
                </a:solidFill>
              </a:rPr>
              <a:t>Sho</a:t>
            </a:r>
            <a:r>
              <a:rPr lang="en-US" sz="1600" dirty="0">
                <a:solidFill>
                  <a:srgbClr val="FF0000"/>
                </a:solidFill>
              </a:rPr>
              <a:t> et al!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43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6089-5260-204B-BD69-AD7DAEBC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0534"/>
          </a:xfrm>
        </p:spPr>
        <p:txBody>
          <a:bodyPr>
            <a:normAutofit fontScale="90000"/>
          </a:bodyPr>
          <a:lstStyle/>
          <a:p>
            <a:r>
              <a:rPr lang="en-US" dirty="0"/>
              <a:t>MVTX + </a:t>
            </a:r>
            <a:r>
              <a:rPr lang="en-US" dirty="0">
                <a:solidFill>
                  <a:srgbClr val="FF0000"/>
                </a:solidFill>
              </a:rPr>
              <a:t>4-layer</a:t>
            </a:r>
            <a:r>
              <a:rPr lang="en-US" dirty="0"/>
              <a:t> INTT 3-D Mockup Demonstrated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B7B7-9159-7344-93FF-C20698B1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2D245-C717-ED41-80F6-5DD9D8F7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8D15-C520-BC4A-AFC0-A537CE1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image9.png">
            <a:extLst>
              <a:ext uri="{FF2B5EF4-FFF2-40B4-BE49-F238E27FC236}">
                <a16:creationId xmlns:a16="http://schemas.microsoft.com/office/drawing/2014/main" id="{5EFE916F-43F1-6A45-BB41-8A95815313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58552" y="850534"/>
            <a:ext cx="7471048" cy="5638189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B971A4-26FA-4F41-97AE-A0AE84090C26}"/>
              </a:ext>
            </a:extLst>
          </p:cNvPr>
          <p:cNvSpPr txBox="1"/>
          <p:nvPr/>
        </p:nvSpPr>
        <p:spPr>
          <a:xfrm>
            <a:off x="8677728" y="2598003"/>
            <a:ext cx="3137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MVTX and INTT</a:t>
            </a:r>
          </a:p>
          <a:p>
            <a:r>
              <a:rPr lang="en-US" sz="2400" dirty="0">
                <a:solidFill>
                  <a:srgbClr val="0432FF"/>
                </a:solidFill>
              </a:rPr>
              <a:t>Space conflict resolved!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84C91-C23B-7349-A963-11EF3790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248" y="3742248"/>
            <a:ext cx="3661967" cy="2746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4BCB8C-1C2A-3C48-81F5-2E4C71FF5272}"/>
              </a:ext>
            </a:extLst>
          </p:cNvPr>
          <p:cNvSpPr txBox="1"/>
          <p:nvPr/>
        </p:nvSpPr>
        <p:spPr>
          <a:xfrm>
            <a:off x="8547499" y="1262604"/>
            <a:ext cx="3397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of System Integration </a:t>
            </a:r>
          </a:p>
          <a:p>
            <a:r>
              <a:rPr lang="en-US" dirty="0"/>
              <a:t>– led by Mickey &amp; Bob, </a:t>
            </a:r>
          </a:p>
          <a:p>
            <a:r>
              <a:rPr lang="en-US" dirty="0"/>
              <a:t>a team of engineers and physicists</a:t>
            </a:r>
          </a:p>
        </p:txBody>
      </p:sp>
    </p:spTree>
    <p:extLst>
      <p:ext uri="{BB962C8B-B14F-4D97-AF65-F5344CB8AC3E}">
        <p14:creationId xmlns:p14="http://schemas.microsoft.com/office/powerpoint/2010/main" val="1476584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AD04-321C-F644-A78C-4BB28161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49" y="136525"/>
            <a:ext cx="10515600" cy="766211"/>
          </a:xfrm>
        </p:spPr>
        <p:txBody>
          <a:bodyPr/>
          <a:lstStyle/>
          <a:p>
            <a:r>
              <a:rPr lang="en-US" dirty="0"/>
              <a:t>Sensor Irradiation Test – OK at 2.7MRad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EE733-7EEF-534A-B792-D5B22587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63" y="1325563"/>
            <a:ext cx="5360232" cy="1948549"/>
          </a:xfrm>
        </p:spPr>
        <p:txBody>
          <a:bodyPr>
            <a:normAutofit/>
          </a:bodyPr>
          <a:lstStyle/>
          <a:p>
            <a:r>
              <a:rPr lang="en-US" dirty="0"/>
              <a:t>Continuous effort by ALICE (@NPI, Czech)</a:t>
            </a:r>
          </a:p>
          <a:p>
            <a:r>
              <a:rPr lang="en-US" dirty="0"/>
              <a:t>BNL review recommendation: test sensor up to 1MRad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4B687-E876-9F45-AD70-03C4A9C8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4"/>
          <a:stretch/>
        </p:blipFill>
        <p:spPr>
          <a:xfrm>
            <a:off x="5897935" y="959370"/>
            <a:ext cx="6195843" cy="5898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9FFD5-7CE0-E241-8C6A-0054E522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45303"/>
            <a:ext cx="6051507" cy="2590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F6FEF-E33D-0441-A1E0-8777C84327EA}"/>
              </a:ext>
            </a:extLst>
          </p:cNvPr>
          <p:cNvSpPr txBox="1"/>
          <p:nvPr/>
        </p:nvSpPr>
        <p:spPr>
          <a:xfrm>
            <a:off x="364549" y="3274113"/>
            <a:ext cx="4884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indico.cern.ch</a:t>
            </a:r>
            <a:r>
              <a:rPr lang="en-US" sz="2400" dirty="0"/>
              <a:t>/event/758048/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21DFE-DA39-FE4E-8063-383809E3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27B14-A3C7-ED4C-848D-3BC2F3F4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9EBD7-2B7C-2C4F-96DB-81BEFFB2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947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D16D-DC03-A74D-9E8E-4CF1D501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7" y="14694"/>
            <a:ext cx="11561323" cy="806082"/>
          </a:xfrm>
        </p:spPr>
        <p:txBody>
          <a:bodyPr>
            <a:normAutofit fontScale="90000"/>
          </a:bodyPr>
          <a:lstStyle/>
          <a:p>
            <a:r>
              <a:rPr lang="en-US" dirty="0"/>
              <a:t>Response to the July MVTX Review Recommendations</a:t>
            </a:r>
            <a:endParaRPr lang="en-US" sz="3100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097-0F6D-9242-A885-F7B055B0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8672"/>
            <a:ext cx="8083749" cy="53502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Completed sensor/HIC/stave evaluations at CERN 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Built and tested two HICs with 40cm and 60cm long power FPC</a:t>
            </a:r>
          </a:p>
          <a:p>
            <a:pPr lvl="2"/>
            <a:r>
              <a:rPr lang="en-US" dirty="0"/>
              <a:t>Confirmed sensor performance same as the ALICE default configuration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Sensors irradiated up to 2.7MRad, no problem (updated 9/18/2018).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Addressed all recommendations on stave/sensor R&amp;D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Cost are set for staves/RU, UTK has started procurement paperwork</a:t>
            </a:r>
          </a:p>
          <a:p>
            <a:pPr lvl="1"/>
            <a:r>
              <a:rPr lang="en-US" dirty="0"/>
              <a:t>Technical specs document completed for production, BNL/DOE agreed</a:t>
            </a:r>
          </a:p>
          <a:p>
            <a:pPr lvl="1"/>
            <a:r>
              <a:rPr lang="en-US" dirty="0"/>
              <a:t>RU, Staves, sPHENIX production starts ~ January 2019, expect to last ~12 months</a:t>
            </a:r>
          </a:p>
          <a:p>
            <a:r>
              <a:rPr lang="en-US" dirty="0"/>
              <a:t>MVTX/INTT mechanical integration </a:t>
            </a:r>
          </a:p>
          <a:p>
            <a:pPr lvl="1"/>
            <a:r>
              <a:rPr lang="en-US" dirty="0"/>
              <a:t>Mechanical design being updated and mockup done</a:t>
            </a:r>
          </a:p>
          <a:p>
            <a:pPr lvl="1"/>
            <a:r>
              <a:rPr lang="en-US" dirty="0"/>
              <a:t>Inner tracking task force completed evaluation, preferred INTT-layer &lt; 4   </a:t>
            </a:r>
          </a:p>
          <a:p>
            <a:r>
              <a:rPr lang="en-US" dirty="0"/>
              <a:t>Cables </a:t>
            </a:r>
          </a:p>
          <a:p>
            <a:pPr lvl="1"/>
            <a:r>
              <a:rPr lang="en-US" dirty="0"/>
              <a:t>BNL approved the use of </a:t>
            </a:r>
            <a:r>
              <a:rPr lang="en-US" dirty="0" err="1"/>
              <a:t>SamTec</a:t>
            </a:r>
            <a:r>
              <a:rPr lang="en-US" dirty="0"/>
              <a:t> blue cables </a:t>
            </a:r>
          </a:p>
          <a:p>
            <a:pPr lvl="2"/>
            <a:r>
              <a:rPr lang="en-US" dirty="0"/>
              <a:t>Electrically better &amp; mechanically compact</a:t>
            </a:r>
          </a:p>
          <a:p>
            <a:pPr lvl="2"/>
            <a:r>
              <a:rPr lang="en-US" dirty="0"/>
              <a:t>ALICE confirmed signal performance with 8m long readout cables. For MVTX, 10m very likely works (30AWG/</a:t>
            </a:r>
            <a:r>
              <a:rPr lang="en-US" dirty="0" err="1"/>
              <a:t>sPHENIX</a:t>
            </a:r>
            <a:r>
              <a:rPr lang="en-US" dirty="0"/>
              <a:t> vs 32AWG/ALICE), to be confirmed by on-going R&amp;D</a:t>
            </a:r>
          </a:p>
          <a:p>
            <a:pPr lvl="1"/>
            <a:r>
              <a:rPr lang="en-US" dirty="0"/>
              <a:t>Signal and power cable samples ordered/obtained for mechanical global system integration  mockup and test</a:t>
            </a:r>
          </a:p>
        </p:txBody>
      </p:sp>
      <p:pic>
        <p:nvPicPr>
          <p:cNvPr id="4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0A4CA3CB-DECE-5B41-8F46-ED2B95EB5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4" b="27630"/>
          <a:stretch/>
        </p:blipFill>
        <p:spPr bwMode="auto">
          <a:xfrm rot="5400000">
            <a:off x="7851873" y="2046204"/>
            <a:ext cx="4953003" cy="32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D4335-19EA-BD47-A71A-060DE229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4D56-1C66-AB48-B7B6-722A33A3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DAF2B-5067-B442-A34F-1E789318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DD1D7-596B-6449-93BF-B3EE6717D451}"/>
              </a:ext>
            </a:extLst>
          </p:cNvPr>
          <p:cNvSpPr txBox="1"/>
          <p:nvPr/>
        </p:nvSpPr>
        <p:spPr>
          <a:xfrm>
            <a:off x="717452" y="773558"/>
            <a:ext cx="7103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https://</a:t>
            </a:r>
            <a:r>
              <a:rPr lang="en-US" sz="1200" dirty="0" err="1">
                <a:solidFill>
                  <a:srgbClr val="FF0000"/>
                </a:solidFill>
              </a:rPr>
              <a:t>docs.google.com</a:t>
            </a:r>
            <a:r>
              <a:rPr lang="en-US" sz="1200" dirty="0">
                <a:solidFill>
                  <a:srgbClr val="FF0000"/>
                </a:solidFill>
              </a:rPr>
              <a:t>/document/d/1vsm_G7ZLgqv-kBZqK0jF69T_Nx2Uwk0Zxv86jRVxybw/</a:t>
            </a:r>
            <a:r>
              <a:rPr lang="en-US" sz="1200" dirty="0" err="1">
                <a:solidFill>
                  <a:srgbClr val="FF0000"/>
                </a:solidFill>
              </a:rPr>
              <a:t>edit?usp</a:t>
            </a:r>
            <a:r>
              <a:rPr lang="en-US" sz="1200" dirty="0">
                <a:solidFill>
                  <a:srgbClr val="FF0000"/>
                </a:solidFill>
              </a:rPr>
              <a:t>=sharing</a:t>
            </a:r>
          </a:p>
        </p:txBody>
      </p:sp>
    </p:spTree>
    <p:extLst>
      <p:ext uri="{BB962C8B-B14F-4D97-AF65-F5344CB8AC3E}">
        <p14:creationId xmlns:p14="http://schemas.microsoft.com/office/powerpoint/2010/main" val="2909243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5" y="159378"/>
            <a:ext cx="9632951" cy="6965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 (11/2018)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57983" y="1505269"/>
          <a:ext cx="8076042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007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CY-2018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103201" y="2031454"/>
            <a:ext cx="1924016" cy="461665"/>
            <a:chOff x="1657350" y="2031459"/>
            <a:chExt cx="1924016" cy="46166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952804" y="2083578"/>
              <a:ext cx="162856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31409" cy="461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Stave &amp; RU </a:t>
              </a:r>
            </a:p>
            <a:p>
              <a:r>
                <a:rPr lang="en-US" sz="12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430259" y="4877116"/>
            <a:ext cx="1098823" cy="378988"/>
            <a:chOff x="3262785" y="2711027"/>
            <a:chExt cx="1098822" cy="37898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867544" cy="369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Power system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3129028" y="2647922"/>
            <a:ext cx="5066344" cy="276999"/>
            <a:chOff x="3028117" y="2690395"/>
            <a:chExt cx="5066344" cy="27699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4901058" y="3563741"/>
            <a:ext cx="1737439" cy="369332"/>
            <a:chOff x="4094391" y="2680223"/>
            <a:chExt cx="1737438" cy="36932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369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Service barrel </a:t>
              </a:r>
            </a:p>
            <a:p>
              <a:r>
                <a:rPr lang="en-US" sz="900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3493482" y="3024531"/>
            <a:ext cx="828263" cy="230832"/>
            <a:chOff x="3728752" y="2682754"/>
            <a:chExt cx="828262" cy="23083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393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358843" y="3169952"/>
            <a:ext cx="1023623" cy="230832"/>
            <a:chOff x="3895974" y="2661453"/>
            <a:chExt cx="1023623" cy="23083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074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CYSS</a:t>
              </a:r>
              <a:endParaRPr lang="en-US" sz="1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6637390" y="4632788"/>
            <a:ext cx="821059" cy="230832"/>
            <a:chOff x="3174643" y="2681608"/>
            <a:chExt cx="821059" cy="23083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8210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6692027" y="4927489"/>
            <a:ext cx="821059" cy="230832"/>
            <a:chOff x="3031258" y="2686395"/>
            <a:chExt cx="821060" cy="23083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210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7424400" y="5103781"/>
            <a:ext cx="1011291" cy="415755"/>
            <a:chOff x="4135029" y="4197743"/>
            <a:chExt cx="1011292" cy="415755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898004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Half barrels</a:t>
              </a:r>
            </a:p>
            <a:p>
              <a:r>
                <a:rPr lang="en-US" sz="1051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7378499" y="5589814"/>
            <a:ext cx="2218877" cy="375196"/>
            <a:chOff x="3190658" y="2711027"/>
            <a:chExt cx="2218877" cy="375194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1887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MVTX installation &amp; commissioning @BNL</a:t>
              </a:r>
            </a:p>
            <a:p>
              <a:r>
                <a:rPr lang="en-US" sz="900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8387090" y="4360409"/>
            <a:ext cx="1270977" cy="415755"/>
            <a:chOff x="4135029" y="4197743"/>
            <a:chExt cx="1270977" cy="415755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157689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Install half barrels</a:t>
              </a:r>
            </a:p>
            <a:p>
              <a:r>
                <a:rPr lang="en-US" sz="1051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8725100" y="3506634"/>
            <a:ext cx="1314258" cy="415755"/>
            <a:chOff x="4135029" y="4238203"/>
            <a:chExt cx="1314258" cy="415755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00970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1051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10134019" y="190885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8764276" y="189676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7450652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6092955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4775200" y="188118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3398655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2057983" y="1868430"/>
            <a:ext cx="9224" cy="428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2057983" y="6155891"/>
            <a:ext cx="8076036" cy="15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4949367" y="2083575"/>
            <a:ext cx="704039" cy="369332"/>
            <a:chOff x="1563564" y="2070534"/>
            <a:chExt cx="704039" cy="369329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04039" cy="369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FELIX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309347" y="4481910"/>
            <a:ext cx="3161532" cy="277000"/>
            <a:chOff x="3028117" y="2690395"/>
            <a:chExt cx="5066344" cy="190117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6" y="2690395"/>
              <a:ext cx="4321194" cy="190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Barrel Assembly &amp; Testing @LBNL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4B2C5C-5AB0-4149-97DE-07F650499B62}"/>
              </a:ext>
            </a:extLst>
          </p:cNvPr>
          <p:cNvGrpSpPr/>
          <p:nvPr/>
        </p:nvGrpSpPr>
        <p:grpSpPr>
          <a:xfrm>
            <a:off x="2042183" y="2013230"/>
            <a:ext cx="1433406" cy="1209552"/>
            <a:chOff x="3208616" y="4296871"/>
            <a:chExt cx="1433406" cy="1209550"/>
          </a:xfrm>
        </p:grpSpPr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9C1596B5-5FCF-A34D-8F67-0B01F88124E3}"/>
                </a:ext>
              </a:extLst>
            </p:cNvPr>
            <p:cNvSpPr/>
            <p:nvPr/>
          </p:nvSpPr>
          <p:spPr>
            <a:xfrm>
              <a:off x="4507544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F345A6-0162-7741-B152-66EBC1D57560}"/>
                </a:ext>
              </a:extLst>
            </p:cNvPr>
            <p:cNvSpPr txBox="1"/>
            <p:nvPr/>
          </p:nvSpPr>
          <p:spPr>
            <a:xfrm>
              <a:off x="3208616" y="4444593"/>
              <a:ext cx="1433406" cy="1061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ALICE IB stave done;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Facilities available for 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sPHENIX production;</a:t>
              </a:r>
            </a:p>
            <a:p>
              <a:endParaRPr lang="en-US" sz="900" b="1" dirty="0">
                <a:solidFill>
                  <a:srgbClr val="FF0000"/>
                </a:solidFill>
              </a:endParaRPr>
            </a:p>
            <a:p>
              <a:r>
                <a:rPr lang="en-US" sz="900" b="1" dirty="0">
                  <a:solidFill>
                    <a:srgbClr val="FF0000"/>
                  </a:solidFill>
                </a:rPr>
                <a:t>A window of opportunity:</a:t>
              </a:r>
            </a:p>
            <a:p>
              <a:pPr marL="228589" indent="-228589">
                <a:buFontTx/>
                <a:buChar char="-"/>
              </a:pPr>
              <a:r>
                <a:rPr lang="en-US" sz="900" b="1" dirty="0">
                  <a:solidFill>
                    <a:srgbClr val="FF0000"/>
                  </a:solidFill>
                </a:rPr>
                <a:t>Low technical risk</a:t>
              </a:r>
            </a:p>
            <a:p>
              <a:pPr marL="228589" indent="-228589">
                <a:buFontTx/>
                <a:buChar char="-"/>
              </a:pPr>
              <a:r>
                <a:rPr lang="en-US" sz="900" b="1" dirty="0">
                  <a:solidFill>
                    <a:srgbClr val="FF0000"/>
                  </a:solidFill>
                </a:rPr>
                <a:t>Cost saving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923732" y="1046800"/>
            <a:ext cx="401744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32AFF"/>
                </a:solidFill>
              </a:rPr>
              <a:t>sPHENIX:</a:t>
            </a:r>
            <a:r>
              <a:rPr lang="en-US" sz="1867" dirty="0">
                <a:solidFill>
                  <a:srgbClr val="032AFF"/>
                </a:solidFill>
              </a:rPr>
              <a:t>            CD1/3a                     CD2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4384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1025798" y="1868428"/>
            <a:ext cx="78579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/>
              <a:t>MVTX</a:t>
            </a:r>
            <a:endParaRPr lang="en-US" sz="240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87376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2672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4008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8838383" y="1080613"/>
            <a:ext cx="135588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1</a:t>
            </a:r>
            <a:r>
              <a:rPr lang="en-US" sz="1867" baseline="30000" dirty="0">
                <a:solidFill>
                  <a:srgbClr val="032AFF"/>
                </a:solidFill>
              </a:rPr>
              <a:t>st</a:t>
            </a:r>
            <a:r>
              <a:rPr lang="en-US" sz="1867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457444" y="1057928"/>
            <a:ext cx="12620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/>
          <p:nvPr/>
        </p:nvCxnSpPr>
        <p:spPr>
          <a:xfrm>
            <a:off x="3264186" y="3506629"/>
            <a:ext cx="1092364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3164544" y="3568393"/>
            <a:ext cx="1175322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1051" dirty="0">
                <a:solidFill>
                  <a:srgbClr val="0432FF"/>
                </a:solidFill>
              </a:rPr>
              <a:t>/interface design?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4283959" y="5365692"/>
            <a:ext cx="1152880" cy="613373"/>
            <a:chOff x="4283957" y="5204332"/>
            <a:chExt cx="1152880" cy="613373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152880" cy="577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5700379" y="5518099"/>
            <a:ext cx="1165705" cy="451662"/>
            <a:chOff x="4162934" y="5204332"/>
            <a:chExt cx="1165703" cy="451661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9"/>
              <a:ext cx="1165703" cy="415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B2606AE-2DEF-E743-85A6-02F305D0EE92}"/>
              </a:ext>
            </a:extLst>
          </p:cNvPr>
          <p:cNvSpPr txBox="1"/>
          <p:nvPr/>
        </p:nvSpPr>
        <p:spPr>
          <a:xfrm>
            <a:off x="58224" y="5068379"/>
            <a:ext cx="2052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To be updated @FSU 12/2018</a:t>
            </a:r>
          </a:p>
          <a:p>
            <a:r>
              <a:rPr lang="en-US" sz="1200" dirty="0">
                <a:solidFill>
                  <a:srgbClr val="0432FF"/>
                </a:solidFill>
              </a:rPr>
              <a:t>Work in progress:</a:t>
            </a:r>
          </a:p>
          <a:p>
            <a:r>
              <a:rPr lang="en-US" sz="1200" dirty="0">
                <a:solidFill>
                  <a:srgbClr val="0432FF"/>
                </a:solidFill>
              </a:rPr>
              <a:t>LANL/MIT/LBNL</a:t>
            </a:r>
          </a:p>
          <a:p>
            <a:r>
              <a:rPr lang="en-US" sz="1200" dirty="0">
                <a:solidFill>
                  <a:srgbClr val="0432FF"/>
                </a:solidFill>
              </a:rPr>
              <a:t>Design and fabrication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8FB82-F603-AD4A-81F0-48038D7CA96A}"/>
              </a:ext>
            </a:extLst>
          </p:cNvPr>
          <p:cNvSpPr txBox="1"/>
          <p:nvPr/>
        </p:nvSpPr>
        <p:spPr>
          <a:xfrm>
            <a:off x="10577146" y="457200"/>
            <a:ext cx="11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</a:t>
            </a:r>
          </a:p>
        </p:txBody>
      </p:sp>
    </p:spTree>
    <p:extLst>
      <p:ext uri="{BB962C8B-B14F-4D97-AF65-F5344CB8AC3E}">
        <p14:creationId xmlns:p14="http://schemas.microsoft.com/office/powerpoint/2010/main" val="1422636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91D7-8B1B-5F44-8761-01AA1566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48" y="343631"/>
            <a:ext cx="7652657" cy="584199"/>
          </a:xfrm>
        </p:spPr>
        <p:txBody>
          <a:bodyPr>
            <a:normAutofit fontScale="90000"/>
          </a:bodyPr>
          <a:lstStyle/>
          <a:p>
            <a:r>
              <a:rPr lang="en-US" dirty="0"/>
              <a:t>   Stave Production and Shipping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6B3CA-EC32-E44C-A872-B7567F04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71" y="1272646"/>
            <a:ext cx="10344891" cy="12819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Hand carry staves from CERN to LBNL, 4 trips</a:t>
            </a:r>
          </a:p>
          <a:p>
            <a:r>
              <a:rPr lang="en-US" dirty="0"/>
              <a:t>Preliminary design from CERN for stave transportation plates</a:t>
            </a:r>
          </a:p>
          <a:p>
            <a:pPr lvl="1"/>
            <a:r>
              <a:rPr lang="en-US" dirty="0"/>
              <a:t>To be produced at CERN, paid by LBNL/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457189" lvl="1" indent="0">
              <a:buNone/>
            </a:pPr>
            <a:r>
              <a:rPr lang="en-US" dirty="0">
                <a:solidFill>
                  <a:srgbClr val="FF0000"/>
                </a:solidFill>
              </a:rPr>
              <a:t>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9C639A-D28C-E949-974E-ACDBAE2ACC50}"/>
              </a:ext>
            </a:extLst>
          </p:cNvPr>
          <p:cNvGrpSpPr/>
          <p:nvPr/>
        </p:nvGrpSpPr>
        <p:grpSpPr>
          <a:xfrm>
            <a:off x="6919546" y="2862944"/>
            <a:ext cx="5272455" cy="3657599"/>
            <a:chOff x="7464836" y="3516086"/>
            <a:chExt cx="4727163" cy="33419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C3E219-B8F1-9049-8647-243DA02BC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64836" y="3516086"/>
              <a:ext cx="4727163" cy="3341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BDE561-1461-9847-A023-55D2D53A47A0}"/>
                </a:ext>
              </a:extLst>
            </p:cNvPr>
            <p:cNvSpPr txBox="1"/>
            <p:nvPr/>
          </p:nvSpPr>
          <p:spPr>
            <a:xfrm>
              <a:off x="7793511" y="3565527"/>
              <a:ext cx="3286338" cy="759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Extended design from CERN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for MVTX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7C82C5-543F-294C-A3EB-11768F2BA8B0}"/>
              </a:ext>
            </a:extLst>
          </p:cNvPr>
          <p:cNvGrpSpPr/>
          <p:nvPr/>
        </p:nvGrpSpPr>
        <p:grpSpPr>
          <a:xfrm>
            <a:off x="428132" y="3014435"/>
            <a:ext cx="6282798" cy="3341915"/>
            <a:chOff x="428132" y="3014435"/>
            <a:chExt cx="6282798" cy="33419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D47155-AD81-804E-BDAC-E3C7F72DF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32" y="3014435"/>
              <a:ext cx="6282798" cy="33419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40137C-43D9-2B40-9B39-FDF7D07F4F4C}"/>
                </a:ext>
              </a:extLst>
            </p:cNvPr>
            <p:cNvSpPr txBox="1"/>
            <p:nvPr/>
          </p:nvSpPr>
          <p:spPr>
            <a:xfrm>
              <a:off x="4852042" y="3228069"/>
              <a:ext cx="16323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ALICE ITS IB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C8191B6-F476-AD42-B4B8-3CCF8FFD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E7ECB61-D262-874E-B22C-1750C26D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DC71E48-D533-1146-A323-7000126A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8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77" y="84098"/>
            <a:ext cx="9601200" cy="792168"/>
          </a:xfrm>
        </p:spPr>
        <p:txBody>
          <a:bodyPr/>
          <a:lstStyle/>
          <a:p>
            <a:r>
              <a:rPr lang="en-US" sz="4800" dirty="0"/>
              <a:t>Detector Assembly &amp; QA at LBNL </a:t>
            </a:r>
          </a:p>
        </p:txBody>
      </p:sp>
      <p:sp>
        <p:nvSpPr>
          <p:cNvPr id="8" name="Rectangle 7"/>
          <p:cNvSpPr/>
          <p:nvPr/>
        </p:nvSpPr>
        <p:spPr>
          <a:xfrm>
            <a:off x="6686717" y="1453134"/>
            <a:ext cx="4782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32AFF"/>
                </a:solidFill>
              </a:rPr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729225" y="2419347"/>
            <a:ext cx="6930295" cy="3782847"/>
            <a:chOff x="0" y="513807"/>
            <a:chExt cx="8238049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3" y="4031317"/>
              <a:ext cx="854752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1436" y="1103956"/>
              <a:ext cx="906613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4518" y="1787472"/>
              <a:ext cx="911864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7059" y="2597137"/>
              <a:ext cx="917489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83293" y="3633823"/>
            <a:ext cx="4999907" cy="2507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Follow ALICE IB assembly procedures to build half-detectors for MVTX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QA records in DB, travelers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Modified jigs for MVTX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Build two full half-barrel detector with the service structures 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18</a:t>
            </a:fld>
            <a:endParaRPr lang="en-US"/>
          </a:p>
        </p:txBody>
      </p:sp>
      <p:pic>
        <p:nvPicPr>
          <p:cNvPr id="20" name="Content Placeholder 1">
            <a:extLst>
              <a:ext uri="{FF2B5EF4-FFF2-40B4-BE49-F238E27FC236}">
                <a16:creationId xmlns:a16="http://schemas.microsoft.com/office/drawing/2014/main" id="{23AC90E9-CDE1-A44F-AD5D-E1F362359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7" b="22508"/>
          <a:stretch/>
        </p:blipFill>
        <p:spPr bwMode="auto">
          <a:xfrm>
            <a:off x="405527" y="1153288"/>
            <a:ext cx="5687080" cy="205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341E5B-9DAC-364D-A178-87FB860E5196}"/>
              </a:ext>
            </a:extLst>
          </p:cNvPr>
          <p:cNvSpPr txBox="1"/>
          <p:nvPr/>
        </p:nvSpPr>
        <p:spPr>
          <a:xfrm>
            <a:off x="1219200" y="2568217"/>
            <a:ext cx="431163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FFFF00"/>
                </a:solidFill>
              </a:rPr>
              <a:t>ALICE 1</a:t>
            </a:r>
            <a:r>
              <a:rPr lang="en-US" sz="1867" b="1" baseline="30000" dirty="0">
                <a:solidFill>
                  <a:srgbClr val="FFFF00"/>
                </a:solidFill>
              </a:rPr>
              <a:t>st</a:t>
            </a:r>
            <a:r>
              <a:rPr lang="en-US" sz="1867" b="1" dirty="0">
                <a:solidFill>
                  <a:srgbClr val="FFFF00"/>
                </a:solidFill>
              </a:rPr>
              <a:t> half inner layer being assembled</a:t>
            </a:r>
          </a:p>
          <a:p>
            <a:r>
              <a:rPr lang="en-US" sz="1867" b="1" dirty="0">
                <a:solidFill>
                  <a:srgbClr val="FFFF00"/>
                </a:solidFill>
              </a:rPr>
              <a:t>6/2018@CERN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FB778-3187-C442-A286-636BC3795CC5}"/>
              </a:ext>
            </a:extLst>
          </p:cNvPr>
          <p:cNvSpPr txBox="1"/>
          <p:nvPr/>
        </p:nvSpPr>
        <p:spPr>
          <a:xfrm>
            <a:off x="3657600" y="1406968"/>
            <a:ext cx="953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staves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5B471-5245-3846-A5CE-11EE7C1DC8AF}"/>
              </a:ext>
            </a:extLst>
          </p:cNvPr>
          <p:cNvSpPr txBox="1"/>
          <p:nvPr/>
        </p:nvSpPr>
        <p:spPr>
          <a:xfrm>
            <a:off x="426099" y="6049029"/>
            <a:ext cx="1137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Install </a:t>
            </a:r>
            <a:r>
              <a:rPr lang="en-US" sz="2000" dirty="0" err="1">
                <a:solidFill>
                  <a:srgbClr val="0432FF"/>
                </a:solidFill>
              </a:rPr>
              <a:t>SamTec</a:t>
            </a:r>
            <a:r>
              <a:rPr lang="en-US" sz="2000" dirty="0">
                <a:solidFill>
                  <a:srgbClr val="0432FF"/>
                </a:solidFill>
              </a:rPr>
              <a:t> &amp; power cables during half-barrel assembly with the service barrel at LBNL (under discussion)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20C0F-8E24-554D-92EA-FF7BA5035A0F}"/>
              </a:ext>
            </a:extLst>
          </p:cNvPr>
          <p:cNvSpPr txBox="1"/>
          <p:nvPr/>
        </p:nvSpPr>
        <p:spPr>
          <a:xfrm>
            <a:off x="4138367" y="2158738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dummies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907350-ADD8-A04B-8501-F08C46D2A733}"/>
              </a:ext>
            </a:extLst>
          </p:cNvPr>
          <p:cNvSpPr txBox="1"/>
          <p:nvPr/>
        </p:nvSpPr>
        <p:spPr>
          <a:xfrm>
            <a:off x="10052263" y="312262"/>
            <a:ext cx="197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 &amp; Yuan’s Talks</a:t>
            </a:r>
          </a:p>
        </p:txBody>
      </p:sp>
    </p:spTree>
    <p:extLst>
      <p:ext uri="{BB962C8B-B14F-4D97-AF65-F5344CB8AC3E}">
        <p14:creationId xmlns:p14="http://schemas.microsoft.com/office/powerpoint/2010/main" val="3853389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jig assembly steps;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02269"/>
            <a:ext cx="10405547" cy="582713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4A221-4FB4-BA4A-927D-D87FB19B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02989-8F82-5A49-BFC2-C164B633B978}"/>
              </a:ext>
            </a:extLst>
          </p:cNvPr>
          <p:cNvSpPr txBox="1"/>
          <p:nvPr/>
        </p:nvSpPr>
        <p:spPr>
          <a:xfrm>
            <a:off x="9729216" y="256032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</a:t>
            </a:r>
          </a:p>
        </p:txBody>
      </p:sp>
    </p:spTree>
    <p:extLst>
      <p:ext uri="{BB962C8B-B14F-4D97-AF65-F5344CB8AC3E}">
        <p14:creationId xmlns:p14="http://schemas.microsoft.com/office/powerpoint/2010/main" val="196581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75932"/>
            <a:ext cx="11176000" cy="75406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98601"/>
            <a:ext cx="10972800" cy="4627564"/>
          </a:xfrm>
        </p:spPr>
        <p:txBody>
          <a:bodyPr/>
          <a:lstStyle/>
          <a:p>
            <a:r>
              <a:rPr lang="en-US" dirty="0"/>
              <a:t>MVTX project scope update</a:t>
            </a:r>
          </a:p>
          <a:p>
            <a:r>
              <a:rPr lang="en-US" dirty="0"/>
              <a:t>Design and R&amp;D progress</a:t>
            </a:r>
          </a:p>
          <a:p>
            <a:r>
              <a:rPr lang="en-US" dirty="0"/>
              <a:t>Highlights from </a:t>
            </a:r>
            <a:r>
              <a:rPr lang="en-US" dirty="0" err="1"/>
              <a:t>workfest</a:t>
            </a:r>
            <a:endParaRPr lang="en-US" dirty="0"/>
          </a:p>
          <a:p>
            <a:r>
              <a:rPr lang="en-US" dirty="0"/>
              <a:t>Near term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6851403" y="849225"/>
            <a:ext cx="4984467" cy="5643652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2457494" cy="468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https://</a:t>
              </a:r>
              <a:r>
                <a:rPr lang="en-US" sz="16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6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AACB88-8531-9247-9071-775315D91FF3}"/>
              </a:ext>
            </a:extLst>
          </p:cNvPr>
          <p:cNvSpPr txBox="1"/>
          <p:nvPr/>
        </p:nvSpPr>
        <p:spPr>
          <a:xfrm>
            <a:off x="6851404" y="1356276"/>
            <a:ext cx="2671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Submitted to BNL ALD 2/2018</a:t>
            </a:r>
          </a:p>
        </p:txBody>
      </p:sp>
    </p:spTree>
    <p:extLst>
      <p:ext uri="{BB962C8B-B14F-4D97-AF65-F5344CB8AC3E}">
        <p14:creationId xmlns:p14="http://schemas.microsoft.com/office/powerpoint/2010/main" val="4083988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216" y="22114"/>
            <a:ext cx="10515600" cy="1325563"/>
          </a:xfrm>
        </p:spPr>
        <p:txBody>
          <a:bodyPr/>
          <a:lstStyle/>
          <a:p>
            <a:r>
              <a:rPr lang="en-US" sz="3733" dirty="0"/>
              <a:t>MXTX  model with correct length power cables: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38148" r="5761" b="36667"/>
          <a:stretch/>
        </p:blipFill>
        <p:spPr>
          <a:xfrm>
            <a:off x="967016" y="1002132"/>
            <a:ext cx="10464800" cy="172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800" y="2944053"/>
            <a:ext cx="894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New shorter 40 cm overall length for power extension cables from stave, more than 220. mm shorter than was shown in previous model, same length service-barrel – 1200.0mm, location for a  new  patch panel 1B.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892800" y="2474143"/>
            <a:ext cx="1320800" cy="508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32154" r="13334" b="33641"/>
          <a:stretch/>
        </p:blipFill>
        <p:spPr>
          <a:xfrm>
            <a:off x="2540001" y="4459897"/>
            <a:ext cx="7689969" cy="20329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6216" y="5156021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Updated inner layer power extension cable – overall length 40.0 cm, as agreed to by ALICE at CERN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FAD38-0C83-2641-95E4-40B6DACB69FA}"/>
              </a:ext>
            </a:extLst>
          </p:cNvPr>
          <p:cNvSpPr txBox="1"/>
          <p:nvPr/>
        </p:nvSpPr>
        <p:spPr>
          <a:xfrm>
            <a:off x="10707624" y="749808"/>
            <a:ext cx="108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 et al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CAE704-B6FB-2342-81DA-7B8A4D41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</p:spTree>
    <p:extLst>
      <p:ext uri="{BB962C8B-B14F-4D97-AF65-F5344CB8AC3E}">
        <p14:creationId xmlns:p14="http://schemas.microsoft.com/office/powerpoint/2010/main" val="3452308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D8C9CB-E9D5-9342-AD04-0B4C1E3DB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755" y="856671"/>
            <a:ext cx="6019876" cy="5682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18C86-87F6-3344-979E-3C0993B2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9" y="0"/>
            <a:ext cx="10515600" cy="1325563"/>
          </a:xfrm>
        </p:spPr>
        <p:txBody>
          <a:bodyPr/>
          <a:lstStyle/>
          <a:p>
            <a:r>
              <a:rPr lang="en-US" dirty="0"/>
              <a:t>MVTX Services - Work 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F2C3D-5C53-8846-A40D-EE150C85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69" y="1325563"/>
            <a:ext cx="5145454" cy="4656015"/>
          </a:xfrm>
        </p:spPr>
        <p:txBody>
          <a:bodyPr>
            <a:normAutofit/>
          </a:bodyPr>
          <a:lstStyle/>
          <a:p>
            <a:r>
              <a:rPr lang="en-US" sz="2000" dirty="0"/>
              <a:t>Service racks located close to MVTX detector </a:t>
            </a:r>
          </a:p>
          <a:p>
            <a:pPr lvl="1"/>
            <a:r>
              <a:rPr lang="en-US" sz="1800" dirty="0"/>
              <a:t>Electronics, power </a:t>
            </a:r>
            <a:r>
              <a:rPr lang="en-US" sz="1800" dirty="0" err="1"/>
              <a:t>etc</a:t>
            </a:r>
            <a:endParaRPr lang="en-US" sz="1800" dirty="0"/>
          </a:p>
          <a:p>
            <a:pPr lvl="1"/>
            <a:r>
              <a:rPr lang="en-US" sz="1800" dirty="0"/>
              <a:t>“Minimal cable length”, ~8m </a:t>
            </a:r>
          </a:p>
          <a:p>
            <a:pPr lvl="2"/>
            <a:r>
              <a:rPr lang="en-US" sz="1500" dirty="0"/>
              <a:t>R&amp;D on 10m cable at LANL</a:t>
            </a:r>
            <a:endParaRPr lang="en-US" sz="933" dirty="0"/>
          </a:p>
          <a:p>
            <a:r>
              <a:rPr lang="en-US" sz="2000" dirty="0"/>
              <a:t>48 RU and 24 PU </a:t>
            </a:r>
          </a:p>
          <a:p>
            <a:pPr lvl="1"/>
            <a:r>
              <a:rPr lang="en-US" sz="1800" dirty="0"/>
              <a:t>1PU -&gt;2RU </a:t>
            </a:r>
          </a:p>
          <a:p>
            <a:pPr lvl="1"/>
            <a:r>
              <a:rPr lang="en-US" sz="1800" dirty="0"/>
              <a:t>6-U VME crates</a:t>
            </a:r>
            <a:endParaRPr lang="en-US" sz="1867" dirty="0"/>
          </a:p>
          <a:p>
            <a:r>
              <a:rPr lang="en-US" sz="2000" dirty="0"/>
              <a:t>CAEN bulk power supply</a:t>
            </a:r>
          </a:p>
          <a:p>
            <a:pPr lvl="1"/>
            <a:r>
              <a:rPr lang="en-US" sz="1800" dirty="0"/>
              <a:t> located nearby</a:t>
            </a:r>
            <a:endParaRPr lang="en-US" sz="1467" dirty="0"/>
          </a:p>
          <a:p>
            <a:r>
              <a:rPr lang="en-US" sz="2200" dirty="0"/>
              <a:t>Cooling plant</a:t>
            </a:r>
          </a:p>
          <a:p>
            <a:pPr lvl="1"/>
            <a:r>
              <a:rPr lang="en-US" sz="1800" dirty="0"/>
              <a:t>Location TBD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B54E4-C49D-8F46-A4F1-5EF90134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582F-CD16-4141-8C64-F71CC5A0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5E0FC-3DF0-794E-A771-FDD47D03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91376911-5208-1046-805D-22D2C37229B3}"/>
              </a:ext>
            </a:extLst>
          </p:cNvPr>
          <p:cNvSpPr/>
          <p:nvPr/>
        </p:nvSpPr>
        <p:spPr>
          <a:xfrm>
            <a:off x="3828814" y="4561840"/>
            <a:ext cx="2041634" cy="1121664"/>
          </a:xfrm>
          <a:prstGeom prst="borderCallout1">
            <a:avLst>
              <a:gd name="adj1" fmla="val 23617"/>
              <a:gd name="adj2" fmla="val 99276"/>
              <a:gd name="adj3" fmla="val -65956"/>
              <a:gd name="adj4" fmla="val 176885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MVTX</a:t>
            </a:r>
          </a:p>
          <a:p>
            <a:pPr algn="ctr"/>
            <a:r>
              <a:rPr lang="en-US" sz="2400" dirty="0"/>
              <a:t>RU/PU&amp; 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928E9-1604-8942-83C1-EE8ED3360C25}"/>
              </a:ext>
            </a:extLst>
          </p:cNvPr>
          <p:cNvCxnSpPr>
            <a:cxnSpLocks/>
          </p:cNvCxnSpPr>
          <p:nvPr/>
        </p:nvCxnSpPr>
        <p:spPr>
          <a:xfrm flipV="1">
            <a:off x="5870448" y="3986784"/>
            <a:ext cx="3328416" cy="8503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926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3341"/>
            <a:ext cx="11176000" cy="754060"/>
          </a:xfrm>
        </p:spPr>
        <p:txBody>
          <a:bodyPr/>
          <a:lstStyle/>
          <a:p>
            <a:r>
              <a:rPr lang="en-US" sz="4267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1" y="934192"/>
            <a:ext cx="5181600" cy="567593"/>
          </a:xfrm>
        </p:spPr>
        <p:txBody>
          <a:bodyPr>
            <a:normAutofit/>
          </a:bodyPr>
          <a:lstStyle/>
          <a:p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830276"/>
            <a:ext cx="5098093" cy="5692872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496BB1-0DB4-AE4C-89C8-6C151DD41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" y="1661791"/>
            <a:ext cx="6310872" cy="49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94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39821-4615-D14A-8501-A7C12188C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5699760" cy="1325563"/>
          </a:xfrm>
        </p:spPr>
        <p:txBody>
          <a:bodyPr/>
          <a:lstStyle/>
          <a:p>
            <a:r>
              <a:rPr lang="en-US" dirty="0"/>
              <a:t>MVTX </a:t>
            </a:r>
            <a:r>
              <a:rPr lang="en-US" dirty="0" err="1"/>
              <a:t>Workfest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CEF05-D968-5942-9F3C-616B47904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46" y="1649931"/>
            <a:ext cx="6869176" cy="30797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very productive meeting</a:t>
            </a:r>
          </a:p>
          <a:p>
            <a:pPr lvl="1"/>
            <a:r>
              <a:rPr lang="en-US" dirty="0"/>
              <a:t>Science update</a:t>
            </a:r>
          </a:p>
          <a:p>
            <a:pPr lvl="1"/>
            <a:r>
              <a:rPr lang="en-US" dirty="0"/>
              <a:t>Project tasks and schedules </a:t>
            </a:r>
          </a:p>
          <a:p>
            <a:pPr lvl="2"/>
            <a:r>
              <a:rPr lang="en-US" dirty="0"/>
              <a:t>production plan </a:t>
            </a:r>
          </a:p>
          <a:p>
            <a:pPr lvl="2"/>
            <a:r>
              <a:rPr lang="en-US" dirty="0"/>
              <a:t>Global system integration </a:t>
            </a:r>
          </a:p>
          <a:p>
            <a:r>
              <a:rPr lang="en-US" dirty="0"/>
              <a:t>Project cost &amp; schedule </a:t>
            </a:r>
          </a:p>
          <a:p>
            <a:pPr lvl="1"/>
            <a:r>
              <a:rPr lang="en-US" dirty="0"/>
              <a:t>More follow up, MIT &amp; LBNL </a:t>
            </a:r>
          </a:p>
          <a:p>
            <a:pPr lvl="1"/>
            <a:r>
              <a:rPr lang="en-US" dirty="0"/>
              <a:t>Update by the end of next week ~12/15</a:t>
            </a:r>
          </a:p>
          <a:p>
            <a:pPr lvl="1"/>
            <a:endParaRPr lang="en-US" dirty="0"/>
          </a:p>
          <a:p>
            <a:r>
              <a:rPr lang="en-US" dirty="0"/>
              <a:t>MVTX related tracking discussion continues, 12/8-9</a:t>
            </a:r>
          </a:p>
          <a:p>
            <a:pPr lvl="1"/>
            <a:r>
              <a:rPr lang="en-US" dirty="0"/>
              <a:t>Global tracking, pile up </a:t>
            </a:r>
            <a:r>
              <a:rPr lang="en-US" dirty="0" err="1"/>
              <a:t>etc</a:t>
            </a:r>
            <a:r>
              <a:rPr lang="en-US" dirty="0"/>
              <a:t>  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2C407-0771-2547-9798-160ECD19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76602-648A-5745-ABA2-EF7CBD6E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12D49-4806-DD4E-A61B-70D9067C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0991BB-F655-1D4E-93BA-CAA3215F0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222" y="0"/>
            <a:ext cx="415412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D41D7E-ED96-3E4B-9DCA-0485C8F0C940}"/>
              </a:ext>
            </a:extLst>
          </p:cNvPr>
          <p:cNvSpPr/>
          <p:nvPr/>
        </p:nvSpPr>
        <p:spPr>
          <a:xfrm>
            <a:off x="1309982" y="1024494"/>
            <a:ext cx="3483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/event/5404/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AB6568-1D05-7B43-B85C-D498F0717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25" y="4827830"/>
            <a:ext cx="6869176" cy="153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90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AA34C-1078-E34C-A981-42D9079B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New Topics under Study – Charm </a:t>
            </a:r>
            <a:r>
              <a:rPr lang="en-US" dirty="0" err="1"/>
              <a:t>Chemestry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BF434-F4F1-504E-891C-C23F9A45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38B11-46FE-794E-9FDA-F59857EB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51E1B-1BC4-DD43-AEEA-8F270942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ABF26-CB72-DC46-96BE-62C52499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4156"/>
            <a:ext cx="8318500" cy="467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94AA4F-FBB8-EE43-A0E8-FEB91E074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" r="52782" b="26040"/>
          <a:stretch/>
        </p:blipFill>
        <p:spPr>
          <a:xfrm>
            <a:off x="7837907" y="1702941"/>
            <a:ext cx="4288585" cy="41233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511E68-2505-8240-91E5-4C0C7A80911E}"/>
              </a:ext>
            </a:extLst>
          </p:cNvPr>
          <p:cNvSpPr txBox="1"/>
          <p:nvPr/>
        </p:nvSpPr>
        <p:spPr>
          <a:xfrm>
            <a:off x="8610600" y="1395164"/>
            <a:ext cx="318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Yuanjing</a:t>
            </a:r>
            <a:r>
              <a:rPr lang="en-US" sz="1400" dirty="0"/>
              <a:t>, </a:t>
            </a:r>
            <a:r>
              <a:rPr lang="en-US" sz="1400" dirty="0" err="1"/>
              <a:t>Xiaolong</a:t>
            </a:r>
            <a:r>
              <a:rPr lang="en-US" sz="1400" dirty="0"/>
              <a:t>/USTC,LBNL, Xin, </a:t>
            </a:r>
            <a:r>
              <a:rPr lang="en-US" sz="1400" dirty="0" err="1"/>
              <a:t>Jin</a:t>
            </a:r>
            <a:r>
              <a:rPr lang="en-US" sz="1400" dirty="0"/>
              <a:t> … </a:t>
            </a:r>
          </a:p>
        </p:txBody>
      </p:sp>
    </p:spTree>
    <p:extLst>
      <p:ext uri="{BB962C8B-B14F-4D97-AF65-F5344CB8AC3E}">
        <p14:creationId xmlns:p14="http://schemas.microsoft.com/office/powerpoint/2010/main" val="1379907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10A99-033F-3146-BBDA-5BDD69606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279"/>
            <a:ext cx="10515600" cy="1325563"/>
          </a:xfrm>
        </p:spPr>
        <p:txBody>
          <a:bodyPr/>
          <a:lstStyle/>
          <a:p>
            <a:r>
              <a:rPr lang="en-US" dirty="0"/>
              <a:t>Production Plan </a:t>
            </a:r>
            <a:br>
              <a:rPr lang="en-US" dirty="0"/>
            </a:br>
            <a:r>
              <a:rPr lang="en-US" sz="3200" dirty="0"/>
              <a:t>Detector Assembly and Integration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36478-59BE-344A-9657-A2808558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604D2-AFF9-624C-A5F7-42F03989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ECA2C-7C76-3A42-A74A-16573781D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05FE7-0136-A246-B414-2212204A1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21"/>
          <a:stretch/>
        </p:blipFill>
        <p:spPr>
          <a:xfrm>
            <a:off x="114554" y="1517650"/>
            <a:ext cx="4795774" cy="4838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D962E8-09AE-B144-92BF-D0F6DE6C3342}"/>
              </a:ext>
            </a:extLst>
          </p:cNvPr>
          <p:cNvSpPr txBox="1"/>
          <p:nvPr/>
        </p:nvSpPr>
        <p:spPr>
          <a:xfrm>
            <a:off x="3273552" y="1728216"/>
            <a:ext cx="1058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 Mei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70C2D-A206-594D-9D5E-A98FCDD7C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04" y="1623312"/>
            <a:ext cx="6023297" cy="4512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41737D-DECC-984F-BD85-60D2D35E438F}"/>
              </a:ext>
            </a:extLst>
          </p:cNvPr>
          <p:cNvSpPr txBox="1"/>
          <p:nvPr/>
        </p:nvSpPr>
        <p:spPr>
          <a:xfrm>
            <a:off x="10607040" y="1384300"/>
            <a:ext cx="1269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 Corliss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94696-5FD6-0642-9124-940DBC837F04}"/>
              </a:ext>
            </a:extLst>
          </p:cNvPr>
          <p:cNvSpPr txBox="1"/>
          <p:nvPr/>
        </p:nvSpPr>
        <p:spPr>
          <a:xfrm>
            <a:off x="490577" y="5476978"/>
            <a:ext cx="872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Detailed sharing of engineering design, FEA/simulations, review and fabrication  discussed </a:t>
            </a:r>
          </a:p>
        </p:txBody>
      </p:sp>
    </p:spTree>
    <p:extLst>
      <p:ext uri="{BB962C8B-B14F-4D97-AF65-F5344CB8AC3E}">
        <p14:creationId xmlns:p14="http://schemas.microsoft.com/office/powerpoint/2010/main" val="790302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2C68B-71E7-8342-ACFB-EF9CB0A6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976" y="666424"/>
            <a:ext cx="9562224" cy="6191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8673D-DE04-E144-B3CF-975645CC19AC}"/>
              </a:ext>
            </a:extLst>
          </p:cNvPr>
          <p:cNvSpPr txBox="1"/>
          <p:nvPr/>
        </p:nvSpPr>
        <p:spPr>
          <a:xfrm>
            <a:off x="2724912" y="0"/>
            <a:ext cx="5928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Project C&amp;S being Updated 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165C2-86E7-DD46-B095-79E7BA8113E5}"/>
              </a:ext>
            </a:extLst>
          </p:cNvPr>
          <p:cNvSpPr txBox="1"/>
          <p:nvPr/>
        </p:nvSpPr>
        <p:spPr>
          <a:xfrm>
            <a:off x="10196779" y="169277"/>
            <a:ext cx="17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Dave, Glenn et 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96849-52A8-E047-81B1-68FAE2175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44754-D6B2-DC49-A72B-1281F1B9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06520-3A8C-E342-94BE-F4B190FC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73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B481-A5B8-C544-9F0D-3523C9B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602776"/>
          </a:xfrm>
        </p:spPr>
        <p:txBody>
          <a:bodyPr>
            <a:normAutofit fontScale="90000"/>
          </a:bodyPr>
          <a:lstStyle/>
          <a:p>
            <a:r>
              <a:rPr lang="en-US" dirty="0"/>
              <a:t>Near Term Project Tasks &amp;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E04B-0619-6A48-BC03-C778F552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3128"/>
            <a:ext cx="10515600" cy="5826784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RU production through ALICE: 60 RUs </a:t>
            </a:r>
          </a:p>
          <a:p>
            <a:pPr lvl="1"/>
            <a:r>
              <a:rPr lang="en-US" dirty="0"/>
              <a:t>Being started at CERN, first batch of ALICE production  ~ Dec., 2018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sPHENIX RUs available: ~Summer 2019 </a:t>
            </a:r>
          </a:p>
          <a:p>
            <a:pPr lvl="1"/>
            <a:r>
              <a:rPr lang="en-US" dirty="0"/>
              <a:t>Acceptance test and QA at UT-Austin: starting ~summer 2019</a:t>
            </a:r>
          </a:p>
          <a:p>
            <a:r>
              <a:rPr lang="en-US" dirty="0">
                <a:solidFill>
                  <a:srgbClr val="00B050"/>
                </a:solidFill>
              </a:rPr>
              <a:t>Stave production through ALICE: 84 staves (ALICE Gold/Silver QA)</a:t>
            </a:r>
          </a:p>
          <a:p>
            <a:pPr lvl="1"/>
            <a:r>
              <a:rPr lang="en-US" dirty="0"/>
              <a:t> sPHENIX sensor production ~Jan. 2019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Stave assembly starts @CERN, ~ April 2019, ~12 months to finish</a:t>
            </a:r>
          </a:p>
          <a:p>
            <a:pPr lvl="1"/>
            <a:r>
              <a:rPr lang="en-US" dirty="0"/>
              <a:t>Acceptance test and QA at LBNL, ~Summer 2019</a:t>
            </a:r>
          </a:p>
          <a:p>
            <a:pPr lvl="2"/>
            <a:r>
              <a:rPr lang="en-US" dirty="0"/>
              <a:t>Hand-carrying staves to LBNL, ~4 trips, ~20 staves each trip </a:t>
            </a:r>
          </a:p>
          <a:p>
            <a:r>
              <a:rPr lang="en-US" dirty="0"/>
              <a:t>Mechanical system integration design </a:t>
            </a:r>
          </a:p>
          <a:p>
            <a:pPr lvl="1"/>
            <a:r>
              <a:rPr lang="en-US" dirty="0"/>
              <a:t>In good progress, under OSI</a:t>
            </a:r>
          </a:p>
          <a:p>
            <a:r>
              <a:rPr lang="en-US" dirty="0"/>
              <a:t>Carbon and non-composite structure design and fabrication </a:t>
            </a:r>
          </a:p>
          <a:p>
            <a:pPr lvl="1"/>
            <a:r>
              <a:rPr lang="en-US" dirty="0"/>
              <a:t>Design &amp; review – LANL/MIT/LBNL</a:t>
            </a:r>
          </a:p>
          <a:p>
            <a:pPr lvl="1"/>
            <a:r>
              <a:rPr lang="en-US" dirty="0"/>
              <a:t>Carbon structures fabrication @LBNL</a:t>
            </a:r>
          </a:p>
          <a:p>
            <a:pPr lvl="1"/>
            <a:r>
              <a:rPr lang="en-US" dirty="0"/>
              <a:t>Non-composite structure fabrication @MIT </a:t>
            </a:r>
          </a:p>
          <a:p>
            <a:r>
              <a:rPr lang="en-US" dirty="0"/>
              <a:t>Half-detector assembly at LBNL:  </a:t>
            </a:r>
            <a:r>
              <a:rPr lang="en-US" dirty="0">
                <a:solidFill>
                  <a:srgbClr val="0432FF"/>
                </a:solidFill>
              </a:rPr>
              <a:t>starting ~ summer 2019</a:t>
            </a:r>
          </a:p>
          <a:p>
            <a:pPr lvl="1"/>
            <a:r>
              <a:rPr lang="en-US" dirty="0"/>
              <a:t>To setup assembly &amp; test lab as soon as fund available </a:t>
            </a:r>
          </a:p>
          <a:p>
            <a:r>
              <a:rPr lang="en-US" dirty="0"/>
              <a:t>Safety, slow-control and monitoring</a:t>
            </a:r>
          </a:p>
          <a:p>
            <a:r>
              <a:rPr lang="en-US" dirty="0"/>
              <a:t>MVTX detector commissioning at BNL: </a:t>
            </a:r>
            <a:r>
              <a:rPr lang="en-US" dirty="0">
                <a:solidFill>
                  <a:srgbClr val="0432FF"/>
                </a:solidFill>
              </a:rPr>
              <a:t>~summer 2021</a:t>
            </a:r>
          </a:p>
          <a:p>
            <a:pPr lvl="1"/>
            <a:r>
              <a:rPr lang="en-US" dirty="0"/>
              <a:t>Setup lab, pre-installation commissioning </a:t>
            </a:r>
          </a:p>
          <a:p>
            <a:pPr lvl="1"/>
            <a:r>
              <a:rPr lang="en-US" dirty="0"/>
              <a:t>IR installation </a:t>
            </a:r>
          </a:p>
          <a:p>
            <a:r>
              <a:rPr lang="en-US" dirty="0">
                <a:solidFill>
                  <a:srgbClr val="0432FF"/>
                </a:solidFill>
              </a:rPr>
              <a:t>(Physics &amp; detector simulations, tracking etc.)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F0502-59E9-134B-8070-16A63273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7FE8-A7E0-624F-89F3-63A75071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625D5-3638-2649-AA32-28283F72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5EFF3-D5B8-6647-B8EC-2ABA18313F51}"/>
              </a:ext>
            </a:extLst>
          </p:cNvPr>
          <p:cNvSpPr txBox="1"/>
          <p:nvPr/>
        </p:nvSpPr>
        <p:spPr>
          <a:xfrm rot="20819589">
            <a:off x="6960577" y="3328416"/>
            <a:ext cx="4229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Great opportunity for university </a:t>
            </a:r>
          </a:p>
          <a:p>
            <a:r>
              <a:rPr lang="en-US" sz="2400" dirty="0">
                <a:solidFill>
                  <a:srgbClr val="0432FF"/>
                </a:solidFill>
              </a:rPr>
              <a:t>groups to contribute!</a:t>
            </a:r>
          </a:p>
        </p:txBody>
      </p:sp>
    </p:spTree>
    <p:extLst>
      <p:ext uri="{BB962C8B-B14F-4D97-AF65-F5344CB8AC3E}">
        <p14:creationId xmlns:p14="http://schemas.microsoft.com/office/powerpoint/2010/main" val="2806503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76B1F-037F-8A4D-9E27-4AA9C0A52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1429"/>
          </a:xfrm>
        </p:spPr>
        <p:txBody>
          <a:bodyPr/>
          <a:lstStyle/>
          <a:p>
            <a:r>
              <a:rPr lang="en-US" dirty="0"/>
              <a:t>Other Activities and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C640-1782-EE4E-84AC-ED94FE52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82" y="1022679"/>
            <a:ext cx="11105289" cy="54748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CERN/ALICE visit planned ~end of January 2019 </a:t>
            </a:r>
          </a:p>
          <a:p>
            <a:pPr lvl="1"/>
            <a:r>
              <a:rPr lang="en-US" dirty="0"/>
              <a:t>Walt, Ming, and MIT/</a:t>
            </a:r>
            <a:r>
              <a:rPr lang="en-US" dirty="0" err="1"/>
              <a:t>Bolek</a:t>
            </a:r>
            <a:r>
              <a:rPr lang="en-US" dirty="0"/>
              <a:t>, Jim, Ross et al</a:t>
            </a:r>
          </a:p>
          <a:p>
            <a:pPr lvl="1"/>
            <a:r>
              <a:rPr lang="en-US" dirty="0"/>
              <a:t>Mechanical design and integration </a:t>
            </a:r>
          </a:p>
          <a:p>
            <a:pPr lvl="1"/>
            <a:r>
              <a:rPr lang="en-US" dirty="0"/>
              <a:t>Produce 5 staves for MVTX telescope </a:t>
            </a:r>
          </a:p>
          <a:p>
            <a:r>
              <a:rPr lang="en-US" dirty="0"/>
              <a:t>Preparation for MVTX stave production at CERN</a:t>
            </a:r>
          </a:p>
          <a:p>
            <a:pPr lvl="1"/>
            <a:r>
              <a:rPr lang="en-US" dirty="0"/>
              <a:t>One LANL PD hired at CERN</a:t>
            </a:r>
          </a:p>
          <a:p>
            <a:pPr lvl="1"/>
            <a:r>
              <a:rPr lang="en-US" dirty="0"/>
              <a:t>MIT student/postdoc/tech help at CERN, under discussion </a:t>
            </a:r>
          </a:p>
          <a:p>
            <a:pPr lvl="1"/>
            <a:r>
              <a:rPr lang="en-US" dirty="0"/>
              <a:t>LBNL will start preparing the MVTX detector lab as soon as funds will transferred </a:t>
            </a:r>
          </a:p>
          <a:p>
            <a:pPr lvl="1"/>
            <a:endParaRPr lang="en-US" dirty="0"/>
          </a:p>
          <a:p>
            <a:r>
              <a:rPr lang="en-US" dirty="0" err="1">
                <a:solidFill>
                  <a:srgbClr val="0432FF"/>
                </a:solidFill>
              </a:rPr>
              <a:t>Fermilab</a:t>
            </a:r>
            <a:r>
              <a:rPr lang="en-US" dirty="0">
                <a:solidFill>
                  <a:srgbClr val="0432FF"/>
                </a:solidFill>
              </a:rPr>
              <a:t> beam test with INTT, ~May 2019</a:t>
            </a:r>
          </a:p>
          <a:p>
            <a:pPr lvl="1"/>
            <a:r>
              <a:rPr lang="en-US" dirty="0"/>
              <a:t>Waiting for HDI cables for INTT</a:t>
            </a:r>
          </a:p>
          <a:p>
            <a:pPr lvl="1"/>
            <a:r>
              <a:rPr lang="en-US" dirty="0"/>
              <a:t>MVTX telescope will be ready  ~March 2019</a:t>
            </a:r>
          </a:p>
          <a:p>
            <a:pPr lvl="1"/>
            <a:r>
              <a:rPr lang="en-US" dirty="0"/>
              <a:t>A joint test beam proposal being developed </a:t>
            </a:r>
          </a:p>
          <a:p>
            <a:pPr lvl="1"/>
            <a:r>
              <a:rPr lang="en-US" dirty="0"/>
              <a:t>Test global tracking, timing etc.</a:t>
            </a:r>
          </a:p>
          <a:p>
            <a:r>
              <a:rPr lang="en-US" dirty="0"/>
              <a:t>Possible MVTX beam test at LBNL</a:t>
            </a:r>
          </a:p>
          <a:p>
            <a:pPr lvl="1"/>
            <a:r>
              <a:rPr lang="en-US" dirty="0"/>
              <a:t>MVXT sensor and readout electronics characterization etc.</a:t>
            </a:r>
          </a:p>
          <a:p>
            <a:pPr lvl="1"/>
            <a:r>
              <a:rPr lang="en-US" dirty="0"/>
              <a:t>Details under discussion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DB24C-2A42-F942-BCE7-40BD8931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39862-052B-144C-BA52-C32C2ABC3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1F31D-3C96-EB41-ABE6-EF14DC954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D021-A6C4-274D-8818-A5F600CABBA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02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C5D0-460A-5044-8FF1-37F2575F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51"/>
            <a:ext cx="10515600" cy="787399"/>
          </a:xfrm>
        </p:spPr>
        <p:txBody>
          <a:bodyPr/>
          <a:lstStyle/>
          <a:p>
            <a:r>
              <a:rPr lang="en-US" b="1" dirty="0"/>
              <a:t>Summary: MVTX - WBS 3.2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36DF9-6410-0842-A070-E876DD98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967" y="1205392"/>
            <a:ext cx="10515600" cy="5283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MS Project being updated, now in the </a:t>
            </a:r>
            <a:r>
              <a:rPr lang="en-US" dirty="0" err="1"/>
              <a:t>sPHENIX</a:t>
            </a:r>
            <a:r>
              <a:rPr lang="en-US" dirty="0"/>
              <a:t> P6</a:t>
            </a:r>
          </a:p>
          <a:p>
            <a:pPr lvl="1"/>
            <a:r>
              <a:rPr lang="en-US" dirty="0"/>
              <a:t>Stave and RU production through US-ALICE, moved out of the scope</a:t>
            </a:r>
          </a:p>
          <a:p>
            <a:pPr lvl="1"/>
            <a:r>
              <a:rPr lang="en-US" dirty="0"/>
              <a:t>The rest of tasks, being optimize for cash flow and production schedule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Early procurements of staves and readout units (RU) through US-Alice </a:t>
            </a:r>
          </a:p>
          <a:p>
            <a:pPr lvl="1"/>
            <a:r>
              <a:rPr lang="en-US" dirty="0"/>
              <a:t>DOE and BNL agreed, DOE directly pays UTK/US-ALICE</a:t>
            </a:r>
          </a:p>
          <a:p>
            <a:pPr lvl="1"/>
            <a:r>
              <a:rPr lang="en-US" dirty="0"/>
              <a:t>Received signed letter from CERN on the cost of 60 RUs and 84 Stave, ~$1.36M</a:t>
            </a:r>
          </a:p>
          <a:p>
            <a:pPr lvl="1"/>
            <a:r>
              <a:rPr lang="en-US" dirty="0"/>
              <a:t>Purchase paperwork in progress at UTK, aiming to complete by ~ December 2018 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About $5M to be added to the sPHENIX Management Portfolio</a:t>
            </a:r>
          </a:p>
          <a:p>
            <a:pPr lvl="1"/>
            <a:r>
              <a:rPr lang="en-US" dirty="0"/>
              <a:t>Open MVTX accounts in progress</a:t>
            </a:r>
          </a:p>
          <a:p>
            <a:pPr lvl="1"/>
            <a:r>
              <a:rPr lang="en-US" dirty="0"/>
              <a:t>As a separated project from the MIE, for the rest of MVTX tasks  </a:t>
            </a:r>
          </a:p>
          <a:p>
            <a:pPr lvl="2"/>
            <a:r>
              <a:rPr lang="en-US" dirty="0"/>
              <a:t>Mechanical system design and fabrication</a:t>
            </a:r>
          </a:p>
          <a:p>
            <a:pPr lvl="2"/>
            <a:r>
              <a:rPr lang="en-US" dirty="0"/>
              <a:t>Monthly report to sPHENIX and BNL upper management</a:t>
            </a:r>
          </a:p>
          <a:p>
            <a:pPr lvl="2"/>
            <a:r>
              <a:rPr lang="en-US" dirty="0"/>
              <a:t>Update baseline cost and schedule by January 2019</a:t>
            </a:r>
          </a:p>
          <a:p>
            <a:pPr lvl="1"/>
            <a:r>
              <a:rPr lang="en-US" dirty="0"/>
              <a:t>Will NOT be part of CD-2/3 DOE review </a:t>
            </a:r>
          </a:p>
          <a:p>
            <a:pPr lvl="2"/>
            <a:r>
              <a:rPr lang="en-US" dirty="0">
                <a:solidFill>
                  <a:srgbClr val="032AFF"/>
                </a:solidFill>
              </a:rPr>
              <a:t>Prepared for a separate DOE review  in FY19</a:t>
            </a:r>
          </a:p>
          <a:p>
            <a:endParaRPr lang="en-US" dirty="0"/>
          </a:p>
          <a:p>
            <a:pPr marL="457189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9E4A-330A-3E40-AA87-E86A448A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55946-246C-BF48-816F-A3C044B6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8504-B747-F642-B433-2A7F329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17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7057" y="66671"/>
            <a:ext cx="7574763" cy="69344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Enables the 3</a:t>
            </a:r>
            <a:r>
              <a:rPr lang="en-US" b="1" baseline="30000" dirty="0"/>
              <a:t>rd</a:t>
            </a:r>
            <a:r>
              <a:rPr lang="en-US" b="1" dirty="0"/>
              <a:t> Science Pillar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04074" y="1222170"/>
            <a:ext cx="3760516" cy="243815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700" dirty="0"/>
              <a:t>Jets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/>
              <a:t>Upsilons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solidFill>
                  <a:srgbClr val="FF0000"/>
                </a:solidFill>
              </a:rPr>
              <a:t>Open Heavy Flavor</a:t>
            </a:r>
          </a:p>
          <a:p>
            <a:pPr marL="385763" indent="-385763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129" y="1196252"/>
            <a:ext cx="4994795" cy="47664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809-20E8-7B49-8A13-D5DC6E685BE3}"/>
              </a:ext>
            </a:extLst>
          </p:cNvPr>
          <p:cNvSpPr/>
          <p:nvPr/>
        </p:nvSpPr>
        <p:spPr>
          <a:xfrm>
            <a:off x="904074" y="3303802"/>
            <a:ext cx="3840699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/>
              <a:t>Bottom quarks are heavy (4.2 GeV)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/>
              <a:t>Produced in initial collision, probe QGP evolution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/>
              <a:t>Well controlled in </a:t>
            </a:r>
            <a:r>
              <a:rPr lang="en-US" sz="1400" dirty="0" err="1"/>
              <a:t>pQCD</a:t>
            </a:r>
            <a:endParaRPr lang="en-US" sz="1400" dirty="0"/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/>
              <a:t>Provide access to fundamental transport properties</a:t>
            </a:r>
          </a:p>
        </p:txBody>
      </p:sp>
      <p:pic>
        <p:nvPicPr>
          <p:cNvPr id="11" name="Picture 9" descr="Picture 20.png">
            <a:extLst>
              <a:ext uri="{FF2B5EF4-FFF2-40B4-BE49-F238E27FC236}">
                <a16:creationId xmlns:a16="http://schemas.microsoft.com/office/drawing/2014/main" id="{7C4D0AAC-1439-A74A-B10E-FDFF5AF64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334" y="4931352"/>
            <a:ext cx="1862512" cy="132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6FE37-00CA-1148-91F3-793AC7240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69"/>
          <a:stretch/>
        </p:blipFill>
        <p:spPr>
          <a:xfrm>
            <a:off x="1766828" y="4918666"/>
            <a:ext cx="1688475" cy="1333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C9058-0DD6-E64F-8FFF-AB6BE3D315D0}"/>
              </a:ext>
            </a:extLst>
          </p:cNvPr>
          <p:cNvSpPr txBox="1"/>
          <p:nvPr/>
        </p:nvSpPr>
        <p:spPr>
          <a:xfrm>
            <a:off x="9296400" y="782381"/>
            <a:ext cx="134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/Xin’s talk</a:t>
            </a:r>
          </a:p>
        </p:txBody>
      </p:sp>
    </p:spTree>
    <p:extLst>
      <p:ext uri="{BB962C8B-B14F-4D97-AF65-F5344CB8AC3E}">
        <p14:creationId xmlns:p14="http://schemas.microsoft.com/office/powerpoint/2010/main" val="413830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83401-747D-3346-A35C-AFC4D835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7F036-33F2-8E43-8099-B5422418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2BD2B-304E-AD42-A611-6989BC4A6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94EFD-7DB1-E14B-A6C5-EB2142B0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90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2" y="136525"/>
            <a:ext cx="8229600" cy="858553"/>
          </a:xfrm>
        </p:spPr>
        <p:txBody>
          <a:bodyPr>
            <a:normAutofit/>
          </a:bodyPr>
          <a:lstStyle/>
          <a:p>
            <a:r>
              <a:rPr lang="en-US" sz="48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1124294"/>
            <a:ext cx="5778833" cy="51639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MAPS Staves &amp; Electronics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Readout Integration R&amp;D (LANL LDRD)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into RCDAQ/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914377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Production-I: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84 ALICE/ITS-IB staves from CERN</a:t>
            </a:r>
          </a:p>
          <a:p>
            <a:pPr lvl="3"/>
            <a:r>
              <a:rPr lang="en-US" dirty="0"/>
              <a:t>Acceptance test @LBNL, 48+spares(36) 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60 ALICE/ITS-RU from CERN</a:t>
            </a:r>
          </a:p>
          <a:p>
            <a:pPr lvl="3"/>
            <a:r>
              <a:rPr lang="en-US" dirty="0"/>
              <a:t>Acceptance test @UT-Austin, 48+spares(10)  </a:t>
            </a:r>
          </a:p>
          <a:p>
            <a:pPr lvl="1"/>
            <a:r>
              <a:rPr lang="en-US" dirty="0"/>
              <a:t>Production-II:</a:t>
            </a:r>
          </a:p>
          <a:p>
            <a:pPr lvl="2"/>
            <a:r>
              <a:rPr lang="en-US" dirty="0" err="1"/>
              <a:t>sPHENIX</a:t>
            </a:r>
            <a:r>
              <a:rPr lang="en-US" dirty="0"/>
              <a:t> production </a:t>
            </a:r>
          </a:p>
          <a:p>
            <a:pPr lvl="3"/>
            <a:r>
              <a:rPr lang="en-US" dirty="0"/>
              <a:t>Acceptance test @LANL, 8 FELIX</a:t>
            </a:r>
          </a:p>
          <a:p>
            <a:pPr lvl="2"/>
            <a:r>
              <a:rPr lang="en-US" dirty="0"/>
              <a:t>Final detector assembly in US</a:t>
            </a:r>
          </a:p>
          <a:p>
            <a:pPr lvl="3"/>
            <a:r>
              <a:rPr lang="en-US" dirty="0"/>
              <a:t>LBNL half detectors </a:t>
            </a:r>
          </a:p>
          <a:p>
            <a:pPr lvl="3"/>
            <a:r>
              <a:rPr lang="en-US" dirty="0"/>
              <a:t>BNL full detector </a:t>
            </a:r>
          </a:p>
          <a:p>
            <a:pPr lvl="2"/>
            <a:r>
              <a:rPr lang="en-US" dirty="0"/>
              <a:t>Ancillary systems</a:t>
            </a:r>
          </a:p>
          <a:p>
            <a:pPr lvl="3"/>
            <a:r>
              <a:rPr lang="en-US" dirty="0"/>
              <a:t>“adopt” ALICE ITS system</a:t>
            </a:r>
          </a:p>
          <a:p>
            <a:pPr lvl="3"/>
            <a:r>
              <a:rPr lang="en-US" dirty="0"/>
              <a:t>Power, slow control &amp; monitoring etc.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59833" y="1116071"/>
            <a:ext cx="5761220" cy="51721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Mechanics &amp; Cooling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Changes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/>
              <a:t>to ALICE/ITS inner tracker mechanical structures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End Wheels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Cylindrical structure shells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Detector half barrels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Detector and Service half barrels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Mechanical Integration, 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Conceptual design (LANL LDRD)</a:t>
            </a:r>
          </a:p>
          <a:p>
            <a:pPr lvl="2"/>
            <a:r>
              <a:rPr lang="en-US" dirty="0"/>
              <a:t>Prototyping sPHENIX R&amp;D</a:t>
            </a:r>
          </a:p>
          <a:p>
            <a:pPr lvl="2"/>
            <a:r>
              <a:rPr lang="en-US" dirty="0"/>
              <a:t>Design integration frames, MIT/LANL/LBNL</a:t>
            </a:r>
          </a:p>
          <a:p>
            <a:pPr lvl="2"/>
            <a:r>
              <a:rPr lang="en-US" dirty="0"/>
              <a:t>Composite structures, LBNL</a:t>
            </a:r>
          </a:p>
          <a:p>
            <a:pPr lvl="2"/>
            <a:r>
              <a:rPr lang="en-US" dirty="0"/>
              <a:t>Non-composite structure, MIT</a:t>
            </a:r>
          </a:p>
          <a:p>
            <a:pPr lvl="2"/>
            <a:r>
              <a:rPr lang="en-US" dirty="0"/>
              <a:t>Installation tooling etc., BNL/LANL/MIT/LBNL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Modifications to fit </a:t>
            </a:r>
            <a:r>
              <a:rPr lang="en-US" dirty="0" err="1"/>
              <a:t>sPHENIX</a:t>
            </a:r>
            <a:r>
              <a:rPr lang="en-US" dirty="0"/>
              <a:t>, MIT/BNL</a:t>
            </a:r>
          </a:p>
          <a:p>
            <a:pPr lvl="2"/>
            <a:r>
              <a:rPr lang="en-US" dirty="0"/>
              <a:t>Much smaller heat load than ALICE ITS</a:t>
            </a:r>
          </a:p>
          <a:p>
            <a:pPr marL="121917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A7358-49FF-DE4F-AD55-BD6AEE9520E0}"/>
              </a:ext>
            </a:extLst>
          </p:cNvPr>
          <p:cNvSpPr txBox="1"/>
          <p:nvPr/>
        </p:nvSpPr>
        <p:spPr>
          <a:xfrm>
            <a:off x="10577146" y="457200"/>
            <a:ext cx="11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67709E-F64C-3D4F-AEA3-C4C8C843EA1A}"/>
              </a:ext>
            </a:extLst>
          </p:cNvPr>
          <p:cNvSpPr txBox="1"/>
          <p:nvPr/>
        </p:nvSpPr>
        <p:spPr>
          <a:xfrm>
            <a:off x="6329060" y="6025416"/>
            <a:ext cx="483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Installation &amp; commissioning (BNL + MVTX group)</a:t>
            </a:r>
          </a:p>
        </p:txBody>
      </p:sp>
    </p:spTree>
    <p:extLst>
      <p:ext uri="{BB962C8B-B14F-4D97-AF65-F5344CB8AC3E}">
        <p14:creationId xmlns:p14="http://schemas.microsoft.com/office/powerpoint/2010/main" val="1179496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C09E7-8649-184F-86B8-65A89E36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75" y="762053"/>
            <a:ext cx="5854816" cy="5167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18EA82-EDFC-0447-AED0-D9383586B87A}"/>
              </a:ext>
            </a:extLst>
          </p:cNvPr>
          <p:cNvSpPr txBox="1"/>
          <p:nvPr/>
        </p:nvSpPr>
        <p:spPr>
          <a:xfrm>
            <a:off x="2149445" y="1227891"/>
            <a:ext cx="35137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3A1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FE0C60-5D88-FA4B-9A29-4716DF559C58}"/>
              </a:ext>
            </a:extLst>
          </p:cNvPr>
          <p:cNvCxnSpPr>
            <a:cxnSpLocks/>
          </p:cNvCxnSpPr>
          <p:nvPr/>
        </p:nvCxnSpPr>
        <p:spPr>
          <a:xfrm>
            <a:off x="4980533" y="3220292"/>
            <a:ext cx="11930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E0577BF-92C2-524F-ABD5-7E6175CE966A}"/>
              </a:ext>
            </a:extLst>
          </p:cNvPr>
          <p:cNvSpPr txBox="1"/>
          <p:nvPr/>
        </p:nvSpPr>
        <p:spPr>
          <a:xfrm>
            <a:off x="5615523" y="2993300"/>
            <a:ext cx="59824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North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E19FC-6C21-1440-93AF-F80A51892429}"/>
              </a:ext>
            </a:extLst>
          </p:cNvPr>
          <p:cNvSpPr txBox="1"/>
          <p:nvPr/>
        </p:nvSpPr>
        <p:spPr>
          <a:xfrm>
            <a:off x="2763433" y="965786"/>
            <a:ext cx="35137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3A6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E53334-2F05-B44F-8977-52129A18B7D3}"/>
              </a:ext>
            </a:extLst>
          </p:cNvPr>
          <p:cNvSpPr txBox="1"/>
          <p:nvPr/>
        </p:nvSpPr>
        <p:spPr>
          <a:xfrm>
            <a:off x="2348753" y="1093478"/>
            <a:ext cx="36755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3A3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DD11E3-DF44-6E44-B3C3-54B198F49980}"/>
              </a:ext>
            </a:extLst>
          </p:cNvPr>
          <p:cNvSpPr txBox="1"/>
          <p:nvPr/>
        </p:nvSpPr>
        <p:spPr>
          <a:xfrm>
            <a:off x="2642440" y="1076924"/>
            <a:ext cx="3786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3A4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026861-14C2-2A44-BC0D-5913A13278EA}"/>
              </a:ext>
            </a:extLst>
          </p:cNvPr>
          <p:cNvSpPr txBox="1"/>
          <p:nvPr/>
        </p:nvSpPr>
        <p:spPr>
          <a:xfrm>
            <a:off x="2476943" y="998942"/>
            <a:ext cx="35137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3A5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DE18BE-589F-2442-B932-7DD11C5CB9C9}"/>
              </a:ext>
            </a:extLst>
          </p:cNvPr>
          <p:cNvSpPr txBox="1"/>
          <p:nvPr/>
        </p:nvSpPr>
        <p:spPr>
          <a:xfrm>
            <a:off x="2422947" y="1180349"/>
            <a:ext cx="35137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3A2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CD1EB2-E623-C243-9D50-AD437B27B945}"/>
              </a:ext>
            </a:extLst>
          </p:cNvPr>
          <p:cNvSpPr txBox="1"/>
          <p:nvPr/>
        </p:nvSpPr>
        <p:spPr>
          <a:xfrm>
            <a:off x="3718399" y="3111781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2E3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F18DC3-1128-9942-920C-5A1BD502E401}"/>
              </a:ext>
            </a:extLst>
          </p:cNvPr>
          <p:cNvSpPr txBox="1"/>
          <p:nvPr/>
        </p:nvSpPr>
        <p:spPr>
          <a:xfrm>
            <a:off x="2620651" y="3008243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2E2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B398E1-5F45-B446-9860-E668454CD9AB}"/>
              </a:ext>
            </a:extLst>
          </p:cNvPr>
          <p:cNvSpPr txBox="1"/>
          <p:nvPr/>
        </p:nvSpPr>
        <p:spPr>
          <a:xfrm>
            <a:off x="1894379" y="2939511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2E1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79AC36-E0C2-8446-A3BA-8FDC0C56CE94}"/>
              </a:ext>
            </a:extLst>
          </p:cNvPr>
          <p:cNvSpPr txBox="1"/>
          <p:nvPr/>
        </p:nvSpPr>
        <p:spPr>
          <a:xfrm>
            <a:off x="3772407" y="4172142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1E3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A3985B-9E5A-D447-8003-02D2CC0473A8}"/>
              </a:ext>
            </a:extLst>
          </p:cNvPr>
          <p:cNvSpPr txBox="1"/>
          <p:nvPr/>
        </p:nvSpPr>
        <p:spPr>
          <a:xfrm>
            <a:off x="2700749" y="4246956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1E2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</a:rPr>
              <a:t>(PATCH)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E7E569-656D-5E4E-BE4A-1BA9FB897F60}"/>
              </a:ext>
            </a:extLst>
          </p:cNvPr>
          <p:cNvSpPr txBox="1"/>
          <p:nvPr/>
        </p:nvSpPr>
        <p:spPr>
          <a:xfrm>
            <a:off x="1999800" y="4055755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1E1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003D0E-BC44-FB45-B1E8-B10EEB22AB1F}"/>
              </a:ext>
            </a:extLst>
          </p:cNvPr>
          <p:cNvSpPr txBox="1"/>
          <p:nvPr/>
        </p:nvSpPr>
        <p:spPr>
          <a:xfrm>
            <a:off x="5316627" y="2088884"/>
            <a:ext cx="1208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solidFill>
                  <a:schemeClr val="accent6">
                    <a:lumMod val="50000"/>
                  </a:schemeClr>
                </a:solidFill>
              </a:rPr>
              <a:t>West Arm Racks</a:t>
            </a:r>
          </a:p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2W1     2W2     2W3</a:t>
            </a:r>
          </a:p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1W1     1W2     1W3</a:t>
            </a:r>
          </a:p>
        </p:txBody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DE813F42-F78E-E940-8D31-6736DFE1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06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             Mickey 10-26-2018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C3B089AC-7B3A-CF4C-968B-1E32023CB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155" y="5926967"/>
            <a:ext cx="6842589" cy="852973"/>
          </a:xfrm>
        </p:spPr>
        <p:txBody>
          <a:bodyPr>
            <a:normAutofit/>
          </a:bodyPr>
          <a:lstStyle/>
          <a:p>
            <a:r>
              <a:rPr lang="en-US" sz="2000" dirty="0"/>
              <a:t>Cables have 6” clearance to get out of detector at door</a:t>
            </a:r>
          </a:p>
          <a:p>
            <a:r>
              <a:rPr lang="en-US" sz="2000" dirty="0"/>
              <a:t>Still need to decide on gas panels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5A2A6B-6F8C-A74C-B776-A3D970EAD0D7}"/>
              </a:ext>
            </a:extLst>
          </p:cNvPr>
          <p:cNvSpPr txBox="1"/>
          <p:nvPr/>
        </p:nvSpPr>
        <p:spPr>
          <a:xfrm>
            <a:off x="2984639" y="307380"/>
            <a:ext cx="532518" cy="30021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351" dirty="0"/>
              <a:t>MBD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930D9A4-70A5-AF4D-A905-CA5DFFD35ADA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250898" y="607590"/>
            <a:ext cx="236374" cy="5578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A20E898-583E-2746-83B4-6478F8484D5E}"/>
              </a:ext>
            </a:extLst>
          </p:cNvPr>
          <p:cNvSpPr txBox="1"/>
          <p:nvPr/>
        </p:nvSpPr>
        <p:spPr>
          <a:xfrm>
            <a:off x="5552432" y="3649912"/>
            <a:ext cx="683200" cy="30021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1" dirty="0"/>
              <a:t>EMCAL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0E71A1-A43A-994C-9762-B43D6CABC18F}"/>
              </a:ext>
            </a:extLst>
          </p:cNvPr>
          <p:cNvCxnSpPr>
            <a:cxnSpLocks/>
          </p:cNvCxnSpPr>
          <p:nvPr/>
        </p:nvCxnSpPr>
        <p:spPr>
          <a:xfrm flipH="1">
            <a:off x="4046121" y="3796871"/>
            <a:ext cx="1494065" cy="661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243F44C-6D01-994C-8EF5-0CD0DDC221E6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5380982" y="3662160"/>
            <a:ext cx="171450" cy="137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2216107-DD93-0F48-B729-531B256EE44D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4340038" y="1800704"/>
            <a:ext cx="1212394" cy="1999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F150E16-0F88-6B4B-86BC-10347FE0405C}"/>
              </a:ext>
            </a:extLst>
          </p:cNvPr>
          <p:cNvCxnSpPr>
            <a:cxnSpLocks/>
          </p:cNvCxnSpPr>
          <p:nvPr/>
        </p:nvCxnSpPr>
        <p:spPr>
          <a:xfrm flipH="1" flipV="1">
            <a:off x="5148298" y="1249613"/>
            <a:ext cx="391887" cy="2510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427C60D-06B3-0A49-92B3-75C9F5E62147}"/>
              </a:ext>
            </a:extLst>
          </p:cNvPr>
          <p:cNvSpPr txBox="1"/>
          <p:nvPr/>
        </p:nvSpPr>
        <p:spPr>
          <a:xfrm>
            <a:off x="755915" y="935288"/>
            <a:ext cx="683200" cy="30021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1" dirty="0"/>
              <a:t>EMCAL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9557CA1-F967-8941-AC04-E56A429E2540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1439115" y="1085393"/>
            <a:ext cx="745549" cy="2956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8492279-C25C-8A4B-A869-13C4E819BB77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1439115" y="1085393"/>
            <a:ext cx="782290" cy="335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D678E3E-6B16-3C47-82EC-724DA2F19180}"/>
              </a:ext>
            </a:extLst>
          </p:cNvPr>
          <p:cNvCxnSpPr>
            <a:cxnSpLocks/>
            <a:stCxn id="62" idx="3"/>
            <a:endCxn id="10" idx="1"/>
          </p:cNvCxnSpPr>
          <p:nvPr/>
        </p:nvCxnSpPr>
        <p:spPr>
          <a:xfrm flipV="1">
            <a:off x="1439115" y="1075432"/>
            <a:ext cx="1324318" cy="9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8E2B652-C023-7044-9DD7-780E473E31E2}"/>
              </a:ext>
            </a:extLst>
          </p:cNvPr>
          <p:cNvSpPr txBox="1"/>
          <p:nvPr/>
        </p:nvSpPr>
        <p:spPr>
          <a:xfrm>
            <a:off x="894783" y="3156279"/>
            <a:ext cx="558166" cy="30021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351" dirty="0">
                <a:solidFill>
                  <a:schemeClr val="accent3">
                    <a:lumMod val="50000"/>
                  </a:schemeClr>
                </a:solidFill>
              </a:rPr>
              <a:t>HCAL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FE8993-7213-CC44-8744-A1BA95118F81}"/>
              </a:ext>
            </a:extLst>
          </p:cNvPr>
          <p:cNvCxnSpPr/>
          <p:nvPr/>
        </p:nvCxnSpPr>
        <p:spPr>
          <a:xfrm>
            <a:off x="1468423" y="3297335"/>
            <a:ext cx="135618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925FA1-E427-754F-89B7-B03D5A06A703}"/>
              </a:ext>
            </a:extLst>
          </p:cNvPr>
          <p:cNvSpPr txBox="1"/>
          <p:nvPr/>
        </p:nvSpPr>
        <p:spPr>
          <a:xfrm>
            <a:off x="3027986" y="1281679"/>
            <a:ext cx="34817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3B1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541850D-8053-2541-959F-92EB66F02088}"/>
              </a:ext>
            </a:extLst>
          </p:cNvPr>
          <p:cNvSpPr txBox="1"/>
          <p:nvPr/>
        </p:nvSpPr>
        <p:spPr>
          <a:xfrm>
            <a:off x="3641974" y="1019574"/>
            <a:ext cx="34817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3B6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1529E4E-9275-9348-962B-94359E6EDD0C}"/>
              </a:ext>
            </a:extLst>
          </p:cNvPr>
          <p:cNvSpPr txBox="1"/>
          <p:nvPr/>
        </p:nvSpPr>
        <p:spPr>
          <a:xfrm>
            <a:off x="3227293" y="1147266"/>
            <a:ext cx="36755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3B3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07CCD20-5CD1-E34C-A48C-771BB643F66F}"/>
              </a:ext>
            </a:extLst>
          </p:cNvPr>
          <p:cNvSpPr txBox="1"/>
          <p:nvPr/>
        </p:nvSpPr>
        <p:spPr>
          <a:xfrm>
            <a:off x="3520981" y="1130712"/>
            <a:ext cx="3786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3B4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1D665B4-3C0F-564C-9157-6F43B2A00E20}"/>
              </a:ext>
            </a:extLst>
          </p:cNvPr>
          <p:cNvSpPr txBox="1"/>
          <p:nvPr/>
        </p:nvSpPr>
        <p:spPr>
          <a:xfrm>
            <a:off x="3355484" y="1052730"/>
            <a:ext cx="34817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3B5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FEEB572-5BDC-0946-B901-C94620ED58AE}"/>
              </a:ext>
            </a:extLst>
          </p:cNvPr>
          <p:cNvSpPr txBox="1"/>
          <p:nvPr/>
        </p:nvSpPr>
        <p:spPr>
          <a:xfrm>
            <a:off x="3301488" y="1234137"/>
            <a:ext cx="34817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3B2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B6C72C-9CDF-4B4A-A657-7B657C6CB625}"/>
              </a:ext>
            </a:extLst>
          </p:cNvPr>
          <p:cNvSpPr txBox="1"/>
          <p:nvPr/>
        </p:nvSpPr>
        <p:spPr>
          <a:xfrm>
            <a:off x="3601662" y="942454"/>
            <a:ext cx="3786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3B7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06DEE59-9845-7241-A377-26972EB5E45F}"/>
              </a:ext>
            </a:extLst>
          </p:cNvPr>
          <p:cNvSpPr txBox="1"/>
          <p:nvPr/>
        </p:nvSpPr>
        <p:spPr>
          <a:xfrm>
            <a:off x="3870605" y="915559"/>
            <a:ext cx="3786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3B8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C74509B-CD93-7043-8695-18BB551C1852}"/>
              </a:ext>
            </a:extLst>
          </p:cNvPr>
          <p:cNvSpPr txBox="1"/>
          <p:nvPr/>
        </p:nvSpPr>
        <p:spPr>
          <a:xfrm>
            <a:off x="3763028" y="852806"/>
            <a:ext cx="3786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3B9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409FA44-6CE6-7041-872B-97A8EA89212B}"/>
              </a:ext>
            </a:extLst>
          </p:cNvPr>
          <p:cNvSpPr txBox="1"/>
          <p:nvPr/>
        </p:nvSpPr>
        <p:spPr>
          <a:xfrm>
            <a:off x="4141693" y="1210019"/>
            <a:ext cx="36755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3C3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F7F3D15-9F24-594F-B532-352D0F17F39C}"/>
              </a:ext>
            </a:extLst>
          </p:cNvPr>
          <p:cNvSpPr txBox="1"/>
          <p:nvPr/>
        </p:nvSpPr>
        <p:spPr>
          <a:xfrm>
            <a:off x="4341606" y="1115485"/>
            <a:ext cx="34657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3C5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B2D9F1-C291-7545-B74D-C48DC192D590}"/>
              </a:ext>
            </a:extLst>
          </p:cNvPr>
          <p:cNvSpPr txBox="1"/>
          <p:nvPr/>
        </p:nvSpPr>
        <p:spPr>
          <a:xfrm>
            <a:off x="4215888" y="1296890"/>
            <a:ext cx="34657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3C2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54C14F2-1ED7-8D49-92C2-EF8CDEE895ED}"/>
              </a:ext>
            </a:extLst>
          </p:cNvPr>
          <p:cNvSpPr txBox="1"/>
          <p:nvPr/>
        </p:nvSpPr>
        <p:spPr>
          <a:xfrm>
            <a:off x="3942386" y="1335467"/>
            <a:ext cx="34657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3C1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261BF42-508A-1E41-914D-7BAD34DF3F25}"/>
              </a:ext>
            </a:extLst>
          </p:cNvPr>
          <p:cNvSpPr txBox="1"/>
          <p:nvPr/>
        </p:nvSpPr>
        <p:spPr>
          <a:xfrm>
            <a:off x="4381592" y="1202430"/>
            <a:ext cx="3786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3C4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1BE6920-066B-F14B-9918-AA4A80297B5C}"/>
              </a:ext>
            </a:extLst>
          </p:cNvPr>
          <p:cNvSpPr txBox="1"/>
          <p:nvPr/>
        </p:nvSpPr>
        <p:spPr>
          <a:xfrm>
            <a:off x="4605709" y="1085888"/>
            <a:ext cx="3786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3C6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B735453-63BD-5342-B176-3A5775D38DA6}"/>
              </a:ext>
            </a:extLst>
          </p:cNvPr>
          <p:cNvSpPr txBox="1"/>
          <p:nvPr/>
        </p:nvSpPr>
        <p:spPr>
          <a:xfrm>
            <a:off x="4498133" y="1005206"/>
            <a:ext cx="3786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3C7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2BF490-0262-E546-B457-D479D4C1F07D}"/>
              </a:ext>
            </a:extLst>
          </p:cNvPr>
          <p:cNvSpPr txBox="1"/>
          <p:nvPr/>
        </p:nvSpPr>
        <p:spPr>
          <a:xfrm>
            <a:off x="4785004" y="960382"/>
            <a:ext cx="3786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3C8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809E4D-341D-A745-B8D9-EA5EDA196B55}"/>
              </a:ext>
            </a:extLst>
          </p:cNvPr>
          <p:cNvSpPr txBox="1"/>
          <p:nvPr/>
        </p:nvSpPr>
        <p:spPr>
          <a:xfrm>
            <a:off x="4695354" y="906595"/>
            <a:ext cx="3786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3C9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36F0C67-E7C1-1C4C-8B99-9B0FE93225E8}"/>
              </a:ext>
            </a:extLst>
          </p:cNvPr>
          <p:cNvSpPr txBox="1"/>
          <p:nvPr/>
        </p:nvSpPr>
        <p:spPr>
          <a:xfrm>
            <a:off x="769278" y="2528749"/>
            <a:ext cx="604653" cy="3002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351" dirty="0">
                <a:solidFill>
                  <a:srgbClr val="0070C0"/>
                </a:solidFill>
              </a:rPr>
              <a:t>MVTX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14FFC58-AD6F-624B-BCAD-0C106DD2621D}"/>
              </a:ext>
            </a:extLst>
          </p:cNvPr>
          <p:cNvCxnSpPr>
            <a:cxnSpLocks/>
            <a:stCxn id="86" idx="3"/>
            <a:endCxn id="36" idx="1"/>
          </p:cNvCxnSpPr>
          <p:nvPr/>
        </p:nvCxnSpPr>
        <p:spPr>
          <a:xfrm>
            <a:off x="1373931" y="2678854"/>
            <a:ext cx="520448" cy="39915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19A7267-2FFE-3F40-A888-17DF780C9C44}"/>
              </a:ext>
            </a:extLst>
          </p:cNvPr>
          <p:cNvCxnSpPr>
            <a:cxnSpLocks/>
            <a:stCxn id="86" idx="3"/>
          </p:cNvCxnSpPr>
          <p:nvPr/>
        </p:nvCxnSpPr>
        <p:spPr>
          <a:xfrm>
            <a:off x="1373931" y="2678854"/>
            <a:ext cx="2436070" cy="36914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B679539-4C07-1F4A-886F-E1A7BED7EF0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67600" y="838201"/>
          <a:ext cx="3505200" cy="571431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57359">
                  <a:extLst>
                    <a:ext uri="{9D8B030D-6E8A-4147-A177-3AD203B41FA5}">
                      <a16:colId xmlns:a16="http://schemas.microsoft.com/office/drawing/2014/main" val="598990333"/>
                    </a:ext>
                  </a:extLst>
                </a:gridCol>
                <a:gridCol w="2047841">
                  <a:extLst>
                    <a:ext uri="{9D8B030D-6E8A-4147-A177-3AD203B41FA5}">
                      <a16:colId xmlns:a16="http://schemas.microsoft.com/office/drawing/2014/main" val="1114442428"/>
                    </a:ext>
                  </a:extLst>
                </a:gridCol>
              </a:tblGrid>
              <a:tr h="2323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Rack Name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0" marR="8840" marT="88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Subsystem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0" marR="8840" marT="8840" marB="0" anchor="b"/>
                </a:tc>
                <a:extLst>
                  <a:ext uri="{0D108BD9-81ED-4DB2-BD59-A6C34878D82A}">
                    <a16:rowId xmlns:a16="http://schemas.microsoft.com/office/drawing/2014/main" val="2834917470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2E2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HCAL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292856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2W2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HCAL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2773915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1E1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EMCAL Digi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0580173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1E3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EMCAL Digi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6600975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1W1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EMCAL Digi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020291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1W3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EMCAL Digi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2848037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3A1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EMCAL Digi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9123206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3A6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EMCAL Digi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0404662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3C1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EMCAL Digi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6015024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3C9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EMCAL Digi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813423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3A3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833C0C"/>
                          </a:solidFill>
                          <a:effectLst/>
                          <a:latin typeface="Calibri" panose="020F0502020204030204" pitchFamily="34" charset="0"/>
                        </a:rPr>
                        <a:t>EMCAL Control/Bias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6500237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3A4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833C0C"/>
                          </a:solidFill>
                          <a:effectLst/>
                          <a:latin typeface="Calibri" panose="020F0502020204030204" pitchFamily="34" charset="0"/>
                        </a:rPr>
                        <a:t>EMCAL Control/Bias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4198740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3C3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833C0C"/>
                          </a:solidFill>
                          <a:effectLst/>
                          <a:latin typeface="Calibri" panose="020F0502020204030204" pitchFamily="34" charset="0"/>
                        </a:rPr>
                        <a:t>EMCAL Control/Bias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1412468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3C7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833C0C"/>
                          </a:solidFill>
                          <a:effectLst/>
                          <a:latin typeface="Calibri" panose="020F0502020204030204" pitchFamily="34" charset="0"/>
                        </a:rPr>
                        <a:t>EMCAL Control/Bias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3994180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3A3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TPC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8356314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3A4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TPC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8604813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3C2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TPC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9662232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3C8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TPC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3519921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2W1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INTT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7323558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2W3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INTT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8362153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2E1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MVTX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9905313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2E3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MVTX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9880551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3B5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MBD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112736"/>
                  </a:ext>
                </a:extLst>
              </a:tr>
            </a:tbl>
          </a:graphicData>
        </a:graphic>
      </p:graphicFrame>
      <p:sp>
        <p:nvSpPr>
          <p:cNvPr id="89" name="TextBox 88">
            <a:extLst>
              <a:ext uri="{FF2B5EF4-FFF2-40B4-BE49-F238E27FC236}">
                <a16:creationId xmlns:a16="http://schemas.microsoft.com/office/drawing/2014/main" id="{C488B06E-26B5-5745-A5A5-B02D667ACFFD}"/>
              </a:ext>
            </a:extLst>
          </p:cNvPr>
          <p:cNvSpPr txBox="1"/>
          <p:nvPr/>
        </p:nvSpPr>
        <p:spPr>
          <a:xfrm>
            <a:off x="3810000" y="304800"/>
            <a:ext cx="452368" cy="3002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351" dirty="0">
                <a:solidFill>
                  <a:srgbClr val="7030A0"/>
                </a:solidFill>
              </a:rPr>
              <a:t>TPC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8C975CA-3D91-AD40-81CA-4C967367D658}"/>
              </a:ext>
            </a:extLst>
          </p:cNvPr>
          <p:cNvCxnSpPr>
            <a:cxnSpLocks/>
            <a:stCxn id="89" idx="2"/>
          </p:cNvCxnSpPr>
          <p:nvPr/>
        </p:nvCxnSpPr>
        <p:spPr>
          <a:xfrm>
            <a:off x="4036184" y="605010"/>
            <a:ext cx="612018" cy="4617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C0F874F-4FE0-854D-BC50-788236D3F497}"/>
              </a:ext>
            </a:extLst>
          </p:cNvPr>
          <p:cNvCxnSpPr>
            <a:cxnSpLocks/>
            <a:stCxn id="89" idx="2"/>
            <a:endCxn id="80" idx="3"/>
          </p:cNvCxnSpPr>
          <p:nvPr/>
        </p:nvCxnSpPr>
        <p:spPr>
          <a:xfrm>
            <a:off x="4036184" y="605010"/>
            <a:ext cx="252772" cy="8401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275BCE0-3C3A-EB44-952F-B71BBD7FE01A}"/>
              </a:ext>
            </a:extLst>
          </p:cNvPr>
          <p:cNvCxnSpPr>
            <a:cxnSpLocks/>
            <a:stCxn id="89" idx="2"/>
            <a:endCxn id="13" idx="0"/>
          </p:cNvCxnSpPr>
          <p:nvPr/>
        </p:nvCxnSpPr>
        <p:spPr>
          <a:xfrm flipH="1">
            <a:off x="2831773" y="605010"/>
            <a:ext cx="1204411" cy="4719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97A9A96-D6EA-9D45-91BB-96925980BA25}"/>
              </a:ext>
            </a:extLst>
          </p:cNvPr>
          <p:cNvCxnSpPr>
            <a:cxnSpLocks/>
            <a:stCxn id="89" idx="2"/>
          </p:cNvCxnSpPr>
          <p:nvPr/>
        </p:nvCxnSpPr>
        <p:spPr>
          <a:xfrm flipH="1">
            <a:off x="2743206" y="605010"/>
            <a:ext cx="1292978" cy="614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4B408-509A-2F42-BB1D-C32408E4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4A57C0C-0BED-894B-86FD-EED64F79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E004E7-5C0B-B14B-923C-9CF3910B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54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88" y="136525"/>
            <a:ext cx="11379200" cy="754060"/>
          </a:xfrm>
        </p:spPr>
        <p:txBody>
          <a:bodyPr>
            <a:noAutofit/>
          </a:bodyPr>
          <a:lstStyle/>
          <a:p>
            <a:r>
              <a:rPr lang="en-US" sz="4000" dirty="0"/>
              <a:t>Stave and RU Production QA Plan Documents Available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088" y="1138078"/>
            <a:ext cx="5486400" cy="5034121"/>
          </a:xfrm>
          <a:ln>
            <a:solidFill>
              <a:srgbClr val="032AFF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ALICE/CERN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will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as ALICE IB)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1156221"/>
            <a:ext cx="4775200" cy="5015979"/>
          </a:xfrm>
          <a:ln>
            <a:solidFill>
              <a:srgbClr val="032AFF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60 RUs from ALICE/CERN</a:t>
            </a:r>
          </a:p>
          <a:p>
            <a:pPr lvl="1"/>
            <a:r>
              <a:rPr lang="en-US" dirty="0"/>
              <a:t>48 + 12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Acceptance 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BC473-BBDD-BB4C-87AC-633F4A4CB3F8}"/>
              </a:ext>
            </a:extLst>
          </p:cNvPr>
          <p:cNvSpPr txBox="1"/>
          <p:nvPr/>
        </p:nvSpPr>
        <p:spPr>
          <a:xfrm>
            <a:off x="3581400" y="709761"/>
            <a:ext cx="348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</a:t>
            </a:r>
            <a:r>
              <a:rPr lang="en-US" dirty="0" err="1">
                <a:solidFill>
                  <a:srgbClr val="FF0000"/>
                </a:solidFill>
              </a:rPr>
              <a:t>indico.bnl.gov</a:t>
            </a:r>
            <a:r>
              <a:rPr lang="en-US" dirty="0">
                <a:solidFill>
                  <a:srgbClr val="FF0000"/>
                </a:solidFill>
              </a:rPr>
              <a:t>/event/4729/</a:t>
            </a:r>
          </a:p>
        </p:txBody>
      </p:sp>
    </p:spTree>
    <p:extLst>
      <p:ext uri="{BB962C8B-B14F-4D97-AF65-F5344CB8AC3E}">
        <p14:creationId xmlns:p14="http://schemas.microsoft.com/office/powerpoint/2010/main" val="1021246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AAF3E-3A86-D544-B0CA-8744D0A66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946" y="35959"/>
            <a:ext cx="9113178" cy="683488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574E04-3F86-344C-8191-0580466C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5D674-2259-E543-AA36-29F75B53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EBFCB-1E1F-7446-8DB7-CE9F61E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37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B21DE-2131-0D4C-83E3-A66B81E04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E1995-34EB-AA42-9F0A-BB48FEC8D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922D8-6D9A-054B-B46B-A4F1731E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7977D-3CAC-7F43-9752-51A825F7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2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173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MVTX Sensors and Electronics Production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990602"/>
            <a:ext cx="11277600" cy="50799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32AFF"/>
                </a:solidFill>
              </a:rPr>
              <a:t>Major hardware: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48 ALICE ALPIDE Staves + Interface Cables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48 Front End Electronics (ALICE RUv2)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Back End Electronics (ATLAS FELIX v2)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EBDC Linux servers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 Power Boards + CAEN Supplies + Cables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48 Stave to RU cables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144 data fiber optic cables (3 fibers x 48 FEE)</a:t>
            </a:r>
            <a:endParaRPr lang="en-US" sz="3200" dirty="0">
              <a:solidFill>
                <a:srgbClr val="032AFF"/>
              </a:solidFill>
            </a:endParaRPr>
          </a:p>
          <a:p>
            <a:r>
              <a:rPr lang="en-US" sz="2667" dirty="0">
                <a:solidFill>
                  <a:srgbClr val="FF0000"/>
                </a:solidFill>
              </a:rPr>
              <a:t>Stave production: total 84, 75% spares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400" dirty="0"/>
              <a:t>Two inner layers: 12+16=28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400" dirty="0"/>
              <a:t>10% spares: 8 staves</a:t>
            </a:r>
          </a:p>
          <a:p>
            <a:r>
              <a:rPr lang="en-US" sz="2667" dirty="0">
                <a:solidFill>
                  <a:srgbClr val="FF0000"/>
                </a:solidFill>
              </a:rPr>
              <a:t>RU production: 60 in total, 25% spares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C5CAF6-FE9F-5648-AE59-371F3FDB95AB}"/>
              </a:ext>
            </a:extLst>
          </p:cNvPr>
          <p:cNvGrpSpPr/>
          <p:nvPr/>
        </p:nvGrpSpPr>
        <p:grpSpPr>
          <a:xfrm>
            <a:off x="8390155" y="1706093"/>
            <a:ext cx="3673016" cy="711200"/>
            <a:chOff x="5641001" y="3295935"/>
            <a:chExt cx="3502999" cy="921586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7A29520-450C-E643-97F3-ECF5075C5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001" y="3295935"/>
              <a:ext cx="3502999" cy="535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 descr="G:\Workspaces\e\ellaudi\Alice_photo_repository\pictures\2015_03_03_stave1_21_HIC\DSCN1647.JPG">
              <a:extLst>
                <a:ext uri="{FF2B5EF4-FFF2-40B4-BE49-F238E27FC236}">
                  <a16:creationId xmlns:a16="http://schemas.microsoft.com/office/drawing/2014/main" id="{EF00E65A-60F5-F94E-B4E4-295FEB723C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4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41001" y="3650182"/>
              <a:ext cx="3502999" cy="56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9543AFA-E89D-244E-9477-4F6F7935D9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378665"/>
            <a:ext cx="2754749" cy="1076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85B7D-02A6-A847-8CBD-552288CC8B95}"/>
              </a:ext>
            </a:extLst>
          </p:cNvPr>
          <p:cNvSpPr txBox="1"/>
          <p:nvPr/>
        </p:nvSpPr>
        <p:spPr>
          <a:xfrm>
            <a:off x="10058400" y="2417294"/>
            <a:ext cx="154170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ALICE ITS/IB stave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E1F11C-439B-F04F-B97B-108F6395CCDA}"/>
              </a:ext>
            </a:extLst>
          </p:cNvPr>
          <p:cNvSpPr txBox="1"/>
          <p:nvPr/>
        </p:nvSpPr>
        <p:spPr>
          <a:xfrm>
            <a:off x="10084972" y="4483879"/>
            <a:ext cx="114717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ALICE ITS RU</a:t>
            </a:r>
          </a:p>
        </p:txBody>
      </p:sp>
    </p:spTree>
    <p:extLst>
      <p:ext uri="{BB962C8B-B14F-4D97-AF65-F5344CB8AC3E}">
        <p14:creationId xmlns:p14="http://schemas.microsoft.com/office/powerpoint/2010/main" val="1336515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-3493"/>
            <a:ext cx="9855200" cy="790893"/>
          </a:xfrm>
        </p:spPr>
        <p:txBody>
          <a:bodyPr>
            <a:normAutofit/>
          </a:bodyPr>
          <a:lstStyle/>
          <a:p>
            <a:r>
              <a:rPr lang="en-US" sz="4267" dirty="0"/>
              <a:t>Collision Rates: PHENIX vs ALICE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37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032000" y="991880"/>
          <a:ext cx="8769052" cy="2093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2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2263">
                  <a:extLst>
                    <a:ext uri="{9D8B030D-6E8A-4147-A177-3AD203B41FA5}">
                      <a16:colId xmlns:a16="http://schemas.microsoft.com/office/drawing/2014/main" val="212686015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ALICE (Run3)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sPHENIX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Ratio of data rates </a:t>
                      </a:r>
                      <a:r>
                        <a:rPr lang="en-US" sz="1900" dirty="0" err="1"/>
                        <a:t>sPHENX</a:t>
                      </a:r>
                      <a:r>
                        <a:rPr lang="en-US" sz="1900" dirty="0"/>
                        <a:t>/ALICE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sz="1900" dirty="0" err="1"/>
                        <a:t>Pb+Pb</a:t>
                      </a:r>
                      <a:r>
                        <a:rPr lang="en-US" sz="1900" dirty="0"/>
                        <a:t> /</a:t>
                      </a:r>
                      <a:r>
                        <a:rPr lang="en-US" sz="1900" baseline="0" dirty="0"/>
                        <a:t> </a:t>
                      </a:r>
                      <a:r>
                        <a:rPr lang="en-US" sz="1900" baseline="0" dirty="0" err="1"/>
                        <a:t>Au+Au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50kHz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200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sz="1900" dirty="0" err="1"/>
                        <a:t>p+p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200kHz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13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(1.6)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sz="1900" dirty="0"/>
                        <a:t>Trigger/Readout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50 kHz/(C.R.)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15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13080" y="4038600"/>
            <a:ext cx="8636000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MB Event track multiplicity </a:t>
            </a:r>
            <a:r>
              <a:rPr lang="en-US" sz="2133" dirty="0" err="1"/>
              <a:t>dN</a:t>
            </a:r>
            <a:r>
              <a:rPr lang="en-US" sz="2133" dirty="0"/>
              <a:t>/</a:t>
            </a:r>
            <a:r>
              <a:rPr lang="en-US" sz="2133" dirty="0" err="1"/>
              <a:t>dη</a:t>
            </a:r>
            <a:endParaRPr lang="en-US" sz="2133" dirty="0"/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32AFF"/>
                </a:solidFill>
              </a:rPr>
              <a:t>sPHENIX = 1/3 ALICE (pp)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32AFF"/>
                </a:solidFill>
              </a:rPr>
              <a:t>sPHENIX = 1/5 ALICE (AA)</a:t>
            </a:r>
          </a:p>
          <a:p>
            <a:endParaRPr lang="en-US" sz="2133" dirty="0"/>
          </a:p>
          <a:p>
            <a:r>
              <a:rPr lang="en-US" sz="2133" dirty="0">
                <a:solidFill>
                  <a:srgbClr val="FF0000"/>
                </a:solidFill>
              </a:rPr>
              <a:t>sPHENIX triggered data rate fits well within ALICE readout hardware specs </a:t>
            </a:r>
          </a:p>
        </p:txBody>
      </p:sp>
    </p:spTree>
    <p:extLst>
      <p:ext uri="{BB962C8B-B14F-4D97-AF65-F5344CB8AC3E}">
        <p14:creationId xmlns:p14="http://schemas.microsoft.com/office/powerpoint/2010/main" val="332520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1200" y="21335"/>
            <a:ext cx="8229600" cy="712245"/>
          </a:xfrm>
        </p:spPr>
        <p:txBody>
          <a:bodyPr>
            <a:normAutofit/>
          </a:bodyPr>
          <a:lstStyle/>
          <a:p>
            <a:r>
              <a:rPr lang="en-US" sz="3600" dirty="0"/>
              <a:t>Projected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82" y="963862"/>
            <a:ext cx="5996820" cy="238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49" y="1295370"/>
            <a:ext cx="7554907" cy="1838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8553803" y="908378"/>
            <a:ext cx="1561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7989765" y="1367694"/>
            <a:ext cx="1654419" cy="16490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347" y="3191813"/>
            <a:ext cx="7886700" cy="10047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Projected sPHENIX integrated luminosities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    </a:t>
            </a:r>
            <a:r>
              <a:rPr lang="en-US" dirty="0" err="1"/>
              <a:t>Lum</a:t>
            </a:r>
            <a:r>
              <a:rPr lang="en-US" dirty="0"/>
              <a:t>.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1"/>
            <a:r>
              <a:rPr lang="en-US" dirty="0" err="1"/>
              <a:t>pp+pAu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.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1524000" y="4277672"/>
            <a:ext cx="934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Projected sPHENIX MVTX L0 fluence:</a:t>
            </a:r>
            <a:endParaRPr lang="en-US" sz="2400" b="1" baseline="30000" dirty="0"/>
          </a:p>
          <a:p>
            <a:endParaRPr lang="en-US" sz="2400" dirty="0"/>
          </a:p>
          <a:p>
            <a:r>
              <a:rPr lang="en-US" sz="2400" dirty="0"/>
              <a:t>Outer layers:</a:t>
            </a:r>
          </a:p>
          <a:p>
            <a:r>
              <a:rPr lang="en-US" sz="1600" dirty="0"/>
              <a:t> L1 = 0.6 x L0; L2 = 0.4 x L0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E49A3-BC2A-F04A-9FCC-DBC3B47CE5EC}"/>
              </a:ext>
            </a:extLst>
          </p:cNvPr>
          <p:cNvSpPr txBox="1"/>
          <p:nvPr/>
        </p:nvSpPr>
        <p:spPr>
          <a:xfrm>
            <a:off x="6216452" y="4294426"/>
            <a:ext cx="3017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TID = 1060krad</a:t>
            </a:r>
          </a:p>
          <a:p>
            <a:r>
              <a:rPr lang="en-US" sz="2400" b="1" dirty="0"/>
              <a:t>NIEL = 6x10</a:t>
            </a:r>
            <a:r>
              <a:rPr lang="en-US" sz="2400" b="1" baseline="30000" dirty="0"/>
              <a:t>12</a:t>
            </a:r>
            <a:r>
              <a:rPr lang="en-US" sz="2400" b="1" dirty="0"/>
              <a:t>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eq</a:t>
            </a:r>
            <a:r>
              <a:rPr lang="en-US" sz="2400" b="1" dirty="0"/>
              <a:t>/cm</a:t>
            </a:r>
            <a:r>
              <a:rPr lang="en-US" sz="2400" b="1" baseline="30000" dirty="0"/>
              <a:t>2</a:t>
            </a:r>
            <a:r>
              <a:rPr lang="en-US" sz="2400" b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4CFE0-D62C-CF4B-B002-A331C4FE85D9}"/>
              </a:ext>
            </a:extLst>
          </p:cNvPr>
          <p:cNvSpPr txBox="1"/>
          <p:nvPr/>
        </p:nvSpPr>
        <p:spPr>
          <a:xfrm>
            <a:off x="9412641" y="3420835"/>
            <a:ext cx="2355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 study</a:t>
            </a:r>
          </a:p>
          <a:p>
            <a:r>
              <a:rPr lang="en-US" sz="1600" dirty="0" err="1"/>
              <a:t>arXiv</a:t>
            </a:r>
            <a:r>
              <a:rPr lang="en-US" sz="1600" dirty="0"/>
              <a:t>: 0710.2676 [</a:t>
            </a:r>
            <a:r>
              <a:rPr lang="en-US" sz="1600" dirty="0" err="1"/>
              <a:t>nucl</a:t>
            </a:r>
            <a:r>
              <a:rPr lang="en-US" sz="1600" dirty="0"/>
              <a:t>-ex]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C9D98-6079-3741-8481-094C413B1E12}"/>
              </a:ext>
            </a:extLst>
          </p:cNvPr>
          <p:cNvSpPr txBox="1"/>
          <p:nvPr/>
        </p:nvSpPr>
        <p:spPr>
          <a:xfrm>
            <a:off x="1913555" y="5830950"/>
            <a:ext cx="932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Sensors tested to full MVTX NIEL and ~3x TID @ALICE (as of 9/18/2018) </a:t>
            </a:r>
          </a:p>
        </p:txBody>
      </p:sp>
    </p:spTree>
    <p:extLst>
      <p:ext uri="{BB962C8B-B14F-4D97-AF65-F5344CB8AC3E}">
        <p14:creationId xmlns:p14="http://schemas.microsoft.com/office/powerpoint/2010/main" val="2925707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46FF04A5-D49B-CC4B-9C3F-5D7500C94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4" b="27630"/>
          <a:stretch/>
        </p:blipFill>
        <p:spPr bwMode="auto">
          <a:xfrm rot="5400000">
            <a:off x="6499120" y="1165120"/>
            <a:ext cx="6858001" cy="45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pictures/CERN-092018/SamTec_LongCables_MidConnectors_IMG_1159.jpg">
            <a:extLst>
              <a:ext uri="{FF2B5EF4-FFF2-40B4-BE49-F238E27FC236}">
                <a16:creationId xmlns:a16="http://schemas.microsoft.com/office/drawing/2014/main" id="{08B343FD-0764-C24D-85D6-1A20DC3BF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14524"/>
          <a:stretch/>
        </p:blipFill>
        <p:spPr bwMode="auto">
          <a:xfrm>
            <a:off x="4161185" y="0"/>
            <a:ext cx="33660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BDE6ED69-0E98-D44A-A9E6-8EE61D5AB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r="4353"/>
          <a:stretch/>
        </p:blipFill>
        <p:spPr bwMode="auto">
          <a:xfrm>
            <a:off x="13257" y="0"/>
            <a:ext cx="4717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BEE7F-5342-0E43-B54D-F8DE8AE02916}"/>
              </a:ext>
            </a:extLst>
          </p:cNvPr>
          <p:cNvSpPr txBox="1"/>
          <p:nvPr/>
        </p:nvSpPr>
        <p:spPr>
          <a:xfrm>
            <a:off x="8150089" y="5816400"/>
            <a:ext cx="1191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Type-A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5BC27-3007-9D4F-BFC5-01BAADFA873A}"/>
              </a:ext>
            </a:extLst>
          </p:cNvPr>
          <p:cNvSpPr txBox="1"/>
          <p:nvPr/>
        </p:nvSpPr>
        <p:spPr>
          <a:xfrm>
            <a:off x="106965" y="1057677"/>
            <a:ext cx="1320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Type-B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C21C-CEF0-9E46-A16C-BA6E85451702}"/>
              </a:ext>
            </a:extLst>
          </p:cNvPr>
          <p:cNvSpPr txBox="1"/>
          <p:nvPr/>
        </p:nvSpPr>
        <p:spPr>
          <a:xfrm>
            <a:off x="2546266" y="826841"/>
            <a:ext cx="1191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Type-A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BBF80-32A2-394F-B984-1B9206D2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5781E-902F-F248-BB41-695F6A67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BE105-49C1-DF4D-8A7F-228FED6F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833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4722" y="2344413"/>
            <a:ext cx="3737774" cy="3757292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Box 7"/>
          <p:cNvSpPr txBox="1"/>
          <p:nvPr/>
        </p:nvSpPr>
        <p:spPr>
          <a:xfrm>
            <a:off x="2115839" y="1146542"/>
            <a:ext cx="6972742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Displaced tracks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Large 2</a:t>
            </a:r>
            <a:r>
              <a:rPr lang="en-US" sz="1600" baseline="30000" dirty="0">
                <a:solidFill>
                  <a:srgbClr val="00B050"/>
                </a:solidFill>
              </a:rPr>
              <a:t>nd</a:t>
            </a:r>
            <a:r>
              <a:rPr lang="en-US" sz="1600" dirty="0">
                <a:solidFill>
                  <a:srgbClr val="00B050"/>
                </a:solidFill>
              </a:rPr>
              <a:t> vertex invariant mass</a:t>
            </a:r>
            <a:endParaRPr sz="1600" dirty="0">
              <a:solidFill>
                <a:srgbClr val="00B05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/>
              <a:t>Need high precision tracking and vertex determination – </a:t>
            </a:r>
            <a:r>
              <a:rPr sz="14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sz="1400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lang="en-US" sz="1400" dirty="0"/>
              <a:t>Need excellent jet detection capabilities – </a:t>
            </a:r>
            <a:r>
              <a:rPr lang="en-US" sz="1400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sz="14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859" y="-33552"/>
            <a:ext cx="7435141" cy="1325563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41" y="2587802"/>
            <a:ext cx="4580689" cy="391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178A3A38-E8FC-054C-92F9-7EEBD6CDA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0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17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C8F8-1CBC-E24A-8F3B-DFF0E9AD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73" y="134056"/>
            <a:ext cx="1111226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Two HICs Produced and Tested at CERN w/ Extended Power Cables</a:t>
            </a:r>
            <a:br>
              <a:rPr lang="en-US" sz="3200" dirty="0"/>
            </a:br>
            <a:r>
              <a:rPr lang="en-US" sz="2800" dirty="0">
                <a:solidFill>
                  <a:srgbClr val="0432FF"/>
                </a:solidFill>
              </a:rPr>
              <a:t>NO noticeable difference in sensor performance, as expected, 9/2018 </a:t>
            </a:r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1026" name="Picture 2" descr="https://www.phenix.bnl.gov/WWW/publish/mxliu/sPHENIX/pictures/CERN-092018/HICs_Ext_FPC_PWR_40_60cm_IMG_1175.jpg">
            <a:extLst>
              <a:ext uri="{FF2B5EF4-FFF2-40B4-BE49-F238E27FC236}">
                <a16:creationId xmlns:a16="http://schemas.microsoft.com/office/drawing/2014/main" id="{C28D7FC7-14B6-3248-864D-4F152429D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4"/>
          <a:stretch/>
        </p:blipFill>
        <p:spPr bwMode="auto">
          <a:xfrm>
            <a:off x="978186" y="1690688"/>
            <a:ext cx="9982724" cy="45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0D5E7-9A76-E745-B226-43F1994AA77D}"/>
              </a:ext>
            </a:extLst>
          </p:cNvPr>
          <p:cNvSpPr txBox="1"/>
          <p:nvPr/>
        </p:nvSpPr>
        <p:spPr>
          <a:xfrm>
            <a:off x="4344640" y="2566312"/>
            <a:ext cx="3782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MVTX: 40cm flex power PCB</a:t>
            </a:r>
            <a:r>
              <a:rPr lang="en-US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02987-E2F3-8349-B373-E79D904E302C}"/>
              </a:ext>
            </a:extLst>
          </p:cNvPr>
          <p:cNvSpPr txBox="1"/>
          <p:nvPr/>
        </p:nvSpPr>
        <p:spPr>
          <a:xfrm>
            <a:off x="4197495" y="4010036"/>
            <a:ext cx="3782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MVTX: 60cm flex power PCB</a:t>
            </a:r>
            <a:r>
              <a:rPr lang="en-US" sz="2400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E324AC-C317-CF47-8ECC-FFC4B67AEBC9}"/>
              </a:ext>
            </a:extLst>
          </p:cNvPr>
          <p:cNvCxnSpPr/>
          <p:nvPr/>
        </p:nvCxnSpPr>
        <p:spPr>
          <a:xfrm>
            <a:off x="4175186" y="2406771"/>
            <a:ext cx="3700732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C839DF-5957-5F43-9467-415E62B52D7A}"/>
              </a:ext>
            </a:extLst>
          </p:cNvPr>
          <p:cNvCxnSpPr>
            <a:cxnSpLocks/>
          </p:cNvCxnSpPr>
          <p:nvPr/>
        </p:nvCxnSpPr>
        <p:spPr>
          <a:xfrm flipV="1">
            <a:off x="2912853" y="3717986"/>
            <a:ext cx="6429555" cy="100641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2A7F07-053B-EF40-9A5A-389333265C9F}"/>
              </a:ext>
            </a:extLst>
          </p:cNvPr>
          <p:cNvCxnSpPr>
            <a:cxnSpLocks/>
          </p:cNvCxnSpPr>
          <p:nvPr/>
        </p:nvCxnSpPr>
        <p:spPr>
          <a:xfrm flipV="1">
            <a:off x="8048445" y="3959336"/>
            <a:ext cx="1446363" cy="57425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6F0B86-7D8E-3A4A-8BD5-D8A4CD9815E0}"/>
              </a:ext>
            </a:extLst>
          </p:cNvPr>
          <p:cNvSpPr txBox="1"/>
          <p:nvPr/>
        </p:nvSpPr>
        <p:spPr>
          <a:xfrm>
            <a:off x="7983591" y="3959336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ALICE IB: 15cm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08EAC1F-E999-E64F-814F-107D12DC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4778C8D-B884-1640-9A23-2C48F14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A8FB3D9-A9BF-2B4C-94B0-C3E05603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5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A543-9E48-9C46-83CA-BED2CBA6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53" y="2025"/>
            <a:ext cx="10515600" cy="1325563"/>
          </a:xfrm>
        </p:spPr>
        <p:txBody>
          <a:bodyPr/>
          <a:lstStyle/>
          <a:p>
            <a:r>
              <a:rPr lang="en-US" dirty="0"/>
              <a:t>HICs Test Results from CERN (9/2018)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5FFB9-DF36-A444-80DB-49FE62545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05" y="1139819"/>
            <a:ext cx="11224593" cy="5150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FCF55-9C72-EA4D-8309-28FD63492C1C}"/>
              </a:ext>
            </a:extLst>
          </p:cNvPr>
          <p:cNvSpPr txBox="1"/>
          <p:nvPr/>
        </p:nvSpPr>
        <p:spPr>
          <a:xfrm>
            <a:off x="2209801" y="3477442"/>
            <a:ext cx="314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Before: 2 ALICE IB HICs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D0D4B-1F53-E540-9519-83E333FF180D}"/>
              </a:ext>
            </a:extLst>
          </p:cNvPr>
          <p:cNvSpPr txBox="1"/>
          <p:nvPr/>
        </p:nvSpPr>
        <p:spPr>
          <a:xfrm>
            <a:off x="6109254" y="3115194"/>
            <a:ext cx="595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After: same ALICE HICs, replaced power FPCs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525EB-E96B-BC4C-A24B-F62C7E47AF1E}"/>
              </a:ext>
            </a:extLst>
          </p:cNvPr>
          <p:cNvSpPr txBox="1"/>
          <p:nvPr/>
        </p:nvSpPr>
        <p:spPr>
          <a:xfrm>
            <a:off x="674225" y="6276729"/>
            <a:ext cx="7348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Noise level: ~4 e’s;   </a:t>
            </a:r>
            <a:r>
              <a:rPr lang="en-US" sz="2400" b="1" dirty="0">
                <a:solidFill>
                  <a:srgbClr val="00B050"/>
                </a:solidFill>
              </a:rPr>
              <a:t>Threshold: ~180e’s;</a:t>
            </a:r>
            <a:r>
              <a:rPr lang="en-US" sz="2400" b="1" dirty="0">
                <a:solidFill>
                  <a:srgbClr val="0432FF"/>
                </a:solidFill>
              </a:rPr>
              <a:t>   MIP: ~1000 e’s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0C824-89FF-1D4A-BD70-76D15F258457}"/>
              </a:ext>
            </a:extLst>
          </p:cNvPr>
          <p:cNvSpPr txBox="1"/>
          <p:nvPr/>
        </p:nvSpPr>
        <p:spPr>
          <a:xfrm>
            <a:off x="6559829" y="6329737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Chip-0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F61A6-F6F4-824F-9EAB-AEDCF57CE6F4}"/>
              </a:ext>
            </a:extLst>
          </p:cNvPr>
          <p:cNvSpPr txBox="1"/>
          <p:nvPr/>
        </p:nvSpPr>
        <p:spPr>
          <a:xfrm>
            <a:off x="10290315" y="6276729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Chip-8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CFE02-28C5-5D42-A898-175BBB201C78}"/>
              </a:ext>
            </a:extLst>
          </p:cNvPr>
          <p:cNvSpPr txBox="1"/>
          <p:nvPr/>
        </p:nvSpPr>
        <p:spPr>
          <a:xfrm>
            <a:off x="5605254" y="4438140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HIC1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3078D-02BA-F44B-8273-E9D7329F22FB}"/>
              </a:ext>
            </a:extLst>
          </p:cNvPr>
          <p:cNvSpPr txBox="1"/>
          <p:nvPr/>
        </p:nvSpPr>
        <p:spPr>
          <a:xfrm>
            <a:off x="5605254" y="5591757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HIC2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72CE-F032-314A-9AFC-21C4E259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900B2BB-782B-A045-A85A-5A7E7BDD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F7FC25-61F8-5440-93CC-B3C901FB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41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4B7EE8-9A68-304A-A302-8A9CC9EBAA5D}"/>
              </a:ext>
            </a:extLst>
          </p:cNvPr>
          <p:cNvSpPr txBox="1"/>
          <p:nvPr/>
        </p:nvSpPr>
        <p:spPr>
          <a:xfrm>
            <a:off x="1" y="4587372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Noise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611978-6759-8348-9CBC-4F5F0179915C}"/>
              </a:ext>
            </a:extLst>
          </p:cNvPr>
          <p:cNvSpPr txBox="1"/>
          <p:nvPr/>
        </p:nvSpPr>
        <p:spPr>
          <a:xfrm>
            <a:off x="-12182" y="5725166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71792-F33A-9F41-85D7-B22EEF29D1B1}"/>
              </a:ext>
            </a:extLst>
          </p:cNvPr>
          <p:cNvSpPr txBox="1"/>
          <p:nvPr/>
        </p:nvSpPr>
        <p:spPr>
          <a:xfrm>
            <a:off x="81594" y="4068808"/>
            <a:ext cx="65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Thr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16929E-D0F9-A34D-9109-6CB8173DF736}"/>
              </a:ext>
            </a:extLst>
          </p:cNvPr>
          <p:cNvSpPr txBox="1"/>
          <p:nvPr/>
        </p:nvSpPr>
        <p:spPr>
          <a:xfrm>
            <a:off x="64346" y="5167709"/>
            <a:ext cx="65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Thr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006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6592" y="4589685"/>
            <a:ext cx="6454315" cy="1844091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679319" y="2330074"/>
            <a:ext cx="3816424" cy="1589725"/>
            <a:chOff x="906352" y="2788018"/>
            <a:chExt cx="3816424" cy="1589725"/>
          </a:xfrm>
        </p:grpSpPr>
        <p:sp>
          <p:nvSpPr>
            <p:cNvPr id="75" name="Rectangle 74"/>
            <p:cNvSpPr/>
            <p:nvPr/>
          </p:nvSpPr>
          <p:spPr>
            <a:xfrm>
              <a:off x="906352" y="3433890"/>
              <a:ext cx="381642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81580" y="3328057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06352" y="3721922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81580" y="3721922"/>
              <a:ext cx="2541196" cy="1058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86108" y="3328056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02132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156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34180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50204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66228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181580" y="2994463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352" y="2893851"/>
              <a:ext cx="2427356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06352" y="4159589"/>
              <a:ext cx="3816424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181580" y="4045873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181580" y="2788224"/>
              <a:ext cx="1152128" cy="105833"/>
            </a:xfrm>
            <a:prstGeom prst="rect">
              <a:avLst/>
            </a:prstGeom>
            <a:solidFill>
              <a:srgbClr val="FF0066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06352" y="2999684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6352" y="2788018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6352" y="3328057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06352" y="4047581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6352" y="4269756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81580" y="4270202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DGND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MVTX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42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16" y="283359"/>
            <a:ext cx="10401955" cy="303251"/>
          </a:xfrm>
        </p:spPr>
        <p:txBody>
          <a:bodyPr/>
          <a:lstStyle/>
          <a:p>
            <a:r>
              <a:rPr lang="en-GB" sz="3200" dirty="0"/>
              <a:t>FPC Extension for Connection to Electrical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2581" y="1205771"/>
            <a:ext cx="10826680" cy="4340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The connection to the service cables is achieved by a double FPC extension which is soldered to the HIC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76843" y="1770411"/>
            <a:ext cx="259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x-section at interconnection between FPC and extensions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580407" y="2264341"/>
            <a:ext cx="4093343" cy="181456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>
            <a:off x="3627077" y="4078902"/>
            <a:ext cx="4504088" cy="115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924553" y="4591096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signal lines (FPC)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3560740" y="4905697"/>
            <a:ext cx="428056" cy="207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4022482" y="6023828"/>
            <a:ext cx="2203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analogue power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 flipV="1">
            <a:off x="2865784" y="6253510"/>
            <a:ext cx="1123013" cy="172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5846630" y="5834125"/>
            <a:ext cx="181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digital power</a:t>
            </a:r>
          </a:p>
        </p:txBody>
      </p:sp>
      <p:cxnSp>
        <p:nvCxnSpPr>
          <p:cNvPr id="195" name="Straight Arrow Connector 194"/>
          <p:cNvCxnSpPr>
            <a:stCxn id="194" idx="1"/>
          </p:cNvCxnSpPr>
          <p:nvPr/>
        </p:nvCxnSpPr>
        <p:spPr>
          <a:xfrm flipH="1" flipV="1">
            <a:off x="3140681" y="5564416"/>
            <a:ext cx="2705949" cy="50054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6673669" y="1738496"/>
            <a:ext cx="4973432" cy="3037265"/>
            <a:chOff x="2322475" y="3022062"/>
            <a:chExt cx="5162458" cy="3421736"/>
          </a:xfrm>
        </p:grpSpPr>
        <p:sp>
          <p:nvSpPr>
            <p:cNvPr id="152" name="Rectangle 151"/>
            <p:cNvSpPr/>
            <p:nvPr/>
          </p:nvSpPr>
          <p:spPr>
            <a:xfrm>
              <a:off x="5942534" y="3625910"/>
              <a:ext cx="1499984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3" name="Freeform 152"/>
            <p:cNvSpPr/>
            <p:nvPr/>
          </p:nvSpPr>
          <p:spPr>
            <a:xfrm flipV="1">
              <a:off x="3401098" y="394004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4" name="Freeform 153"/>
            <p:cNvSpPr/>
            <p:nvPr/>
          </p:nvSpPr>
          <p:spPr>
            <a:xfrm flipV="1">
              <a:off x="3402107" y="4037192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5" name="Freeform 154"/>
            <p:cNvSpPr/>
            <p:nvPr/>
          </p:nvSpPr>
          <p:spPr>
            <a:xfrm flipV="1">
              <a:off x="3401876" y="4144150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FF00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403205" y="3292943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00FFFF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403403" y="308875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22476" y="3623662"/>
              <a:ext cx="2105509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22476" y="3911585"/>
              <a:ext cx="2105509" cy="1055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22476" y="3518493"/>
              <a:ext cx="2105509" cy="9664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23365" y="346781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623365" y="3860483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623365" y="3251801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23365" y="410900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623365" y="4323907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623365" y="302206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3403189" y="3188769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30828" y="4188220"/>
              <a:ext cx="1654105" cy="52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935619" y="5315103"/>
              <a:ext cx="1506899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392078" y="5625342"/>
              <a:ext cx="4050440" cy="329568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9568"/>
                <a:gd name="connsiteX1" fmla="*/ 1006193 w 5271040"/>
                <a:gd name="connsiteY1" fmla="*/ 8292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  <a:gd name="connsiteX0" fmla="*/ 2381 w 5271040"/>
                <a:gd name="connsiteY0" fmla="*/ 0 h 329568"/>
                <a:gd name="connsiteX1" fmla="*/ 991905 w 5271040"/>
                <a:gd name="connsiteY1" fmla="*/ 3530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9568">
                  <a:moveTo>
                    <a:pt x="2381" y="0"/>
                  </a:moveTo>
                  <a:lnTo>
                    <a:pt x="991905" y="3530"/>
                  </a:lnTo>
                  <a:lnTo>
                    <a:pt x="2534901" y="220040"/>
                  </a:lnTo>
                  <a:lnTo>
                    <a:pt x="5271040" y="220123"/>
                  </a:lnTo>
                  <a:lnTo>
                    <a:pt x="5271040" y="329568"/>
                  </a:lnTo>
                  <a:lnTo>
                    <a:pt x="2527840" y="329568"/>
                  </a:lnTo>
                  <a:lnTo>
                    <a:pt x="985010" y="107146"/>
                  </a:lnTo>
                  <a:lnTo>
                    <a:pt x="0" y="107146"/>
                  </a:lnTo>
                  <a:cubicBezTo>
                    <a:pt x="794" y="75399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1" name="Freeform 170"/>
            <p:cNvSpPr/>
            <p:nvPr/>
          </p:nvSpPr>
          <p:spPr>
            <a:xfrm flipV="1">
              <a:off x="3393087" y="5730242"/>
              <a:ext cx="4049431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2" name="Freeform 171"/>
            <p:cNvSpPr/>
            <p:nvPr/>
          </p:nvSpPr>
          <p:spPr>
            <a:xfrm flipV="1">
              <a:off x="3392855" y="5829451"/>
              <a:ext cx="4049662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393119" y="4983561"/>
              <a:ext cx="4049399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0066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3393317" y="4787120"/>
              <a:ext cx="4049201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3393103" y="4879387"/>
              <a:ext cx="4049415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322476" y="5312855"/>
              <a:ext cx="210097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22476" y="5600778"/>
              <a:ext cx="2100975" cy="79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322476" y="5207686"/>
              <a:ext cx="2100975" cy="95916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618831" y="5157008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18831" y="554967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18831" y="4937379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618831" y="4729685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618831" y="5798198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18831" y="6005351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25111" y="5923693"/>
              <a:ext cx="1559822" cy="52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22476" y="3022062"/>
              <a:ext cx="3716447" cy="15258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322475" y="4694666"/>
              <a:ext cx="3713765" cy="152581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8" name="Rectangle 7"/>
          <p:cNvSpPr/>
          <p:nvPr/>
        </p:nvSpPr>
        <p:spPr>
          <a:xfrm>
            <a:off x="1679321" y="2293634"/>
            <a:ext cx="1186465" cy="17338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7" name="Rectangle 96"/>
          <p:cNvSpPr/>
          <p:nvPr/>
        </p:nvSpPr>
        <p:spPr>
          <a:xfrm>
            <a:off x="2949321" y="2293634"/>
            <a:ext cx="1186465" cy="17338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9DA763D-6067-0245-B034-3E459DFFD682}"/>
              </a:ext>
            </a:extLst>
          </p:cNvPr>
          <p:cNvSpPr txBox="1"/>
          <p:nvPr/>
        </p:nvSpPr>
        <p:spPr>
          <a:xfrm>
            <a:off x="8900907" y="31665"/>
            <a:ext cx="342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Antonello Di Mauro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7E042-1A34-7848-AFFF-1AC5D2713437}"/>
              </a:ext>
            </a:extLst>
          </p:cNvPr>
          <p:cNvSpPr txBox="1"/>
          <p:nvPr/>
        </p:nvSpPr>
        <p:spPr>
          <a:xfrm>
            <a:off x="9381670" y="5231595"/>
            <a:ext cx="2556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Modified for sPHENIX: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15cm -&gt; 40cm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F86855-F8E7-FF4F-8D4C-9B14A72D64B5}"/>
              </a:ext>
            </a:extLst>
          </p:cNvPr>
          <p:cNvCxnSpPr>
            <a:cxnSpLocks/>
          </p:cNvCxnSpPr>
          <p:nvPr/>
        </p:nvCxnSpPr>
        <p:spPr>
          <a:xfrm flipV="1">
            <a:off x="10161179" y="4775761"/>
            <a:ext cx="397285" cy="4558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762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MVTX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43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41" y="1020819"/>
            <a:ext cx="3860975" cy="2652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183" y="869665"/>
            <a:ext cx="5545211" cy="2420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11" y="3758109"/>
            <a:ext cx="5259312" cy="2302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829" y="3580218"/>
            <a:ext cx="5060441" cy="16885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708" y="654718"/>
            <a:ext cx="516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2-layer flex, PI: 50 µm, Cu: 35 µm, solder mask: 20 µm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453509" y="1471624"/>
            <a:ext cx="528452" cy="167325"/>
          </a:xfrm>
          <a:prstGeom prst="rightArrow">
            <a:avLst>
              <a:gd name="adj1" fmla="val 50000"/>
              <a:gd name="adj2" fmla="val 770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4" name="TextBox 13"/>
          <p:cNvSpPr txBox="1"/>
          <p:nvPr/>
        </p:nvSpPr>
        <p:spPr>
          <a:xfrm>
            <a:off x="4446408" y="3282150"/>
            <a:ext cx="7549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The two flexes are connected together, AVDD is transferred from top to bottom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395" y="6060423"/>
            <a:ext cx="56052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The PWR extension is connected to the FPC by iron soldering and wings are cut.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777847" y="4865224"/>
            <a:ext cx="356772" cy="219693"/>
          </a:xfrm>
          <a:prstGeom prst="rightArrow">
            <a:avLst>
              <a:gd name="adj1" fmla="val 50000"/>
              <a:gd name="adj2" fmla="val 770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597"/>
          <a:stretch/>
        </p:blipFill>
        <p:spPr>
          <a:xfrm>
            <a:off x="6597852" y="5302733"/>
            <a:ext cx="5089416" cy="147314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32316" y="283359"/>
            <a:ext cx="10401955" cy="30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04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FPC Extension for Connection to Electrical Services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68131" y="5911703"/>
            <a:ext cx="5828848" cy="3508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9200" y="2876961"/>
            <a:ext cx="9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7983" y="1412341"/>
            <a:ext cx="1234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analogue</a:t>
            </a:r>
          </a:p>
        </p:txBody>
      </p:sp>
      <p:sp>
        <p:nvSpPr>
          <p:cNvPr id="22" name="Curved Down Arrow 21"/>
          <p:cNvSpPr/>
          <p:nvPr/>
        </p:nvSpPr>
        <p:spPr>
          <a:xfrm>
            <a:off x="4453508" y="2601899"/>
            <a:ext cx="621080" cy="38104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213121" y="1649526"/>
            <a:ext cx="21265" cy="1279255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492668" y="1555285"/>
            <a:ext cx="10633" cy="1545815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87242" y="1189054"/>
            <a:ext cx="1234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analogue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21561" y="1895429"/>
            <a:ext cx="9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3680" y="4249627"/>
            <a:ext cx="9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08577" y="4233265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AVDD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77937" y="4406930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DVDD</a:t>
            </a:r>
          </a:p>
        </p:txBody>
      </p:sp>
      <p:sp>
        <p:nvSpPr>
          <p:cNvPr id="33" name="TextBox 32"/>
          <p:cNvSpPr txBox="1"/>
          <p:nvPr/>
        </p:nvSpPr>
        <p:spPr>
          <a:xfrm rot="804008">
            <a:off x="9671168" y="2264762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DGND</a:t>
            </a:r>
          </a:p>
        </p:txBody>
      </p:sp>
      <p:sp>
        <p:nvSpPr>
          <p:cNvPr id="34" name="TextBox 33"/>
          <p:cNvSpPr txBox="1"/>
          <p:nvPr/>
        </p:nvSpPr>
        <p:spPr>
          <a:xfrm rot="697548">
            <a:off x="9685341" y="2470327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AGND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567215" y="4298548"/>
            <a:ext cx="673967" cy="97950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528225" y="4440316"/>
            <a:ext cx="673967" cy="97950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479804" y="4618958"/>
            <a:ext cx="502157" cy="8494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A1C1E31-63A4-6643-830F-80B99D3B4093}"/>
              </a:ext>
            </a:extLst>
          </p:cNvPr>
          <p:cNvSpPr txBox="1"/>
          <p:nvPr/>
        </p:nvSpPr>
        <p:spPr>
          <a:xfrm>
            <a:off x="8900907" y="31665"/>
            <a:ext cx="342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Antonello Di Mauro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827263-ADD8-3F4E-BC8C-281E88C1DD01}"/>
              </a:ext>
            </a:extLst>
          </p:cNvPr>
          <p:cNvSpPr/>
          <p:nvPr/>
        </p:nvSpPr>
        <p:spPr>
          <a:xfrm>
            <a:off x="5817678" y="884678"/>
            <a:ext cx="1122953" cy="157068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40EE33-7A85-AB44-889D-7D05483EB867}"/>
              </a:ext>
            </a:extLst>
          </p:cNvPr>
          <p:cNvSpPr txBox="1"/>
          <p:nvPr/>
        </p:nvSpPr>
        <p:spPr>
          <a:xfrm>
            <a:off x="5458852" y="2564417"/>
            <a:ext cx="4611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Longer copper traces ~30cm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for sPHENIX, no other components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7B70E92-68E9-654B-8E4C-E01A468EA127}"/>
              </a:ext>
            </a:extLst>
          </p:cNvPr>
          <p:cNvSpPr/>
          <p:nvPr/>
        </p:nvSpPr>
        <p:spPr>
          <a:xfrm rot="750046">
            <a:off x="6991133" y="1298841"/>
            <a:ext cx="3632743" cy="1330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7F2567-C5A7-D044-AE36-53E3798A9135}"/>
              </a:ext>
            </a:extLst>
          </p:cNvPr>
          <p:cNvSpPr txBox="1"/>
          <p:nvPr/>
        </p:nvSpPr>
        <p:spPr>
          <a:xfrm>
            <a:off x="8153400" y="1412341"/>
            <a:ext cx="1624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Unchanged</a:t>
            </a:r>
          </a:p>
        </p:txBody>
      </p:sp>
    </p:spTree>
    <p:extLst>
      <p:ext uri="{BB962C8B-B14F-4D97-AF65-F5344CB8AC3E}">
        <p14:creationId xmlns:p14="http://schemas.microsoft.com/office/powerpoint/2010/main" val="2477873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CF7B6B9-E49B-1A42-AE91-680CD501D9E5}"/>
              </a:ext>
            </a:extLst>
          </p:cNvPr>
          <p:cNvGrpSpPr/>
          <p:nvPr/>
        </p:nvGrpSpPr>
        <p:grpSpPr>
          <a:xfrm>
            <a:off x="97217" y="4549337"/>
            <a:ext cx="2658055" cy="2099924"/>
            <a:chOff x="220691" y="2007039"/>
            <a:chExt cx="2193559" cy="16600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12D267-C1B3-0146-85D9-9C9B0BB7F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691" y="2007039"/>
              <a:ext cx="1872148" cy="166006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6E6286-458B-CC4C-BF60-79B8B2B08EBD}"/>
                </a:ext>
              </a:extLst>
            </p:cNvPr>
            <p:cNvSpPr txBox="1"/>
            <p:nvPr/>
          </p:nvSpPr>
          <p:spPr>
            <a:xfrm>
              <a:off x="530525" y="3305168"/>
              <a:ext cx="1883725" cy="33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00"/>
                  </a:solidFill>
                </a:rPr>
                <a:t>Sensor source test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AA61A6-579A-4E4C-85EF-89EE5B1A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26" y="27147"/>
            <a:ext cx="10515600" cy="1117780"/>
          </a:xfrm>
        </p:spPr>
        <p:txBody>
          <a:bodyPr/>
          <a:lstStyle/>
          <a:p>
            <a:r>
              <a:rPr lang="en-US" dirty="0"/>
              <a:t>LANL LDRD Activity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7727-A258-5249-AE81-6E140F6EA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677" y="848710"/>
            <a:ext cx="4498067" cy="1819473"/>
          </a:xfrm>
        </p:spPr>
        <p:txBody>
          <a:bodyPr>
            <a:normAutofit fontScale="70000" lnSpcReduction="20000"/>
          </a:bodyPr>
          <a:lstStyle/>
          <a:p>
            <a:r>
              <a:rPr lang="en-US" sz="3067" dirty="0"/>
              <a:t>MAPS evaluation </a:t>
            </a:r>
          </a:p>
          <a:p>
            <a:r>
              <a:rPr lang="en-US" sz="3067" dirty="0"/>
              <a:t>Readout integration</a:t>
            </a:r>
          </a:p>
          <a:p>
            <a:r>
              <a:rPr lang="en-US" sz="3067" dirty="0"/>
              <a:t>4-sensor telescope</a:t>
            </a:r>
          </a:p>
          <a:p>
            <a:r>
              <a:rPr lang="en-US" sz="3067" dirty="0"/>
              <a:t>Test beam at </a:t>
            </a:r>
            <a:r>
              <a:rPr lang="en-US" sz="3067" dirty="0" err="1"/>
              <a:t>Fermilab</a:t>
            </a:r>
            <a:endParaRPr lang="en-US" sz="3067" dirty="0"/>
          </a:p>
          <a:p>
            <a:r>
              <a:rPr lang="en-US" sz="3067" dirty="0"/>
              <a:t>Mechanical &amp; cooling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686F-A454-0742-8C2F-CF0FDAAF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B108-F9FD-EC4C-B5FC-683B3833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B361-D1CB-A541-B00C-E267E9B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44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C13D94-86ED-D944-8A0A-506CD204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34" y="4630065"/>
            <a:ext cx="4991500" cy="202105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B4554-299F-F348-8C7F-E812236322CD}"/>
              </a:ext>
            </a:extLst>
          </p:cNvPr>
          <p:cNvGrpSpPr/>
          <p:nvPr/>
        </p:nvGrpSpPr>
        <p:grpSpPr>
          <a:xfrm>
            <a:off x="7210460" y="848709"/>
            <a:ext cx="3058532" cy="2240603"/>
            <a:chOff x="3943467" y="681777"/>
            <a:chExt cx="2495050" cy="18826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1DECA3-FF95-6945-9521-284C0E89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3467" y="693139"/>
              <a:ext cx="2495050" cy="187128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144722-A5A1-B54D-BBAC-84F090DB5C2E}"/>
                </a:ext>
              </a:extLst>
            </p:cNvPr>
            <p:cNvSpPr txBox="1"/>
            <p:nvPr/>
          </p:nvSpPr>
          <p:spPr>
            <a:xfrm>
              <a:off x="3954535" y="681777"/>
              <a:ext cx="2364751" cy="353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00"/>
                  </a:solidFill>
                </a:rPr>
                <a:t>Signal integrity &amp; cables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4E96C-FE3D-204C-BB8B-9E2F8FCBCD81}"/>
              </a:ext>
            </a:extLst>
          </p:cNvPr>
          <p:cNvGrpSpPr/>
          <p:nvPr/>
        </p:nvGrpSpPr>
        <p:grpSpPr>
          <a:xfrm>
            <a:off x="10301063" y="862232"/>
            <a:ext cx="1761710" cy="2203453"/>
            <a:chOff x="5807275" y="2244039"/>
            <a:chExt cx="1185301" cy="15804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D678E9-C218-2640-A09C-2D63127F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09725" y="2441589"/>
              <a:ext cx="1580401" cy="118530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C2979D2-69CB-A04C-8C31-FF59E6687CF0}"/>
                </a:ext>
              </a:extLst>
            </p:cNvPr>
            <p:cNvSpPr txBox="1"/>
            <p:nvPr/>
          </p:nvSpPr>
          <p:spPr>
            <a:xfrm>
              <a:off x="5854238" y="2933380"/>
              <a:ext cx="1103155" cy="478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solidFill>
                    <a:srgbClr val="FFFF00"/>
                  </a:solidFill>
                </a:rPr>
                <a:t>Cooling system</a:t>
              </a:r>
            </a:p>
            <a:p>
              <a:r>
                <a:rPr lang="en-US" sz="1867" dirty="0">
                  <a:solidFill>
                    <a:srgbClr val="FFFF00"/>
                  </a:solidFill>
                </a:rPr>
                <a:t>prototype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BD9E2C-7EA7-F644-ADD8-0EBB7C29D6D3}"/>
              </a:ext>
            </a:extLst>
          </p:cNvPr>
          <p:cNvGrpSpPr/>
          <p:nvPr/>
        </p:nvGrpSpPr>
        <p:grpSpPr>
          <a:xfrm>
            <a:off x="7619991" y="3102837"/>
            <a:ext cx="4442784" cy="3543689"/>
            <a:chOff x="4082627" y="3182862"/>
            <a:chExt cx="2086680" cy="15650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53035F-C0EC-3A45-A058-67DA3C6B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627" y="3182862"/>
              <a:ext cx="2086680" cy="1565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6BF903-5579-5347-9758-F89EF3ABF2D5}"/>
                </a:ext>
              </a:extLst>
            </p:cNvPr>
            <p:cNvSpPr txBox="1"/>
            <p:nvPr/>
          </p:nvSpPr>
          <p:spPr>
            <a:xfrm>
              <a:off x="4360523" y="4451728"/>
              <a:ext cx="1037792" cy="185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00"/>
                  </a:solidFill>
                </a:rPr>
                <a:t>Service cone R&amp;D 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F2F1E55-9505-1E40-B6D2-AABA6CDD5D1A}"/>
              </a:ext>
            </a:extLst>
          </p:cNvPr>
          <p:cNvSpPr txBox="1"/>
          <p:nvPr/>
        </p:nvSpPr>
        <p:spPr>
          <a:xfrm>
            <a:off x="3032569" y="6247593"/>
            <a:ext cx="314041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FF00"/>
                </a:solidFill>
              </a:rPr>
              <a:t>FPC power extension R&amp;D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1D62E3-BEC3-7C4B-8081-9B662A7A37ED}"/>
              </a:ext>
            </a:extLst>
          </p:cNvPr>
          <p:cNvGrpSpPr/>
          <p:nvPr/>
        </p:nvGrpSpPr>
        <p:grpSpPr>
          <a:xfrm>
            <a:off x="842786" y="2567794"/>
            <a:ext cx="4749563" cy="2244889"/>
            <a:chOff x="2143572" y="1959031"/>
            <a:chExt cx="3523701" cy="172577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A779E4D-FEBE-074D-8F6C-B8CE4275B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1"/>
            <a:stretch/>
          </p:blipFill>
          <p:spPr>
            <a:xfrm>
              <a:off x="2143572" y="1959031"/>
              <a:ext cx="3523701" cy="1725773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20B92A-7BC6-DC4C-8E7F-43F553B4097D}"/>
                </a:ext>
              </a:extLst>
            </p:cNvPr>
            <p:cNvSpPr txBox="1"/>
            <p:nvPr/>
          </p:nvSpPr>
          <p:spPr>
            <a:xfrm>
              <a:off x="3281296" y="3106759"/>
              <a:ext cx="1883087" cy="512743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67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sz="1867" b="1" dirty="0">
                  <a:solidFill>
                    <a:srgbClr val="FFFF00"/>
                  </a:solidFill>
                </a:rPr>
                <a:t>5m-long </a:t>
              </a:r>
              <a:r>
                <a:rPr lang="en-US" sz="1867" b="1" dirty="0" err="1">
                  <a:solidFill>
                    <a:srgbClr val="FFFF00"/>
                  </a:solidFill>
                </a:rPr>
                <a:t>SamTec</a:t>
              </a:r>
              <a:r>
                <a:rPr lang="en-US" sz="1867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D06FB0-2849-DD4B-BE03-12545987AF9F}"/>
              </a:ext>
            </a:extLst>
          </p:cNvPr>
          <p:cNvGrpSpPr/>
          <p:nvPr/>
        </p:nvGrpSpPr>
        <p:grpSpPr>
          <a:xfrm>
            <a:off x="4279519" y="862234"/>
            <a:ext cx="2895375" cy="2240601"/>
            <a:chOff x="3196714" y="639135"/>
            <a:chExt cx="2187069" cy="162877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BBD0DC-8B03-2E48-934A-E550692B1252}"/>
                </a:ext>
              </a:extLst>
            </p:cNvPr>
            <p:cNvGrpSpPr/>
            <p:nvPr/>
          </p:nvGrpSpPr>
          <p:grpSpPr>
            <a:xfrm>
              <a:off x="3196714" y="639135"/>
              <a:ext cx="2187069" cy="1628775"/>
              <a:chOff x="3558979" y="1374637"/>
              <a:chExt cx="2187069" cy="1628775"/>
            </a:xfrm>
          </p:grpSpPr>
          <p:pic>
            <p:nvPicPr>
              <p:cNvPr id="30" name="Content Placeholder 5">
                <a:extLst>
                  <a:ext uri="{FF2B5EF4-FFF2-40B4-BE49-F238E27FC236}">
                    <a16:creationId xmlns:a16="http://schemas.microsoft.com/office/drawing/2014/main" id="{63FDFDA9-67C8-294D-92A6-956CAAE3A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574348" y="1374637"/>
                <a:ext cx="2171700" cy="162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00CAEB-531A-DC41-BB2D-B1F925624772}"/>
                  </a:ext>
                </a:extLst>
              </p:cNvPr>
              <p:cNvSpPr txBox="1"/>
              <p:nvPr/>
            </p:nvSpPr>
            <p:spPr>
              <a:xfrm>
                <a:off x="3558979" y="1387436"/>
                <a:ext cx="1274061" cy="305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solidFill>
                      <a:srgbClr val="FFFF00"/>
                    </a:solidFill>
                  </a:rPr>
                  <a:t>Readout R&amp;D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66BDFA-E5D7-BE48-946B-8A721D4656C5}"/>
                </a:ext>
              </a:extLst>
            </p:cNvPr>
            <p:cNvSpPr txBox="1"/>
            <p:nvPr/>
          </p:nvSpPr>
          <p:spPr>
            <a:xfrm rot="20313769">
              <a:off x="4736784" y="1538987"/>
              <a:ext cx="629160" cy="335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stave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62D0A1F-4ED0-F54B-A11E-89508C9883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11482" r="13573" b="14445"/>
          <a:stretch/>
        </p:blipFill>
        <p:spPr>
          <a:xfrm>
            <a:off x="5695955" y="3429000"/>
            <a:ext cx="1922975" cy="1131161"/>
          </a:xfrm>
          <a:prstGeom prst="rect">
            <a:avLst/>
          </a:prstGeom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643214-A87F-6E4D-8964-4697D022D2F9}"/>
              </a:ext>
            </a:extLst>
          </p:cNvPr>
          <p:cNvSpPr txBox="1"/>
          <p:nvPr/>
        </p:nvSpPr>
        <p:spPr>
          <a:xfrm>
            <a:off x="5518740" y="1782396"/>
            <a:ext cx="46839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RU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32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974C-70E1-E143-B172-419C5B74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777875"/>
          </a:xfrm>
        </p:spPr>
        <p:txBody>
          <a:bodyPr>
            <a:normAutofit fontScale="90000"/>
          </a:bodyPr>
          <a:lstStyle/>
          <a:p>
            <a:r>
              <a:rPr lang="en-US" sz="4267" dirty="0"/>
              <a:t>sPHENIX/MVTX IB Stave Assembly </a:t>
            </a:r>
            <a:br>
              <a:rPr lang="en-US" sz="4267" dirty="0"/>
            </a:br>
            <a:r>
              <a:rPr lang="en-US" sz="4267" dirty="0"/>
              <a:t>Procedure at CERN by ALICE ITS Group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69816-2DF0-B547-A1F6-83506A7F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3400"/>
            <a:ext cx="10515600" cy="4351339"/>
          </a:xfrm>
        </p:spPr>
        <p:txBody>
          <a:bodyPr/>
          <a:lstStyle/>
          <a:p>
            <a:pPr marL="514338" indent="-514338">
              <a:buFont typeface="+mj-lt"/>
              <a:buAutoNum type="arabicPeriod"/>
            </a:pPr>
            <a:r>
              <a:rPr lang="en-US" dirty="0"/>
              <a:t>Prepare sensors and FPC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Glue 9 sensors to FPC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Wire bonding 9 sensors to FPC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Solder power flex PCB to FPC 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Glue HIC to </a:t>
            </a:r>
            <a:r>
              <a:rPr lang="en-US" dirty="0" err="1"/>
              <a:t>coldplate</a:t>
            </a:r>
            <a:r>
              <a:rPr lang="en-US" dirty="0"/>
              <a:t>/carbon space frame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A stave is ready for QA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CMM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2FE23-90AA-4046-A44F-4DA2AB15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98E99-D80D-564D-A186-51E250F0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41D4E-A10D-2B4C-9D9D-7F0BE9A6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65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-2805"/>
            <a:ext cx="10160000" cy="742951"/>
          </a:xfrm>
        </p:spPr>
        <p:txBody>
          <a:bodyPr>
            <a:normAutofit/>
          </a:bodyPr>
          <a:lstStyle/>
          <a:p>
            <a:r>
              <a:rPr lang="en-US" sz="4267" dirty="0">
                <a:solidFill>
                  <a:srgbClr val="FF0000"/>
                </a:solidFill>
              </a:rPr>
              <a:t>MVTX</a:t>
            </a:r>
            <a:r>
              <a:rPr lang="en-US" sz="4267" dirty="0"/>
              <a:t>: </a:t>
            </a:r>
            <a:r>
              <a:rPr lang="en-US" sz="4267" dirty="0">
                <a:solidFill>
                  <a:srgbClr val="FF0000"/>
                </a:solidFill>
              </a:rPr>
              <a:t>M</a:t>
            </a:r>
            <a:r>
              <a:rPr lang="en-US" sz="4267" dirty="0"/>
              <a:t>APS-based </a:t>
            </a:r>
            <a:r>
              <a:rPr lang="en-US" sz="4267" dirty="0" err="1">
                <a:solidFill>
                  <a:srgbClr val="FF0000"/>
                </a:solidFill>
              </a:rPr>
              <a:t>V</a:t>
            </a:r>
            <a:r>
              <a:rPr lang="en-US" sz="4267" dirty="0" err="1"/>
              <a:t>er</a:t>
            </a:r>
            <a:r>
              <a:rPr lang="en-US" sz="4267" dirty="0" err="1">
                <a:solidFill>
                  <a:srgbClr val="FF0000"/>
                </a:solidFill>
              </a:rPr>
              <a:t>T</a:t>
            </a:r>
            <a:r>
              <a:rPr lang="en-US" sz="4267" dirty="0" err="1"/>
              <a:t>e</a:t>
            </a:r>
            <a:r>
              <a:rPr lang="en-US" sz="4267" dirty="0" err="1">
                <a:solidFill>
                  <a:srgbClr val="FF0000"/>
                </a:solidFill>
              </a:rPr>
              <a:t>X</a:t>
            </a:r>
            <a:r>
              <a:rPr lang="en-US" sz="4267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239002" y="2206581"/>
            <a:ext cx="2233727" cy="3304299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1583173" y="3718543"/>
            <a:ext cx="2960129" cy="2220919"/>
            <a:chOff x="7365933" y="556092"/>
            <a:chExt cx="3771955" cy="2951738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6544" y="627723"/>
              <a:ext cx="2275492" cy="317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1" dirty="0">
                  <a:solidFill>
                    <a:srgbClr val="FF0000"/>
                  </a:solidFill>
                </a:rPr>
                <a:t>sPHENIX </a:t>
              </a:r>
              <a:r>
                <a:rPr sz="1051" dirty="0">
                  <a:solidFill>
                    <a:srgbClr val="FF0000"/>
                  </a:solidFill>
                </a:rPr>
                <a:t>Inner Trackin</a:t>
              </a:r>
              <a:r>
                <a:rPr lang="en-US" sz="1051" dirty="0">
                  <a:solidFill>
                    <a:srgbClr val="FF0000"/>
                  </a:solidFill>
                </a:rPr>
                <a:t>g: MVTX</a:t>
              </a:r>
              <a:endParaRPr sz="105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4832303" y="4603876"/>
            <a:ext cx="2395772" cy="1093307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FF0000"/>
                </a:solidFill>
              </a:rPr>
              <a:t>     </a:t>
            </a:r>
            <a:r>
              <a:rPr lang="en-US" sz="1200" dirty="0">
                <a:solidFill>
                  <a:srgbClr val="032AFF"/>
                </a:solidFill>
              </a:rPr>
              <a:t>“Adopt” ALICE ITS/IB: </a:t>
            </a:r>
          </a:p>
          <a:p>
            <a:r>
              <a:rPr lang="en-US" sz="1200" dirty="0">
                <a:solidFill>
                  <a:srgbClr val="032AFF"/>
                </a:solidFill>
              </a:rPr>
              <a:t>      - Minimum risk</a:t>
            </a:r>
          </a:p>
          <a:p>
            <a:r>
              <a:rPr lang="en-US" sz="1200" dirty="0">
                <a:solidFill>
                  <a:srgbClr val="032AFF"/>
                </a:solidFill>
              </a:rPr>
              <a:t>      - Maximum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3129" y="2180130"/>
            <a:ext cx="1790644" cy="2192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2944" y="1157008"/>
            <a:ext cx="2579129" cy="2640563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>
            <a:off x="3048001" y="2473350"/>
            <a:ext cx="760092" cy="1324221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2143539" y="2473350"/>
            <a:ext cx="823499" cy="1324221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088842" y="1246725"/>
            <a:ext cx="2603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ALICE ITS Upgrade @CERN;</a:t>
            </a:r>
          </a:p>
          <a:p>
            <a:r>
              <a:rPr lang="en-US" sz="16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0573" y="1128871"/>
            <a:ext cx="2365480" cy="954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867" dirty="0"/>
              <a:t>Key integration tasks:</a:t>
            </a:r>
          </a:p>
          <a:p>
            <a:pPr marL="214308" indent="-214308">
              <a:buFontTx/>
              <a:buChar char="-"/>
            </a:pPr>
            <a:r>
              <a:rPr lang="en-US" sz="1867" dirty="0"/>
              <a:t>Readout </a:t>
            </a:r>
          </a:p>
          <a:p>
            <a:pPr marL="214308" indent="-214308">
              <a:buFontTx/>
              <a:buChar char="-"/>
            </a:pPr>
            <a:r>
              <a:rPr lang="en-US" sz="1867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9C42A-8B14-8C4E-832E-93C838ACCEAA}"/>
              </a:ext>
            </a:extLst>
          </p:cNvPr>
          <p:cNvSpPr txBox="1"/>
          <p:nvPr/>
        </p:nvSpPr>
        <p:spPr>
          <a:xfrm>
            <a:off x="1727201" y="6070601"/>
            <a:ext cx="7214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32AFF"/>
                </a:solidFill>
              </a:rPr>
              <a:t>Leveraging on extensive R&amp;D and design work by ALICE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243B7-A4BE-C540-8058-FD3BB5F97326}"/>
              </a:ext>
            </a:extLst>
          </p:cNvPr>
          <p:cNvSpPr txBox="1"/>
          <p:nvPr/>
        </p:nvSpPr>
        <p:spPr>
          <a:xfrm>
            <a:off x="482056" y="1141451"/>
            <a:ext cx="196327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 err="1"/>
              <a:t>sPHENIX@RHIC</a:t>
            </a:r>
            <a:r>
              <a:rPr lang="en-US" sz="1867" dirty="0"/>
              <a:t> </a:t>
            </a:r>
          </a:p>
          <a:p>
            <a:r>
              <a:rPr lang="en-US" sz="1867" dirty="0"/>
              <a:t>(2023+) </a:t>
            </a:r>
          </a:p>
        </p:txBody>
      </p:sp>
    </p:spTree>
    <p:extLst>
      <p:ext uri="{BB962C8B-B14F-4D97-AF65-F5344CB8AC3E}">
        <p14:creationId xmlns:p14="http://schemas.microsoft.com/office/powerpoint/2010/main" val="3223734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915"/>
            <a:ext cx="9124693" cy="1223819"/>
          </a:xfrm>
        </p:spPr>
        <p:txBody>
          <a:bodyPr>
            <a:normAutofit/>
          </a:bodyPr>
          <a:lstStyle/>
          <a:p>
            <a:r>
              <a:rPr lang="en-US" dirty="0"/>
              <a:t>Monolithic Active Pixel Sensors (MAPS)</a:t>
            </a:r>
            <a:br>
              <a:rPr lang="en-US" dirty="0"/>
            </a:br>
            <a:r>
              <a:rPr lang="en-US" sz="24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5707" y="1264266"/>
            <a:ext cx="7295893" cy="264049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333" dirty="0">
                <a:solidFill>
                  <a:srgbClr val="0000FF"/>
                </a:solidFill>
              </a:rPr>
              <a:t>Advantages of ALICE </a:t>
            </a:r>
            <a:r>
              <a:rPr lang="en-US" sz="3333" dirty="0" err="1">
                <a:solidFill>
                  <a:srgbClr val="0000FF"/>
                </a:solidFill>
              </a:rPr>
              <a:t>PIxel</a:t>
            </a:r>
            <a:r>
              <a:rPr lang="en-US" sz="3333" dirty="0">
                <a:solidFill>
                  <a:srgbClr val="0000FF"/>
                </a:solidFill>
              </a:rPr>
              <a:t> </a:t>
            </a:r>
            <a:r>
              <a:rPr lang="en-US" sz="3333" dirty="0" err="1">
                <a:solidFill>
                  <a:srgbClr val="0000FF"/>
                </a:solidFill>
              </a:rPr>
              <a:t>DEtector</a:t>
            </a:r>
            <a:r>
              <a:rPr lang="en-US" sz="3333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3333" dirty="0"/>
              <a:t>Very fine pitch (27μm x 29μm), </a:t>
            </a:r>
            <a:r>
              <a:rPr lang="en-US" sz="3333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3333" dirty="0"/>
              <a:t>High efficiency (&gt;99%) and low noise (&lt;10</a:t>
            </a:r>
            <a:r>
              <a:rPr lang="en-US" sz="3333" baseline="30000" dirty="0"/>
              <a:t>-6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3333" dirty="0"/>
              <a:t>Time resolution, as low as ~5 </a:t>
            </a:r>
            <a:r>
              <a:rPr lang="en-US" sz="3333" dirty="0" err="1"/>
              <a:t>μs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3333" dirty="0"/>
              <a:t>Ultra-thin/low mass, 50μm (~0.3% X</a:t>
            </a:r>
            <a:r>
              <a:rPr lang="en-US" sz="3333" baseline="-25000" dirty="0"/>
              <a:t>0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3333" dirty="0"/>
              <a:t>0.5M channels with on-pixel digitization, </a:t>
            </a:r>
            <a:r>
              <a:rPr lang="en-US" sz="3333" dirty="0">
                <a:solidFill>
                  <a:srgbClr val="00B050"/>
                </a:solidFill>
              </a:rPr>
              <a:t>for zero-suppression and fast readout</a:t>
            </a:r>
            <a:endParaRPr lang="en-US" sz="3333" dirty="0"/>
          </a:p>
          <a:p>
            <a:r>
              <a:rPr lang="en-US" sz="3333" dirty="0"/>
              <a:t>Low power dissipation, 40mW/cm</a:t>
            </a:r>
            <a:r>
              <a:rPr lang="en-US" sz="3333" baseline="30000" dirty="0"/>
              <a:t>2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3333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3867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47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601" y="3765149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927077" y="4261070"/>
            <a:ext cx="0" cy="17648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1110" y="4929897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 </a:t>
            </a:r>
            <a:r>
              <a:rPr lang="en-US" sz="2400" dirty="0" err="1"/>
              <a:t>μm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25636" y="6153808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~28 </a:t>
            </a:r>
            <a:r>
              <a:rPr lang="en-US" sz="2400" dirty="0" err="1"/>
              <a:t>μm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56181" y="6162611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1609" y="3718459"/>
            <a:ext cx="175560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258277" y="1116651"/>
            <a:ext cx="3811962" cy="2228683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865722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4" y="2488675"/>
              <a:ext cx="885627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162498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02947" y="3319521"/>
            <a:ext cx="4598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 9-chip MAPS stave, 1.5cm x 27cm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8309157" y="4001554"/>
            <a:ext cx="3126177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ALPIDE sensor:</a:t>
            </a:r>
          </a:p>
          <a:p>
            <a:r>
              <a:rPr lang="en-US" sz="1867" dirty="0"/>
              <a:t>1.5cm x 3.0cm, 0.5M channels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16448" r="23976" b="21272"/>
          <a:stretch/>
        </p:blipFill>
        <p:spPr>
          <a:xfrm rot="5400000">
            <a:off x="8929866" y="4154108"/>
            <a:ext cx="1806492" cy="2883843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9042400" y="5156201"/>
            <a:ext cx="406400" cy="869732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3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3091543" y="23143"/>
            <a:ext cx="7348086" cy="740440"/>
          </a:xfrm>
        </p:spPr>
        <p:txBody>
          <a:bodyPr>
            <a:normAutofit/>
          </a:bodyPr>
          <a:lstStyle/>
          <a:p>
            <a:r>
              <a:rPr lang="en-US" altLang="en-US" sz="3200" b="1" dirty="0"/>
              <a:t>Simulation for </a:t>
            </a:r>
            <a:r>
              <a:rPr lang="en-US" altLang="en-US" sz="3200" b="1" i="1" dirty="0"/>
              <a:t>b</a:t>
            </a:r>
            <a:r>
              <a:rPr lang="en-US" altLang="en-US" sz="3200" b="1" dirty="0"/>
              <a:t>-jet and </a:t>
            </a:r>
            <a:r>
              <a:rPr lang="en-US" altLang="en-US" sz="3200" b="1" i="1" dirty="0"/>
              <a:t>B</a:t>
            </a:r>
            <a:r>
              <a:rPr lang="en-US" altLang="en-US" sz="3200" b="1" dirty="0"/>
              <a:t>-meson tagging</a:t>
            </a:r>
            <a:endParaRPr lang="en-US" altLang="en-US" sz="4800" b="1" dirty="0"/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48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2542904" y="730741"/>
            <a:ext cx="2343376" cy="263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5524502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4724401" y="2201859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5524501" y="1426374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2553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20690197">
            <a:off x="4635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>
            <p:extLst/>
          </p:nvPr>
        </p:nvGraphicFramePr>
        <p:xfrm>
          <a:off x="7086600" y="4949428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5325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4949428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4127303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9309100" y="5059324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5"/>
                </a:solidFill>
              </a:rPr>
              <a:t>MVTX sensors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86CE6-677E-8F47-B013-34EE1C68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</p:spTree>
    <p:extLst>
      <p:ext uri="{BB962C8B-B14F-4D97-AF65-F5344CB8AC3E}">
        <p14:creationId xmlns:p14="http://schemas.microsoft.com/office/powerpoint/2010/main" val="3649036993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0A44-C9E8-9D4A-A58B-F5BEBDB4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473"/>
            <a:ext cx="7886700" cy="1325563"/>
          </a:xfrm>
        </p:spPr>
        <p:txBody>
          <a:bodyPr/>
          <a:lstStyle/>
          <a:p>
            <a:r>
              <a:rPr lang="en-US" dirty="0"/>
              <a:t>Expected Performance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3DEDB-22F5-3A4C-BF6B-B7854B05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23687-4FF5-8243-B3C4-E0ABBD2A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55BE2-B64E-A04E-AEE7-6660BCF6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49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AF86B3-9617-4649-9356-2B5793994DEE}"/>
              </a:ext>
            </a:extLst>
          </p:cNvPr>
          <p:cNvSpPr txBox="1"/>
          <p:nvPr/>
        </p:nvSpPr>
        <p:spPr>
          <a:xfrm>
            <a:off x="9187218" y="238836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Tony’s 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40B57-710B-F940-BBC2-BD222CE5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69" y="1778652"/>
            <a:ext cx="4325919" cy="3433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CB842-FDDB-F043-AB81-5A8E35D11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051" y="1816979"/>
            <a:ext cx="4224587" cy="33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58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2553" y="-24440"/>
            <a:ext cx="6581840" cy="1027668"/>
          </a:xfrm>
        </p:spPr>
        <p:txBody>
          <a:bodyPr>
            <a:normAutofit/>
          </a:bodyPr>
          <a:lstStyle/>
          <a:p>
            <a:r>
              <a:rPr lang="en-US" sz="3600" b="1" dirty="0"/>
              <a:t>MVTX Physics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766" y="1334099"/>
            <a:ext cx="4367720" cy="38011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/>
              <a:t>Jet quenching &amp; energy loss</a:t>
            </a:r>
          </a:p>
          <a:p>
            <a:pPr lvl="2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/>
              <a:t>Temperature, density, coupling, transport coefficients, viscosity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2971801" y="5703562"/>
            <a:ext cx="6569425" cy="1076862"/>
            <a:chOff x="533400" y="4343400"/>
            <a:chExt cx="8439820" cy="1436242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355" y="1225416"/>
            <a:ext cx="4487038" cy="19398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756" y="3765266"/>
            <a:ext cx="4439353" cy="185042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965473" y="921374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02680" y="3519149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</p:spTree>
    <p:extLst>
      <p:ext uri="{BB962C8B-B14F-4D97-AF65-F5344CB8AC3E}">
        <p14:creationId xmlns:p14="http://schemas.microsoft.com/office/powerpoint/2010/main" val="2342528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13"/>
            <a:ext cx="10515600" cy="1325563"/>
          </a:xfrm>
        </p:spPr>
        <p:txBody>
          <a:bodyPr/>
          <a:lstStyle/>
          <a:p>
            <a:r>
              <a:rPr lang="en-US" dirty="0"/>
              <a:t>MXTX possible cable routing in 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17408" r="8780" b="11481"/>
          <a:stretch/>
        </p:blipFill>
        <p:spPr>
          <a:xfrm>
            <a:off x="838200" y="1212773"/>
            <a:ext cx="7823200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47200" y="2006600"/>
            <a:ext cx="2488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Possible location for the two MVTX racks, from previous slide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807200" y="3607040"/>
            <a:ext cx="2641600" cy="8379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502400" y="2413001"/>
            <a:ext cx="2946400" cy="11940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0000" y="5270489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Estimated 2D plane cable length 7.3 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18506D-D2E4-0B44-BFA6-EF996FF168A0}"/>
              </a:ext>
            </a:extLst>
          </p:cNvPr>
          <p:cNvSpPr txBox="1"/>
          <p:nvPr/>
        </p:nvSpPr>
        <p:spPr>
          <a:xfrm>
            <a:off x="10863072" y="67469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82098-F8ED-D743-B325-C2400374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</p:spTree>
    <p:extLst>
      <p:ext uri="{BB962C8B-B14F-4D97-AF65-F5344CB8AC3E}">
        <p14:creationId xmlns:p14="http://schemas.microsoft.com/office/powerpoint/2010/main" val="377496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0868C-337F-F24F-BBC7-5145F8154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409"/>
            <a:ext cx="10515600" cy="842481"/>
          </a:xfrm>
        </p:spPr>
        <p:txBody>
          <a:bodyPr>
            <a:normAutofit/>
          </a:bodyPr>
          <a:lstStyle/>
          <a:p>
            <a:r>
              <a:rPr lang="en-US" dirty="0"/>
              <a:t>A Short Summary of the Project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66EF1-50AD-4648-BDF0-E21A909D8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8" y="971157"/>
            <a:ext cx="10515600" cy="548720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432FF"/>
                </a:solidFill>
              </a:rPr>
              <a:t>RU and Stave production – a separate direct procurement from ALICE/CERN </a:t>
            </a:r>
          </a:p>
          <a:p>
            <a:pPr lvl="1"/>
            <a:r>
              <a:rPr lang="en-US" dirty="0"/>
              <a:t>Technical doc and paperwork were prepared and sent to UTK from BNL in November</a:t>
            </a:r>
          </a:p>
          <a:p>
            <a:pPr lvl="1"/>
            <a:r>
              <a:rPr lang="en-US" dirty="0"/>
              <a:t>Paperwork in progress through OSP at UTK, aim for sign-off by December.</a:t>
            </a:r>
          </a:p>
          <a:p>
            <a:pPr lvl="2"/>
            <a:r>
              <a:rPr lang="en-US" dirty="0"/>
              <a:t>60 RUs and 84 staves, production starts ~ January 2019.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MVTX upgrade project in </a:t>
            </a:r>
            <a:r>
              <a:rPr lang="en-US" dirty="0" err="1">
                <a:solidFill>
                  <a:srgbClr val="0432FF"/>
                </a:solidFill>
              </a:rPr>
              <a:t>sPHENIX</a:t>
            </a:r>
            <a:r>
              <a:rPr lang="en-US" dirty="0">
                <a:solidFill>
                  <a:srgbClr val="0432FF"/>
                </a:solidFill>
              </a:rPr>
              <a:t> P6</a:t>
            </a:r>
          </a:p>
          <a:p>
            <a:pPr lvl="1"/>
            <a:r>
              <a:rPr lang="en-US" dirty="0"/>
              <a:t>RU and stave production moved out from this scope </a:t>
            </a:r>
          </a:p>
          <a:p>
            <a:pPr lvl="1"/>
            <a:r>
              <a:rPr lang="en-US" dirty="0"/>
              <a:t>Work in progress on funding details</a:t>
            </a:r>
          </a:p>
          <a:p>
            <a:pPr lvl="2"/>
            <a:r>
              <a:rPr lang="en-US" dirty="0"/>
              <a:t>Split engineering/tech T&amp;E among LANL, MIT, LBNL, BNL etc.</a:t>
            </a:r>
          </a:p>
          <a:p>
            <a:pPr lvl="1"/>
            <a:r>
              <a:rPr lang="en-US" dirty="0"/>
              <a:t>Adjustment in WBS scope (some moved to WBS 2.x) to keep the total cost under $5M</a:t>
            </a:r>
          </a:p>
          <a:p>
            <a:pPr lvl="1"/>
            <a:r>
              <a:rPr lang="en-US" dirty="0"/>
              <a:t>To be discussed and updated at this </a:t>
            </a:r>
            <a:r>
              <a:rPr lang="en-US" dirty="0" err="1"/>
              <a:t>sPHENIX</a:t>
            </a:r>
            <a:r>
              <a:rPr lang="en-US" dirty="0"/>
              <a:t> collaboration meeting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Recent reviews since last collaboration meeting in June 2018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MVTX Production Review 07/19-20, 2018</a:t>
            </a:r>
          </a:p>
          <a:p>
            <a:pPr lvl="2"/>
            <a:r>
              <a:rPr lang="en-US" dirty="0"/>
              <a:t>Stave and RU procurement readiness</a:t>
            </a:r>
          </a:p>
          <a:p>
            <a:pPr lvl="2"/>
            <a:r>
              <a:rPr lang="en-US" dirty="0">
                <a:hlinkClick r:id="rId2"/>
              </a:rPr>
              <a:t>https://indico.bnl.gov/event/4729/</a:t>
            </a:r>
            <a:endParaRPr lang="en-US" dirty="0"/>
          </a:p>
          <a:p>
            <a:pPr lvl="2"/>
            <a:r>
              <a:rPr lang="en-US" dirty="0"/>
              <a:t>Draft responses presented and discussed at PMG meeting 		</a:t>
            </a:r>
          </a:p>
          <a:p>
            <a:pPr lvl="3"/>
            <a:r>
              <a:rPr lang="en-US" dirty="0"/>
              <a:t>Review committee members, BNL and </a:t>
            </a:r>
            <a:r>
              <a:rPr lang="en-US" dirty="0" err="1"/>
              <a:t>sPHENIX</a:t>
            </a:r>
            <a:r>
              <a:rPr lang="en-US" dirty="0"/>
              <a:t> management</a:t>
            </a:r>
          </a:p>
          <a:p>
            <a:pPr lvl="1"/>
            <a:r>
              <a:rPr lang="en-US" dirty="0"/>
              <a:t>MVTX Interim Design Review, 11/19/2018 	</a:t>
            </a:r>
          </a:p>
          <a:p>
            <a:pPr lvl="2"/>
            <a:r>
              <a:rPr lang="en-US" dirty="0"/>
              <a:t>Mechanical system integration </a:t>
            </a:r>
          </a:p>
          <a:p>
            <a:pPr lvl="2"/>
            <a:r>
              <a:rPr lang="en-US" dirty="0"/>
              <a:t>Led by John Haggerty, draft recommendations being discussed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no evident showstoppers  </a:t>
            </a:r>
          </a:p>
          <a:p>
            <a:pPr lvl="2"/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/event/5351/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CEC64-66CF-C445-BE54-217C7DE01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1BCDC-67BB-054D-AFF2-991085388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7D236-BAED-DE4A-8FA8-8D80AF82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D021-A6C4-274D-8818-A5F600CABBA0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2D8B8A-4107-B941-BF5B-D9C81F763910}"/>
              </a:ext>
            </a:extLst>
          </p:cNvPr>
          <p:cNvSpPr txBox="1"/>
          <p:nvPr/>
        </p:nvSpPr>
        <p:spPr>
          <a:xfrm rot="21077286">
            <a:off x="5541749" y="4047439"/>
            <a:ext cx="3013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All recommendations from July Review</a:t>
            </a:r>
          </a:p>
          <a:p>
            <a:r>
              <a:rPr lang="en-US" sz="1400" dirty="0">
                <a:solidFill>
                  <a:srgbClr val="FF0000"/>
                </a:solidFill>
              </a:rPr>
              <a:t>on stave/sensor R&amp;D addressed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5CFDC8-B85D-4E43-A7C2-95C774B2D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476" y="4844126"/>
            <a:ext cx="4644171" cy="1667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13C1B9-368D-104A-8339-E00BBC365FE4}"/>
              </a:ext>
            </a:extLst>
          </p:cNvPr>
          <p:cNvSpPr txBox="1"/>
          <p:nvPr/>
        </p:nvSpPr>
        <p:spPr>
          <a:xfrm>
            <a:off x="8202602" y="4659462"/>
            <a:ext cx="342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Interim design review report, draft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3C774-3EB3-074A-AEF9-C67AB2343EFD}"/>
              </a:ext>
            </a:extLst>
          </p:cNvPr>
          <p:cNvSpPr txBox="1"/>
          <p:nvPr/>
        </p:nvSpPr>
        <p:spPr>
          <a:xfrm>
            <a:off x="7771378" y="1066532"/>
            <a:ext cx="412092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Status at UTK: (12/6/2018):</a:t>
            </a:r>
          </a:p>
          <a:p>
            <a:pPr marL="342900" indent="-342900">
              <a:buAutoNum type="arabicParenR"/>
            </a:pPr>
            <a:r>
              <a:rPr lang="en-US" sz="1200" dirty="0"/>
              <a:t>Document in PAMS at UTK OSP, waiting for approval; (target ~12/14)</a:t>
            </a:r>
          </a:p>
          <a:p>
            <a:pPr marL="342900" indent="-342900">
              <a:buAutoNum type="arabicParenR"/>
            </a:pPr>
            <a:r>
              <a:rPr lang="en-US" sz="1200" dirty="0"/>
              <a:t>Approval in Germantown; </a:t>
            </a:r>
          </a:p>
          <a:p>
            <a:pPr marL="342900" indent="-342900">
              <a:buAutoNum type="arabicParenR"/>
            </a:pPr>
            <a:r>
              <a:rPr lang="en-US" sz="1200" dirty="0"/>
              <a:t>Approval in the Chicago office and negotiation of a grant funding document with the University.  </a:t>
            </a:r>
          </a:p>
        </p:txBody>
      </p:sp>
    </p:spTree>
    <p:extLst>
      <p:ext uri="{BB962C8B-B14F-4D97-AF65-F5344CB8AC3E}">
        <p14:creationId xmlns:p14="http://schemas.microsoft.com/office/powerpoint/2010/main" val="719532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6917" r="11935" b="24748"/>
          <a:stretch/>
        </p:blipFill>
        <p:spPr>
          <a:xfrm rot="1117824">
            <a:off x="510332" y="1683811"/>
            <a:ext cx="6090867" cy="3297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90" y="160466"/>
            <a:ext cx="11176000" cy="754060"/>
          </a:xfrm>
        </p:spPr>
        <p:txBody>
          <a:bodyPr/>
          <a:lstStyle/>
          <a:p>
            <a:r>
              <a:rPr lang="en-US" dirty="0"/>
              <a:t>MVTX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6159" y="1117691"/>
            <a:ext cx="4746380" cy="485943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6595481" y="2721177"/>
            <a:ext cx="2970959" cy="749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6595481" y="3525093"/>
            <a:ext cx="2902919" cy="22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95388B1F-678C-364D-81CA-8C389F7F2F4B}"/>
              </a:ext>
            </a:extLst>
          </p:cNvPr>
          <p:cNvSpPr/>
          <p:nvPr/>
        </p:nvSpPr>
        <p:spPr>
          <a:xfrm>
            <a:off x="5970286" y="5654078"/>
            <a:ext cx="4073073" cy="536301"/>
          </a:xfrm>
          <a:prstGeom prst="wedgeRoundRectCallout">
            <a:avLst>
              <a:gd name="adj1" fmla="val 17688"/>
              <a:gd name="adj2" fmla="val -11539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/>
              <a:t>MVTX RUs, PUs &amp; other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4062834" y="2934574"/>
            <a:ext cx="240136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867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437585" y="1136711"/>
            <a:ext cx="3392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Service cone:  signal, power, cooling </a:t>
            </a:r>
          </a:p>
          <a:p>
            <a:r>
              <a:rPr lang="en-US" sz="16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80" y="4777541"/>
            <a:ext cx="4787875" cy="1821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16706" y="5072955"/>
            <a:ext cx="115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MVTX </a:t>
            </a:r>
          </a:p>
          <a:p>
            <a:r>
              <a:rPr lang="en-US" sz="16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6154979" y="2123975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End-Wheel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3148367" y="1829414"/>
            <a:ext cx="285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CYSS: Cylindrical Shell Structure 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508001" y="2348468"/>
            <a:ext cx="190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Extended power FPC</a:t>
            </a:r>
            <a:endParaRPr lang="en-US" sz="2400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49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67" y="48747"/>
            <a:ext cx="9899705" cy="763639"/>
          </a:xfrm>
        </p:spPr>
        <p:txBody>
          <a:bodyPr>
            <a:noAutofit/>
          </a:bodyPr>
          <a:lstStyle/>
          <a:p>
            <a:r>
              <a:rPr lang="en-US" sz="4000" dirty="0"/>
              <a:t>MVTX Readout, Power and Controls (11/2018)</a:t>
            </a:r>
            <a:endParaRPr lang="en-US" sz="28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95510" y="810008"/>
            <a:ext cx="8836299" cy="4309465"/>
            <a:chOff x="121974" y="1428455"/>
            <a:chExt cx="8836298" cy="43094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1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   (1.2Gbps)</a:t>
              </a:r>
            </a:p>
            <a:p>
              <a:r>
                <a:rPr lang="en-US" sz="1100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8"/>
              <a:ext cx="19938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6" y="3272498"/>
              <a:ext cx="1690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5"/>
              <a:ext cx="591277" cy="7923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1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1881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81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   Sensor</a:t>
            </a:r>
            <a:r>
              <a:rPr lang="en-US" sz="1600" dirty="0"/>
              <a:t>-Stave (9 ALPIDE chips)       |    </a:t>
            </a:r>
            <a:r>
              <a:rPr lang="en-US" sz="1600" b="1" dirty="0">
                <a:solidFill>
                  <a:srgbClr val="FF0000"/>
                </a:solidFill>
              </a:rPr>
              <a:t>Front End</a:t>
            </a:r>
            <a:r>
              <a:rPr lang="en-US" sz="1600" dirty="0"/>
              <a:t>-Readout Unit         | </a:t>
            </a:r>
            <a:r>
              <a:rPr lang="en-US" sz="1600" b="1" dirty="0">
                <a:solidFill>
                  <a:srgbClr val="FF0000"/>
                </a:solidFill>
              </a:rPr>
              <a:t>Back End</a:t>
            </a:r>
            <a:r>
              <a:rPr lang="en-US" sz="1600" dirty="0"/>
              <a:t>-FELIX/DAM</a:t>
            </a:r>
            <a:endParaRPr lang="en-US" sz="16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49" y="904881"/>
            <a:ext cx="3601793" cy="9270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332548" y="1841481"/>
            <a:ext cx="1464253" cy="718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807802" y="1831573"/>
            <a:ext cx="2139253" cy="722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one pixel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123254" y="4052837"/>
            <a:ext cx="2235484" cy="1939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ALPIDE pixel: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Shaping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Digitization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Zero-suppression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3x buffer </a:t>
            </a:r>
          </a:p>
          <a:p>
            <a:pPr marL="380990" indent="-380990">
              <a:buFontTx/>
              <a:buChar char="-"/>
            </a:pP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9560414" y="3257550"/>
            <a:ext cx="2539993" cy="138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ATLAS Front-End Link </a:t>
            </a:r>
            <a:r>
              <a:rPr lang="en-US" sz="1400" dirty="0" err="1">
                <a:solidFill>
                  <a:srgbClr val="FF0000"/>
                </a:solidFill>
              </a:rPr>
              <a:t>eXchange</a:t>
            </a:r>
            <a:r>
              <a:rPr lang="en-US" sz="1400" dirty="0">
                <a:solidFill>
                  <a:srgbClr val="FF0000"/>
                </a:solidFill>
              </a:rPr>
              <a:t> (FELIX): </a:t>
            </a:r>
            <a:endParaRPr lang="en-US" sz="2133" dirty="0">
              <a:solidFill>
                <a:srgbClr val="FF0000"/>
              </a:solidFill>
            </a:endParaRPr>
          </a:p>
          <a:p>
            <a:pPr marL="380990" indent="-380990">
              <a:buFontTx/>
              <a:buChar char="-"/>
            </a:pPr>
            <a:r>
              <a:rPr lang="en-US" sz="1867" dirty="0"/>
              <a:t>sPHENIX Data Aggregation Module(DAM)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3992740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6401" y="-13960"/>
            <a:ext cx="9771020" cy="731759"/>
          </a:xfrm>
        </p:spPr>
        <p:txBody>
          <a:bodyPr>
            <a:noAutofit/>
          </a:bodyPr>
          <a:lstStyle/>
          <a:p>
            <a:r>
              <a:rPr lang="en-US" sz="4267" dirty="0"/>
              <a:t>MVTX Full Readout Chain Demonstrated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624488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76600" y="1597968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5638800" y="1613357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7823200" y="4400445"/>
            <a:ext cx="3517484" cy="1669166"/>
            <a:chOff x="1022537" y="790670"/>
            <a:chExt cx="3848502" cy="133541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183081" cy="270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447120" cy="33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01030" cy="467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6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5" y="875641"/>
            <a:ext cx="2659020" cy="254136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8087241" y="3314101"/>
            <a:ext cx="2396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Tracking spatial resolution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achieved:  &lt;5 um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79" y="3955058"/>
            <a:ext cx="7316471" cy="21959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438685" y="914413"/>
            <a:ext cx="7181316" cy="2796584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438685" y="1581424"/>
            <a:ext cx="104068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1067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3134919" y="3444413"/>
            <a:ext cx="466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Fermilab</a:t>
            </a:r>
            <a:r>
              <a:rPr lang="en-US" sz="2400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5283200" y="4241800"/>
            <a:ext cx="609600" cy="1625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60681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5478</TotalTime>
  <Words>3708</Words>
  <Application>Microsoft Macintosh PowerPoint</Application>
  <PresentationFormat>Widescreen</PresentationFormat>
  <Paragraphs>900</Paragraphs>
  <Slides>50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Symbol</vt:lpstr>
      <vt:lpstr>Times New Roman</vt:lpstr>
      <vt:lpstr>Office Theme</vt:lpstr>
      <vt:lpstr>Image</vt:lpstr>
      <vt:lpstr>MVTX Status Overview WBS 3.2</vt:lpstr>
      <vt:lpstr>Outline</vt:lpstr>
      <vt:lpstr>MVTX Enables the 3rd Science Pillar</vt:lpstr>
      <vt:lpstr>B-Hadron &amp; b-Jet Tagging</vt:lpstr>
      <vt:lpstr>MVTX Physics Highlights</vt:lpstr>
      <vt:lpstr>A Short Summary of the Project Status</vt:lpstr>
      <vt:lpstr>MVTX Detector</vt:lpstr>
      <vt:lpstr>MVTX Readout, Power and Controls (11/2018)</vt:lpstr>
      <vt:lpstr>MVTX Full Readout Chain Demonstrated</vt:lpstr>
      <vt:lpstr>Progress in MVTX Global Mechanical System Integration </vt:lpstr>
      <vt:lpstr>MVTX Mechanical Integration in Progress</vt:lpstr>
      <vt:lpstr>Confirmed HIC with Extended 40(60)cm Power FPC</vt:lpstr>
      <vt:lpstr>MVTX + 4-layer INTT 3-D Mockup Demonstrated</vt:lpstr>
      <vt:lpstr>Sensor Irradiation Test – OK at 2.7MRad </vt:lpstr>
      <vt:lpstr>Response to the July MVTX Review Recommendations</vt:lpstr>
      <vt:lpstr>MVTX Schedules and Milestones (11/2018)</vt:lpstr>
      <vt:lpstr>   Stave Production and Shipping etc.</vt:lpstr>
      <vt:lpstr>Detector Assembly &amp; QA at LBNL </vt:lpstr>
      <vt:lpstr>ALICE jig assembly steps;</vt:lpstr>
      <vt:lpstr>MXTX  model with correct length power cables:</vt:lpstr>
      <vt:lpstr>MVTX Services - Work in Progress</vt:lpstr>
      <vt:lpstr>sPHENIX MVTX Group: Institution Roles</vt:lpstr>
      <vt:lpstr>MVTX Workfest</vt:lpstr>
      <vt:lpstr>New Topics under Study – Charm Chemestry </vt:lpstr>
      <vt:lpstr>Production Plan  Detector Assembly and Integration </vt:lpstr>
      <vt:lpstr>PowerPoint Presentation</vt:lpstr>
      <vt:lpstr>Near Term Project Tasks &amp; Schedule</vt:lpstr>
      <vt:lpstr>Other Activities and Plan</vt:lpstr>
      <vt:lpstr>Summary: MVTX - WBS 3.2</vt:lpstr>
      <vt:lpstr>backup</vt:lpstr>
      <vt:lpstr>Scope of the MVTX Project</vt:lpstr>
      <vt:lpstr>                               Mickey 10-26-2018</vt:lpstr>
      <vt:lpstr>Stave and RU Production QA Plan Documents Available</vt:lpstr>
      <vt:lpstr>PowerPoint Presentation</vt:lpstr>
      <vt:lpstr>PowerPoint Presentation</vt:lpstr>
      <vt:lpstr>MVTX Sensors and Electronics Production</vt:lpstr>
      <vt:lpstr>Collision Rates: PHENIX vs ALICE</vt:lpstr>
      <vt:lpstr>Projected Radiation Level after 5-year Runs</vt:lpstr>
      <vt:lpstr>PowerPoint Presentation</vt:lpstr>
      <vt:lpstr>Two HICs Produced and Tested at CERN w/ Extended Power Cables NO noticeable difference in sensor performance, as expected, 9/2018 </vt:lpstr>
      <vt:lpstr>HICs Test Results from CERN (9/2018) </vt:lpstr>
      <vt:lpstr>FPC Extension for Connection to Electrical Services</vt:lpstr>
      <vt:lpstr>PowerPoint Presentation</vt:lpstr>
      <vt:lpstr>LANL LDRD Activity Highlights</vt:lpstr>
      <vt:lpstr>sPHENIX/MVTX IB Stave Assembly  Procedure at CERN by ALICE ITS Group</vt:lpstr>
      <vt:lpstr>MVTX: MAPS-based VerTeX Detector </vt:lpstr>
      <vt:lpstr>Monolithic Active Pixel Sensors (MAPS) The Next-Generation, State-of-the-Art Pixel Tracker</vt:lpstr>
      <vt:lpstr>Simulation for b-jet and B-meson tagging</vt:lpstr>
      <vt:lpstr>Expected Performance</vt:lpstr>
      <vt:lpstr>MXTX possible cable routing in  sPHENIX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204</cp:revision>
  <cp:lastPrinted>2018-12-05T03:39:21Z</cp:lastPrinted>
  <dcterms:created xsi:type="dcterms:W3CDTF">2018-12-01T21:42:09Z</dcterms:created>
  <dcterms:modified xsi:type="dcterms:W3CDTF">2018-12-06T20:15:59Z</dcterms:modified>
</cp:coreProperties>
</file>