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7" r:id="rId2"/>
    <p:sldId id="256" r:id="rId3"/>
    <p:sldId id="257" r:id="rId4"/>
    <p:sldId id="258" r:id="rId5"/>
    <p:sldId id="259" r:id="rId6"/>
    <p:sldId id="260" r:id="rId7"/>
    <p:sldId id="261" r:id="rId8"/>
    <p:sldId id="338" r:id="rId9"/>
    <p:sldId id="335" r:id="rId10"/>
    <p:sldId id="336" r:id="rId11"/>
    <p:sldId id="340" r:id="rId12"/>
    <p:sldId id="341" r:id="rId13"/>
    <p:sldId id="342" r:id="rId14"/>
    <p:sldId id="347" r:id="rId15"/>
    <p:sldId id="3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6"/>
    <p:restoredTop sz="94748"/>
  </p:normalViewPr>
  <p:slideViewPr>
    <p:cSldViewPr snapToGrid="0" snapToObjects="1">
      <p:cViewPr>
        <p:scale>
          <a:sx n="250" d="100"/>
          <a:sy n="250" d="100"/>
        </p:scale>
        <p:origin x="83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58064-3FC5-4943-AB13-CA5870BA0032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A32EF-98DB-A24F-A3BB-F41172A0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5714-35B2-F045-B745-FA2715215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271EE-38FA-F841-99B4-F22A89266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21E78-F804-AD4D-BAB6-0D6B67A2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52DB-D9C9-BC46-8B26-7548ACA9DB6A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DCA8C-07F5-214D-998A-4BD8B9DC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DBB78-CB03-1D4D-9275-A59156B8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0FB5-7B7E-2641-A993-9C0E8243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59301-2266-1642-8145-227D6C859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2279B-9DCB-7742-9845-29FE745C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E69C-E9C0-A04A-90BC-10B055823A73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11AD0-F6F9-7E42-BEB8-747DA719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4D6C7-95B1-C744-AC1F-F132CF3F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5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0607F-CB5C-A442-B7BA-9CF8B52D8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C4D3B-9113-4B40-BE94-31E9E37D8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1F8F-CAAF-FC40-8C35-915E15BF6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18E4-6938-9D42-83F0-A4750D193626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4973A-7A9E-D04F-A442-DF995A6D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2178D-03A5-874D-92CA-15DB151C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6A2E-D71E-D44D-A5ED-7C9A81BF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92415-A1AB-4846-BDC5-C4D51D51F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B27D7-89DC-9E43-B034-F5FB5053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58A1-4A1E-2149-A0E9-6D893A8DF639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6F46F-9EDC-6443-8B7F-165176E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A1980-8E1B-C742-9BF9-7D7AA51A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22B42-6A46-3E45-916F-75E92EFB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B31C-84AB-B444-8718-824F77672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3102A-0CDB-DF45-B769-0D5AA0A4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FF7A-527E-F04C-9706-756D36475213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CA4E-74DF-E841-A319-38D1536F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33CAF-2D00-B840-9F09-95D12639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6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0D68-0532-D24D-9784-FB7937EF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E6195-C8F4-B447-832E-229798044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0E5DD-D257-D14C-AD04-FEDF14900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CCBBC-E7EF-2042-AE61-2EF3CA41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034B-0E26-F245-A440-16F9A69290EC}" type="datetime1">
              <a:rPr lang="en-US" smtClean="0"/>
              <a:t>12/21/18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78A21-C2D0-EC40-89BD-FC3FF8E8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AF401-515C-B049-A51D-2135D5D7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4A8A-60E7-F54F-A0B9-0491BD67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B983A-5B3B-6448-AA1D-B608D9A80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8F85E-B666-C247-9667-A9BB2C8D8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DA623-3B88-7B4E-A9FB-164B3FC4B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0C5DE-8A07-094B-B2B7-7F10E63F5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4D0684-6361-CB4C-A7DC-C6C9996A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B413-DE09-404B-8C3D-E9F4B3B7E3D0}" type="datetime1">
              <a:rPr lang="en-US" smtClean="0"/>
              <a:t>12/21/18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59545-5EA2-7340-995B-82471B87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B6F3E-596E-B54D-9D9B-A28750E5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B0A1-142C-9846-A079-F70B6CDC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E56FD-3C14-9C4A-913F-B13306DA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019-F545-3F4A-8A70-BF6EF8E30B8D}" type="datetime1">
              <a:rPr lang="en-US" smtClean="0"/>
              <a:t>12/21/18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F9603-E484-EE4C-B4B3-189E722B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9CDD-5B20-A74C-8972-198FE7FD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5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63CEA-E08E-1D45-A786-218FFC881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F95D-53A9-FD4F-8C3A-233DC7CA4ADF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765D9-7585-294E-A7D5-DF23E159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BAA54-D372-114C-9FC5-34E36895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0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D78D-1FD3-1E4D-AA45-E56CA35B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729F7-4D3F-EB4F-A501-34D43F5CB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3E7AD-2B86-1E46-9DE5-EED665FC1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3B980-6FC5-4A4B-8EA3-D3023AAF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DC6-EFB0-024E-B9E0-6CC34A9A2C3C}" type="datetime1">
              <a:rPr lang="en-US" smtClean="0"/>
              <a:t>12/21/18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CD43E-6563-564F-80D4-AE838763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2AF4-2534-0944-BF65-50E51BE3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DDC8-55C0-4544-A30E-4562622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FAAE38-C535-8F4E-82A6-F26937B92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82B38-A661-1F48-99F9-4FF444DC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22A0C-51DB-F848-A3E3-A376CB32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5632-B301-084A-BF31-459B2CA351DE}" type="datetime1">
              <a:rPr lang="en-US" smtClean="0"/>
              <a:t>12/21/18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C008E-833B-0A48-9C3E-30E81FFD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77708-6B34-AE4F-A823-CC19EF95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3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EA6EF-21CC-D148-BE8B-DB62E22B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AC6ED-0584-264E-87B3-C4F90BECB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CA05-D7C1-D148-A0FD-2F957EE5F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4B555-7FF3-7447-81D2-483017DE07C4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69B23-E345-CC43-AA72-972B9A02C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33943-923D-644A-8144-2E10DC1A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F29B3-F60F-8246-9DAA-142BE2C5D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8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0258B7-8619-204A-B7C9-A963E9BDD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2F50B7-5BB4-BE45-B7B9-EB6FC23CB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12/21/2019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2FA93E-1DC0-F44A-9EDA-4823E067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A3D97-B0A1-784F-B0F6-403247260796}" type="datetime1">
              <a:rPr lang="en-US" smtClean="0"/>
              <a:t>12/21/18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862267-D5E7-3046-A7F4-CCAC8CAE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59E0F7-6526-444A-9EBD-2770DE93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EE4C7D-9CDC-3846-AFBD-28ED150B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9" y="0"/>
            <a:ext cx="11156262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C721D-B7B2-2D46-9A7F-25069F6A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65C9-8CFD-F640-B411-3207DFF3D324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52339-7706-7442-812B-A0C86E27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F5339-56A8-204A-8034-777359F0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D896F-939E-9941-8BC6-598C50C58BFC}"/>
              </a:ext>
            </a:extLst>
          </p:cNvPr>
          <p:cNvSpPr txBox="1"/>
          <p:nvPr/>
        </p:nvSpPr>
        <p:spPr>
          <a:xfrm>
            <a:off x="9110950" y="136525"/>
            <a:ext cx="266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Ross, </a:t>
            </a:r>
            <a:r>
              <a:rPr lang="en-US" dirty="0" err="1"/>
              <a:t>Sho</a:t>
            </a:r>
            <a:r>
              <a:rPr lang="en-US" dirty="0"/>
              <a:t>, Walt et al</a:t>
            </a:r>
          </a:p>
          <a:p>
            <a:endParaRPr lang="en-US" dirty="0"/>
          </a:p>
          <a:p>
            <a:r>
              <a:rPr lang="en-US" dirty="0"/>
              <a:t>“V0” </a:t>
            </a:r>
            <a:r>
              <a:rPr lang="en-US" dirty="0" err="1"/>
              <a:t>sPHENIX</a:t>
            </a:r>
            <a:r>
              <a:rPr lang="en-US" dirty="0"/>
              <a:t> integration  </a:t>
            </a:r>
          </a:p>
        </p:txBody>
      </p:sp>
    </p:spTree>
    <p:extLst>
      <p:ext uri="{BB962C8B-B14F-4D97-AF65-F5344CB8AC3E}">
        <p14:creationId xmlns:p14="http://schemas.microsoft.com/office/powerpoint/2010/main" val="254357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DF363E-6D6A-DF42-A147-B8363858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12/21/2018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FAE15B-2C4F-4645-9AD4-8626B560A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MVTX testing at BNL by 11/12/2021. (page-2)</a:t>
            </a:r>
          </a:p>
          <a:p>
            <a:r>
              <a:rPr lang="en-US" dirty="0"/>
              <a:t>Auxiliary activity early, to have FDR 2/2020 (page-7)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2EC19-BE13-F94C-80C4-DBD3C3A1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A3F-5757-AE40-A714-C02B8FB5799C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A298E-4FCF-5E4C-90A0-0E5EBE10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BDD45-F186-864A-9E40-52A86B5A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043BD-FA6D-B540-B5DF-B6532D5B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CBEF-86DF-504E-A6D2-2526BF51068F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D83E4-74D9-EF40-827A-FF9F41A5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CFBA4-4008-6A4E-AD45-58B729EA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0A885-C758-0F48-9A26-C7B9901A1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32" y="0"/>
            <a:ext cx="11306968" cy="6858882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FB3B3220-FC88-F241-8C01-B233F55002B1}"/>
              </a:ext>
            </a:extLst>
          </p:cNvPr>
          <p:cNvSpPr/>
          <p:nvPr/>
        </p:nvSpPr>
        <p:spPr>
          <a:xfrm>
            <a:off x="8153400" y="409419"/>
            <a:ext cx="3117791" cy="776377"/>
          </a:xfrm>
          <a:prstGeom prst="donut">
            <a:avLst>
              <a:gd name="adj" fmla="val 49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9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609EC-EA9F-024A-9C8D-C044E384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24506-0451-8D4E-AAB8-7B940641454D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7623E-8BAA-7C45-8A30-EAE45660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2D846-B2D6-4046-8DD4-7947E625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A79B6-4D38-A841-ACF8-D579D24C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43" y="0"/>
            <a:ext cx="11305514" cy="6858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3BC2B44-F3FD-1B41-8BA8-D9A9D1272669}"/>
              </a:ext>
            </a:extLst>
          </p:cNvPr>
          <p:cNvSpPr/>
          <p:nvPr/>
        </p:nvSpPr>
        <p:spPr>
          <a:xfrm>
            <a:off x="513945" y="805011"/>
            <a:ext cx="6561306" cy="776377"/>
          </a:xfrm>
          <a:prstGeom prst="donut">
            <a:avLst>
              <a:gd name="adj" fmla="val 49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EAEB6-D645-6A4A-B004-DD565EB9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1BEC-9EBB-4F41-8213-AF123EF93376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BA12D-00D6-8644-9D3B-01F00B59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D0D69-E1E9-C54D-B843-65DE68DF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5B458-463F-954A-B993-BFF47804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2" y="0"/>
            <a:ext cx="11304396" cy="6858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0D758A6C-D2BF-3B40-BC32-30BEAE5D4676}"/>
              </a:ext>
            </a:extLst>
          </p:cNvPr>
          <p:cNvSpPr/>
          <p:nvPr/>
        </p:nvSpPr>
        <p:spPr>
          <a:xfrm>
            <a:off x="443802" y="2523565"/>
            <a:ext cx="6561306" cy="776377"/>
          </a:xfrm>
          <a:prstGeom prst="donut">
            <a:avLst>
              <a:gd name="adj" fmla="val 49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62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65DAB-A999-004C-90C0-58EB8449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7121-AF88-BF46-B017-5F739E843C09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2C56D-102A-BD44-A387-46FFEB01C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3D00A-7DE8-274C-BA5B-DBDA392B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15</a:t>
            </a:fld>
            <a:endParaRPr lang="en-US"/>
          </a:p>
        </p:txBody>
      </p:sp>
      <p:pic>
        <p:nvPicPr>
          <p:cNvPr id="1028" name="Picture 4" descr="Image result for happy holidays">
            <a:extLst>
              <a:ext uri="{FF2B5EF4-FFF2-40B4-BE49-F238E27FC236}">
                <a16:creationId xmlns:a16="http://schemas.microsoft.com/office/drawing/2014/main" id="{48D35DB8-811C-B044-89EB-214A58C0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12192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2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1FFA9-89D1-DF49-81F0-FCE82742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3"/>
            <a:ext cx="10515600" cy="826678"/>
          </a:xfrm>
        </p:spPr>
        <p:txBody>
          <a:bodyPr/>
          <a:lstStyle/>
          <a:p>
            <a:r>
              <a:rPr lang="en-US" dirty="0"/>
              <a:t>MVTX Project Update: 12/21/2018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FD205-B2CB-5F47-BF13-23795E481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7692"/>
            <a:ext cx="10515600" cy="5139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RU and Stave production at CERN</a:t>
            </a:r>
          </a:p>
          <a:p>
            <a:pPr lvl="1"/>
            <a:r>
              <a:rPr lang="en-US" dirty="0"/>
              <a:t>UTK paperwork is progress, funding (likely) available in January </a:t>
            </a:r>
          </a:p>
          <a:p>
            <a:pPr lvl="1"/>
            <a:r>
              <a:rPr lang="en-US" dirty="0"/>
              <a:t>A Pledge letter from Ed to ALICE/CERN last week</a:t>
            </a:r>
          </a:p>
          <a:p>
            <a:pPr lvl="2"/>
            <a:r>
              <a:rPr lang="en-US" dirty="0"/>
              <a:t>Now RU is part of ALICE production!  </a:t>
            </a:r>
          </a:p>
          <a:p>
            <a:pPr lvl="2"/>
            <a:r>
              <a:rPr lang="en-US" dirty="0"/>
              <a:t>Stave production, ~January 2019  </a:t>
            </a:r>
          </a:p>
          <a:p>
            <a:pPr lvl="2"/>
            <a:endParaRPr lang="en-US" dirty="0"/>
          </a:p>
          <a:p>
            <a:r>
              <a:rPr lang="en-US" dirty="0"/>
              <a:t>Cost &amp; Schedule being updated, 12/17/2018</a:t>
            </a:r>
          </a:p>
          <a:p>
            <a:pPr lvl="1"/>
            <a:r>
              <a:rPr lang="en-US" dirty="0"/>
              <a:t>Try to keep the total cost below $5M cap, $4.14M ($5.38m w/ 30% Cont.)</a:t>
            </a:r>
          </a:p>
          <a:p>
            <a:pPr lvl="1"/>
            <a:r>
              <a:rPr lang="en-US" dirty="0"/>
              <a:t>Near term TODOs</a:t>
            </a:r>
          </a:p>
          <a:p>
            <a:pPr lvl="2"/>
            <a:r>
              <a:rPr lang="en-US" dirty="0"/>
              <a:t>Revisit carbon structure cost: </a:t>
            </a:r>
            <a:r>
              <a:rPr lang="en-US" dirty="0">
                <a:solidFill>
                  <a:srgbClr val="FF0000"/>
                </a:solidFill>
              </a:rPr>
              <a:t>M&amp;S/FTE = $368K/$924K</a:t>
            </a:r>
          </a:p>
          <a:p>
            <a:pPr lvl="3"/>
            <a:r>
              <a:rPr lang="en-US" dirty="0"/>
              <a:t>End wheel: $72K/$73K</a:t>
            </a:r>
          </a:p>
          <a:p>
            <a:pPr lvl="3"/>
            <a:r>
              <a:rPr lang="en-US" dirty="0"/>
              <a:t>CYSS: $103K/$333K</a:t>
            </a:r>
          </a:p>
          <a:p>
            <a:pPr lvl="3"/>
            <a:r>
              <a:rPr lang="en-US" dirty="0"/>
              <a:t>Service barrel: $113K/$266K</a:t>
            </a:r>
          </a:p>
          <a:p>
            <a:pPr lvl="2"/>
            <a:r>
              <a:rPr lang="en-US" dirty="0"/>
              <a:t>Split mechanical engineering design work: LANL, MIT, LBNL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/>
              <a:t>Meetings at CERN and LBNL being planned</a:t>
            </a:r>
          </a:p>
          <a:p>
            <a:pPr lvl="1"/>
            <a:r>
              <a:rPr lang="en-US" dirty="0"/>
              <a:t>Final Technical Design Review (FDR), ~Feb 2020 in P6 </a:t>
            </a:r>
          </a:p>
          <a:p>
            <a:pPr lvl="2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03DAC-A3A9-5849-A6B1-A6F77BD8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355C-22F7-8148-8CE3-F75BACA63497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EEEE7-67F1-0F4B-A60F-2CAAD7ED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D307B-8DCA-C84E-9DD5-6CA5C56D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BF7E2-64E6-7247-92BF-E79B129E597C}"/>
              </a:ext>
            </a:extLst>
          </p:cNvPr>
          <p:cNvSpPr txBox="1"/>
          <p:nvPr/>
        </p:nvSpPr>
        <p:spPr>
          <a:xfrm>
            <a:off x="9724847" y="2340951"/>
            <a:ext cx="155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Over by ~400K</a:t>
            </a:r>
          </a:p>
        </p:txBody>
      </p:sp>
    </p:spTree>
    <p:extLst>
      <p:ext uri="{BB962C8B-B14F-4D97-AF65-F5344CB8AC3E}">
        <p14:creationId xmlns:p14="http://schemas.microsoft.com/office/powerpoint/2010/main" val="127934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862A1-4DD2-6F4A-B3A4-F61A12BD56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99CF1-36EC-4E41-A53F-8F7E3DF74592}"/>
              </a:ext>
            </a:extLst>
          </p:cNvPr>
          <p:cNvSpPr txBox="1"/>
          <p:nvPr/>
        </p:nvSpPr>
        <p:spPr>
          <a:xfrm>
            <a:off x="5158740" y="1783080"/>
            <a:ext cx="2424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 = $4.14M</a:t>
            </a:r>
          </a:p>
          <a:p>
            <a:r>
              <a:rPr lang="en-US" dirty="0">
                <a:solidFill>
                  <a:srgbClr val="FF0000"/>
                </a:solidFill>
              </a:rPr>
              <a:t>$5.38M, w/ 30% </a:t>
            </a:r>
            <a:r>
              <a:rPr lang="en-US" dirty="0" err="1">
                <a:solidFill>
                  <a:srgbClr val="FF0000"/>
                </a:solidFill>
              </a:rPr>
              <a:t>contin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A4A2F-CF97-F64D-8784-F840AD50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5C0-A9A0-4243-BA86-9CB5590CF6B5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56D54-8573-3046-BB8F-3FC4125C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9266D-8EA0-8D44-AB22-89AAA7D7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3</a:t>
            </a:fld>
            <a:endParaRPr lang="en-US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CF8364C-CD87-CE41-84BB-0E15B3459755}"/>
              </a:ext>
            </a:extLst>
          </p:cNvPr>
          <p:cNvSpPr/>
          <p:nvPr/>
        </p:nvSpPr>
        <p:spPr>
          <a:xfrm>
            <a:off x="183204" y="1653034"/>
            <a:ext cx="5069732" cy="1044770"/>
          </a:xfrm>
          <a:prstGeom prst="donut">
            <a:avLst>
              <a:gd name="adj" fmla="val 49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0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0E4056-EA30-904A-8C04-E76C20131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1745F-52D2-374E-8660-92A3DF319638}"/>
              </a:ext>
            </a:extLst>
          </p:cNvPr>
          <p:cNvSpPr/>
          <p:nvPr/>
        </p:nvSpPr>
        <p:spPr>
          <a:xfrm>
            <a:off x="1478756" y="4321969"/>
            <a:ext cx="644366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33C85-5A2A-9143-87E5-7AFD525583D0}"/>
              </a:ext>
            </a:extLst>
          </p:cNvPr>
          <p:cNvSpPr/>
          <p:nvPr/>
        </p:nvSpPr>
        <p:spPr>
          <a:xfrm>
            <a:off x="1732756" y="4607719"/>
            <a:ext cx="618966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0A5837-D12F-7042-BD3D-B3CB476B1BF7}"/>
              </a:ext>
            </a:extLst>
          </p:cNvPr>
          <p:cNvSpPr/>
          <p:nvPr/>
        </p:nvSpPr>
        <p:spPr>
          <a:xfrm>
            <a:off x="1993106" y="5388769"/>
            <a:ext cx="592931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C72AB-6DE9-E24A-954F-914E01D6A595}"/>
              </a:ext>
            </a:extLst>
          </p:cNvPr>
          <p:cNvSpPr txBox="1"/>
          <p:nvPr/>
        </p:nvSpPr>
        <p:spPr>
          <a:xfrm>
            <a:off x="5003800" y="3795474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Carbon: $370+$920 = $1.29M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EBB377-1338-A14B-AD53-B55F9CB2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D3840-8ECF-D14C-8D7B-FFCCA1091317}" type="datetime1">
              <a:rPr lang="en-US" smtClean="0"/>
              <a:t>12/21/18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688E6-0C90-CB4A-92B5-89BD46C0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388CA-C125-CA42-9064-79CD3649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0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127E3-2AE9-D74D-81CF-FBE9C20278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A5E70C-6F85-DA48-A468-1B28B8262ABC}"/>
              </a:ext>
            </a:extLst>
          </p:cNvPr>
          <p:cNvSpPr/>
          <p:nvPr/>
        </p:nvSpPr>
        <p:spPr>
          <a:xfrm>
            <a:off x="1948656" y="1527969"/>
            <a:ext cx="592931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14C1F5-2707-2448-A172-348AF8B3913E}"/>
              </a:ext>
            </a:extLst>
          </p:cNvPr>
          <p:cNvSpPr/>
          <p:nvPr/>
        </p:nvSpPr>
        <p:spPr>
          <a:xfrm>
            <a:off x="1466056" y="4931569"/>
            <a:ext cx="641191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26E36-FEC3-9D4F-9E01-DA004AA21B57}"/>
              </a:ext>
            </a:extLst>
          </p:cNvPr>
          <p:cNvSpPr/>
          <p:nvPr/>
        </p:nvSpPr>
        <p:spPr>
          <a:xfrm>
            <a:off x="1466056" y="5814219"/>
            <a:ext cx="6411913" cy="12858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F1CDCC-B060-CC4B-90AF-3F0E4505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079CD-8311-0742-8C04-8ED24E9A91A4}" type="datetime1">
              <a:rPr lang="en-US" smtClean="0"/>
              <a:t>12/21/18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28C3FA-9F81-D441-B02A-2E41B1AF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8A7533-2977-714C-9C30-C5DA1898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3FBF5-597C-AA49-840B-8D5CBE5D0E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12CBFC-75D3-1245-8217-2632FA731F7C}"/>
              </a:ext>
            </a:extLst>
          </p:cNvPr>
          <p:cNvSpPr/>
          <p:nvPr/>
        </p:nvSpPr>
        <p:spPr>
          <a:xfrm>
            <a:off x="1339056" y="956469"/>
            <a:ext cx="6534944" cy="16748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4B9A5-6862-C04B-BAF6-A36C9B71447C}"/>
              </a:ext>
            </a:extLst>
          </p:cNvPr>
          <p:cNvSpPr/>
          <p:nvPr/>
        </p:nvSpPr>
        <p:spPr>
          <a:xfrm>
            <a:off x="1339056" y="2804319"/>
            <a:ext cx="6534944" cy="16748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94090-986A-DD48-BD20-A4D3AA68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74BA-E7FA-A745-820F-2F4B237D9A98}" type="datetime1">
              <a:rPr lang="en-US" smtClean="0"/>
              <a:t>12/21/18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5343C-B32D-7D49-81EC-486F4ACA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68BAA-6486-BF42-B68E-98A9A9E8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1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82EE-DB9A-1940-8F57-9CFD4B83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Mechanical design review and discussion 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F9AB-E339-2744-9D5A-EADB11DA7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40" y="841057"/>
            <a:ext cx="10515600" cy="523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Draft agenda: https://</a:t>
            </a:r>
            <a:r>
              <a:rPr lang="en-US" sz="1600" dirty="0" err="1"/>
              <a:t>docs.google.com</a:t>
            </a:r>
            <a:r>
              <a:rPr lang="en-US" sz="1600" dirty="0"/>
              <a:t>/document/d/1Liu2-oHSLKGhlhd7nCG99XuPl-BLQ2uoyIW5Ex3tw5s/edit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44E8C-E811-EA43-A151-E0C785A85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70" y="1203166"/>
            <a:ext cx="7186474" cy="55040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BBD17-8426-0542-B0ED-F9B6B09C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415-0F48-C74C-A03E-0CEDB8F7E064}" type="datetime1">
              <a:rPr lang="en-US" smtClean="0"/>
              <a:t>12/21/18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30163-8C31-7C47-9C85-703D2650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3B7B6-A475-7F4E-9B7D-780B3FB4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6A24D1-2F08-4E44-8ABA-3B903370D9D7}"/>
              </a:ext>
            </a:extLst>
          </p:cNvPr>
          <p:cNvSpPr txBox="1"/>
          <p:nvPr/>
        </p:nvSpPr>
        <p:spPr>
          <a:xfrm>
            <a:off x="6861223" y="2213073"/>
            <a:ext cx="4492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Staff/engineers from LANL, MIT and LBNL will </a:t>
            </a:r>
          </a:p>
          <a:p>
            <a:r>
              <a:rPr lang="en-US" dirty="0"/>
              <a:t>meet at CERN at the end of January 2019</a:t>
            </a:r>
          </a:p>
          <a:p>
            <a:r>
              <a:rPr lang="en-US" dirty="0"/>
              <a:t>1/27-2/1, 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5BDA8-0F38-1A4B-9B04-F4D4E15044E4}"/>
              </a:ext>
            </a:extLst>
          </p:cNvPr>
          <p:cNvSpPr txBox="1"/>
          <p:nvPr/>
        </p:nvSpPr>
        <p:spPr>
          <a:xfrm>
            <a:off x="6861223" y="3799880"/>
            <a:ext cx="4236673" cy="203132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Final Design Review:  ~Jan-Feb. 2020? </a:t>
            </a:r>
          </a:p>
          <a:p>
            <a:r>
              <a:rPr lang="en-US" dirty="0"/>
              <a:t>Then to proceed with production of carbon</a:t>
            </a:r>
          </a:p>
          <a:p>
            <a:r>
              <a:rPr lang="en-US" dirty="0"/>
              <a:t> and also non-composite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 barrel </a:t>
            </a:r>
          </a:p>
          <a:p>
            <a:pPr marL="285750" indent="-285750">
              <a:buFontTx/>
              <a:buChar char="-"/>
            </a:pPr>
            <a:r>
              <a:rPr lang="en-US" dirty="0"/>
              <a:t>Assembly jigs</a:t>
            </a:r>
          </a:p>
        </p:txBody>
      </p:sp>
    </p:spTree>
    <p:extLst>
      <p:ext uri="{BB962C8B-B14F-4D97-AF65-F5344CB8AC3E}">
        <p14:creationId xmlns:p14="http://schemas.microsoft.com/office/powerpoint/2010/main" val="246993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BD7D-C769-814B-A1A4-7D808624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HF/MVTX Workshop @LBNL </a:t>
            </a:r>
            <a:br>
              <a:rPr lang="en-US" dirty="0"/>
            </a:br>
            <a:r>
              <a:rPr lang="en-US" dirty="0"/>
              <a:t>Dates TBD soon (Feb 27 – Mar 1?)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0CD9B-D990-FC48-9E54-F5617911A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One day physics workshop</a:t>
            </a:r>
          </a:p>
          <a:p>
            <a:r>
              <a:rPr lang="en-US" dirty="0"/>
              <a:t>One day simulation workshop</a:t>
            </a:r>
          </a:p>
          <a:p>
            <a:r>
              <a:rPr lang="en-US" dirty="0"/>
              <a:t>One day mechanical design &amp; fab workshop</a:t>
            </a:r>
          </a:p>
          <a:p>
            <a:pPr lvl="1"/>
            <a:r>
              <a:rPr lang="en-US" dirty="0"/>
              <a:t>LANL, MIT, LBNL</a:t>
            </a:r>
          </a:p>
          <a:p>
            <a:pPr lvl="1"/>
            <a:r>
              <a:rPr lang="en-US" dirty="0"/>
              <a:t>Reevaluate mechanical design and cost estimate </a:t>
            </a:r>
          </a:p>
          <a:p>
            <a:pPr lvl="2"/>
            <a:r>
              <a:rPr lang="en-US" dirty="0"/>
              <a:t>To reduce carbon cost</a:t>
            </a:r>
          </a:p>
          <a:p>
            <a:pPr lvl="2"/>
            <a:r>
              <a:rPr lang="en-US" dirty="0"/>
              <a:t>Mechanical integration, with 2-layer INTT </a:t>
            </a:r>
          </a:p>
          <a:p>
            <a:pPr lvl="1"/>
            <a:r>
              <a:rPr lang="en-US" dirty="0"/>
              <a:t>Invite INTT group also?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BF47C-16FC-7845-AF8B-E153BD7E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2E9F-7925-7D49-BAEB-590D5CFE3C92}" type="datetime1">
              <a:rPr lang="en-US" smtClean="0"/>
              <a:t>12/21/18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0FC54-E2FA-7844-9DB1-653D001F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0338-B333-FD40-B20C-BA9C3205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1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E4F81D-98AA-4643-94A2-556CEDD1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MVTX Service: Racks &amp; Cables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9B6A9-FA1B-6C4E-8D78-D4FA7E74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55" y="1466850"/>
            <a:ext cx="8648295" cy="48676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E3CE9-F96D-534E-A4BB-737C5DBC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0F70-C4FE-BA46-B693-CE4F4600119E}" type="datetime1">
              <a:rPr lang="en-US" smtClean="0"/>
              <a:t>12/21/18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75B590-C018-6C40-A3B0-CB02E5D9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86A20-D41A-A64A-BABD-894CBD58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29B3-F60F-8246-9DAA-142BE2C5D3F6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A6377-5DC8-6C4D-8526-70E79F430E65}"/>
              </a:ext>
            </a:extLst>
          </p:cNvPr>
          <p:cNvSpPr txBox="1"/>
          <p:nvPr/>
        </p:nvSpPr>
        <p:spPr>
          <a:xfrm>
            <a:off x="9827045" y="2039727"/>
            <a:ext cx="157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Mickey, Walt</a:t>
            </a:r>
          </a:p>
          <a:p>
            <a:r>
              <a:rPr lang="en-US" dirty="0"/>
              <a:t>@FSU meeting</a:t>
            </a:r>
          </a:p>
        </p:txBody>
      </p:sp>
    </p:spTree>
    <p:extLst>
      <p:ext uri="{BB962C8B-B14F-4D97-AF65-F5344CB8AC3E}">
        <p14:creationId xmlns:p14="http://schemas.microsoft.com/office/powerpoint/2010/main" val="1226665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427</Words>
  <Application>Microsoft Macintosh PowerPoint</Application>
  <PresentationFormat>Widescreen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MVTX Update</vt:lpstr>
      <vt:lpstr>MVTX Project Update: 12/21/2018</vt:lpstr>
      <vt:lpstr>PowerPoint Presentation</vt:lpstr>
      <vt:lpstr>PowerPoint Presentation</vt:lpstr>
      <vt:lpstr>PowerPoint Presentation</vt:lpstr>
      <vt:lpstr>PowerPoint Presentation</vt:lpstr>
      <vt:lpstr>Mechanical design review and discussion @CERN</vt:lpstr>
      <vt:lpstr>HF/MVTX Workshop @LBNL  Dates TBD soon (Feb 27 – Mar 1?)</vt:lpstr>
      <vt:lpstr>MVTX Service: Racks &amp; Cables</vt:lpstr>
      <vt:lpstr>PowerPoint Presentation</vt:lpstr>
      <vt:lpstr>MVTX in P6: 12/21/2018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Project Update: 12/21/2018</dc:title>
  <dc:creator>Microsoft Office User</dc:creator>
  <cp:lastModifiedBy>Microsoft Office User</cp:lastModifiedBy>
  <cp:revision>54</cp:revision>
  <dcterms:created xsi:type="dcterms:W3CDTF">2018-12-20T20:26:13Z</dcterms:created>
  <dcterms:modified xsi:type="dcterms:W3CDTF">2018-12-21T18:35:35Z</dcterms:modified>
</cp:coreProperties>
</file>