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48"/>
  </p:notesMasterIdLst>
  <p:sldIdLst>
    <p:sldId id="256" r:id="rId2"/>
    <p:sldId id="257" r:id="rId3"/>
    <p:sldId id="321" r:id="rId4"/>
    <p:sldId id="354" r:id="rId5"/>
    <p:sldId id="333" r:id="rId6"/>
    <p:sldId id="264" r:id="rId7"/>
    <p:sldId id="369" r:id="rId8"/>
    <p:sldId id="368" r:id="rId9"/>
    <p:sldId id="355" r:id="rId10"/>
    <p:sldId id="356" r:id="rId11"/>
    <p:sldId id="415" r:id="rId12"/>
    <p:sldId id="416" r:id="rId13"/>
    <p:sldId id="364" r:id="rId14"/>
    <p:sldId id="345" r:id="rId15"/>
    <p:sldId id="388" r:id="rId16"/>
    <p:sldId id="386" r:id="rId17"/>
    <p:sldId id="417" r:id="rId18"/>
    <p:sldId id="389" r:id="rId19"/>
    <p:sldId id="418" r:id="rId20"/>
    <p:sldId id="392" r:id="rId21"/>
    <p:sldId id="393" r:id="rId22"/>
    <p:sldId id="394" r:id="rId23"/>
    <p:sldId id="395" r:id="rId24"/>
    <p:sldId id="396" r:id="rId25"/>
    <p:sldId id="397" r:id="rId26"/>
    <p:sldId id="400" r:id="rId27"/>
    <p:sldId id="401" r:id="rId28"/>
    <p:sldId id="402" r:id="rId29"/>
    <p:sldId id="413" r:id="rId30"/>
    <p:sldId id="408" r:id="rId31"/>
    <p:sldId id="409" r:id="rId32"/>
    <p:sldId id="410" r:id="rId33"/>
    <p:sldId id="421" r:id="rId34"/>
    <p:sldId id="403" r:id="rId35"/>
    <p:sldId id="268" r:id="rId36"/>
    <p:sldId id="412" r:id="rId37"/>
    <p:sldId id="411" r:id="rId38"/>
    <p:sldId id="422" r:id="rId39"/>
    <p:sldId id="404" r:id="rId40"/>
    <p:sldId id="405" r:id="rId41"/>
    <p:sldId id="407" r:id="rId42"/>
    <p:sldId id="423" r:id="rId43"/>
    <p:sldId id="259" r:id="rId44"/>
    <p:sldId id="292" r:id="rId45"/>
    <p:sldId id="294" r:id="rId46"/>
    <p:sldId id="424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3079"/>
    <p:restoredTop sz="94643"/>
  </p:normalViewPr>
  <p:slideViewPr>
    <p:cSldViewPr snapToGrid="0" snapToObjects="1">
      <p:cViewPr>
        <p:scale>
          <a:sx n="100" d="100"/>
          <a:sy n="100" d="100"/>
        </p:scale>
        <p:origin x="7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Relationship Id="rId2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A5F33B-444F-F44E-8B39-2F9245D70FB0}" type="datetimeFigureOut">
              <a:rPr lang="en-US" smtClean="0"/>
              <a:t>5/22/17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1C26E3-3F1C-1D4F-91A4-B9551B0F0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098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C9C25EA5-6ECB-EF43-8A39-3588832BA629}" type="slidenum">
              <a:rPr lang="en-US" altLang="x-none"/>
              <a:pPr/>
              <a:t>5</a:t>
            </a:fld>
            <a:endParaRPr lang="en-US" altLang="x-none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x-none" altLang="x-none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456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26E3-3F1C-1D4F-91A4-B9551B0F023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830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26E3-3F1C-1D4F-91A4-B9551B0F023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93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F88C-B960-7E49-85D4-C8E33F4BD5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F88C-B960-7E49-85D4-C8E33F4BD5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F88C-B960-7E49-85D4-C8E33F4BD5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625" y="273514"/>
            <a:ext cx="822787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5/22/17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Ming X. Liu  @CCNU 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54471-368D-A24D-9C8F-7AC2FA8B2B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681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28488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Ming X. Liu  @CCNU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F88C-B960-7E49-85D4-C8E33F4BD50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F88C-B960-7E49-85D4-C8E33F4BD5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F88C-B960-7E49-85D4-C8E33F4BD5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F88C-B960-7E49-85D4-C8E33F4BD5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F88C-B960-7E49-85D4-C8E33F4BD5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F88C-B960-7E49-85D4-C8E33F4BD5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F88C-B960-7E49-85D4-C8E33F4BD5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F88C-B960-7E49-85D4-C8E33F4BD5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Ming X. Liu  @CCNU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3F88C-B960-7E49-85D4-C8E33F4BD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153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3.emf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oleObject" Target="../embeddings/oleObject2.bin"/><Relationship Id="rId9" Type="http://schemas.openxmlformats.org/officeDocument/2006/relationships/image" Target="../media/image14.emf"/><Relationship Id="rId10" Type="http://schemas.openxmlformats.org/officeDocument/2006/relationships/image" Target="../media/image1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emf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png"/><Relationship Id="rId5" Type="http://schemas.openxmlformats.org/officeDocument/2006/relationships/image" Target="../media/image32.emf"/><Relationship Id="rId6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emf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Relationship Id="rId3" Type="http://schemas.openxmlformats.org/officeDocument/2006/relationships/image" Target="../media/image4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jpe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emf"/><Relationship Id="rId3" Type="http://schemas.openxmlformats.org/officeDocument/2006/relationships/image" Target="../media/image58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tiff"/><Relationship Id="rId3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emf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7" Type="http://schemas.openxmlformats.org/officeDocument/2006/relationships/image" Target="../media/image8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4" Type="http://schemas.openxmlformats.org/officeDocument/2006/relationships/image" Target="../media/image94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2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www.facebook.com/sPHENIX.Experiment/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6.jpeg"/><Relationship Id="rId3" Type="http://schemas.openxmlformats.org/officeDocument/2006/relationships/image" Target="../media/image97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99.png"/><Relationship Id="rId5" Type="http://schemas.openxmlformats.org/officeDocument/2006/relationships/image" Target="../media/image100.jpeg"/><Relationship Id="rId6" Type="http://schemas.openxmlformats.org/officeDocument/2006/relationships/image" Target="../media/image101.png"/><Relationship Id="rId7" Type="http://schemas.openxmlformats.org/officeDocument/2006/relationships/image" Target="../media/image102.png"/><Relationship Id="rId8" Type="http://schemas.openxmlformats.org/officeDocument/2006/relationships/image" Target="../media/image10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510178"/>
            <a:ext cx="6858000" cy="1790700"/>
          </a:xfrm>
        </p:spPr>
        <p:txBody>
          <a:bodyPr/>
          <a:lstStyle/>
          <a:p>
            <a:r>
              <a:rPr lang="en-US" dirty="0" err="1" smtClean="0"/>
              <a:t>sPHENIX</a:t>
            </a:r>
            <a:r>
              <a:rPr lang="en-US" dirty="0" smtClean="0"/>
              <a:t> @RHIC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Ming </a:t>
            </a:r>
            <a:r>
              <a:rPr lang="en-US" dirty="0" err="1" smtClean="0"/>
              <a:t>Xiong</a:t>
            </a:r>
            <a:r>
              <a:rPr lang="en-US" dirty="0" smtClean="0"/>
              <a:t> Liu</a:t>
            </a:r>
          </a:p>
          <a:p>
            <a:r>
              <a:rPr lang="en-US" dirty="0" smtClean="0"/>
              <a:t>Los Alamos National Laboratory</a:t>
            </a:r>
          </a:p>
          <a:p>
            <a:r>
              <a:rPr lang="en-US" dirty="0" smtClean="0"/>
              <a:t>5/22/2017 @CCNU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24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5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Large Jet Quenching Observed @RHIC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514" y="1408548"/>
            <a:ext cx="5220485" cy="4075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057" y="2868180"/>
            <a:ext cx="3127475" cy="2249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30" y="1408548"/>
            <a:ext cx="3201402" cy="9763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5792" y="5668620"/>
            <a:ext cx="74467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QGP density &gt; 10x normal nucleus 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15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457200" y="111125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Study QGP with Jets</a:t>
            </a:r>
            <a:endParaRPr lang="en-US" sz="36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70" name="Content Placeholder 2"/>
          <p:cNvSpPr>
            <a:spLocks noGrp="1"/>
          </p:cNvSpPr>
          <p:nvPr>
            <p:ph idx="1"/>
          </p:nvPr>
        </p:nvSpPr>
        <p:spPr>
          <a:xfrm>
            <a:off x="44450" y="1285875"/>
            <a:ext cx="5092700" cy="3914775"/>
          </a:xfrm>
        </p:spPr>
        <p:txBody>
          <a:bodyPr/>
          <a:lstStyle/>
          <a:p>
            <a:r>
              <a:rPr lang="en-US" altLang="x-none" sz="2000">
                <a:latin typeface="Arial" charset="0"/>
              </a:rPr>
              <a:t>Various parton energy loss mechanisms </a:t>
            </a:r>
          </a:p>
          <a:p>
            <a:pPr lvl="1"/>
            <a:endParaRPr lang="en-US" altLang="x-none" sz="1800">
              <a:latin typeface="Arial" charset="0"/>
            </a:endParaRPr>
          </a:p>
          <a:p>
            <a:pPr lvl="1"/>
            <a:r>
              <a:rPr lang="en-US" altLang="x-none" sz="1800">
                <a:latin typeface="Arial" charset="0"/>
              </a:rPr>
              <a:t>Radiative energy loss</a:t>
            </a:r>
          </a:p>
          <a:p>
            <a:pPr lvl="2"/>
            <a:r>
              <a:rPr lang="en-US" altLang="x-none" sz="1600">
                <a:latin typeface="Arial" charset="0"/>
              </a:rPr>
              <a:t>e.g. DGLV, BDMPS, AMY …</a:t>
            </a:r>
          </a:p>
          <a:p>
            <a:pPr lvl="2"/>
            <a:endParaRPr lang="en-US" altLang="x-none">
              <a:latin typeface="Arial" charset="0"/>
            </a:endParaRPr>
          </a:p>
          <a:p>
            <a:pPr lvl="2"/>
            <a:endParaRPr lang="en-US" altLang="x-none">
              <a:latin typeface="Arial" charset="0"/>
            </a:endParaRPr>
          </a:p>
          <a:p>
            <a:pPr lvl="2"/>
            <a:endParaRPr lang="en-US" altLang="x-none">
              <a:latin typeface="Arial" charset="0"/>
            </a:endParaRPr>
          </a:p>
          <a:p>
            <a:pPr lvl="2"/>
            <a:endParaRPr lang="en-US" altLang="x-none">
              <a:latin typeface="Arial" charset="0"/>
            </a:endParaRPr>
          </a:p>
          <a:p>
            <a:pPr lvl="1"/>
            <a:r>
              <a:rPr lang="en-US" altLang="x-none" sz="1800">
                <a:latin typeface="Arial" charset="0"/>
              </a:rPr>
              <a:t>Collisional energy loss </a:t>
            </a:r>
          </a:p>
        </p:txBody>
      </p:sp>
      <p:graphicFrame>
        <p:nvGraphicFramePr>
          <p:cNvPr id="7172" name="Object 4"/>
          <p:cNvGraphicFramePr>
            <a:graphicFrameLocks noChangeAspect="1"/>
          </p:cNvGraphicFramePr>
          <p:nvPr/>
        </p:nvGraphicFramePr>
        <p:xfrm>
          <a:off x="5734050" y="5011738"/>
          <a:ext cx="3019425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6" name="Equation" r:id="rId3" imgW="1803400" imgH="393700" progId="Equation.3">
                  <p:embed/>
                </p:oleObj>
              </mc:Choice>
              <mc:Fallback>
                <p:oleObj name="Equation" r:id="rId3" imgW="18034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4050" y="5011738"/>
                        <a:ext cx="3019425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3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09"/>
          <a:stretch>
            <a:fillRect/>
          </a:stretch>
        </p:blipFill>
        <p:spPr bwMode="auto">
          <a:xfrm>
            <a:off x="646113" y="2674938"/>
            <a:ext cx="1635125" cy="121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47"/>
          <a:stretch>
            <a:fillRect/>
          </a:stretch>
        </p:blipFill>
        <p:spPr bwMode="auto">
          <a:xfrm>
            <a:off x="754063" y="4714875"/>
            <a:ext cx="1427162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4"/>
          <a:stretch>
            <a:fillRect/>
          </a:stretch>
        </p:blipFill>
        <p:spPr bwMode="auto">
          <a:xfrm>
            <a:off x="5921375" y="4041775"/>
            <a:ext cx="3222625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188" y="2243138"/>
            <a:ext cx="2917825" cy="271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178" name="Object 8"/>
          <p:cNvGraphicFramePr>
            <a:graphicFrameLocks noChangeAspect="1"/>
          </p:cNvGraphicFramePr>
          <p:nvPr/>
        </p:nvGraphicFramePr>
        <p:xfrm>
          <a:off x="2943225" y="5672138"/>
          <a:ext cx="3294063" cy="700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7" name="Equation" r:id="rId8" imgW="2298700" imgH="457200" progId="Equation.3">
                  <p:embed/>
                </p:oleObj>
              </mc:Choice>
              <mc:Fallback>
                <p:oleObj name="Equation" r:id="rId8" imgW="22987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43225" y="5672138"/>
                        <a:ext cx="3294063" cy="7000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9" name="Text Box 9"/>
          <p:cNvSpPr txBox="1">
            <a:spLocks noChangeArrowheads="1"/>
          </p:cNvSpPr>
          <p:nvPr/>
        </p:nvSpPr>
        <p:spPr bwMode="auto">
          <a:xfrm>
            <a:off x="2463800" y="5122863"/>
            <a:ext cx="2946400" cy="5222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1400">
                <a:latin typeface="Arial" charset="0"/>
              </a:rPr>
              <a:t>Theoretical quenching  factor</a:t>
            </a:r>
          </a:p>
          <a:p>
            <a:pPr algn="ctr"/>
            <a:r>
              <a:rPr lang="en-US" altLang="x-none" sz="1400">
                <a:latin typeface="Arial" charset="0"/>
              </a:rPr>
              <a:t>- much model dependent!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altLang="x-none" smtClean="0">
                <a:solidFill>
                  <a:srgbClr val="898989"/>
                </a:solidFill>
              </a:rPr>
              <a:t>5/22/17</a:t>
            </a:r>
            <a:endParaRPr lang="en-US" altLang="x-none">
              <a:solidFill>
                <a:srgbClr val="89898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 X. Liu  @CCNU </a:t>
            </a:r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27754" y="1195009"/>
            <a:ext cx="3201945" cy="249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29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QGP Color Screening and J/Psi Suppression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1997" t="31153" r="41663" b="48043"/>
          <a:stretch/>
        </p:blipFill>
        <p:spPr>
          <a:xfrm>
            <a:off x="208293" y="1449325"/>
            <a:ext cx="2926080" cy="158040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77540" y="3512103"/>
            <a:ext cx="7789502" cy="2844247"/>
            <a:chOff x="1307076" y="1065277"/>
            <a:chExt cx="6643885" cy="222372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8602" y="1065277"/>
              <a:ext cx="6552359" cy="222372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l="31595" r="30163"/>
            <a:stretch/>
          </p:blipFill>
          <p:spPr>
            <a:xfrm>
              <a:off x="1307076" y="1241747"/>
              <a:ext cx="2152837" cy="1939106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6433001" y="1714705"/>
            <a:ext cx="271099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Plasma Debye Length:</a:t>
            </a:r>
          </a:p>
          <a:p>
            <a:endParaRPr lang="en-US" b="1" dirty="0" smtClean="0">
              <a:solidFill>
                <a:srgbClr val="0000FF"/>
              </a:solidFill>
            </a:endParaRPr>
          </a:p>
          <a:p>
            <a:r>
              <a:rPr lang="en-US" b="1" dirty="0" smtClean="0">
                <a:solidFill>
                  <a:srgbClr val="0000FF"/>
                </a:solidFill>
              </a:rPr>
              <a:t>The shorter the </a:t>
            </a:r>
            <a:r>
              <a:rPr lang="en-US" b="1" dirty="0" err="1" smtClean="0">
                <a:solidFill>
                  <a:srgbClr val="0000FF"/>
                </a:solidFill>
              </a:rPr>
              <a:t>r</a:t>
            </a:r>
            <a:r>
              <a:rPr lang="en-US" b="1" baseline="-25000" dirty="0" err="1" smtClean="0">
                <a:solidFill>
                  <a:srgbClr val="0000FF"/>
                </a:solidFill>
              </a:rPr>
              <a:t>D</a:t>
            </a:r>
            <a:r>
              <a:rPr lang="en-US" b="1" dirty="0" smtClean="0">
                <a:solidFill>
                  <a:srgbClr val="0000FF"/>
                </a:solidFill>
              </a:rPr>
              <a:t>, 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the stronger the screening 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effects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7344" y="1480441"/>
            <a:ext cx="2567388" cy="1711592"/>
          </a:xfrm>
          <a:prstGeom prst="rect">
            <a:avLst/>
          </a:prstGeom>
        </p:spPr>
      </p:pic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4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157" y="0"/>
            <a:ext cx="8397922" cy="1244599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J/Psi Suppression: RHIC vs LHC </a:t>
            </a:r>
            <a:br>
              <a:rPr lang="en-US" sz="4000" dirty="0" smtClean="0"/>
            </a:br>
            <a:r>
              <a:rPr lang="en-US" sz="2400" dirty="0" smtClean="0">
                <a:solidFill>
                  <a:srgbClr val="0432FF"/>
                </a:solidFill>
              </a:rPr>
              <a:t>become more complicated/interesting! </a:t>
            </a:r>
            <a:endParaRPr lang="en-US" sz="2400" dirty="0">
              <a:solidFill>
                <a:srgbClr val="0432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967" y="1144192"/>
            <a:ext cx="7325897" cy="539802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928007" y="5050253"/>
            <a:ext cx="983900" cy="640749"/>
            <a:chOff x="2505519" y="5194631"/>
            <a:chExt cx="983900" cy="640749"/>
          </a:xfrm>
        </p:grpSpPr>
        <p:sp>
          <p:nvSpPr>
            <p:cNvPr id="7" name="Oval 6"/>
            <p:cNvSpPr/>
            <p:nvPr/>
          </p:nvSpPr>
          <p:spPr>
            <a:xfrm>
              <a:off x="2505519" y="5194631"/>
              <a:ext cx="343221" cy="35470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3146198" y="5480680"/>
              <a:ext cx="343221" cy="35470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flipV="1">
              <a:off x="2677130" y="5503515"/>
              <a:ext cx="560595" cy="4571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752211" y="5242757"/>
            <a:ext cx="1258479" cy="354701"/>
            <a:chOff x="7768253" y="5194631"/>
            <a:chExt cx="1258479" cy="354701"/>
          </a:xfrm>
        </p:grpSpPr>
        <p:sp>
          <p:nvSpPr>
            <p:cNvPr id="5" name="Oval 4"/>
            <p:cNvSpPr/>
            <p:nvPr/>
          </p:nvSpPr>
          <p:spPr>
            <a:xfrm>
              <a:off x="7768253" y="5194631"/>
              <a:ext cx="343221" cy="35470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8683511" y="5194631"/>
              <a:ext cx="343221" cy="35470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 flipV="1">
              <a:off x="8122916" y="5194729"/>
              <a:ext cx="560595" cy="354603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752008" y="3247078"/>
            <a:ext cx="21718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Large recombination 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@LHC?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04244" y="5096941"/>
            <a:ext cx="1945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Large suppression 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@RHIC ?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33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" y="0"/>
            <a:ext cx="8655050" cy="1476954"/>
          </a:xfrm>
        </p:spPr>
        <p:txBody>
          <a:bodyPr>
            <a:normAutofit/>
          </a:bodyPr>
          <a:lstStyle/>
          <a:p>
            <a:pPr algn="ctr"/>
            <a:r>
              <a:rPr lang="en-US" altLang="x-none" sz="3600" dirty="0" smtClean="0"/>
              <a:t>Established “QGP” but Lack of Detailed Understanding of its Properties</a:t>
            </a:r>
            <a:endParaRPr lang="en-US" altLang="x-none" sz="2400" i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5113" y="1249363"/>
            <a:ext cx="4137025" cy="2052637"/>
          </a:xfrm>
        </p:spPr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0432FF"/>
                </a:solidFill>
                <a:ea typeface="+mn-ea"/>
              </a:rPr>
              <a:t>Parton </a:t>
            </a:r>
            <a:r>
              <a:rPr lang="en-US" dirty="0" err="1" smtClean="0">
                <a:solidFill>
                  <a:srgbClr val="0432FF"/>
                </a:solidFill>
                <a:ea typeface="+mn-ea"/>
              </a:rPr>
              <a:t>dE/dx</a:t>
            </a:r>
            <a:r>
              <a:rPr lang="en-US" dirty="0" smtClean="0">
                <a:solidFill>
                  <a:srgbClr val="0432FF"/>
                </a:solidFill>
                <a:ea typeface="+mn-ea"/>
              </a:rPr>
              <a:t> &amp; QGP properties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Radiation &amp; collisional </a:t>
            </a:r>
            <a:r>
              <a:rPr lang="en-US" dirty="0" err="1" smtClean="0">
                <a:ea typeface="+mn-ea"/>
              </a:rPr>
              <a:t>dE</a:t>
            </a:r>
            <a:r>
              <a:rPr lang="en-US" dirty="0" smtClean="0">
                <a:ea typeface="+mn-ea"/>
              </a:rPr>
              <a:t>/</a:t>
            </a:r>
            <a:r>
              <a:rPr lang="en-US" dirty="0" err="1" smtClean="0">
                <a:ea typeface="+mn-ea"/>
              </a:rPr>
              <a:t>dX</a:t>
            </a:r>
            <a:r>
              <a:rPr lang="en-US" dirty="0" smtClean="0">
                <a:ea typeface="+mn-ea"/>
              </a:rPr>
              <a:t> </a:t>
            </a:r>
          </a:p>
          <a:p>
            <a:pPr lvl="2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</a:rPr>
              <a:t>Light </a:t>
            </a:r>
            <a:r>
              <a:rPr lang="en-US" dirty="0" err="1" smtClean="0">
                <a:ea typeface="+mn-ea"/>
              </a:rPr>
              <a:t>vs</a:t>
            </a:r>
            <a:r>
              <a:rPr lang="en-US" dirty="0" smtClean="0">
                <a:ea typeface="+mn-ea"/>
              </a:rPr>
              <a:t> heavy quarks 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CNM effects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70293" y="1365250"/>
            <a:ext cx="4267200" cy="1936750"/>
          </a:xfrm>
        </p:spPr>
        <p:txBody>
          <a:bodyPr>
            <a:normAutofit fontScale="92500"/>
          </a:bodyPr>
          <a:lstStyle/>
          <a:p>
            <a:pPr>
              <a:lnSpc>
                <a:spcPct val="80000"/>
              </a:lnSpc>
            </a:pPr>
            <a:r>
              <a:rPr lang="en-US" altLang="x-none" sz="2400" dirty="0">
                <a:solidFill>
                  <a:srgbClr val="0000FF"/>
                </a:solidFill>
              </a:rPr>
              <a:t>QGP color screening </a:t>
            </a:r>
            <a:r>
              <a:rPr lang="en-US" altLang="x-none" sz="2400" dirty="0"/>
              <a:t>&amp;</a:t>
            </a:r>
            <a:r>
              <a:rPr lang="en-US" altLang="x-none" sz="2400" dirty="0">
                <a:solidFill>
                  <a:srgbClr val="0000FF"/>
                </a:solidFill>
              </a:rPr>
              <a:t> heavy </a:t>
            </a:r>
            <a:r>
              <a:rPr lang="en-US" altLang="x-none" sz="2400" dirty="0" err="1">
                <a:solidFill>
                  <a:srgbClr val="0000FF"/>
                </a:solidFill>
              </a:rPr>
              <a:t>quarkonia</a:t>
            </a:r>
            <a:r>
              <a:rPr lang="en-US" altLang="x-none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>
                <a:solidFill>
                  <a:srgbClr val="0000FF"/>
                </a:solidFill>
              </a:rPr>
              <a:t>“</a:t>
            </a:r>
            <a:r>
              <a:rPr lang="en-US" altLang="x-none" sz="2400" dirty="0">
                <a:solidFill>
                  <a:srgbClr val="0000FF"/>
                </a:solidFill>
              </a:rPr>
              <a:t>melting</a:t>
            </a:r>
            <a:r>
              <a:rPr lang="en-US" altLang="en-US" sz="2400" dirty="0">
                <a:solidFill>
                  <a:srgbClr val="0000FF"/>
                </a:solidFill>
              </a:rPr>
              <a:t>”</a:t>
            </a:r>
            <a:endParaRPr lang="en-US" altLang="x-none" sz="2400" dirty="0">
              <a:solidFill>
                <a:srgbClr val="0000FF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altLang="x-none" sz="2000" dirty="0" smtClean="0"/>
              <a:t>Color </a:t>
            </a:r>
            <a:r>
              <a:rPr lang="en-US" altLang="x-none" sz="2000" dirty="0"/>
              <a:t>screening &amp; recombination</a:t>
            </a:r>
          </a:p>
          <a:p>
            <a:pPr lvl="1">
              <a:lnSpc>
                <a:spcPct val="80000"/>
              </a:lnSpc>
            </a:pPr>
            <a:r>
              <a:rPr lang="en-US" altLang="x-none" sz="2000" dirty="0"/>
              <a:t>CNM effects</a:t>
            </a:r>
          </a:p>
        </p:txBody>
      </p:sp>
      <p:pic>
        <p:nvPicPr>
          <p:cNvPr id="6144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2388" y="1703388"/>
            <a:ext cx="1014412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0" name="Footer Placeholder 4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 X. Liu  @CCNU </a:t>
            </a:r>
            <a:endParaRPr lang="en-US"/>
          </a:p>
        </p:txBody>
      </p:sp>
      <p:sp>
        <p:nvSpPr>
          <p:cNvPr id="51" name="Date Placeholder 50"/>
          <p:cNvSpPr>
            <a:spLocks noGrp="1"/>
          </p:cNvSpPr>
          <p:nvPr>
            <p:ph type="dt" sz="quarter" idx="10"/>
          </p:nvPr>
        </p:nvSpPr>
        <p:spPr/>
        <p:txBody>
          <a:bodyPr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5/22/17</a:t>
            </a:r>
            <a:endParaRPr lang="en-US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614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0" y="3606800"/>
            <a:ext cx="3017838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9" name="TextBox 56"/>
          <p:cNvSpPr txBox="1">
            <a:spLocks noChangeArrowheads="1"/>
          </p:cNvSpPr>
          <p:nvPr/>
        </p:nvSpPr>
        <p:spPr bwMode="auto">
          <a:xfrm>
            <a:off x="1190173" y="3313669"/>
            <a:ext cx="18056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altLang="x-none" dirty="0" smtClean="0"/>
              <a:t>“Jet suppression”</a:t>
            </a:r>
            <a:endParaRPr lang="en-US" altLang="x-none" dirty="0"/>
          </a:p>
        </p:txBody>
      </p:sp>
      <p:sp>
        <p:nvSpPr>
          <p:cNvPr id="61450" name="TextBox 57"/>
          <p:cNvSpPr txBox="1">
            <a:spLocks noChangeArrowheads="1"/>
          </p:cNvSpPr>
          <p:nvPr/>
        </p:nvSpPr>
        <p:spPr bwMode="auto">
          <a:xfrm>
            <a:off x="6340475" y="3236913"/>
            <a:ext cx="19620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altLang="x-none" dirty="0" smtClean="0"/>
              <a:t>“J/Psi suppression”</a:t>
            </a:r>
            <a:endParaRPr lang="en-US" altLang="x-none" dirty="0"/>
          </a:p>
        </p:txBody>
      </p:sp>
      <p:pic>
        <p:nvPicPr>
          <p:cNvPr id="61451" name="Image 2" descr="RAAvsPHENIX2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7988" y="3529013"/>
            <a:ext cx="3638550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2950" y="4040188"/>
            <a:ext cx="2205038" cy="21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53" name="Group 52"/>
          <p:cNvGrpSpPr>
            <a:grpSpLocks/>
          </p:cNvGrpSpPr>
          <p:nvPr/>
        </p:nvGrpSpPr>
        <p:grpSpPr bwMode="auto">
          <a:xfrm>
            <a:off x="3565525" y="2492375"/>
            <a:ext cx="1357313" cy="1095375"/>
            <a:chOff x="7441318" y="990518"/>
            <a:chExt cx="1398852" cy="1031896"/>
          </a:xfrm>
        </p:grpSpPr>
        <p:sp>
          <p:nvSpPr>
            <p:cNvPr id="61457" name="Oval 137"/>
            <p:cNvSpPr>
              <a:spLocks noChangeArrowheads="1"/>
            </p:cNvSpPr>
            <p:nvPr/>
          </p:nvSpPr>
          <p:spPr bwMode="auto">
            <a:xfrm>
              <a:off x="7787569" y="1208418"/>
              <a:ext cx="571412" cy="671231"/>
            </a:xfrm>
            <a:prstGeom prst="ellipse">
              <a:avLst/>
            </a:prstGeom>
            <a:gradFill rotWithShape="0">
              <a:gsLst>
                <a:gs pos="0">
                  <a:srgbClr val="4D0808"/>
                </a:gs>
                <a:gs pos="30000">
                  <a:srgbClr val="FF0300"/>
                </a:gs>
                <a:gs pos="55000">
                  <a:srgbClr val="FF7A00"/>
                </a:gs>
                <a:gs pos="100000">
                  <a:srgbClr val="FFF2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endParaRPr lang="x-none" altLang="x-none"/>
            </a:p>
          </p:txBody>
        </p:sp>
        <p:grpSp>
          <p:nvGrpSpPr>
            <p:cNvPr id="61458" name="Group 138"/>
            <p:cNvGrpSpPr>
              <a:grpSpLocks/>
            </p:cNvGrpSpPr>
            <p:nvPr/>
          </p:nvGrpSpPr>
          <p:grpSpPr bwMode="auto">
            <a:xfrm>
              <a:off x="8128088" y="990518"/>
              <a:ext cx="712082" cy="498414"/>
              <a:chOff x="1832" y="1505"/>
              <a:chExt cx="471" cy="454"/>
            </a:xfrm>
          </p:grpSpPr>
          <p:grpSp>
            <p:nvGrpSpPr>
              <p:cNvPr id="61478" name="Group 139"/>
              <p:cNvGrpSpPr>
                <a:grpSpLocks/>
              </p:cNvGrpSpPr>
              <p:nvPr/>
            </p:nvGrpSpPr>
            <p:grpSpPr bwMode="auto">
              <a:xfrm rot="2723132">
                <a:off x="1841" y="1496"/>
                <a:ext cx="454" cy="471"/>
                <a:chOff x="1610" y="2387"/>
                <a:chExt cx="454" cy="816"/>
              </a:xfrm>
            </p:grpSpPr>
            <p:sp>
              <p:nvSpPr>
                <p:cNvPr id="61491" name="Oval 140"/>
                <p:cNvSpPr>
                  <a:spLocks noChangeArrowheads="1"/>
                </p:cNvSpPr>
                <p:nvPr/>
              </p:nvSpPr>
              <p:spPr bwMode="auto">
                <a:xfrm>
                  <a:off x="1610" y="2387"/>
                  <a:ext cx="454" cy="227"/>
                </a:xfrm>
                <a:prstGeom prst="ellipse">
                  <a:avLst/>
                </a:prstGeom>
                <a:solidFill>
                  <a:srgbClr val="EAEAEA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9pPr>
                </a:lstStyle>
                <a:p>
                  <a:endParaRPr lang="x-none" altLang="x-none"/>
                </a:p>
              </p:txBody>
            </p:sp>
            <p:sp>
              <p:nvSpPr>
                <p:cNvPr id="61492" name="Line 141"/>
                <p:cNvSpPr>
                  <a:spLocks noChangeShapeType="1"/>
                </p:cNvSpPr>
                <p:nvPr/>
              </p:nvSpPr>
              <p:spPr bwMode="auto">
                <a:xfrm flipV="1">
                  <a:off x="1837" y="2523"/>
                  <a:ext cx="227" cy="6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493" name="Line 142"/>
                <p:cNvSpPr>
                  <a:spLocks noChangeShapeType="1"/>
                </p:cNvSpPr>
                <p:nvPr/>
              </p:nvSpPr>
              <p:spPr bwMode="auto">
                <a:xfrm flipH="1" flipV="1">
                  <a:off x="1610" y="2523"/>
                  <a:ext cx="227" cy="6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1479" name="Group 143"/>
              <p:cNvGrpSpPr>
                <a:grpSpLocks/>
              </p:cNvGrpSpPr>
              <p:nvPr/>
            </p:nvGrpSpPr>
            <p:grpSpPr bwMode="auto">
              <a:xfrm>
                <a:off x="1869" y="1657"/>
                <a:ext cx="300" cy="283"/>
                <a:chOff x="1086" y="2069"/>
                <a:chExt cx="300" cy="283"/>
              </a:xfrm>
            </p:grpSpPr>
            <p:sp>
              <p:nvSpPr>
                <p:cNvPr id="61480" name="Line 144"/>
                <p:cNvSpPr>
                  <a:spLocks noChangeShapeType="1"/>
                </p:cNvSpPr>
                <p:nvPr/>
              </p:nvSpPr>
              <p:spPr bwMode="auto">
                <a:xfrm flipV="1">
                  <a:off x="1111" y="2069"/>
                  <a:ext cx="227" cy="251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481" name="Line 145"/>
                <p:cNvSpPr>
                  <a:spLocks noChangeShapeType="1"/>
                </p:cNvSpPr>
                <p:nvPr/>
              </p:nvSpPr>
              <p:spPr bwMode="auto">
                <a:xfrm flipV="1">
                  <a:off x="1111" y="2128"/>
                  <a:ext cx="275" cy="19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482" name="Line 146"/>
                <p:cNvSpPr>
                  <a:spLocks noChangeShapeType="1"/>
                </p:cNvSpPr>
                <p:nvPr/>
              </p:nvSpPr>
              <p:spPr bwMode="auto">
                <a:xfrm flipV="1">
                  <a:off x="1111" y="2128"/>
                  <a:ext cx="137" cy="19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61483" name="Group 147"/>
                <p:cNvGrpSpPr>
                  <a:grpSpLocks/>
                </p:cNvGrpSpPr>
                <p:nvPr/>
              </p:nvGrpSpPr>
              <p:grpSpPr bwMode="auto">
                <a:xfrm>
                  <a:off x="1111" y="2080"/>
                  <a:ext cx="229" cy="240"/>
                  <a:chOff x="1111" y="2080"/>
                  <a:chExt cx="229" cy="240"/>
                </a:xfrm>
              </p:grpSpPr>
              <p:sp>
                <p:nvSpPr>
                  <p:cNvPr id="61488" name="Line 14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11" y="2080"/>
                    <a:ext cx="91" cy="24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489" name="Line 14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11" y="2272"/>
                    <a:ext cx="229" cy="4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490" name="Line 15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11" y="2224"/>
                    <a:ext cx="229" cy="9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1484" name="Line 151"/>
                <p:cNvSpPr>
                  <a:spLocks noChangeShapeType="1"/>
                </p:cNvSpPr>
                <p:nvPr/>
              </p:nvSpPr>
              <p:spPr bwMode="auto">
                <a:xfrm rot="20481028" flipV="1">
                  <a:off x="1086" y="2144"/>
                  <a:ext cx="54" cy="16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61485" name="Group 152"/>
                <p:cNvGrpSpPr>
                  <a:grpSpLocks/>
                </p:cNvGrpSpPr>
                <p:nvPr/>
              </p:nvGrpSpPr>
              <p:grpSpPr bwMode="auto">
                <a:xfrm rot="1420416">
                  <a:off x="1112" y="2288"/>
                  <a:ext cx="136" cy="64"/>
                  <a:chOff x="1156" y="2710"/>
                  <a:chExt cx="136" cy="64"/>
                </a:xfrm>
              </p:grpSpPr>
              <p:sp>
                <p:nvSpPr>
                  <p:cNvPr id="61486" name="Line 1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56" y="2742"/>
                    <a:ext cx="136" cy="32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487" name="Line 15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56" y="2710"/>
                    <a:ext cx="136" cy="64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61459" name="Line 155"/>
            <p:cNvSpPr>
              <a:spLocks noChangeShapeType="1"/>
            </p:cNvSpPr>
            <p:nvPr/>
          </p:nvSpPr>
          <p:spPr bwMode="auto">
            <a:xfrm flipH="1">
              <a:off x="7994209" y="1428822"/>
              <a:ext cx="239624" cy="201202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60" name="Text Box 161"/>
            <p:cNvSpPr txBox="1">
              <a:spLocks noChangeArrowheads="1"/>
            </p:cNvSpPr>
            <p:nvPr/>
          </p:nvSpPr>
          <p:spPr bwMode="auto">
            <a:xfrm>
              <a:off x="8373533" y="1040610"/>
              <a:ext cx="262908" cy="521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r>
                <a:rPr lang="en-US" altLang="x-none" b="1">
                  <a:solidFill>
                    <a:srgbClr val="FF0000"/>
                  </a:solidFill>
                  <a:latin typeface="Times New Roman" charset="0"/>
                </a:rPr>
                <a:t>h</a:t>
              </a:r>
              <a:endParaRPr lang="en-US" altLang="x-none" b="1" baseline="30000">
                <a:solidFill>
                  <a:srgbClr val="FF0000"/>
                </a:solidFill>
                <a:latin typeface="Times New Roman" charset="0"/>
              </a:endParaRPr>
            </a:p>
          </p:txBody>
        </p:sp>
        <p:grpSp>
          <p:nvGrpSpPr>
            <p:cNvPr id="61461" name="Group 138"/>
            <p:cNvGrpSpPr>
              <a:grpSpLocks/>
            </p:cNvGrpSpPr>
            <p:nvPr/>
          </p:nvGrpSpPr>
          <p:grpSpPr bwMode="auto">
            <a:xfrm rot="10800000">
              <a:off x="7441318" y="1524000"/>
              <a:ext cx="712082" cy="498414"/>
              <a:chOff x="1832" y="1505"/>
              <a:chExt cx="471" cy="454"/>
            </a:xfrm>
          </p:grpSpPr>
          <p:grpSp>
            <p:nvGrpSpPr>
              <p:cNvPr id="61462" name="Group 139"/>
              <p:cNvGrpSpPr>
                <a:grpSpLocks/>
              </p:cNvGrpSpPr>
              <p:nvPr/>
            </p:nvGrpSpPr>
            <p:grpSpPr bwMode="auto">
              <a:xfrm rot="2723132">
                <a:off x="1841" y="1496"/>
                <a:ext cx="454" cy="471"/>
                <a:chOff x="1610" y="2387"/>
                <a:chExt cx="454" cy="816"/>
              </a:xfrm>
            </p:grpSpPr>
            <p:sp>
              <p:nvSpPr>
                <p:cNvPr id="61475" name="Oval 140"/>
                <p:cNvSpPr>
                  <a:spLocks noChangeArrowheads="1"/>
                </p:cNvSpPr>
                <p:nvPr/>
              </p:nvSpPr>
              <p:spPr bwMode="auto">
                <a:xfrm>
                  <a:off x="1610" y="2387"/>
                  <a:ext cx="454" cy="227"/>
                </a:xfrm>
                <a:prstGeom prst="ellipse">
                  <a:avLst/>
                </a:prstGeom>
                <a:solidFill>
                  <a:srgbClr val="EAEAEA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9pPr>
                </a:lstStyle>
                <a:p>
                  <a:endParaRPr lang="x-none" altLang="x-none"/>
                </a:p>
              </p:txBody>
            </p:sp>
            <p:sp>
              <p:nvSpPr>
                <p:cNvPr id="61476" name="Line 141"/>
                <p:cNvSpPr>
                  <a:spLocks noChangeShapeType="1"/>
                </p:cNvSpPr>
                <p:nvPr/>
              </p:nvSpPr>
              <p:spPr bwMode="auto">
                <a:xfrm flipV="1">
                  <a:off x="1837" y="2523"/>
                  <a:ext cx="227" cy="6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477" name="Line 142"/>
                <p:cNvSpPr>
                  <a:spLocks noChangeShapeType="1"/>
                </p:cNvSpPr>
                <p:nvPr/>
              </p:nvSpPr>
              <p:spPr bwMode="auto">
                <a:xfrm flipH="1" flipV="1">
                  <a:off x="1610" y="2523"/>
                  <a:ext cx="227" cy="6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1463" name="Group 143"/>
              <p:cNvGrpSpPr>
                <a:grpSpLocks/>
              </p:cNvGrpSpPr>
              <p:nvPr/>
            </p:nvGrpSpPr>
            <p:grpSpPr bwMode="auto">
              <a:xfrm>
                <a:off x="1869" y="1657"/>
                <a:ext cx="300" cy="283"/>
                <a:chOff x="1086" y="2069"/>
                <a:chExt cx="300" cy="283"/>
              </a:xfrm>
            </p:grpSpPr>
            <p:sp>
              <p:nvSpPr>
                <p:cNvPr id="61464" name="Line 144"/>
                <p:cNvSpPr>
                  <a:spLocks noChangeShapeType="1"/>
                </p:cNvSpPr>
                <p:nvPr/>
              </p:nvSpPr>
              <p:spPr bwMode="auto">
                <a:xfrm flipV="1">
                  <a:off x="1111" y="2069"/>
                  <a:ext cx="227" cy="251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465" name="Line 145"/>
                <p:cNvSpPr>
                  <a:spLocks noChangeShapeType="1"/>
                </p:cNvSpPr>
                <p:nvPr/>
              </p:nvSpPr>
              <p:spPr bwMode="auto">
                <a:xfrm flipV="1">
                  <a:off x="1111" y="2128"/>
                  <a:ext cx="275" cy="19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466" name="Line 146"/>
                <p:cNvSpPr>
                  <a:spLocks noChangeShapeType="1"/>
                </p:cNvSpPr>
                <p:nvPr/>
              </p:nvSpPr>
              <p:spPr bwMode="auto">
                <a:xfrm flipV="1">
                  <a:off x="1111" y="2128"/>
                  <a:ext cx="137" cy="19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61467" name="Group 147"/>
                <p:cNvGrpSpPr>
                  <a:grpSpLocks/>
                </p:cNvGrpSpPr>
                <p:nvPr/>
              </p:nvGrpSpPr>
              <p:grpSpPr bwMode="auto">
                <a:xfrm>
                  <a:off x="1111" y="2080"/>
                  <a:ext cx="229" cy="240"/>
                  <a:chOff x="1111" y="2080"/>
                  <a:chExt cx="229" cy="240"/>
                </a:xfrm>
              </p:grpSpPr>
              <p:sp>
                <p:nvSpPr>
                  <p:cNvPr id="61472" name="Line 14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11" y="2080"/>
                    <a:ext cx="91" cy="24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473" name="Line 14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11" y="2272"/>
                    <a:ext cx="229" cy="4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474" name="Line 15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11" y="2224"/>
                    <a:ext cx="229" cy="9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1468" name="Line 151"/>
                <p:cNvSpPr>
                  <a:spLocks noChangeShapeType="1"/>
                </p:cNvSpPr>
                <p:nvPr/>
              </p:nvSpPr>
              <p:spPr bwMode="auto">
                <a:xfrm rot="20481028" flipV="1">
                  <a:off x="1086" y="2144"/>
                  <a:ext cx="54" cy="16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61469" name="Group 152"/>
                <p:cNvGrpSpPr>
                  <a:grpSpLocks/>
                </p:cNvGrpSpPr>
                <p:nvPr/>
              </p:nvGrpSpPr>
              <p:grpSpPr bwMode="auto">
                <a:xfrm rot="1420416">
                  <a:off x="1112" y="2288"/>
                  <a:ext cx="136" cy="64"/>
                  <a:chOff x="1156" y="2710"/>
                  <a:chExt cx="136" cy="64"/>
                </a:xfrm>
              </p:grpSpPr>
              <p:sp>
                <p:nvSpPr>
                  <p:cNvPr id="61470" name="Line 1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56" y="2742"/>
                    <a:ext cx="136" cy="32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471" name="Line 15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56" y="2710"/>
                    <a:ext cx="136" cy="64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</p:grpSp>
      <p:sp>
        <p:nvSpPr>
          <p:cNvPr id="61454" name="TextBox 99"/>
          <p:cNvSpPr txBox="1">
            <a:spLocks noChangeArrowheads="1"/>
          </p:cNvSpPr>
          <p:nvPr/>
        </p:nvSpPr>
        <p:spPr bwMode="auto">
          <a:xfrm>
            <a:off x="3087688" y="3684588"/>
            <a:ext cx="2574294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altLang="x-none" dirty="0" smtClean="0"/>
              <a:t>achieved “QGP densities”</a:t>
            </a:r>
            <a:endParaRPr lang="en-US" altLang="x-none" dirty="0"/>
          </a:p>
        </p:txBody>
      </p:sp>
      <p:sp>
        <p:nvSpPr>
          <p:cNvPr id="61455" name="TextBox 100"/>
          <p:cNvSpPr txBox="1">
            <a:spLocks noChangeArrowheads="1"/>
          </p:cNvSpPr>
          <p:nvPr/>
        </p:nvSpPr>
        <p:spPr bwMode="auto">
          <a:xfrm>
            <a:off x="4311650" y="5426075"/>
            <a:ext cx="646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altLang="x-none"/>
              <a:t>RHIC</a:t>
            </a:r>
          </a:p>
        </p:txBody>
      </p:sp>
      <p:sp>
        <p:nvSpPr>
          <p:cNvPr id="61456" name="TextBox 101"/>
          <p:cNvSpPr txBox="1">
            <a:spLocks noChangeArrowheads="1"/>
          </p:cNvSpPr>
          <p:nvPr/>
        </p:nvSpPr>
        <p:spPr bwMode="auto">
          <a:xfrm>
            <a:off x="4922838" y="4413250"/>
            <a:ext cx="557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altLang="x-none">
                <a:solidFill>
                  <a:srgbClr val="FF0000"/>
                </a:solidFill>
              </a:rPr>
              <a:t>LHC</a:t>
            </a:r>
          </a:p>
        </p:txBody>
      </p:sp>
    </p:spTree>
    <p:extLst>
      <p:ext uri="{BB962C8B-B14F-4D97-AF65-F5344CB8AC3E}">
        <p14:creationId xmlns:p14="http://schemas.microsoft.com/office/powerpoint/2010/main" val="59812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51397" y="974740"/>
            <a:ext cx="8151564" cy="57662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376" y="991452"/>
            <a:ext cx="6516509" cy="57400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496" y="45396"/>
            <a:ext cx="9093873" cy="1143000"/>
          </a:xfrm>
        </p:spPr>
        <p:txBody>
          <a:bodyPr>
            <a:normAutofit/>
          </a:bodyPr>
          <a:lstStyle/>
          <a:p>
            <a:r>
              <a:rPr lang="en-US" sz="4000" b="1" dirty="0" err="1" smtClean="0"/>
              <a:t>sPHENIX</a:t>
            </a:r>
            <a:r>
              <a:rPr lang="en-US" sz="4000" b="1" dirty="0" smtClean="0"/>
              <a:t>: detailed study of QGP @RHIC</a:t>
            </a:r>
            <a:endParaRPr lang="en-US" sz="4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134744" y="2706291"/>
            <a:ext cx="2206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Solenoid Magnet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6739672" y="2169511"/>
            <a:ext cx="302701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Outer </a:t>
            </a:r>
            <a:r>
              <a:rPr lang="en-US" sz="3200" dirty="0" err="1" smtClean="0"/>
              <a:t>HCal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6739672" y="3822644"/>
            <a:ext cx="214989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Inner </a:t>
            </a:r>
            <a:r>
              <a:rPr lang="en-US" sz="3200" dirty="0" err="1" smtClean="0"/>
              <a:t>HCal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6945951" y="5424403"/>
            <a:ext cx="175701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EMCal</a:t>
            </a:r>
            <a:endParaRPr lang="en-US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0127" y="1368180"/>
            <a:ext cx="2489641" cy="235267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TPC</a:t>
            </a:r>
          </a:p>
          <a:p>
            <a:pPr marL="0" indent="0" algn="ctr">
              <a:buNone/>
            </a:pPr>
            <a:r>
              <a:rPr lang="en-US" dirty="0" smtClean="0"/>
              <a:t>INTT</a:t>
            </a:r>
          </a:p>
          <a:p>
            <a:pPr marL="0" indent="0" algn="ctr">
              <a:buNone/>
            </a:pPr>
            <a:r>
              <a:rPr lang="en-US" dirty="0" smtClean="0"/>
              <a:t>MVTX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5363592" y="2740690"/>
            <a:ext cx="1771152" cy="32657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5069143" y="3326014"/>
            <a:ext cx="1743681" cy="77073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1" idx="1"/>
          </p:cNvCxnSpPr>
          <p:nvPr/>
        </p:nvCxnSpPr>
        <p:spPr>
          <a:xfrm flipH="1" flipV="1">
            <a:off x="4827949" y="3553132"/>
            <a:ext cx="2118002" cy="216365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9" idx="1"/>
          </p:cNvCxnSpPr>
          <p:nvPr/>
        </p:nvCxnSpPr>
        <p:spPr>
          <a:xfrm flipH="1" flipV="1">
            <a:off x="5569869" y="2205121"/>
            <a:ext cx="1169803" cy="25677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838999" y="1528115"/>
            <a:ext cx="1821281" cy="1255362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787863" y="2697981"/>
            <a:ext cx="2255715" cy="446627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1639501" y="2062714"/>
            <a:ext cx="2316863" cy="900547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69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6512084" y="1717920"/>
            <a:ext cx="2651256" cy="25101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392" y="1199635"/>
            <a:ext cx="2133600" cy="2732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625"/>
          <a:stretch/>
        </p:blipFill>
        <p:spPr>
          <a:xfrm>
            <a:off x="1389040" y="2672060"/>
            <a:ext cx="5383902" cy="15022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6866"/>
          <a:stretch/>
        </p:blipFill>
        <p:spPr>
          <a:xfrm>
            <a:off x="1706511" y="756632"/>
            <a:ext cx="5383902" cy="155317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79961" y="1902586"/>
            <a:ext cx="3090619" cy="259070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451471" y="2688773"/>
            <a:ext cx="1966564" cy="220013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3657600" y="4191000"/>
            <a:ext cx="5182887" cy="2412301"/>
            <a:chOff x="2438400" y="4419600"/>
            <a:chExt cx="5182887" cy="2412301"/>
          </a:xfrm>
        </p:grpSpPr>
        <p:pic>
          <p:nvPicPr>
            <p:cNvPr id="10244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4419600"/>
              <a:ext cx="5182887" cy="24123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5" name="Straight Connector 24"/>
            <p:cNvCxnSpPr/>
            <p:nvPr/>
          </p:nvCxnSpPr>
          <p:spPr>
            <a:xfrm>
              <a:off x="3200400" y="5334000"/>
              <a:ext cx="4191000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2590800" y="5605272"/>
              <a:ext cx="4876800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590800" y="5867400"/>
              <a:ext cx="4876800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2590800" y="6153912"/>
              <a:ext cx="4876800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2590800" y="6400800"/>
              <a:ext cx="914400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5" t="1759" r="41006" b="38382"/>
          <a:stretch/>
        </p:blipFill>
        <p:spPr>
          <a:xfrm>
            <a:off x="0" y="4134295"/>
            <a:ext cx="3573987" cy="260755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243434"/>
            <a:ext cx="8229600" cy="1143000"/>
          </a:xfrm>
        </p:spPr>
        <p:txBody>
          <a:bodyPr/>
          <a:lstStyle/>
          <a:p>
            <a:r>
              <a:rPr lang="en-US" dirty="0" smtClean="0"/>
              <a:t>Why </a:t>
            </a:r>
            <a:r>
              <a:rPr lang="en-US" dirty="0" err="1" smtClean="0"/>
              <a:t>sPHENIX</a:t>
            </a:r>
            <a:r>
              <a:rPr lang="en-US" dirty="0" smtClean="0"/>
              <a:t> @RHIC?</a:t>
            </a:r>
            <a:endParaRPr lang="en-US" dirty="0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2084" y="1941420"/>
            <a:ext cx="2631916" cy="2286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173958" y="2175278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172561" y="2990527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772942" y="1717920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432FF"/>
                </a:solidFill>
              </a:rPr>
              <a:t>RHIC </a:t>
            </a:r>
            <a:r>
              <a:rPr lang="en-US" dirty="0" err="1" smtClean="0">
                <a:solidFill>
                  <a:srgbClr val="0432FF"/>
                </a:solidFill>
              </a:rPr>
              <a:t>Au+Au</a:t>
            </a:r>
            <a:r>
              <a:rPr lang="en-US" dirty="0" smtClean="0">
                <a:solidFill>
                  <a:srgbClr val="0432FF"/>
                </a:solidFill>
              </a:rPr>
              <a:t> Luminosity</a:t>
            </a:r>
            <a:endParaRPr lang="en-US" dirty="0">
              <a:solidFill>
                <a:srgbClr val="0432FF"/>
              </a:solidFill>
            </a:endParaRPr>
          </a:p>
        </p:txBody>
      </p:sp>
      <p:cxnSp>
        <p:nvCxnSpPr>
          <p:cNvPr id="13" name="Straight Arrow Connector 12"/>
          <p:cNvCxnSpPr>
            <a:stCxn id="9" idx="2"/>
          </p:cNvCxnSpPr>
          <p:nvPr/>
        </p:nvCxnSpPr>
        <p:spPr>
          <a:xfrm flipH="1">
            <a:off x="8172561" y="3359859"/>
            <a:ext cx="326322" cy="5722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7826601" y="2195080"/>
            <a:ext cx="860199" cy="1846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4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33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Probe QGP at multiple scales</a:t>
            </a:r>
            <a:endParaRPr lang="en-US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163" y="1644160"/>
            <a:ext cx="2189490" cy="309219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91401" y="1020648"/>
            <a:ext cx="3041468" cy="523220"/>
          </a:xfrm>
          <a:prstGeom prst="rect">
            <a:avLst/>
          </a:prstGeom>
          <a:noFill/>
          <a:ln w="28575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Parton Mass/Flavor</a:t>
            </a:r>
            <a:endParaRPr lang="en-US" sz="2800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6" t="72328" r="42131" b="11157"/>
          <a:stretch/>
        </p:blipFill>
        <p:spPr bwMode="auto">
          <a:xfrm>
            <a:off x="5935579" y="2336726"/>
            <a:ext cx="3132221" cy="1657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868743" y="1686418"/>
            <a:ext cx="3275257" cy="523220"/>
          </a:xfrm>
          <a:prstGeom prst="rect">
            <a:avLst/>
          </a:prstGeom>
          <a:noFill/>
          <a:ln w="28575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Upsilon spectroscopy</a:t>
            </a:r>
            <a:endParaRPr lang="en-US" sz="2800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3" t="52251" r="36527" b="15082"/>
          <a:stretch/>
        </p:blipFill>
        <p:spPr bwMode="auto">
          <a:xfrm>
            <a:off x="6019800" y="4591110"/>
            <a:ext cx="2875176" cy="1629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57200" y="1190813"/>
            <a:ext cx="2573187" cy="990600"/>
          </a:xfrm>
          <a:prstGeom prst="rect">
            <a:avLst/>
          </a:prstGeom>
          <a:noFill/>
          <a:ln w="28575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Jet evolution and structure</a:t>
            </a:r>
            <a:endParaRPr lang="en-US" sz="28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135274" y="2241808"/>
            <a:ext cx="3369926" cy="4311392"/>
            <a:chOff x="59074" y="2241808"/>
            <a:chExt cx="3369926" cy="4311392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72" t="46643" r="61106" b="17988"/>
            <a:stretch/>
          </p:blipFill>
          <p:spPr bwMode="auto">
            <a:xfrm>
              <a:off x="59074" y="2241808"/>
              <a:ext cx="3369926" cy="4082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256032" y="2449072"/>
              <a:ext cx="290779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332730" y="6183868"/>
              <a:ext cx="27914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Phys. Lett. B 740 172 (2015)</a:t>
              </a:r>
              <a:endParaRPr lang="en-US" dirty="0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53881"/>
          <a:stretch/>
        </p:blipFill>
        <p:spPr>
          <a:xfrm>
            <a:off x="3909905" y="5736641"/>
            <a:ext cx="1815123" cy="87067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r="53172"/>
          <a:stretch/>
        </p:blipFill>
        <p:spPr>
          <a:xfrm>
            <a:off x="3893196" y="4772050"/>
            <a:ext cx="1890625" cy="89316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45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872" y="23958"/>
            <a:ext cx="8229600" cy="1143000"/>
          </a:xfrm>
        </p:spPr>
        <p:txBody>
          <a:bodyPr/>
          <a:lstStyle/>
          <a:p>
            <a:r>
              <a:rPr lang="en-US" dirty="0" smtClean="0"/>
              <a:t>Measurements of </a:t>
            </a:r>
            <a:r>
              <a:rPr lang="en-US" dirty="0" err="1" smtClean="0"/>
              <a:t>sPHENIX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378415"/>
            <a:ext cx="3108288" cy="203041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Jet Structure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566665" y="4378415"/>
            <a:ext cx="4806995" cy="2030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3 state </a:t>
            </a:r>
            <a:r>
              <a:rPr lang="en-US" sz="2800" dirty="0" err="1" smtClean="0"/>
              <a:t>ϒ</a:t>
            </a:r>
            <a:r>
              <a:rPr lang="en-US" sz="2800" dirty="0" smtClean="0"/>
              <a:t> suppression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830577" y="4337229"/>
            <a:ext cx="2797702" cy="8802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b-tagged jets</a:t>
            </a:r>
            <a:endParaRPr lang="en-US" sz="28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774" y="1767206"/>
            <a:ext cx="3527447" cy="2711489"/>
          </a:xfrm>
          <a:prstGeom prst="rect">
            <a:avLst/>
          </a:prstGeom>
        </p:spPr>
      </p:pic>
      <p:pic>
        <p:nvPicPr>
          <p:cNvPr id="17" name="Picture 7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98" y="1166959"/>
            <a:ext cx="3173166" cy="3295024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6426213" y="1284274"/>
            <a:ext cx="441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ym typeface="Wingdings" pitchFamily="2" charset="2"/>
              </a:rPr>
              <a:t>Central Yields    </a:t>
            </a:r>
            <a:r>
              <a:rPr lang="en-US" sz="2000" dirty="0" err="1" smtClean="0">
                <a:sym typeface="Wingdings" pitchFamily="2" charset="2"/>
              </a:rPr>
              <a:t>p</a:t>
            </a:r>
            <a:r>
              <a:rPr lang="en-US" sz="2000" baseline="-25000" dirty="0" err="1" smtClean="0">
                <a:sym typeface="Wingdings" pitchFamily="2" charset="2"/>
              </a:rPr>
              <a:t>T</a:t>
            </a:r>
            <a:r>
              <a:rPr lang="en-US" sz="2000" dirty="0" smtClean="0">
                <a:sym typeface="Wingdings" pitchFamily="2" charset="2"/>
              </a:rPr>
              <a:t> Range  </a:t>
            </a:r>
            <a:endParaRPr lang="en-US" sz="2000" dirty="0">
              <a:sym typeface="Wingdings" pitchFamily="2" charset="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21900" y="1651824"/>
            <a:ext cx="4430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ym typeface="Wingdings" pitchFamily="2" charset="2"/>
              </a:rPr>
              <a:t>10</a:t>
            </a:r>
            <a:r>
              <a:rPr lang="en-US" sz="2400" baseline="30000" dirty="0">
                <a:sym typeface="Wingdings" pitchFamily="2" charset="2"/>
              </a:rPr>
              <a:t>7</a:t>
            </a:r>
            <a:r>
              <a:rPr lang="en-US" sz="2400" dirty="0">
                <a:sym typeface="Wingdings" pitchFamily="2" charset="2"/>
              </a:rPr>
              <a:t> jets   &gt; 20 </a:t>
            </a:r>
            <a:r>
              <a:rPr lang="en-US" sz="2400" dirty="0" err="1">
                <a:sym typeface="Wingdings" pitchFamily="2" charset="2"/>
              </a:rPr>
              <a:t>GeV</a:t>
            </a:r>
            <a:r>
              <a:rPr lang="en-US" sz="2400" dirty="0">
                <a:sym typeface="Wingdings" pitchFamily="2" charset="2"/>
              </a:rPr>
              <a:t>/</a:t>
            </a:r>
            <a:r>
              <a:rPr lang="en-US" sz="2400" dirty="0" smtClean="0">
                <a:sym typeface="Wingdings" pitchFamily="2" charset="2"/>
              </a:rPr>
              <a:t>c</a:t>
            </a:r>
          </a:p>
          <a:p>
            <a:r>
              <a:rPr lang="en-US" sz="2400" dirty="0" smtClean="0">
                <a:sym typeface="Wingdings" pitchFamily="2" charset="2"/>
              </a:rPr>
              <a:t>10</a:t>
            </a:r>
            <a:r>
              <a:rPr lang="en-US" sz="2400" baseline="30000" dirty="0" smtClean="0">
                <a:sym typeface="Wingdings" pitchFamily="2" charset="2"/>
              </a:rPr>
              <a:t>6</a:t>
            </a:r>
            <a:r>
              <a:rPr lang="en-US" sz="2400" dirty="0" smtClean="0">
                <a:sym typeface="Wingdings" pitchFamily="2" charset="2"/>
              </a:rPr>
              <a:t> jets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smtClean="0">
                <a:sym typeface="Wingdings" pitchFamily="2" charset="2"/>
              </a:rPr>
              <a:t>  &gt; 30 GeV/c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511712" y="2356403"/>
            <a:ext cx="27327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ym typeface="Wingdings" pitchFamily="2" charset="2"/>
              </a:rPr>
              <a:t>10</a:t>
            </a:r>
            <a:r>
              <a:rPr lang="en-US" sz="2400" baseline="30000" dirty="0" smtClean="0">
                <a:sym typeface="Wingdings" pitchFamily="2" charset="2"/>
              </a:rPr>
              <a:t>4</a:t>
            </a:r>
            <a:r>
              <a:rPr lang="en-US" sz="2400" dirty="0" smtClean="0">
                <a:sym typeface="Wingdings" pitchFamily="2" charset="2"/>
              </a:rPr>
              <a:t> </a:t>
            </a:r>
            <a:r>
              <a:rPr lang="el-GR" sz="2400" dirty="0" smtClean="0">
                <a:latin typeface="Times New Roman"/>
                <a:cs typeface="Times New Roman"/>
                <a:sym typeface="Wingdings" pitchFamily="2" charset="2"/>
              </a:rPr>
              <a:t>γ</a:t>
            </a:r>
            <a:r>
              <a:rPr lang="en-US" sz="2400" baseline="-25000" dirty="0" err="1" smtClean="0">
                <a:sym typeface="Wingdings" pitchFamily="2" charset="2"/>
              </a:rPr>
              <a:t>dir</a:t>
            </a:r>
            <a:r>
              <a:rPr lang="en-US" sz="2400" baseline="-25000" dirty="0" smtClean="0">
                <a:sym typeface="Wingdings" pitchFamily="2" charset="2"/>
              </a:rPr>
              <a:t> </a:t>
            </a:r>
            <a:r>
              <a:rPr lang="en-US" sz="2400" dirty="0" smtClean="0">
                <a:sym typeface="Wingdings" pitchFamily="2" charset="2"/>
              </a:rPr>
              <a:t>    &gt; 20 GeV/c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6490258" y="2684131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10</a:t>
            </a:r>
            <a:r>
              <a:rPr lang="en-US" sz="2400" baseline="30000" dirty="0" smtClean="0"/>
              <a:t>4</a:t>
            </a:r>
            <a:r>
              <a:rPr lang="en-US" sz="2400" dirty="0" smtClean="0"/>
              <a:t> b-jets &gt; 20 GeV/c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397245" y="863491"/>
            <a:ext cx="2983745" cy="923330"/>
          </a:xfrm>
          <a:prstGeom prst="rect">
            <a:avLst/>
          </a:prstGeom>
          <a:noFill/>
          <a:ln w="38100"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22 weeks </a:t>
            </a:r>
            <a:r>
              <a:rPr lang="en-US" dirty="0" smtClean="0">
                <a:sym typeface="Wingdings" pitchFamily="2" charset="2"/>
              </a:rPr>
              <a:t>of </a:t>
            </a:r>
            <a:r>
              <a:rPr lang="en-US" dirty="0" err="1" smtClean="0">
                <a:sym typeface="Wingdings" pitchFamily="2" charset="2"/>
              </a:rPr>
              <a:t>Au+Au</a:t>
            </a:r>
            <a:r>
              <a:rPr lang="en-US" dirty="0" smtClean="0">
                <a:sym typeface="Wingdings" pitchFamily="2" charset="2"/>
              </a:rPr>
              <a:t> at RHIC </a:t>
            </a:r>
          </a:p>
          <a:p>
            <a:pPr marL="457200" indent="-457200">
              <a:buFont typeface="Wingdings"/>
              <a:buChar char="à"/>
            </a:pPr>
            <a:r>
              <a:rPr lang="en-US" dirty="0" smtClean="0">
                <a:sym typeface="Wingdings" pitchFamily="2" charset="2"/>
              </a:rPr>
              <a:t>100B MB events </a:t>
            </a:r>
          </a:p>
          <a:p>
            <a:pPr marL="457200" indent="-457200">
              <a:buFont typeface="Wingdings"/>
              <a:buChar char="à"/>
            </a:pPr>
            <a:r>
              <a:rPr lang="en-US" dirty="0" smtClean="0">
                <a:sym typeface="Wingdings" pitchFamily="2" charset="2"/>
              </a:rPr>
              <a:t>20B 0-20% </a:t>
            </a:r>
            <a:r>
              <a:rPr lang="en-US" dirty="0">
                <a:sym typeface="Wingdings" pitchFamily="2" charset="2"/>
              </a:rPr>
              <a:t>events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6607221" y="1684384"/>
            <a:ext cx="253677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102" y="4777350"/>
            <a:ext cx="1708072" cy="167768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1188" y="4845296"/>
            <a:ext cx="2578099" cy="173203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6213" y="4868896"/>
            <a:ext cx="2394259" cy="166998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21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" y="192198"/>
            <a:ext cx="5943600" cy="1143000"/>
          </a:xfrm>
        </p:spPr>
        <p:txBody>
          <a:bodyPr/>
          <a:lstStyle/>
          <a:p>
            <a:r>
              <a:rPr lang="en-US" dirty="0" err="1" smtClean="0"/>
              <a:t>sPHENIX</a:t>
            </a:r>
            <a:r>
              <a:rPr lang="en-US" dirty="0" smtClean="0"/>
              <a:t>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842" y="2362301"/>
            <a:ext cx="5356382" cy="3944841"/>
          </a:xfrm>
        </p:spPr>
        <p:txBody>
          <a:bodyPr>
            <a:normAutofit fontScale="85000" lnSpcReduction="20000"/>
          </a:bodyPr>
          <a:lstStyle/>
          <a:p>
            <a:pPr>
              <a:buFont typeface="Wingdings" charset="2"/>
              <a:buChar char="ü"/>
            </a:pPr>
            <a:r>
              <a:rPr lang="en-US" dirty="0" smtClean="0"/>
              <a:t>Collaboration formed (Dec 2015)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Successful magnet tests 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Successful Test Beam of calorimeter system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Tracking system defined: </a:t>
            </a:r>
          </a:p>
          <a:p>
            <a:pPr lvl="1">
              <a:buFont typeface="Wingdings" charset="2"/>
              <a:buChar char="ü"/>
            </a:pPr>
            <a:r>
              <a:rPr lang="en-US" dirty="0" smtClean="0"/>
              <a:t>TPC and Silicon tracking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Improved simulations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CD-0! </a:t>
            </a:r>
            <a:r>
              <a:rPr lang="en-US" dirty="0"/>
              <a:t>Approve Mission Need</a:t>
            </a:r>
          </a:p>
          <a:p>
            <a:pPr lvl="1"/>
            <a:r>
              <a:rPr lang="en-US" dirty="0" smtClean="0"/>
              <a:t>DOE project phase: </a:t>
            </a:r>
            <a:r>
              <a:rPr lang="en-US" b="1" dirty="0" smtClean="0"/>
              <a:t>Initiation</a:t>
            </a:r>
          </a:p>
          <a:p>
            <a:r>
              <a:rPr lang="en-US" b="1" dirty="0" smtClean="0"/>
              <a:t>CD-1 review Nov. 2017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952" y="1248979"/>
            <a:ext cx="1489695" cy="1171894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1" t="22690" r="40789" b="5591"/>
          <a:stretch/>
        </p:blipFill>
        <p:spPr bwMode="auto">
          <a:xfrm>
            <a:off x="6400800" y="192198"/>
            <a:ext cx="2697879" cy="345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 rot="20016892">
            <a:off x="6629833" y="1196823"/>
            <a:ext cx="1378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Nov 2015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4" name="Picture 13" descr="Screen Shot 2017-02-04 at 11.17.3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241" y="3677985"/>
            <a:ext cx="3568670" cy="27207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572132">
            <a:off x="7353279" y="4103890"/>
            <a:ext cx="1315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Oct 2016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43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pPr algn="ctr"/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17663"/>
            <a:ext cx="7886700" cy="4144796"/>
          </a:xfrm>
        </p:spPr>
        <p:txBody>
          <a:bodyPr/>
          <a:lstStyle/>
          <a:p>
            <a:r>
              <a:rPr lang="en-US" dirty="0" smtClean="0"/>
              <a:t>Discovery of QGP at RHIC</a:t>
            </a:r>
          </a:p>
          <a:p>
            <a:pPr lvl="1"/>
            <a:r>
              <a:rPr lang="en-US" dirty="0" smtClean="0"/>
              <a:t>Jet quenching </a:t>
            </a:r>
          </a:p>
          <a:p>
            <a:pPr lvl="1"/>
            <a:r>
              <a:rPr lang="en-US" dirty="0" smtClean="0"/>
              <a:t>J/Psi suppression</a:t>
            </a:r>
          </a:p>
          <a:p>
            <a:r>
              <a:rPr lang="en-US" dirty="0" smtClean="0"/>
              <a:t>The next step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sPHENIX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Physics</a:t>
            </a:r>
            <a:endParaRPr lang="en-US" dirty="0"/>
          </a:p>
          <a:p>
            <a:pPr lvl="1"/>
            <a:r>
              <a:rPr lang="en-US" dirty="0" smtClean="0"/>
              <a:t>Detectors</a:t>
            </a:r>
          </a:p>
          <a:p>
            <a:r>
              <a:rPr lang="en-US" dirty="0" smtClean="0"/>
              <a:t>Heavy Flavor Physics with MVTX upgrade</a:t>
            </a:r>
          </a:p>
          <a:p>
            <a:r>
              <a:rPr lang="en-US" dirty="0" smtClean="0"/>
              <a:t>Outlook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0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174" y="123756"/>
            <a:ext cx="7886700" cy="1325563"/>
          </a:xfrm>
        </p:spPr>
        <p:txBody>
          <a:bodyPr/>
          <a:lstStyle/>
          <a:p>
            <a:r>
              <a:rPr lang="en-US" dirty="0" smtClean="0"/>
              <a:t>Calorimetry for Jet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274" y="3487611"/>
            <a:ext cx="8229600" cy="2518092"/>
          </a:xfrm>
        </p:spPr>
        <p:txBody>
          <a:bodyPr/>
          <a:lstStyle/>
          <a:p>
            <a:r>
              <a:rPr lang="en-US" dirty="0" smtClean="0"/>
              <a:t>Designed to Measure Jet energy</a:t>
            </a:r>
            <a:endParaRPr lang="en-US" dirty="0"/>
          </a:p>
        </p:txBody>
      </p:sp>
      <p:graphicFrame>
        <p:nvGraphicFramePr>
          <p:cNvPr id="4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4177980"/>
              </p:ext>
            </p:extLst>
          </p:nvPr>
        </p:nvGraphicFramePr>
        <p:xfrm>
          <a:off x="96900" y="1482600"/>
          <a:ext cx="6511926" cy="174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5963"/>
                <a:gridCol w="3255963"/>
              </a:tblGrid>
              <a:tr h="299618">
                <a:tc>
                  <a:txBody>
                    <a:bodyPr/>
                    <a:lstStyle/>
                    <a:p>
                      <a:r>
                        <a:rPr lang="en-US" dirty="0" smtClean="0"/>
                        <a:t>Physics Goal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Detector Requirement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Jets/Fragmentation Functions/jet substructure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Single</a:t>
                      </a:r>
                      <a:r>
                        <a:rPr lang="en-US" baseline="0" dirty="0" smtClean="0"/>
                        <a:t> particle</a:t>
                      </a:r>
                      <a:r>
                        <a:rPr lang="en-US" dirty="0" smtClean="0"/>
                        <a:t> Resolution: </a:t>
                      </a:r>
                    </a:p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cs typeface="Helvetica Neue Light"/>
                        </a:rPr>
                        <a:t>σ</a:t>
                      </a:r>
                      <a:r>
                        <a:rPr lang="en-US" dirty="0" smtClean="0">
                          <a:cs typeface="Helvetica Neue Light"/>
                        </a:rPr>
                        <a:t>/E &lt; 100%/√E 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Distinguish Upsilon States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Good e/π separation</a:t>
                      </a:r>
                      <a:endParaRPr lang="en-US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HF jet tagging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Electron ID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 descr="calorimeter_schematic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3802" y="1195726"/>
            <a:ext cx="3110198" cy="51606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135" y="4053235"/>
            <a:ext cx="2805830" cy="2421200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65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 smtClean="0"/>
              <a:t>The Calorimeters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331" y="1577975"/>
            <a:ext cx="4476750" cy="4525963"/>
          </a:xfrm>
        </p:spPr>
        <p:txBody>
          <a:bodyPr>
            <a:normAutofit/>
          </a:bodyPr>
          <a:lstStyle/>
          <a:p>
            <a:r>
              <a:rPr lang="en-US" dirty="0" err="1" smtClean="0"/>
              <a:t>EMCal</a:t>
            </a:r>
            <a:r>
              <a:rPr lang="en-US" dirty="0" smtClean="0"/>
              <a:t> Towers: fibers embedded in Tungsten-epoxy</a:t>
            </a:r>
          </a:p>
          <a:p>
            <a:endParaRPr lang="en-US" dirty="0" smtClean="0"/>
          </a:p>
          <a:p>
            <a:r>
              <a:rPr lang="en-US" dirty="0" err="1" smtClean="0"/>
              <a:t>HCal</a:t>
            </a:r>
            <a:r>
              <a:rPr lang="en-US" dirty="0" smtClean="0"/>
              <a:t>: Plastic scintillator tiles with embedded fiber between tilted steel plates</a:t>
            </a:r>
          </a:p>
          <a:p>
            <a:endParaRPr lang="en-US" dirty="0" smtClean="0"/>
          </a:p>
          <a:p>
            <a:r>
              <a:rPr lang="en-US" dirty="0" smtClean="0"/>
              <a:t>All read-out with </a:t>
            </a:r>
            <a:r>
              <a:rPr lang="en-US" dirty="0" err="1" smtClean="0"/>
              <a:t>SiPMs</a:t>
            </a:r>
            <a:endParaRPr lang="en-US" dirty="0"/>
          </a:p>
        </p:txBody>
      </p:sp>
      <p:pic>
        <p:nvPicPr>
          <p:cNvPr id="12" name="Picture 11" descr="P_20150911_121307.jpe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1437" y="3649662"/>
            <a:ext cx="1635126" cy="26368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7251" y="939298"/>
            <a:ext cx="4318000" cy="21308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8348" y="3816351"/>
            <a:ext cx="1736903" cy="186848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46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rototype2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938" t="10403" b="8256"/>
          <a:stretch/>
        </p:blipFill>
        <p:spPr>
          <a:xfrm>
            <a:off x="2791293" y="3094716"/>
            <a:ext cx="6314987" cy="3763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488" y="-49006"/>
            <a:ext cx="7886700" cy="1325563"/>
          </a:xfrm>
        </p:spPr>
        <p:txBody>
          <a:bodyPr/>
          <a:lstStyle/>
          <a:p>
            <a:r>
              <a:rPr lang="en-US" dirty="0" smtClean="0"/>
              <a:t>Test Beam 2016</a:t>
            </a:r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729258" y="4501789"/>
            <a:ext cx="2062035" cy="7293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Beam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29012" y="3491598"/>
            <a:ext cx="781359" cy="369332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EMCal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319158" y="3676264"/>
            <a:ext cx="1544012" cy="369332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Mock Cryostat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82001" y="5875451"/>
            <a:ext cx="1163337" cy="369332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Inner </a:t>
            </a:r>
            <a:r>
              <a:rPr lang="en-US" dirty="0" err="1" smtClean="0"/>
              <a:t>HCal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919924" y="6060117"/>
            <a:ext cx="1214057" cy="369332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Outer </a:t>
            </a:r>
            <a:r>
              <a:rPr lang="en-US" dirty="0" err="1" smtClean="0"/>
              <a:t>HCal</a:t>
            </a:r>
            <a:endParaRPr lang="en-US" dirty="0"/>
          </a:p>
        </p:txBody>
      </p:sp>
      <p:pic>
        <p:nvPicPr>
          <p:cNvPr id="11" name="Picture 10" descr="prototype2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9336" b="46342"/>
          <a:stretch/>
        </p:blipFill>
        <p:spPr>
          <a:xfrm>
            <a:off x="6191250" y="1140980"/>
            <a:ext cx="2206625" cy="1953736"/>
          </a:xfrm>
          <a:prstGeom prst="rect">
            <a:avLst/>
          </a:prstGeom>
        </p:spPr>
      </p:pic>
      <p:pic>
        <p:nvPicPr>
          <p:cNvPr id="12" name="Picture 11" descr="prototype2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641" r="69336"/>
          <a:stretch/>
        </p:blipFill>
        <p:spPr>
          <a:xfrm>
            <a:off x="3264314" y="1209928"/>
            <a:ext cx="2803867" cy="1774695"/>
          </a:xfrm>
          <a:prstGeom prst="rect">
            <a:avLst/>
          </a:prstGeom>
        </p:spPr>
      </p:pic>
      <p:pic>
        <p:nvPicPr>
          <p:cNvPr id="13" name="Picture 12" descr="IMG_395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40980"/>
            <a:ext cx="2604981" cy="19537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1" y="2984623"/>
            <a:ext cx="6709463" cy="367938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3094716"/>
            <a:ext cx="20002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How well does simulation reproduce the data?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68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8264"/>
            <a:ext cx="7886700" cy="1325563"/>
          </a:xfrm>
        </p:spPr>
        <p:txBody>
          <a:bodyPr/>
          <a:lstStyle/>
          <a:p>
            <a:r>
              <a:rPr lang="en-US" dirty="0" smtClean="0"/>
              <a:t>Test Beam 2016 – </a:t>
            </a:r>
            <a:r>
              <a:rPr lang="en-US" dirty="0" err="1" smtClean="0"/>
              <a:t>EMCal</a:t>
            </a:r>
            <a:r>
              <a:rPr lang="en-US" dirty="0" smtClean="0"/>
              <a:t>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7175" y="5734050"/>
            <a:ext cx="6448425" cy="1123950"/>
          </a:xfrm>
        </p:spPr>
        <p:txBody>
          <a:bodyPr>
            <a:normAutofit/>
          </a:bodyPr>
          <a:lstStyle/>
          <a:p>
            <a:r>
              <a:rPr lang="en-US" dirty="0" smtClean="0"/>
              <a:t>Resolution meets </a:t>
            </a:r>
            <a:r>
              <a:rPr lang="en-US" dirty="0" err="1" smtClean="0"/>
              <a:t>sPHENIX</a:t>
            </a:r>
            <a:r>
              <a:rPr lang="en-US" dirty="0" smtClean="0"/>
              <a:t> requirements </a:t>
            </a:r>
          </a:p>
          <a:p>
            <a:r>
              <a:rPr lang="en-US" dirty="0" smtClean="0"/>
              <a:t>Excellent data-simulation agreement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30" y="1393827"/>
            <a:ext cx="8858645" cy="4295775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09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966" y="0"/>
            <a:ext cx="7886700" cy="1325563"/>
          </a:xfrm>
        </p:spPr>
        <p:txBody>
          <a:bodyPr/>
          <a:lstStyle/>
          <a:p>
            <a:r>
              <a:rPr lang="en-US" dirty="0" smtClean="0"/>
              <a:t>Test Beam 2016 – </a:t>
            </a:r>
            <a:r>
              <a:rPr lang="en-US" dirty="0" err="1"/>
              <a:t>H</a:t>
            </a:r>
            <a:r>
              <a:rPr lang="en-US" dirty="0" err="1" smtClean="0"/>
              <a:t>Cal</a:t>
            </a:r>
            <a:r>
              <a:rPr lang="en-US" dirty="0" smtClean="0"/>
              <a:t>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3375" y="4843462"/>
            <a:ext cx="5076002" cy="133032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Resolution within </a:t>
            </a:r>
            <a:r>
              <a:rPr lang="en-US" dirty="0" err="1" smtClean="0"/>
              <a:t>sPHENIX</a:t>
            </a:r>
            <a:r>
              <a:rPr lang="en-US" dirty="0" smtClean="0"/>
              <a:t> expectations</a:t>
            </a:r>
          </a:p>
          <a:p>
            <a:r>
              <a:rPr lang="en-US" dirty="0" smtClean="0"/>
              <a:t>Excellent data-simulation agreement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27" y="1304925"/>
            <a:ext cx="8948779" cy="31931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846" t="51325" r="24595"/>
          <a:stretch/>
        </p:blipFill>
        <p:spPr>
          <a:xfrm>
            <a:off x="304726" y="4498101"/>
            <a:ext cx="3755104" cy="230976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74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5581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Test Beam 2016 </a:t>
            </a:r>
            <a:r>
              <a:rPr lang="en-US" smtClean="0"/>
              <a:t>– Hadrons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8354" y="3187701"/>
            <a:ext cx="9167104" cy="32258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38125" y="1187450"/>
            <a:ext cx="8858250" cy="2000251"/>
          </a:xfrm>
        </p:spPr>
        <p:txBody>
          <a:bodyPr>
            <a:normAutofit/>
          </a:bodyPr>
          <a:lstStyle/>
          <a:p>
            <a:r>
              <a:rPr lang="en-US" dirty="0" smtClean="0"/>
              <a:t>Combined system takes into account where the particles shower develops</a:t>
            </a:r>
          </a:p>
          <a:p>
            <a:r>
              <a:rPr lang="en-US" dirty="0" smtClean="0"/>
              <a:t>Satisfies the single particle energy resolution needed for </a:t>
            </a:r>
            <a:r>
              <a:rPr lang="en-US" dirty="0" err="1" smtClean="0"/>
              <a:t>sPHENIX</a:t>
            </a:r>
            <a:r>
              <a:rPr lang="en-US" dirty="0" smtClean="0"/>
              <a:t> program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41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290" y="-1264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Importance of Tracking</a:t>
            </a:r>
            <a:r>
              <a:rPr lang="en-US" dirty="0"/>
              <a:t> </a:t>
            </a:r>
            <a:r>
              <a:rPr lang="en-US" dirty="0" smtClean="0"/>
              <a:t>for QGP Physics</a:t>
            </a:r>
            <a:endParaRPr lang="en-US" dirty="0"/>
          </a:p>
        </p:txBody>
      </p:sp>
      <p:graphicFrame>
        <p:nvGraphicFramePr>
          <p:cNvPr id="17" name="Content Placeholder 6"/>
          <p:cNvGraphicFramePr>
            <a:graphicFrameLocks/>
          </p:cNvGraphicFramePr>
          <p:nvPr>
            <p:extLst/>
          </p:nvPr>
        </p:nvGraphicFramePr>
        <p:xfrm>
          <a:off x="652922" y="1016550"/>
          <a:ext cx="8229600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8315"/>
                <a:gridCol w="499128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Physics Goal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Detector Requirement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Fragmentation Functions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Excellent Momentum Resolution: </a:t>
                      </a:r>
                    </a:p>
                    <a:p>
                      <a:r>
                        <a:rPr lang="en-US" dirty="0" err="1" smtClean="0"/>
                        <a:t>dp</a:t>
                      </a:r>
                      <a:r>
                        <a:rPr lang="en-US" dirty="0" smtClean="0"/>
                        <a:t>/p ~ 0.2%p</a:t>
                      </a:r>
                      <a:r>
                        <a:rPr lang="en-US" baseline="0" dirty="0" smtClean="0"/>
                        <a:t> to &gt; 40 </a:t>
                      </a:r>
                      <a:r>
                        <a:rPr lang="en-US" baseline="0" dirty="0" err="1" smtClean="0"/>
                        <a:t>GeV</a:t>
                      </a:r>
                      <a:r>
                        <a:rPr lang="en-US" baseline="0" dirty="0" smtClean="0"/>
                        <a:t>/c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Jet Substructure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Excellent track pattern recognition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Distinguish Upsilon States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Mass resolution: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σ</a:t>
                      </a:r>
                      <a:r>
                        <a:rPr lang="en-US" baseline="-25000" dirty="0" err="1" smtClean="0"/>
                        <a:t>M</a:t>
                      </a:r>
                      <a:r>
                        <a:rPr lang="en-US" baseline="0" dirty="0" smtClean="0"/>
                        <a:t> &lt; 100 MeV/c</a:t>
                      </a:r>
                      <a:r>
                        <a:rPr lang="en-US" baseline="30000" dirty="0" smtClean="0"/>
                        <a:t>2</a:t>
                      </a:r>
                      <a:endParaRPr lang="en-US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HF jet tagging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Precise DCA resolution </a:t>
                      </a:r>
                      <a:r>
                        <a:rPr lang="en-US" dirty="0" err="1" smtClean="0"/>
                        <a:t>σ</a:t>
                      </a:r>
                      <a:r>
                        <a:rPr lang="en-US" baseline="-25000" dirty="0" err="1" smtClean="0"/>
                        <a:t>DCA</a:t>
                      </a:r>
                      <a:r>
                        <a:rPr lang="en-US" dirty="0" smtClean="0"/>
                        <a:t> &lt; 100 </a:t>
                      </a:r>
                      <a:r>
                        <a:rPr lang="en-US" dirty="0" err="1" smtClean="0"/>
                        <a:t>μm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High Statistics </a:t>
                      </a:r>
                      <a:r>
                        <a:rPr lang="en-US" dirty="0" err="1" smtClean="0"/>
                        <a:t>Au+Au</a:t>
                      </a:r>
                      <a:r>
                        <a:rPr lang="en-US" baseline="0" dirty="0" smtClean="0"/>
                        <a:t> 200 </a:t>
                      </a:r>
                      <a:r>
                        <a:rPr lang="en-US" baseline="0" dirty="0" err="1" smtClean="0"/>
                        <a:t>GeV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Handle multiplicity and full RHIC luminosity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4" name="Group 23"/>
          <p:cNvGrpSpPr/>
          <p:nvPr/>
        </p:nvGrpSpPr>
        <p:grpSpPr>
          <a:xfrm>
            <a:off x="652922" y="3510830"/>
            <a:ext cx="3520346" cy="2871106"/>
            <a:chOff x="4678063" y="1803918"/>
            <a:chExt cx="4472050" cy="3377682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78063" y="1803918"/>
              <a:ext cx="4472050" cy="3377682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6495333" y="2549539"/>
              <a:ext cx="6639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TPC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278105" y="3535996"/>
              <a:ext cx="1053208" cy="508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MVTX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V="1">
              <a:off x="6248293" y="3492760"/>
              <a:ext cx="665795" cy="24786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7503784" y="2858395"/>
              <a:ext cx="6783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</a:rPr>
                <a:t>INTT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H="1">
              <a:off x="7097965" y="3076099"/>
              <a:ext cx="463418" cy="20754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0397" y="3604959"/>
            <a:ext cx="3244796" cy="301015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00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76200" y="990600"/>
            <a:ext cx="9067799" cy="5750416"/>
          </a:xfrm>
          <a:prstGeom prst="rect">
            <a:avLst/>
          </a:prstGeom>
          <a:solidFill>
            <a:schemeClr val="bg1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4652" y="1181264"/>
            <a:ext cx="3010647" cy="232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52400" y="1566208"/>
            <a:ext cx="2850247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3 layers Si pixel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Based on ALICE ITS upgrade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DCA</a:t>
            </a:r>
            <a:r>
              <a:rPr lang="en-US" sz="2400" baseline="-25000" dirty="0" err="1" smtClean="0"/>
              <a:t>xy</a:t>
            </a:r>
            <a:r>
              <a:rPr lang="en-US" sz="2400" dirty="0" smtClean="0"/>
              <a:t> </a:t>
            </a:r>
            <a:r>
              <a:rPr lang="en-US" sz="2400" dirty="0"/>
              <a:t>&lt; </a:t>
            </a:r>
            <a:r>
              <a:rPr lang="en-US" sz="2400" dirty="0" smtClean="0"/>
              <a:t>50 </a:t>
            </a:r>
            <a:r>
              <a:rPr lang="el-GR" sz="2400" dirty="0"/>
              <a:t>μ</a:t>
            </a:r>
            <a:r>
              <a:rPr lang="en-US" sz="2400" dirty="0" smtClean="0"/>
              <a:t>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|</a:t>
            </a:r>
            <a:r>
              <a:rPr lang="en-US" sz="2400" dirty="0" err="1" smtClean="0"/>
              <a:t>z</a:t>
            </a:r>
            <a:r>
              <a:rPr lang="en-US" sz="2400" baseline="-25000" dirty="0" err="1" smtClean="0"/>
              <a:t>vtx</a:t>
            </a:r>
            <a:r>
              <a:rPr lang="en-US" sz="2400" dirty="0" smtClean="0"/>
              <a:t>|&lt; 10 cm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Tracking for Jets and Upsilons 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07998" y="990600"/>
            <a:ext cx="1056700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FF99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MVTX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91109" y="3657600"/>
            <a:ext cx="899491" cy="523220"/>
          </a:xfrm>
          <a:prstGeom prst="rect">
            <a:avLst/>
          </a:prstGeom>
          <a:noFill/>
          <a:ln w="38100"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INTT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4623017" y="3587960"/>
            <a:ext cx="736099" cy="523220"/>
          </a:xfrm>
          <a:prstGeom prst="rect">
            <a:avLst/>
          </a:prstGeom>
          <a:noFill/>
          <a:ln w="38100">
            <a:solidFill>
              <a:srgbClr val="FF99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TPC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59267" y="4394196"/>
            <a:ext cx="381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4 layers Si strips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Use PHENIX  	     FVTX electronics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Pattern recognition, DCA, connect tracking systems, reject pile-up</a:t>
            </a:r>
            <a:endParaRPr lang="en-US" sz="2400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53" t="8242" r="11549"/>
          <a:stretch/>
        </p:blipFill>
        <p:spPr bwMode="auto">
          <a:xfrm>
            <a:off x="2520945" y="3699514"/>
            <a:ext cx="2034340" cy="18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4623017" y="4111180"/>
            <a:ext cx="4724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Radius 20–78 cm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~250 </a:t>
            </a:r>
            <a:r>
              <a:rPr lang="el-GR" sz="2400" dirty="0"/>
              <a:t>μ</a:t>
            </a:r>
            <a:r>
              <a:rPr lang="en-US" sz="2400" dirty="0"/>
              <a:t>m effective </a:t>
            </a:r>
            <a:r>
              <a:rPr lang="en-US" sz="2400" dirty="0" smtClean="0"/>
              <a:t>hit </a:t>
            </a:r>
            <a:r>
              <a:rPr lang="en-US" sz="2400" dirty="0"/>
              <a:t>resolution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Continuous (non-gated) readout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Pattern recognition, momentum resolution, </a:t>
            </a:r>
            <a:r>
              <a:rPr lang="en-US" sz="2400" dirty="0" err="1" smtClean="0"/>
              <a:t>p</a:t>
            </a:r>
            <a:r>
              <a:rPr lang="en-US" sz="2400" baseline="-25000" dirty="0" err="1" smtClean="0"/>
              <a:t>T</a:t>
            </a:r>
            <a:r>
              <a:rPr lang="en-US" sz="2400" dirty="0" smtClean="0"/>
              <a:t> 0.2-40 GeV/c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17" t="29307" r="21199" b="24470"/>
          <a:stretch/>
        </p:blipFill>
        <p:spPr bwMode="auto">
          <a:xfrm>
            <a:off x="6249402" y="1684742"/>
            <a:ext cx="2725489" cy="218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77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4" grpId="0"/>
      <p:bldP spid="2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Designed to Measure Upsilons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1510" y="1816847"/>
            <a:ext cx="4872371" cy="4525963"/>
          </a:xfrm>
        </p:spPr>
        <p:txBody>
          <a:bodyPr/>
          <a:lstStyle/>
          <a:p>
            <a:r>
              <a:rPr lang="en-US" dirty="0"/>
              <a:t>Modeled as uniform cylindrical tracking layers</a:t>
            </a:r>
          </a:p>
          <a:p>
            <a:r>
              <a:rPr lang="en-US" dirty="0"/>
              <a:t>Single track efficiency 90% by 5 </a:t>
            </a:r>
            <a:r>
              <a:rPr lang="en-US" dirty="0" err="1"/>
              <a:t>GeV</a:t>
            </a:r>
            <a:r>
              <a:rPr lang="en-US" dirty="0"/>
              <a:t>/</a:t>
            </a:r>
            <a:r>
              <a:rPr lang="en-US" dirty="0" smtClean="0"/>
              <a:t>c in </a:t>
            </a:r>
            <a:r>
              <a:rPr lang="en-US" dirty="0" err="1" smtClean="0"/>
              <a:t>p+p</a:t>
            </a:r>
            <a:endParaRPr lang="en-US" dirty="0"/>
          </a:p>
          <a:p>
            <a:r>
              <a:rPr lang="en-US" dirty="0"/>
              <a:t>Momentum resolution ~0.06 at 30 </a:t>
            </a:r>
            <a:r>
              <a:rPr lang="en-US" dirty="0" err="1"/>
              <a:t>GeV</a:t>
            </a:r>
            <a:r>
              <a:rPr lang="en-US" dirty="0"/>
              <a:t>/c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0"/>
            <a:ext cx="4321510" cy="42672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572000" y="4652589"/>
            <a:ext cx="4121410" cy="1492717"/>
            <a:chOff x="1307076" y="1065277"/>
            <a:chExt cx="6643885" cy="222372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8602" y="1065277"/>
              <a:ext cx="6552359" cy="222372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07076" y="1241747"/>
              <a:ext cx="2152837" cy="1939106"/>
            </a:xfrm>
            <a:prstGeom prst="rect">
              <a:avLst/>
            </a:prstGeom>
          </p:spPr>
        </p:pic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40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9200"/>
            <a:ext cx="8229600" cy="63341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Study HF-</a:t>
            </a:r>
            <a:r>
              <a:rPr lang="en-US" dirty="0" smtClean="0">
                <a:ea typeface="+mj-ea"/>
              </a:rPr>
              <a:t>Jet Quenching </a:t>
            </a:r>
            <a:endParaRPr lang="en-US" dirty="0">
              <a:ea typeface="+mj-ea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824" y="1678989"/>
            <a:ext cx="4718797" cy="47604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6142" y="963023"/>
            <a:ext cx="6131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Important to study heavy flavor  jets at low </a:t>
            </a:r>
            <a:r>
              <a:rPr lang="en-US" sz="2000" dirty="0" err="1" smtClean="0">
                <a:solidFill>
                  <a:srgbClr val="FF0000"/>
                </a:solidFill>
              </a:rPr>
              <a:t>pT</a:t>
            </a:r>
            <a:r>
              <a:rPr lang="en-US" sz="2000" dirty="0" smtClean="0">
                <a:solidFill>
                  <a:srgbClr val="FF0000"/>
                </a:solidFill>
              </a:rPr>
              <a:t> ~ M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071" y="2302205"/>
            <a:ext cx="4045901" cy="375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325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 smtClean="0"/>
              <a:t>Early Universe and QCD Phase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  <p:pic>
        <p:nvPicPr>
          <p:cNvPr id="10" name="Picture 6" descr="http://www.physics.ohio-state.edu/%7Entg/6805/figures/qcd_phase_diagram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00" y="1092040"/>
            <a:ext cx="5791200" cy="5737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3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63" y="20638"/>
            <a:ext cx="8739909" cy="8962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Open Heavy Flavor Physics: the 3rd Pillar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11" y="1203064"/>
            <a:ext cx="4643407" cy="2258110"/>
          </a:xfrm>
        </p:spPr>
        <p:txBody>
          <a:bodyPr>
            <a:normAutofit fontScale="85000" lnSpcReduction="10000"/>
          </a:bodyPr>
          <a:lstStyle/>
          <a:p>
            <a:r>
              <a:rPr lang="en-US" dirty="0" err="1" smtClean="0"/>
              <a:t>sPHENIX</a:t>
            </a:r>
            <a:r>
              <a:rPr lang="en-US" dirty="0" smtClean="0"/>
              <a:t> is the next flagship heavy ion physics experiment in US</a:t>
            </a:r>
          </a:p>
          <a:p>
            <a:pPr lvl="1"/>
            <a:r>
              <a:rPr lang="en-US" dirty="0" smtClean="0"/>
              <a:t>Jets</a:t>
            </a:r>
          </a:p>
          <a:p>
            <a:pPr lvl="1"/>
            <a:r>
              <a:rPr lang="en-US" dirty="0" smtClean="0"/>
              <a:t>Upsilons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B-jets &amp; B-hadrons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MVTX will complete b-jet physics  </a:t>
            </a:r>
          </a:p>
        </p:txBody>
      </p:sp>
      <p:grpSp>
        <p:nvGrpSpPr>
          <p:cNvPr id="5" name="Group 76"/>
          <p:cNvGrpSpPr/>
          <p:nvPr/>
        </p:nvGrpSpPr>
        <p:grpSpPr>
          <a:xfrm>
            <a:off x="5114636" y="1881909"/>
            <a:ext cx="3988583" cy="2098509"/>
            <a:chOff x="0" y="0"/>
            <a:chExt cx="6206385" cy="2699311"/>
          </a:xfrm>
        </p:grpSpPr>
        <p:pic>
          <p:nvPicPr>
            <p:cNvPr id="6" name="Screen Shot 2015-07-02 at 10.56.48 AM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206386" cy="2053045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pic>
          <p:nvPicPr>
            <p:cNvPr id="7" name="Screen Shot 2015-07-02 at 10.56.48 AM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031408"/>
              <a:ext cx="6206386" cy="667904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</p:grpSp>
      <p:sp>
        <p:nvSpPr>
          <p:cNvPr id="9" name="TextBox 8"/>
          <p:cNvSpPr txBox="1"/>
          <p:nvPr/>
        </p:nvSpPr>
        <p:spPr>
          <a:xfrm>
            <a:off x="5345167" y="936371"/>
            <a:ext cx="37988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baseline="0" dirty="0" smtClean="0">
                <a:solidFill>
                  <a:srgbClr val="FF0000"/>
                </a:solidFill>
              </a:rPr>
              <a:t>Cannot be done at the LHC</a:t>
            </a:r>
            <a:r>
              <a:rPr lang="en-US" sz="2000" b="1" dirty="0" smtClean="0">
                <a:solidFill>
                  <a:srgbClr val="FF0000"/>
                </a:solidFill>
              </a:rPr>
              <a:t> for lack of low </a:t>
            </a:r>
            <a:r>
              <a:rPr lang="en-US" sz="2000" b="1" dirty="0" err="1" smtClean="0">
                <a:solidFill>
                  <a:srgbClr val="FF0000"/>
                </a:solidFill>
              </a:rPr>
              <a:t>pT</a:t>
            </a:r>
            <a:r>
              <a:rPr lang="en-US" sz="2000" b="1" dirty="0" smtClean="0">
                <a:solidFill>
                  <a:srgbClr val="FF0000"/>
                </a:solidFill>
              </a:rPr>
              <a:t> reach and huge backgrounds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758949" y="6157741"/>
            <a:ext cx="7427463" cy="340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58949" y="4133599"/>
            <a:ext cx="1563168" cy="2024142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24200" y="4126523"/>
            <a:ext cx="1553530" cy="2024142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322117" y="3716314"/>
            <a:ext cx="2982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sPHENIX</a:t>
            </a:r>
            <a:r>
              <a:rPr lang="en-US" b="1" dirty="0" smtClean="0">
                <a:solidFill>
                  <a:srgbClr val="0000FF"/>
                </a:solidFill>
              </a:rPr>
              <a:t> Three Physics </a:t>
            </a:r>
            <a:r>
              <a:rPr lang="en-US" b="1" dirty="0">
                <a:solidFill>
                  <a:srgbClr val="0000FF"/>
                </a:solidFill>
              </a:rPr>
              <a:t>Pillars 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5788859" y="4133599"/>
            <a:ext cx="2397552" cy="2015162"/>
            <a:chOff x="5460593" y="3827413"/>
            <a:chExt cx="2407058" cy="2024142"/>
          </a:xfrm>
          <a:noFill/>
        </p:grpSpPr>
        <p:grpSp>
          <p:nvGrpSpPr>
            <p:cNvPr id="22" name="Group 21"/>
            <p:cNvGrpSpPr/>
            <p:nvPr/>
          </p:nvGrpSpPr>
          <p:grpSpPr>
            <a:xfrm>
              <a:off x="5460593" y="3827413"/>
              <a:ext cx="2407058" cy="2024142"/>
              <a:chOff x="5349670" y="3827413"/>
              <a:chExt cx="2407058" cy="2024142"/>
            </a:xfrm>
            <a:grpFill/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5639549" y="4241243"/>
                <a:ext cx="1827299" cy="1370997"/>
              </a:xfrm>
              <a:prstGeom prst="rect">
                <a:avLst/>
              </a:prstGeom>
              <a:grpFill/>
              <a:ln>
                <a:noFill/>
              </a:ln>
              <a:extLst>
                <a:ext uri="{FAA26D3D-D897-4be2-8F04-BA451C77F1D7}">
                  <ma14:placeholderFlag xmlns:ma14="http://schemas.microsoft.com/office/mac/drawingml/2011/main"/>
                </a:ext>
              </a:extLst>
            </p:spPr>
          </p:pic>
          <p:sp>
            <p:nvSpPr>
              <p:cNvPr id="21" name="Rectangle 20"/>
              <p:cNvSpPr/>
              <p:nvPr/>
            </p:nvSpPr>
            <p:spPr>
              <a:xfrm>
                <a:off x="5349670" y="3827413"/>
                <a:ext cx="2407058" cy="2024142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5766773" y="3871911"/>
              <a:ext cx="1501086" cy="370978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B-Jets Physics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758949" y="4177900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Jets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149788" y="4177900"/>
            <a:ext cx="983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Upsilons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049" y="4547232"/>
            <a:ext cx="1536068" cy="146583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9788" y="4626142"/>
            <a:ext cx="1527942" cy="1415789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149788" y="4167620"/>
            <a:ext cx="1553530" cy="2024142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86049" y="4167620"/>
            <a:ext cx="1553530" cy="2024142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4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4392" y="33338"/>
            <a:ext cx="8868307" cy="89140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 MAPS-based Vertex Detector (MVTX) Upgrade</a:t>
            </a:r>
            <a:endParaRPr lang="en-US" sz="3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5987455" y="1799107"/>
            <a:ext cx="2978302" cy="4405732"/>
            <a:chOff x="5249074" y="1144588"/>
            <a:chExt cx="3513926" cy="4785796"/>
          </a:xfrm>
        </p:grpSpPr>
        <p:grpSp>
          <p:nvGrpSpPr>
            <p:cNvPr id="23" name="Group 22"/>
            <p:cNvGrpSpPr/>
            <p:nvPr/>
          </p:nvGrpSpPr>
          <p:grpSpPr>
            <a:xfrm>
              <a:off x="5249074" y="1144588"/>
              <a:ext cx="3513926" cy="4785796"/>
              <a:chOff x="181774" y="1570554"/>
              <a:chExt cx="3513926" cy="478579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774" y="1570554"/>
                <a:ext cx="3513926" cy="2068910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  <p:grpSp>
            <p:nvGrpSpPr>
              <p:cNvPr id="22" name="Group 21"/>
              <p:cNvGrpSpPr/>
              <p:nvPr/>
            </p:nvGrpSpPr>
            <p:grpSpPr>
              <a:xfrm>
                <a:off x="190500" y="2692400"/>
                <a:ext cx="3505200" cy="3663950"/>
                <a:chOff x="190500" y="2692400"/>
                <a:chExt cx="3505200" cy="3663950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190500" y="4070350"/>
                  <a:ext cx="3505200" cy="2286000"/>
                  <a:chOff x="4343400" y="990600"/>
                  <a:chExt cx="3818732" cy="2590800"/>
                </a:xfrm>
              </p:grpSpPr>
              <p:pic>
                <p:nvPicPr>
                  <p:cNvPr id="12" name="Picture 11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43400" y="990600"/>
                    <a:ext cx="3818732" cy="2590800"/>
                  </a:xfrm>
                  <a:prstGeom prst="rect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</p:pic>
              <p:sp>
                <p:nvSpPr>
                  <p:cNvPr id="13" name="Rectangle 12"/>
                  <p:cNvSpPr/>
                  <p:nvPr/>
                </p:nvSpPr>
                <p:spPr>
                  <a:xfrm>
                    <a:off x="5791200" y="3436299"/>
                    <a:ext cx="1143000" cy="1451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Rectangle 13"/>
                  <p:cNvSpPr/>
                  <p:nvPr/>
                </p:nvSpPr>
                <p:spPr>
                  <a:xfrm>
                    <a:off x="7924800" y="3360099"/>
                    <a:ext cx="228600" cy="2213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6" name="Straight Connector 15"/>
                <p:cNvCxnSpPr/>
                <p:nvPr/>
              </p:nvCxnSpPr>
              <p:spPr>
                <a:xfrm flipH="1">
                  <a:off x="196850" y="2692400"/>
                  <a:ext cx="1797050" cy="13462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8" name="Straight Connector 17"/>
            <p:cNvCxnSpPr/>
            <p:nvPr/>
          </p:nvCxnSpPr>
          <p:spPr>
            <a:xfrm>
              <a:off x="7418465" y="2170668"/>
              <a:ext cx="1344535" cy="14541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6482685" y="1141987"/>
            <a:ext cx="27323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ALICE ITS Upgrade (2021+);</a:t>
            </a:r>
          </a:p>
          <a:p>
            <a:r>
              <a:rPr lang="en-US" dirty="0" smtClean="0"/>
              <a:t>Inner Tracker </a:t>
            </a:r>
            <a:r>
              <a:rPr lang="en-US" dirty="0"/>
              <a:t>S</a:t>
            </a:r>
            <a:r>
              <a:rPr lang="en-US" dirty="0" smtClean="0"/>
              <a:t>ystem</a:t>
            </a:r>
            <a:endParaRPr lang="en-US" dirty="0"/>
          </a:p>
        </p:txBody>
      </p:sp>
      <p:grpSp>
        <p:nvGrpSpPr>
          <p:cNvPr id="26" name="Group 112"/>
          <p:cNvGrpSpPr/>
          <p:nvPr/>
        </p:nvGrpSpPr>
        <p:grpSpPr>
          <a:xfrm>
            <a:off x="568325" y="3989079"/>
            <a:ext cx="2851151" cy="2249686"/>
            <a:chOff x="7365933" y="494668"/>
            <a:chExt cx="3771955" cy="3013162"/>
          </a:xfrm>
        </p:grpSpPr>
        <p:pic>
          <p:nvPicPr>
            <p:cNvPr id="27" name="Screen Shot 2015-11-03 at 1.34.37 PM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365933" y="556092"/>
              <a:ext cx="3771955" cy="2951738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sp>
          <p:nvSpPr>
            <p:cNvPr id="28" name="Shape 111"/>
            <p:cNvSpPr/>
            <p:nvPr/>
          </p:nvSpPr>
          <p:spPr>
            <a:xfrm>
              <a:off x="8005560" y="494668"/>
              <a:ext cx="2443054" cy="4259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 b="1">
                  <a:solidFill>
                    <a:srgbClr val="000000"/>
                  </a:solidFill>
                </a:defRPr>
              </a:lvl1pPr>
            </a:lstStyle>
            <a:p>
              <a:r>
                <a:rPr lang="en-US" dirty="0" err="1" smtClean="0">
                  <a:solidFill>
                    <a:srgbClr val="FF0000"/>
                  </a:solidFill>
                </a:rPr>
                <a:t>sPHENIX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dirty="0" smtClean="0">
                  <a:solidFill>
                    <a:srgbClr val="FF0000"/>
                  </a:solidFill>
                </a:rPr>
                <a:t>Inner Trackin</a:t>
              </a:r>
              <a:r>
                <a:rPr lang="en-US" dirty="0" smtClean="0">
                  <a:solidFill>
                    <a:srgbClr val="FF0000"/>
                  </a:solidFill>
                </a:rPr>
                <a:t>g</a:t>
              </a:r>
              <a:endParaRPr dirty="0">
                <a:solidFill>
                  <a:srgbClr val="FF0000"/>
                </a:solidFill>
              </a:endParaRPr>
            </a:p>
          </p:txBody>
        </p:sp>
      </p:grpSp>
      <p:sp>
        <p:nvSpPr>
          <p:cNvPr id="42" name="Left Arrow 41"/>
          <p:cNvSpPr/>
          <p:nvPr/>
        </p:nvSpPr>
        <p:spPr>
          <a:xfrm>
            <a:off x="3237724" y="4995500"/>
            <a:ext cx="2619927" cy="1457742"/>
          </a:xfrm>
          <a:prstGeom prst="leftArrow">
            <a:avLst/>
          </a:prstGeom>
          <a:solidFill>
            <a:srgbClr val="CCFFCC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“Adopt” ALICE/ITS 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Mini. risk,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Max. physics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08133" y="1502370"/>
            <a:ext cx="1326017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i="1" dirty="0" smtClean="0"/>
              <a:t>Key issues:</a:t>
            </a:r>
          </a:p>
          <a:p>
            <a:r>
              <a:rPr lang="en-US" dirty="0" smtClean="0"/>
              <a:t>- Readout</a:t>
            </a:r>
          </a:p>
          <a:p>
            <a:r>
              <a:rPr lang="en-US" dirty="0" smtClean="0"/>
              <a:t>- Mechanics</a:t>
            </a:r>
            <a:endParaRPr lang="en-US" dirty="0"/>
          </a:p>
        </p:txBody>
      </p:sp>
      <p:pic>
        <p:nvPicPr>
          <p:cNvPr id="29" name="Screen Shot 2016-01-25 at 9.19.11 A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33800" y="2590800"/>
            <a:ext cx="1897533" cy="23682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473" extrusionOk="0">
                <a:moveTo>
                  <a:pt x="15864" y="0"/>
                </a:moveTo>
                <a:lnTo>
                  <a:pt x="15582" y="284"/>
                </a:lnTo>
                <a:cubicBezTo>
                  <a:pt x="15339" y="525"/>
                  <a:pt x="15313" y="578"/>
                  <a:pt x="15412" y="652"/>
                </a:cubicBezTo>
                <a:cubicBezTo>
                  <a:pt x="15514" y="727"/>
                  <a:pt x="15508" y="802"/>
                  <a:pt x="15359" y="1220"/>
                </a:cubicBezTo>
                <a:cubicBezTo>
                  <a:pt x="15133" y="1857"/>
                  <a:pt x="15106" y="1885"/>
                  <a:pt x="14761" y="1886"/>
                </a:cubicBezTo>
                <a:cubicBezTo>
                  <a:pt x="14391" y="1887"/>
                  <a:pt x="14295" y="1943"/>
                  <a:pt x="14113" y="2260"/>
                </a:cubicBezTo>
                <a:cubicBezTo>
                  <a:pt x="12545" y="4995"/>
                  <a:pt x="12153" y="5657"/>
                  <a:pt x="12053" y="5734"/>
                </a:cubicBezTo>
                <a:cubicBezTo>
                  <a:pt x="11976" y="5792"/>
                  <a:pt x="11686" y="5822"/>
                  <a:pt x="11250" y="5817"/>
                </a:cubicBezTo>
                <a:cubicBezTo>
                  <a:pt x="10519" y="5810"/>
                  <a:pt x="10341" y="5767"/>
                  <a:pt x="10486" y="5633"/>
                </a:cubicBezTo>
                <a:cubicBezTo>
                  <a:pt x="10534" y="5589"/>
                  <a:pt x="10572" y="5527"/>
                  <a:pt x="10572" y="5495"/>
                </a:cubicBezTo>
                <a:cubicBezTo>
                  <a:pt x="10572" y="5371"/>
                  <a:pt x="10345" y="5444"/>
                  <a:pt x="10139" y="5633"/>
                </a:cubicBezTo>
                <a:cubicBezTo>
                  <a:pt x="9929" y="5827"/>
                  <a:pt x="9906" y="5828"/>
                  <a:pt x="8783" y="5838"/>
                </a:cubicBezTo>
                <a:cubicBezTo>
                  <a:pt x="8153" y="5844"/>
                  <a:pt x="7573" y="5817"/>
                  <a:pt x="7484" y="5776"/>
                </a:cubicBezTo>
                <a:cubicBezTo>
                  <a:pt x="7396" y="5735"/>
                  <a:pt x="7287" y="5696"/>
                  <a:pt x="7243" y="5692"/>
                </a:cubicBezTo>
                <a:cubicBezTo>
                  <a:pt x="7199" y="5688"/>
                  <a:pt x="7051" y="5643"/>
                  <a:pt x="6919" y="5592"/>
                </a:cubicBezTo>
                <a:cubicBezTo>
                  <a:pt x="6717" y="5513"/>
                  <a:pt x="6647" y="5516"/>
                  <a:pt x="6478" y="5613"/>
                </a:cubicBezTo>
                <a:cubicBezTo>
                  <a:pt x="6368" y="5676"/>
                  <a:pt x="6292" y="5769"/>
                  <a:pt x="6309" y="5821"/>
                </a:cubicBezTo>
                <a:cubicBezTo>
                  <a:pt x="6326" y="5872"/>
                  <a:pt x="6335" y="6006"/>
                  <a:pt x="6328" y="6119"/>
                </a:cubicBezTo>
                <a:cubicBezTo>
                  <a:pt x="6318" y="6278"/>
                  <a:pt x="6364" y="6341"/>
                  <a:pt x="6531" y="6400"/>
                </a:cubicBezTo>
                <a:cubicBezTo>
                  <a:pt x="6832" y="6505"/>
                  <a:pt x="7355" y="6542"/>
                  <a:pt x="7409" y="6462"/>
                </a:cubicBezTo>
                <a:cubicBezTo>
                  <a:pt x="7477" y="6359"/>
                  <a:pt x="7892" y="6385"/>
                  <a:pt x="7992" y="6497"/>
                </a:cubicBezTo>
                <a:cubicBezTo>
                  <a:pt x="8042" y="6551"/>
                  <a:pt x="8055" y="6623"/>
                  <a:pt x="8023" y="6660"/>
                </a:cubicBezTo>
                <a:cubicBezTo>
                  <a:pt x="7990" y="6696"/>
                  <a:pt x="8040" y="6668"/>
                  <a:pt x="8132" y="6597"/>
                </a:cubicBezTo>
                <a:cubicBezTo>
                  <a:pt x="8352" y="6427"/>
                  <a:pt x="8444" y="6438"/>
                  <a:pt x="8588" y="6639"/>
                </a:cubicBezTo>
                <a:cubicBezTo>
                  <a:pt x="8692" y="6785"/>
                  <a:pt x="8818" y="7174"/>
                  <a:pt x="8817" y="7339"/>
                </a:cubicBezTo>
                <a:cubicBezTo>
                  <a:pt x="8817" y="7414"/>
                  <a:pt x="9055" y="7654"/>
                  <a:pt x="9130" y="7654"/>
                </a:cubicBezTo>
                <a:cubicBezTo>
                  <a:pt x="9162" y="7654"/>
                  <a:pt x="9210" y="7580"/>
                  <a:pt x="9235" y="7492"/>
                </a:cubicBezTo>
                <a:cubicBezTo>
                  <a:pt x="9274" y="7357"/>
                  <a:pt x="9301" y="7350"/>
                  <a:pt x="9405" y="7429"/>
                </a:cubicBezTo>
                <a:cubicBezTo>
                  <a:pt x="9473" y="7481"/>
                  <a:pt x="9510" y="7548"/>
                  <a:pt x="9488" y="7582"/>
                </a:cubicBezTo>
                <a:cubicBezTo>
                  <a:pt x="9441" y="7652"/>
                  <a:pt x="9773" y="7633"/>
                  <a:pt x="9906" y="7557"/>
                </a:cubicBezTo>
                <a:cubicBezTo>
                  <a:pt x="10024" y="7490"/>
                  <a:pt x="10825" y="7561"/>
                  <a:pt x="10919" y="7648"/>
                </a:cubicBezTo>
                <a:cubicBezTo>
                  <a:pt x="10964" y="7689"/>
                  <a:pt x="10883" y="7901"/>
                  <a:pt x="10712" y="8185"/>
                </a:cubicBezTo>
                <a:cubicBezTo>
                  <a:pt x="10557" y="8442"/>
                  <a:pt x="10315" y="8860"/>
                  <a:pt x="10173" y="9114"/>
                </a:cubicBezTo>
                <a:cubicBezTo>
                  <a:pt x="10031" y="9368"/>
                  <a:pt x="9864" y="9575"/>
                  <a:pt x="9804" y="9575"/>
                </a:cubicBezTo>
                <a:cubicBezTo>
                  <a:pt x="9676" y="9575"/>
                  <a:pt x="9537" y="9798"/>
                  <a:pt x="9586" y="9922"/>
                </a:cubicBezTo>
                <a:cubicBezTo>
                  <a:pt x="9633" y="10043"/>
                  <a:pt x="9452" y="10125"/>
                  <a:pt x="9348" y="10029"/>
                </a:cubicBezTo>
                <a:cubicBezTo>
                  <a:pt x="9272" y="9959"/>
                  <a:pt x="9239" y="9826"/>
                  <a:pt x="9217" y="9520"/>
                </a:cubicBezTo>
                <a:cubicBezTo>
                  <a:pt x="9213" y="9469"/>
                  <a:pt x="9155" y="9429"/>
                  <a:pt x="9088" y="9429"/>
                </a:cubicBezTo>
                <a:cubicBezTo>
                  <a:pt x="8996" y="9429"/>
                  <a:pt x="8968" y="9523"/>
                  <a:pt x="8968" y="9835"/>
                </a:cubicBezTo>
                <a:cubicBezTo>
                  <a:pt x="8968" y="10232"/>
                  <a:pt x="9000" y="10277"/>
                  <a:pt x="9262" y="10248"/>
                </a:cubicBezTo>
                <a:cubicBezTo>
                  <a:pt x="9314" y="10242"/>
                  <a:pt x="9377" y="10269"/>
                  <a:pt x="9405" y="10310"/>
                </a:cubicBezTo>
                <a:cubicBezTo>
                  <a:pt x="9472" y="10410"/>
                  <a:pt x="9300" y="10700"/>
                  <a:pt x="9205" y="10646"/>
                </a:cubicBezTo>
                <a:cubicBezTo>
                  <a:pt x="9164" y="10623"/>
                  <a:pt x="9147" y="10651"/>
                  <a:pt x="9171" y="10709"/>
                </a:cubicBezTo>
                <a:cubicBezTo>
                  <a:pt x="9224" y="10836"/>
                  <a:pt x="8470" y="12208"/>
                  <a:pt x="8218" y="12442"/>
                </a:cubicBezTo>
                <a:cubicBezTo>
                  <a:pt x="8062" y="12587"/>
                  <a:pt x="8004" y="12600"/>
                  <a:pt x="7793" y="12532"/>
                </a:cubicBezTo>
                <a:cubicBezTo>
                  <a:pt x="7119" y="12316"/>
                  <a:pt x="6607" y="13102"/>
                  <a:pt x="6987" y="13770"/>
                </a:cubicBezTo>
                <a:lnTo>
                  <a:pt x="7122" y="14009"/>
                </a:lnTo>
                <a:lnTo>
                  <a:pt x="6629" y="14290"/>
                </a:lnTo>
                <a:cubicBezTo>
                  <a:pt x="5992" y="14648"/>
                  <a:pt x="2143" y="17010"/>
                  <a:pt x="1296" y="17562"/>
                </a:cubicBezTo>
                <a:cubicBezTo>
                  <a:pt x="939" y="17795"/>
                  <a:pt x="495" y="18066"/>
                  <a:pt x="309" y="18162"/>
                </a:cubicBezTo>
                <a:cubicBezTo>
                  <a:pt x="3" y="18321"/>
                  <a:pt x="-26" y="18360"/>
                  <a:pt x="15" y="18561"/>
                </a:cubicBezTo>
                <a:cubicBezTo>
                  <a:pt x="167" y="19300"/>
                  <a:pt x="1956" y="20783"/>
                  <a:pt x="3318" y="21299"/>
                </a:cubicBezTo>
                <a:cubicBezTo>
                  <a:pt x="4112" y="21600"/>
                  <a:pt x="4275" y="21542"/>
                  <a:pt x="4509" y="20876"/>
                </a:cubicBezTo>
                <a:cubicBezTo>
                  <a:pt x="4584" y="20660"/>
                  <a:pt x="4838" y="20018"/>
                  <a:pt x="5073" y="19448"/>
                </a:cubicBezTo>
                <a:cubicBezTo>
                  <a:pt x="5309" y="18879"/>
                  <a:pt x="5793" y="17680"/>
                  <a:pt x="6151" y="16786"/>
                </a:cubicBezTo>
                <a:cubicBezTo>
                  <a:pt x="6508" y="15891"/>
                  <a:pt x="6872" y="15015"/>
                  <a:pt x="6960" y="14841"/>
                </a:cubicBezTo>
                <a:cubicBezTo>
                  <a:pt x="7049" y="14667"/>
                  <a:pt x="7122" y="14479"/>
                  <a:pt x="7122" y="14421"/>
                </a:cubicBezTo>
                <a:cubicBezTo>
                  <a:pt x="7122" y="14250"/>
                  <a:pt x="7264" y="14221"/>
                  <a:pt x="7518" y="14342"/>
                </a:cubicBezTo>
                <a:cubicBezTo>
                  <a:pt x="7965" y="14555"/>
                  <a:pt x="8346" y="14481"/>
                  <a:pt x="8535" y="14144"/>
                </a:cubicBezTo>
                <a:lnTo>
                  <a:pt x="8659" y="13922"/>
                </a:lnTo>
                <a:lnTo>
                  <a:pt x="8821" y="14082"/>
                </a:lnTo>
                <a:cubicBezTo>
                  <a:pt x="8909" y="14169"/>
                  <a:pt x="9087" y="14259"/>
                  <a:pt x="9217" y="14283"/>
                </a:cubicBezTo>
                <a:cubicBezTo>
                  <a:pt x="9346" y="14307"/>
                  <a:pt x="9471" y="14355"/>
                  <a:pt x="9495" y="14390"/>
                </a:cubicBezTo>
                <a:cubicBezTo>
                  <a:pt x="9519" y="14426"/>
                  <a:pt x="9624" y="14456"/>
                  <a:pt x="9729" y="14456"/>
                </a:cubicBezTo>
                <a:cubicBezTo>
                  <a:pt x="9834" y="14456"/>
                  <a:pt x="9945" y="14490"/>
                  <a:pt x="9974" y="14532"/>
                </a:cubicBezTo>
                <a:cubicBezTo>
                  <a:pt x="10002" y="14575"/>
                  <a:pt x="10098" y="14600"/>
                  <a:pt x="10188" y="14588"/>
                </a:cubicBezTo>
                <a:cubicBezTo>
                  <a:pt x="10290" y="14574"/>
                  <a:pt x="10413" y="14639"/>
                  <a:pt x="10512" y="14761"/>
                </a:cubicBezTo>
                <a:cubicBezTo>
                  <a:pt x="10652" y="14932"/>
                  <a:pt x="10660" y="14989"/>
                  <a:pt x="10576" y="15222"/>
                </a:cubicBezTo>
                <a:cubicBezTo>
                  <a:pt x="10524" y="15369"/>
                  <a:pt x="10428" y="15518"/>
                  <a:pt x="10361" y="15552"/>
                </a:cubicBezTo>
                <a:cubicBezTo>
                  <a:pt x="10266" y="15601"/>
                  <a:pt x="10256" y="15667"/>
                  <a:pt x="10316" y="15867"/>
                </a:cubicBezTo>
                <a:cubicBezTo>
                  <a:pt x="10394" y="16126"/>
                  <a:pt x="10397" y="16123"/>
                  <a:pt x="10569" y="15690"/>
                </a:cubicBezTo>
                <a:cubicBezTo>
                  <a:pt x="10622" y="15556"/>
                  <a:pt x="10688" y="15501"/>
                  <a:pt x="10753" y="15534"/>
                </a:cubicBezTo>
                <a:cubicBezTo>
                  <a:pt x="10827" y="15573"/>
                  <a:pt x="10829" y="15564"/>
                  <a:pt x="10764" y="15500"/>
                </a:cubicBezTo>
                <a:cubicBezTo>
                  <a:pt x="10679" y="15414"/>
                  <a:pt x="10729" y="15165"/>
                  <a:pt x="10960" y="14494"/>
                </a:cubicBezTo>
                <a:cubicBezTo>
                  <a:pt x="11164" y="13904"/>
                  <a:pt x="11208" y="13841"/>
                  <a:pt x="11356" y="13947"/>
                </a:cubicBezTo>
                <a:cubicBezTo>
                  <a:pt x="11477" y="14033"/>
                  <a:pt x="11475" y="14025"/>
                  <a:pt x="11348" y="13888"/>
                </a:cubicBezTo>
                <a:cubicBezTo>
                  <a:pt x="11253" y="13785"/>
                  <a:pt x="11232" y="13715"/>
                  <a:pt x="11288" y="13683"/>
                </a:cubicBezTo>
                <a:cubicBezTo>
                  <a:pt x="11335" y="13656"/>
                  <a:pt x="11375" y="13556"/>
                  <a:pt x="11375" y="13461"/>
                </a:cubicBezTo>
                <a:cubicBezTo>
                  <a:pt x="11375" y="13273"/>
                  <a:pt x="11972" y="11420"/>
                  <a:pt x="12124" y="11135"/>
                </a:cubicBezTo>
                <a:cubicBezTo>
                  <a:pt x="12230" y="10936"/>
                  <a:pt x="12528" y="10748"/>
                  <a:pt x="15548" y="8965"/>
                </a:cubicBezTo>
                <a:cubicBezTo>
                  <a:pt x="16718" y="8274"/>
                  <a:pt x="17912" y="7565"/>
                  <a:pt x="18199" y="7391"/>
                </a:cubicBezTo>
                <a:cubicBezTo>
                  <a:pt x="19325" y="6710"/>
                  <a:pt x="20862" y="5812"/>
                  <a:pt x="20945" y="5786"/>
                </a:cubicBezTo>
                <a:cubicBezTo>
                  <a:pt x="21086" y="5742"/>
                  <a:pt x="21031" y="5306"/>
                  <a:pt x="20851" y="5037"/>
                </a:cubicBezTo>
                <a:cubicBezTo>
                  <a:pt x="20709" y="4826"/>
                  <a:pt x="20701" y="4775"/>
                  <a:pt x="20798" y="4701"/>
                </a:cubicBezTo>
                <a:cubicBezTo>
                  <a:pt x="20876" y="4642"/>
                  <a:pt x="20928" y="4637"/>
                  <a:pt x="20964" y="4690"/>
                </a:cubicBezTo>
                <a:cubicBezTo>
                  <a:pt x="21047" y="4815"/>
                  <a:pt x="21114" y="4785"/>
                  <a:pt x="21352" y="4510"/>
                </a:cubicBezTo>
                <a:lnTo>
                  <a:pt x="21574" y="4250"/>
                </a:lnTo>
                <a:lnTo>
                  <a:pt x="21167" y="4250"/>
                </a:lnTo>
                <a:cubicBezTo>
                  <a:pt x="20835" y="4250"/>
                  <a:pt x="20764" y="4274"/>
                  <a:pt x="20783" y="4372"/>
                </a:cubicBezTo>
                <a:cubicBezTo>
                  <a:pt x="20796" y="4437"/>
                  <a:pt x="20746" y="4526"/>
                  <a:pt x="20674" y="4569"/>
                </a:cubicBezTo>
                <a:cubicBezTo>
                  <a:pt x="20567" y="4632"/>
                  <a:pt x="20451" y="4573"/>
                  <a:pt x="20071" y="4261"/>
                </a:cubicBezTo>
                <a:cubicBezTo>
                  <a:pt x="19813" y="4048"/>
                  <a:pt x="19302" y="3685"/>
                  <a:pt x="18938" y="3456"/>
                </a:cubicBezTo>
                <a:cubicBezTo>
                  <a:pt x="18506" y="3185"/>
                  <a:pt x="18303" y="3015"/>
                  <a:pt x="18354" y="2967"/>
                </a:cubicBezTo>
                <a:cubicBezTo>
                  <a:pt x="18397" y="2928"/>
                  <a:pt x="18734" y="2895"/>
                  <a:pt x="19099" y="2891"/>
                </a:cubicBezTo>
                <a:lnTo>
                  <a:pt x="19762" y="2884"/>
                </a:lnTo>
                <a:lnTo>
                  <a:pt x="19736" y="2662"/>
                </a:lnTo>
                <a:cubicBezTo>
                  <a:pt x="19703" y="2386"/>
                  <a:pt x="19620" y="2340"/>
                  <a:pt x="19228" y="2375"/>
                </a:cubicBezTo>
                <a:cubicBezTo>
                  <a:pt x="19004" y="2395"/>
                  <a:pt x="18902" y="2370"/>
                  <a:pt x="18870" y="2291"/>
                </a:cubicBezTo>
                <a:cubicBezTo>
                  <a:pt x="18809" y="2146"/>
                  <a:pt x="18630" y="2149"/>
                  <a:pt x="18568" y="2298"/>
                </a:cubicBezTo>
                <a:cubicBezTo>
                  <a:pt x="18538" y="2372"/>
                  <a:pt x="18469" y="2400"/>
                  <a:pt x="18388" y="2371"/>
                </a:cubicBezTo>
                <a:cubicBezTo>
                  <a:pt x="18316" y="2346"/>
                  <a:pt x="18171" y="2377"/>
                  <a:pt x="18071" y="2437"/>
                </a:cubicBezTo>
                <a:cubicBezTo>
                  <a:pt x="17913" y="2533"/>
                  <a:pt x="17880" y="2533"/>
                  <a:pt x="17796" y="2441"/>
                </a:cubicBezTo>
                <a:cubicBezTo>
                  <a:pt x="17730" y="2367"/>
                  <a:pt x="17587" y="2343"/>
                  <a:pt x="17341" y="2364"/>
                </a:cubicBezTo>
                <a:cubicBezTo>
                  <a:pt x="17080" y="2387"/>
                  <a:pt x="16974" y="2366"/>
                  <a:pt x="16941" y="2288"/>
                </a:cubicBezTo>
                <a:cubicBezTo>
                  <a:pt x="16913" y="2220"/>
                  <a:pt x="16781" y="2181"/>
                  <a:pt x="16576" y="2181"/>
                </a:cubicBezTo>
                <a:cubicBezTo>
                  <a:pt x="16167" y="2181"/>
                  <a:pt x="15388" y="1974"/>
                  <a:pt x="15337" y="1851"/>
                </a:cubicBezTo>
                <a:cubicBezTo>
                  <a:pt x="15315" y="1800"/>
                  <a:pt x="15382" y="1528"/>
                  <a:pt x="15484" y="1248"/>
                </a:cubicBezTo>
                <a:cubicBezTo>
                  <a:pt x="15634" y="834"/>
                  <a:pt x="15696" y="743"/>
                  <a:pt x="15819" y="763"/>
                </a:cubicBezTo>
                <a:cubicBezTo>
                  <a:pt x="15931" y="781"/>
                  <a:pt x="15959" y="757"/>
                  <a:pt x="15921" y="666"/>
                </a:cubicBezTo>
                <a:cubicBezTo>
                  <a:pt x="15893" y="598"/>
                  <a:pt x="15869" y="420"/>
                  <a:pt x="15868" y="270"/>
                </a:cubicBezTo>
                <a:lnTo>
                  <a:pt x="15864" y="0"/>
                </a:lnTo>
                <a:close/>
                <a:moveTo>
                  <a:pt x="18832" y="1002"/>
                </a:moveTo>
                <a:cubicBezTo>
                  <a:pt x="18793" y="1000"/>
                  <a:pt x="18761" y="1046"/>
                  <a:pt x="18761" y="1141"/>
                </a:cubicBezTo>
                <a:cubicBezTo>
                  <a:pt x="18761" y="1300"/>
                  <a:pt x="18654" y="1393"/>
                  <a:pt x="18565" y="1310"/>
                </a:cubicBezTo>
                <a:cubicBezTo>
                  <a:pt x="18480" y="1232"/>
                  <a:pt x="17479" y="1226"/>
                  <a:pt x="17427" y="1303"/>
                </a:cubicBezTo>
                <a:cubicBezTo>
                  <a:pt x="17358" y="1407"/>
                  <a:pt x="17235" y="1300"/>
                  <a:pt x="17235" y="1137"/>
                </a:cubicBezTo>
                <a:cubicBezTo>
                  <a:pt x="17235" y="1021"/>
                  <a:pt x="17205" y="1006"/>
                  <a:pt x="17100" y="1061"/>
                </a:cubicBezTo>
                <a:cubicBezTo>
                  <a:pt x="17015" y="1104"/>
                  <a:pt x="16881" y="1103"/>
                  <a:pt x="16738" y="1057"/>
                </a:cubicBezTo>
                <a:cubicBezTo>
                  <a:pt x="16370" y="939"/>
                  <a:pt x="16271" y="1019"/>
                  <a:pt x="16271" y="1439"/>
                </a:cubicBezTo>
                <a:lnTo>
                  <a:pt x="16271" y="1813"/>
                </a:lnTo>
                <a:lnTo>
                  <a:pt x="16546" y="1813"/>
                </a:lnTo>
                <a:cubicBezTo>
                  <a:pt x="16698" y="1813"/>
                  <a:pt x="16849" y="1776"/>
                  <a:pt x="16877" y="1733"/>
                </a:cubicBezTo>
                <a:cubicBezTo>
                  <a:pt x="16910" y="1684"/>
                  <a:pt x="16961" y="1682"/>
                  <a:pt x="17020" y="1726"/>
                </a:cubicBezTo>
                <a:cubicBezTo>
                  <a:pt x="17072" y="1765"/>
                  <a:pt x="17309" y="1791"/>
                  <a:pt x="17548" y="1785"/>
                </a:cubicBezTo>
                <a:cubicBezTo>
                  <a:pt x="17900" y="1777"/>
                  <a:pt x="17989" y="1798"/>
                  <a:pt x="18019" y="1903"/>
                </a:cubicBezTo>
                <a:cubicBezTo>
                  <a:pt x="18057" y="2037"/>
                  <a:pt x="18199" y="2087"/>
                  <a:pt x="18199" y="1966"/>
                </a:cubicBezTo>
                <a:cubicBezTo>
                  <a:pt x="18199" y="1869"/>
                  <a:pt x="18669" y="1662"/>
                  <a:pt x="18719" y="1737"/>
                </a:cubicBezTo>
                <a:cubicBezTo>
                  <a:pt x="18770" y="1813"/>
                  <a:pt x="20689" y="1794"/>
                  <a:pt x="20821" y="1716"/>
                </a:cubicBezTo>
                <a:cubicBezTo>
                  <a:pt x="20873" y="1685"/>
                  <a:pt x="20936" y="1695"/>
                  <a:pt x="20964" y="1737"/>
                </a:cubicBezTo>
                <a:cubicBezTo>
                  <a:pt x="20992" y="1778"/>
                  <a:pt x="21140" y="1813"/>
                  <a:pt x="21292" y="1813"/>
                </a:cubicBezTo>
                <a:lnTo>
                  <a:pt x="21570" y="1813"/>
                </a:lnTo>
                <a:lnTo>
                  <a:pt x="21570" y="1446"/>
                </a:lnTo>
                <a:cubicBezTo>
                  <a:pt x="21570" y="1098"/>
                  <a:pt x="21472" y="916"/>
                  <a:pt x="21371" y="1068"/>
                </a:cubicBezTo>
                <a:cubicBezTo>
                  <a:pt x="21271" y="1216"/>
                  <a:pt x="20863" y="1353"/>
                  <a:pt x="20772" y="1269"/>
                </a:cubicBezTo>
                <a:cubicBezTo>
                  <a:pt x="20709" y="1211"/>
                  <a:pt x="20617" y="1210"/>
                  <a:pt x="20459" y="1265"/>
                </a:cubicBezTo>
                <a:cubicBezTo>
                  <a:pt x="20302" y="1320"/>
                  <a:pt x="20198" y="1321"/>
                  <a:pt x="20101" y="1265"/>
                </a:cubicBezTo>
                <a:cubicBezTo>
                  <a:pt x="20001" y="1207"/>
                  <a:pt x="19919" y="1209"/>
                  <a:pt x="19796" y="1279"/>
                </a:cubicBezTo>
                <a:cubicBezTo>
                  <a:pt x="19668" y="1353"/>
                  <a:pt x="19604" y="1356"/>
                  <a:pt x="19518" y="1290"/>
                </a:cubicBezTo>
                <a:cubicBezTo>
                  <a:pt x="19453" y="1240"/>
                  <a:pt x="19313" y="1224"/>
                  <a:pt x="19194" y="1251"/>
                </a:cubicBezTo>
                <a:cubicBezTo>
                  <a:pt x="19027" y="1290"/>
                  <a:pt x="18979" y="1268"/>
                  <a:pt x="18945" y="1147"/>
                </a:cubicBezTo>
                <a:cubicBezTo>
                  <a:pt x="18918" y="1052"/>
                  <a:pt x="18871" y="1003"/>
                  <a:pt x="18832" y="1002"/>
                </a:cubicBezTo>
                <a:close/>
                <a:moveTo>
                  <a:pt x="12979" y="10677"/>
                </a:moveTo>
                <a:lnTo>
                  <a:pt x="12979" y="11052"/>
                </a:lnTo>
                <a:lnTo>
                  <a:pt x="12979" y="11423"/>
                </a:lnTo>
                <a:lnTo>
                  <a:pt x="13250" y="11423"/>
                </a:lnTo>
                <a:cubicBezTo>
                  <a:pt x="13399" y="11423"/>
                  <a:pt x="13567" y="11374"/>
                  <a:pt x="13623" y="11312"/>
                </a:cubicBezTo>
                <a:cubicBezTo>
                  <a:pt x="13714" y="11211"/>
                  <a:pt x="13740" y="11212"/>
                  <a:pt x="13868" y="11319"/>
                </a:cubicBezTo>
                <a:cubicBezTo>
                  <a:pt x="14079" y="11495"/>
                  <a:pt x="14300" y="11426"/>
                  <a:pt x="14331" y="11173"/>
                </a:cubicBezTo>
                <a:cubicBezTo>
                  <a:pt x="14355" y="10982"/>
                  <a:pt x="14250" y="10837"/>
                  <a:pt x="14086" y="10833"/>
                </a:cubicBezTo>
                <a:cubicBezTo>
                  <a:pt x="14055" y="10833"/>
                  <a:pt x="13958" y="10904"/>
                  <a:pt x="13868" y="10993"/>
                </a:cubicBezTo>
                <a:cubicBezTo>
                  <a:pt x="13688" y="11170"/>
                  <a:pt x="13589" y="11134"/>
                  <a:pt x="13586" y="10885"/>
                </a:cubicBezTo>
                <a:cubicBezTo>
                  <a:pt x="13584" y="10752"/>
                  <a:pt x="13528" y="10717"/>
                  <a:pt x="13280" y="10698"/>
                </a:cubicBezTo>
                <a:lnTo>
                  <a:pt x="12979" y="10677"/>
                </a:lnTo>
                <a:close/>
                <a:moveTo>
                  <a:pt x="14625" y="10740"/>
                </a:moveTo>
                <a:cubicBezTo>
                  <a:pt x="14550" y="10721"/>
                  <a:pt x="14528" y="10859"/>
                  <a:pt x="14565" y="11139"/>
                </a:cubicBezTo>
                <a:lnTo>
                  <a:pt x="14602" y="11409"/>
                </a:lnTo>
                <a:lnTo>
                  <a:pt x="15216" y="11399"/>
                </a:lnTo>
                <a:lnTo>
                  <a:pt x="15830" y="11388"/>
                </a:lnTo>
                <a:lnTo>
                  <a:pt x="15853" y="11156"/>
                </a:lnTo>
                <a:cubicBezTo>
                  <a:pt x="15881" y="10893"/>
                  <a:pt x="15714" y="10787"/>
                  <a:pt x="15465" y="10910"/>
                </a:cubicBezTo>
                <a:cubicBezTo>
                  <a:pt x="15347" y="10968"/>
                  <a:pt x="15276" y="10950"/>
                  <a:pt x="15160" y="10844"/>
                </a:cubicBezTo>
                <a:cubicBezTo>
                  <a:pt x="15024" y="10718"/>
                  <a:pt x="15004" y="10719"/>
                  <a:pt x="14923" y="10827"/>
                </a:cubicBezTo>
                <a:cubicBezTo>
                  <a:pt x="14841" y="10934"/>
                  <a:pt x="14822" y="10932"/>
                  <a:pt x="14719" y="10813"/>
                </a:cubicBezTo>
                <a:cubicBezTo>
                  <a:pt x="14683" y="10771"/>
                  <a:pt x="14650" y="10746"/>
                  <a:pt x="14625" y="10740"/>
                </a:cubicBezTo>
                <a:close/>
                <a:moveTo>
                  <a:pt x="16373" y="10879"/>
                </a:moveTo>
                <a:cubicBezTo>
                  <a:pt x="16155" y="10884"/>
                  <a:pt x="16112" y="10966"/>
                  <a:pt x="16120" y="11191"/>
                </a:cubicBezTo>
                <a:cubicBezTo>
                  <a:pt x="16130" y="11457"/>
                  <a:pt x="16130" y="11457"/>
                  <a:pt x="16181" y="11239"/>
                </a:cubicBezTo>
                <a:cubicBezTo>
                  <a:pt x="16245" y="10961"/>
                  <a:pt x="16384" y="10952"/>
                  <a:pt x="16418" y="11222"/>
                </a:cubicBezTo>
                <a:cubicBezTo>
                  <a:pt x="16450" y="11477"/>
                  <a:pt x="16572" y="11485"/>
                  <a:pt x="16606" y="11236"/>
                </a:cubicBezTo>
                <a:cubicBezTo>
                  <a:pt x="16642" y="10972"/>
                  <a:pt x="16782" y="10975"/>
                  <a:pt x="16843" y="11239"/>
                </a:cubicBezTo>
                <a:cubicBezTo>
                  <a:pt x="16894" y="11458"/>
                  <a:pt x="16894" y="11456"/>
                  <a:pt x="16904" y="11191"/>
                </a:cubicBezTo>
                <a:cubicBezTo>
                  <a:pt x="16913" y="10940"/>
                  <a:pt x="16894" y="10922"/>
                  <a:pt x="16651" y="10896"/>
                </a:cubicBezTo>
                <a:cubicBezTo>
                  <a:pt x="16536" y="10883"/>
                  <a:pt x="16445" y="10877"/>
                  <a:pt x="16373" y="10879"/>
                </a:cubicBezTo>
                <a:close/>
                <a:moveTo>
                  <a:pt x="2919" y="11073"/>
                </a:moveTo>
                <a:cubicBezTo>
                  <a:pt x="2909" y="11069"/>
                  <a:pt x="2885" y="11087"/>
                  <a:pt x="2840" y="11121"/>
                </a:cubicBezTo>
                <a:cubicBezTo>
                  <a:pt x="2775" y="11171"/>
                  <a:pt x="2592" y="11191"/>
                  <a:pt x="2407" y="11170"/>
                </a:cubicBezTo>
                <a:cubicBezTo>
                  <a:pt x="2164" y="11142"/>
                  <a:pt x="2056" y="11164"/>
                  <a:pt x="1955" y="11267"/>
                </a:cubicBezTo>
                <a:cubicBezTo>
                  <a:pt x="1835" y="11389"/>
                  <a:pt x="1834" y="11423"/>
                  <a:pt x="1944" y="11617"/>
                </a:cubicBezTo>
                <a:cubicBezTo>
                  <a:pt x="2010" y="11735"/>
                  <a:pt x="2064" y="11871"/>
                  <a:pt x="2064" y="11922"/>
                </a:cubicBezTo>
                <a:cubicBezTo>
                  <a:pt x="2064" y="11973"/>
                  <a:pt x="2118" y="12016"/>
                  <a:pt x="2185" y="12016"/>
                </a:cubicBezTo>
                <a:cubicBezTo>
                  <a:pt x="2251" y="12016"/>
                  <a:pt x="2305" y="11967"/>
                  <a:pt x="2305" y="11908"/>
                </a:cubicBezTo>
                <a:cubicBezTo>
                  <a:pt x="2305" y="11716"/>
                  <a:pt x="2437" y="11723"/>
                  <a:pt x="2704" y="11929"/>
                </a:cubicBezTo>
                <a:cubicBezTo>
                  <a:pt x="2931" y="12103"/>
                  <a:pt x="2951" y="12145"/>
                  <a:pt x="2848" y="12224"/>
                </a:cubicBezTo>
                <a:cubicBezTo>
                  <a:pt x="2745" y="12302"/>
                  <a:pt x="2741" y="12354"/>
                  <a:pt x="2833" y="12591"/>
                </a:cubicBezTo>
                <a:cubicBezTo>
                  <a:pt x="2891" y="12743"/>
                  <a:pt x="2944" y="12925"/>
                  <a:pt x="2945" y="12997"/>
                </a:cubicBezTo>
                <a:cubicBezTo>
                  <a:pt x="2948" y="13077"/>
                  <a:pt x="3013" y="13129"/>
                  <a:pt x="3126" y="13135"/>
                </a:cubicBezTo>
                <a:cubicBezTo>
                  <a:pt x="3765" y="13171"/>
                  <a:pt x="4005" y="13165"/>
                  <a:pt x="4042" y="13111"/>
                </a:cubicBezTo>
                <a:cubicBezTo>
                  <a:pt x="4064" y="13077"/>
                  <a:pt x="4121" y="13070"/>
                  <a:pt x="4170" y="13097"/>
                </a:cubicBezTo>
                <a:cubicBezTo>
                  <a:pt x="4218" y="13125"/>
                  <a:pt x="4539" y="13146"/>
                  <a:pt x="4881" y="13142"/>
                </a:cubicBezTo>
                <a:cubicBezTo>
                  <a:pt x="5297" y="13138"/>
                  <a:pt x="5551" y="13171"/>
                  <a:pt x="5650" y="13239"/>
                </a:cubicBezTo>
                <a:cubicBezTo>
                  <a:pt x="5803" y="13346"/>
                  <a:pt x="5903" y="13383"/>
                  <a:pt x="5812" y="13298"/>
                </a:cubicBezTo>
                <a:cubicBezTo>
                  <a:pt x="5717" y="13211"/>
                  <a:pt x="5917" y="13065"/>
                  <a:pt x="6079" y="13104"/>
                </a:cubicBezTo>
                <a:cubicBezTo>
                  <a:pt x="6247" y="13145"/>
                  <a:pt x="6311" y="12952"/>
                  <a:pt x="6158" y="12865"/>
                </a:cubicBezTo>
                <a:cubicBezTo>
                  <a:pt x="6105" y="12835"/>
                  <a:pt x="6102" y="12774"/>
                  <a:pt x="6154" y="12685"/>
                </a:cubicBezTo>
                <a:cubicBezTo>
                  <a:pt x="6214" y="12582"/>
                  <a:pt x="6205" y="12538"/>
                  <a:pt x="6109" y="12504"/>
                </a:cubicBezTo>
                <a:cubicBezTo>
                  <a:pt x="6039" y="12480"/>
                  <a:pt x="5999" y="12411"/>
                  <a:pt x="6023" y="12355"/>
                </a:cubicBezTo>
                <a:cubicBezTo>
                  <a:pt x="6046" y="12300"/>
                  <a:pt x="6031" y="12224"/>
                  <a:pt x="5989" y="12185"/>
                </a:cubicBezTo>
                <a:cubicBezTo>
                  <a:pt x="5941" y="12141"/>
                  <a:pt x="5966" y="12049"/>
                  <a:pt x="6057" y="11936"/>
                </a:cubicBezTo>
                <a:cubicBezTo>
                  <a:pt x="6135" y="11837"/>
                  <a:pt x="6200" y="11674"/>
                  <a:pt x="6200" y="11572"/>
                </a:cubicBezTo>
                <a:cubicBezTo>
                  <a:pt x="6200" y="11423"/>
                  <a:pt x="6161" y="11391"/>
                  <a:pt x="6011" y="11405"/>
                </a:cubicBezTo>
                <a:cubicBezTo>
                  <a:pt x="5909" y="11416"/>
                  <a:pt x="5761" y="11390"/>
                  <a:pt x="5680" y="11350"/>
                </a:cubicBezTo>
                <a:cubicBezTo>
                  <a:pt x="5582" y="11302"/>
                  <a:pt x="5449" y="11305"/>
                  <a:pt x="5288" y="11357"/>
                </a:cubicBezTo>
                <a:cubicBezTo>
                  <a:pt x="5117" y="11412"/>
                  <a:pt x="4999" y="11413"/>
                  <a:pt x="4885" y="11357"/>
                </a:cubicBezTo>
                <a:cubicBezTo>
                  <a:pt x="4782" y="11306"/>
                  <a:pt x="4705" y="11304"/>
                  <a:pt x="4674" y="11350"/>
                </a:cubicBezTo>
                <a:cubicBezTo>
                  <a:pt x="4627" y="11420"/>
                  <a:pt x="4001" y="11381"/>
                  <a:pt x="3751" y="11295"/>
                </a:cubicBezTo>
                <a:cubicBezTo>
                  <a:pt x="3685" y="11271"/>
                  <a:pt x="3581" y="11243"/>
                  <a:pt x="3522" y="11232"/>
                </a:cubicBezTo>
                <a:cubicBezTo>
                  <a:pt x="3463" y="11221"/>
                  <a:pt x="3393" y="11193"/>
                  <a:pt x="3367" y="11170"/>
                </a:cubicBezTo>
                <a:cubicBezTo>
                  <a:pt x="3342" y="11146"/>
                  <a:pt x="3257" y="11181"/>
                  <a:pt x="3179" y="11246"/>
                </a:cubicBezTo>
                <a:cubicBezTo>
                  <a:pt x="3016" y="11382"/>
                  <a:pt x="2834" y="11318"/>
                  <a:pt x="2904" y="11149"/>
                </a:cubicBezTo>
                <a:cubicBezTo>
                  <a:pt x="2923" y="11104"/>
                  <a:pt x="2929" y="11077"/>
                  <a:pt x="2919" y="11073"/>
                </a:cubicBezTo>
                <a:close/>
                <a:moveTo>
                  <a:pt x="13043" y="12179"/>
                </a:moveTo>
                <a:cubicBezTo>
                  <a:pt x="13007" y="12222"/>
                  <a:pt x="12979" y="12347"/>
                  <a:pt x="12979" y="12532"/>
                </a:cubicBezTo>
                <a:cubicBezTo>
                  <a:pt x="12979" y="12902"/>
                  <a:pt x="13108" y="13050"/>
                  <a:pt x="13156" y="12737"/>
                </a:cubicBezTo>
                <a:cubicBezTo>
                  <a:pt x="13190" y="12515"/>
                  <a:pt x="13491" y="12506"/>
                  <a:pt x="13525" y="12726"/>
                </a:cubicBezTo>
                <a:cubicBezTo>
                  <a:pt x="13548" y="12872"/>
                  <a:pt x="13599" y="12883"/>
                  <a:pt x="14267" y="12889"/>
                </a:cubicBezTo>
                <a:lnTo>
                  <a:pt x="14987" y="12896"/>
                </a:lnTo>
                <a:lnTo>
                  <a:pt x="14983" y="12511"/>
                </a:lnTo>
                <a:cubicBezTo>
                  <a:pt x="14981" y="12214"/>
                  <a:pt x="14963" y="12155"/>
                  <a:pt x="14900" y="12255"/>
                </a:cubicBezTo>
                <a:cubicBezTo>
                  <a:pt x="14855" y="12326"/>
                  <a:pt x="14749" y="12387"/>
                  <a:pt x="14663" y="12387"/>
                </a:cubicBezTo>
                <a:cubicBezTo>
                  <a:pt x="14577" y="12387"/>
                  <a:pt x="14505" y="12432"/>
                  <a:pt x="14505" y="12491"/>
                </a:cubicBezTo>
                <a:cubicBezTo>
                  <a:pt x="14505" y="12668"/>
                  <a:pt x="14337" y="12709"/>
                  <a:pt x="14290" y="12543"/>
                </a:cubicBezTo>
                <a:cubicBezTo>
                  <a:pt x="14230" y="12332"/>
                  <a:pt x="13885" y="12326"/>
                  <a:pt x="13849" y="12536"/>
                </a:cubicBezTo>
                <a:cubicBezTo>
                  <a:pt x="13807" y="12785"/>
                  <a:pt x="13664" y="12706"/>
                  <a:pt x="13619" y="12407"/>
                </a:cubicBezTo>
                <a:cubicBezTo>
                  <a:pt x="13585" y="12174"/>
                  <a:pt x="13572" y="12154"/>
                  <a:pt x="13529" y="12293"/>
                </a:cubicBezTo>
                <a:cubicBezTo>
                  <a:pt x="13465" y="12499"/>
                  <a:pt x="13220" y="12510"/>
                  <a:pt x="13164" y="12310"/>
                </a:cubicBezTo>
                <a:cubicBezTo>
                  <a:pt x="13124" y="12172"/>
                  <a:pt x="13079" y="12135"/>
                  <a:pt x="13043" y="12179"/>
                </a:cubicBezTo>
                <a:close/>
                <a:moveTo>
                  <a:pt x="16674" y="12387"/>
                </a:moveTo>
                <a:cubicBezTo>
                  <a:pt x="16448" y="12387"/>
                  <a:pt x="16431" y="12403"/>
                  <a:pt x="16440" y="12664"/>
                </a:cubicBezTo>
                <a:cubicBezTo>
                  <a:pt x="16450" y="12932"/>
                  <a:pt x="16451" y="12934"/>
                  <a:pt x="16501" y="12719"/>
                </a:cubicBezTo>
                <a:cubicBezTo>
                  <a:pt x="16530" y="12594"/>
                  <a:pt x="16607" y="12497"/>
                  <a:pt x="16674" y="12497"/>
                </a:cubicBezTo>
                <a:cubicBezTo>
                  <a:pt x="16741" y="12497"/>
                  <a:pt x="16814" y="12594"/>
                  <a:pt x="16843" y="12719"/>
                </a:cubicBezTo>
                <a:cubicBezTo>
                  <a:pt x="16893" y="12934"/>
                  <a:pt x="16894" y="12932"/>
                  <a:pt x="16904" y="12664"/>
                </a:cubicBezTo>
                <a:cubicBezTo>
                  <a:pt x="16913" y="12403"/>
                  <a:pt x="16900" y="12387"/>
                  <a:pt x="16674" y="12387"/>
                </a:cubicBezTo>
                <a:close/>
                <a:moveTo>
                  <a:pt x="16199" y="12393"/>
                </a:moveTo>
                <a:lnTo>
                  <a:pt x="15714" y="12397"/>
                </a:lnTo>
                <a:lnTo>
                  <a:pt x="15228" y="12397"/>
                </a:lnTo>
                <a:lnTo>
                  <a:pt x="15239" y="12667"/>
                </a:lnTo>
                <a:cubicBezTo>
                  <a:pt x="15248" y="12927"/>
                  <a:pt x="15251" y="12929"/>
                  <a:pt x="15299" y="12723"/>
                </a:cubicBezTo>
                <a:cubicBezTo>
                  <a:pt x="15370" y="12421"/>
                  <a:pt x="15537" y="12399"/>
                  <a:pt x="15642" y="12678"/>
                </a:cubicBezTo>
                <a:cubicBezTo>
                  <a:pt x="15715" y="12870"/>
                  <a:pt x="15765" y="12908"/>
                  <a:pt x="15939" y="12889"/>
                </a:cubicBezTo>
                <a:cubicBezTo>
                  <a:pt x="16112" y="12871"/>
                  <a:pt x="16156" y="12822"/>
                  <a:pt x="16177" y="12629"/>
                </a:cubicBezTo>
                <a:lnTo>
                  <a:pt x="16199" y="12393"/>
                </a:lnTo>
                <a:close/>
                <a:moveTo>
                  <a:pt x="9081" y="16574"/>
                </a:moveTo>
                <a:cubicBezTo>
                  <a:pt x="9070" y="16578"/>
                  <a:pt x="9055" y="16594"/>
                  <a:pt x="9039" y="16619"/>
                </a:cubicBezTo>
                <a:cubicBezTo>
                  <a:pt x="8994" y="16691"/>
                  <a:pt x="8891" y="16748"/>
                  <a:pt x="8810" y="16748"/>
                </a:cubicBezTo>
                <a:cubicBezTo>
                  <a:pt x="8637" y="16748"/>
                  <a:pt x="8542" y="16932"/>
                  <a:pt x="8610" y="17129"/>
                </a:cubicBezTo>
                <a:cubicBezTo>
                  <a:pt x="8642" y="17222"/>
                  <a:pt x="8734" y="17264"/>
                  <a:pt x="8893" y="17264"/>
                </a:cubicBezTo>
                <a:cubicBezTo>
                  <a:pt x="9123" y="17264"/>
                  <a:pt x="9129" y="17260"/>
                  <a:pt x="9126" y="16879"/>
                </a:cubicBezTo>
                <a:cubicBezTo>
                  <a:pt x="9125" y="16655"/>
                  <a:pt x="9113" y="16563"/>
                  <a:pt x="9081" y="16574"/>
                </a:cubicBezTo>
                <a:close/>
                <a:moveTo>
                  <a:pt x="9420" y="16602"/>
                </a:moveTo>
                <a:cubicBezTo>
                  <a:pt x="9398" y="16541"/>
                  <a:pt x="9378" y="16668"/>
                  <a:pt x="9375" y="16886"/>
                </a:cubicBezTo>
                <a:cubicBezTo>
                  <a:pt x="9369" y="17220"/>
                  <a:pt x="9385" y="17271"/>
                  <a:pt x="9480" y="17198"/>
                </a:cubicBezTo>
                <a:cubicBezTo>
                  <a:pt x="9558" y="17139"/>
                  <a:pt x="9610" y="17135"/>
                  <a:pt x="9646" y="17188"/>
                </a:cubicBezTo>
                <a:cubicBezTo>
                  <a:pt x="9674" y="17231"/>
                  <a:pt x="9787" y="17264"/>
                  <a:pt x="9894" y="17264"/>
                </a:cubicBezTo>
                <a:cubicBezTo>
                  <a:pt x="10050" y="17264"/>
                  <a:pt x="10090" y="17227"/>
                  <a:pt x="10090" y="17080"/>
                </a:cubicBezTo>
                <a:cubicBezTo>
                  <a:pt x="10090" y="16979"/>
                  <a:pt x="10098" y="16872"/>
                  <a:pt x="10109" y="16841"/>
                </a:cubicBezTo>
                <a:cubicBezTo>
                  <a:pt x="10144" y="16746"/>
                  <a:pt x="9767" y="16731"/>
                  <a:pt x="9646" y="16824"/>
                </a:cubicBezTo>
                <a:cubicBezTo>
                  <a:pt x="9556" y="16893"/>
                  <a:pt x="9522" y="16892"/>
                  <a:pt x="9495" y="16814"/>
                </a:cubicBezTo>
                <a:cubicBezTo>
                  <a:pt x="9476" y="16758"/>
                  <a:pt x="9442" y="16663"/>
                  <a:pt x="9420" y="16602"/>
                </a:cubicBezTo>
                <a:close/>
                <a:moveTo>
                  <a:pt x="14693" y="16616"/>
                </a:moveTo>
                <a:cubicBezTo>
                  <a:pt x="14654" y="16588"/>
                  <a:pt x="14579" y="16633"/>
                  <a:pt x="14467" y="16748"/>
                </a:cubicBezTo>
                <a:cubicBezTo>
                  <a:pt x="14359" y="16857"/>
                  <a:pt x="14289" y="16874"/>
                  <a:pt x="14181" y="16820"/>
                </a:cubicBezTo>
                <a:cubicBezTo>
                  <a:pt x="14101" y="16781"/>
                  <a:pt x="13979" y="16768"/>
                  <a:pt x="13909" y="16793"/>
                </a:cubicBezTo>
                <a:cubicBezTo>
                  <a:pt x="13758" y="16846"/>
                  <a:pt x="13738" y="17238"/>
                  <a:pt x="13883" y="17292"/>
                </a:cubicBezTo>
                <a:cubicBezTo>
                  <a:pt x="14055" y="17356"/>
                  <a:pt x="14092" y="17343"/>
                  <a:pt x="14252" y="17184"/>
                </a:cubicBezTo>
                <a:cubicBezTo>
                  <a:pt x="14401" y="17037"/>
                  <a:pt x="14415" y="17038"/>
                  <a:pt x="14493" y="17167"/>
                </a:cubicBezTo>
                <a:cubicBezTo>
                  <a:pt x="14600" y="17342"/>
                  <a:pt x="14636" y="17297"/>
                  <a:pt x="14704" y="16914"/>
                </a:cubicBezTo>
                <a:cubicBezTo>
                  <a:pt x="14735" y="16742"/>
                  <a:pt x="14732" y="16644"/>
                  <a:pt x="14693" y="16616"/>
                </a:cubicBezTo>
                <a:close/>
                <a:moveTo>
                  <a:pt x="10358" y="16637"/>
                </a:moveTo>
                <a:cubicBezTo>
                  <a:pt x="10326" y="16639"/>
                  <a:pt x="10297" y="16661"/>
                  <a:pt x="10260" y="16703"/>
                </a:cubicBezTo>
                <a:cubicBezTo>
                  <a:pt x="10195" y="16774"/>
                  <a:pt x="10191" y="16826"/>
                  <a:pt x="10249" y="16859"/>
                </a:cubicBezTo>
                <a:cubicBezTo>
                  <a:pt x="10295" y="16885"/>
                  <a:pt x="10331" y="16985"/>
                  <a:pt x="10331" y="17084"/>
                </a:cubicBezTo>
                <a:cubicBezTo>
                  <a:pt x="10331" y="17258"/>
                  <a:pt x="10350" y="17264"/>
                  <a:pt x="10893" y="17264"/>
                </a:cubicBezTo>
                <a:cubicBezTo>
                  <a:pt x="11389" y="17264"/>
                  <a:pt x="11454" y="17248"/>
                  <a:pt x="11454" y="17126"/>
                </a:cubicBezTo>
                <a:cubicBezTo>
                  <a:pt x="11454" y="16971"/>
                  <a:pt x="11642" y="16796"/>
                  <a:pt x="11725" y="16872"/>
                </a:cubicBezTo>
                <a:cubicBezTo>
                  <a:pt x="11754" y="16899"/>
                  <a:pt x="11778" y="17007"/>
                  <a:pt x="11781" y="17112"/>
                </a:cubicBezTo>
                <a:cubicBezTo>
                  <a:pt x="11786" y="17280"/>
                  <a:pt x="11794" y="17286"/>
                  <a:pt x="11849" y="17157"/>
                </a:cubicBezTo>
                <a:cubicBezTo>
                  <a:pt x="11954" y="16909"/>
                  <a:pt x="11862" y="16748"/>
                  <a:pt x="11612" y="16748"/>
                </a:cubicBezTo>
                <a:cubicBezTo>
                  <a:pt x="11487" y="16748"/>
                  <a:pt x="11362" y="16785"/>
                  <a:pt x="11333" y="16827"/>
                </a:cubicBezTo>
                <a:cubicBezTo>
                  <a:pt x="11297" y="16881"/>
                  <a:pt x="11247" y="16879"/>
                  <a:pt x="11175" y="16824"/>
                </a:cubicBezTo>
                <a:cubicBezTo>
                  <a:pt x="11118" y="16780"/>
                  <a:pt x="10966" y="16752"/>
                  <a:pt x="10832" y="16762"/>
                </a:cubicBezTo>
                <a:cubicBezTo>
                  <a:pt x="10699" y="16771"/>
                  <a:pt x="10535" y="16738"/>
                  <a:pt x="10471" y="16689"/>
                </a:cubicBezTo>
                <a:cubicBezTo>
                  <a:pt x="10424" y="16653"/>
                  <a:pt x="10390" y="16634"/>
                  <a:pt x="10358" y="16637"/>
                </a:cubicBezTo>
                <a:close/>
                <a:moveTo>
                  <a:pt x="12395" y="16755"/>
                </a:moveTo>
                <a:cubicBezTo>
                  <a:pt x="12202" y="16722"/>
                  <a:pt x="12012" y="16894"/>
                  <a:pt x="12079" y="17129"/>
                </a:cubicBezTo>
                <a:cubicBezTo>
                  <a:pt x="12123" y="17283"/>
                  <a:pt x="12486" y="17319"/>
                  <a:pt x="12633" y="17184"/>
                </a:cubicBezTo>
                <a:cubicBezTo>
                  <a:pt x="12695" y="17127"/>
                  <a:pt x="12737" y="17127"/>
                  <a:pt x="12776" y="17184"/>
                </a:cubicBezTo>
                <a:cubicBezTo>
                  <a:pt x="12805" y="17229"/>
                  <a:pt x="12916" y="17264"/>
                  <a:pt x="13021" y="17264"/>
                </a:cubicBezTo>
                <a:cubicBezTo>
                  <a:pt x="13245" y="17264"/>
                  <a:pt x="13363" y="17017"/>
                  <a:pt x="13216" y="16855"/>
                </a:cubicBezTo>
                <a:cubicBezTo>
                  <a:pt x="13093" y="16718"/>
                  <a:pt x="12986" y="16721"/>
                  <a:pt x="12817" y="16862"/>
                </a:cubicBezTo>
                <a:cubicBezTo>
                  <a:pt x="12696" y="16963"/>
                  <a:pt x="12671" y="16963"/>
                  <a:pt x="12580" y="16862"/>
                </a:cubicBezTo>
                <a:cubicBezTo>
                  <a:pt x="12525" y="16801"/>
                  <a:pt x="12460" y="16765"/>
                  <a:pt x="12395" y="16755"/>
                </a:cubicBezTo>
                <a:close/>
                <a:moveTo>
                  <a:pt x="7601" y="18086"/>
                </a:moveTo>
                <a:cubicBezTo>
                  <a:pt x="7562" y="18086"/>
                  <a:pt x="7527" y="18134"/>
                  <a:pt x="7499" y="18231"/>
                </a:cubicBezTo>
                <a:cubicBezTo>
                  <a:pt x="7462" y="18362"/>
                  <a:pt x="7433" y="18371"/>
                  <a:pt x="7299" y="18294"/>
                </a:cubicBezTo>
                <a:cubicBezTo>
                  <a:pt x="7068" y="18161"/>
                  <a:pt x="6881" y="18261"/>
                  <a:pt x="6881" y="18516"/>
                </a:cubicBezTo>
                <a:cubicBezTo>
                  <a:pt x="6881" y="18636"/>
                  <a:pt x="6924" y="18748"/>
                  <a:pt x="6979" y="18769"/>
                </a:cubicBezTo>
                <a:cubicBezTo>
                  <a:pt x="7034" y="18789"/>
                  <a:pt x="7135" y="18790"/>
                  <a:pt x="7201" y="18769"/>
                </a:cubicBezTo>
                <a:cubicBezTo>
                  <a:pt x="7385" y="18710"/>
                  <a:pt x="7791" y="18709"/>
                  <a:pt x="7959" y="18769"/>
                </a:cubicBezTo>
                <a:cubicBezTo>
                  <a:pt x="8047" y="18800"/>
                  <a:pt x="8182" y="18778"/>
                  <a:pt x="8290" y="18713"/>
                </a:cubicBezTo>
                <a:cubicBezTo>
                  <a:pt x="8450" y="18617"/>
                  <a:pt x="8483" y="18615"/>
                  <a:pt x="8569" y="18710"/>
                </a:cubicBezTo>
                <a:cubicBezTo>
                  <a:pt x="8683" y="18836"/>
                  <a:pt x="8901" y="18851"/>
                  <a:pt x="9021" y="18741"/>
                </a:cubicBezTo>
                <a:cubicBezTo>
                  <a:pt x="9079" y="18687"/>
                  <a:pt x="9168" y="18690"/>
                  <a:pt x="9314" y="18751"/>
                </a:cubicBezTo>
                <a:cubicBezTo>
                  <a:pt x="9478" y="18820"/>
                  <a:pt x="9552" y="18821"/>
                  <a:pt x="9642" y="18751"/>
                </a:cubicBezTo>
                <a:cubicBezTo>
                  <a:pt x="9733" y="18682"/>
                  <a:pt x="9791" y="18681"/>
                  <a:pt x="9913" y="18751"/>
                </a:cubicBezTo>
                <a:cubicBezTo>
                  <a:pt x="10148" y="18887"/>
                  <a:pt x="10321" y="18789"/>
                  <a:pt x="10313" y="18526"/>
                </a:cubicBezTo>
                <a:cubicBezTo>
                  <a:pt x="10307" y="18342"/>
                  <a:pt x="10274" y="18301"/>
                  <a:pt x="10124" y="18301"/>
                </a:cubicBezTo>
                <a:cubicBezTo>
                  <a:pt x="10023" y="18301"/>
                  <a:pt x="9918" y="18336"/>
                  <a:pt x="9891" y="18377"/>
                </a:cubicBezTo>
                <a:cubicBezTo>
                  <a:pt x="9859" y="18425"/>
                  <a:pt x="9781" y="18414"/>
                  <a:pt x="9676" y="18346"/>
                </a:cubicBezTo>
                <a:cubicBezTo>
                  <a:pt x="9558" y="18269"/>
                  <a:pt x="9455" y="18258"/>
                  <a:pt x="9314" y="18308"/>
                </a:cubicBezTo>
                <a:cubicBezTo>
                  <a:pt x="9187" y="18352"/>
                  <a:pt x="9061" y="18349"/>
                  <a:pt x="8957" y="18297"/>
                </a:cubicBezTo>
                <a:cubicBezTo>
                  <a:pt x="8835" y="18237"/>
                  <a:pt x="8753" y="18245"/>
                  <a:pt x="8614" y="18328"/>
                </a:cubicBezTo>
                <a:cubicBezTo>
                  <a:pt x="8449" y="18428"/>
                  <a:pt x="8417" y="18424"/>
                  <a:pt x="8301" y="18318"/>
                </a:cubicBezTo>
                <a:cubicBezTo>
                  <a:pt x="8194" y="18220"/>
                  <a:pt x="8133" y="18217"/>
                  <a:pt x="7959" y="18290"/>
                </a:cubicBezTo>
                <a:cubicBezTo>
                  <a:pt x="7772" y="18369"/>
                  <a:pt x="7744" y="18360"/>
                  <a:pt x="7706" y="18228"/>
                </a:cubicBezTo>
                <a:cubicBezTo>
                  <a:pt x="7679" y="18132"/>
                  <a:pt x="7639" y="18085"/>
                  <a:pt x="7601" y="18086"/>
                </a:cubicBezTo>
                <a:close/>
                <a:moveTo>
                  <a:pt x="10606" y="18183"/>
                </a:moveTo>
                <a:cubicBezTo>
                  <a:pt x="10534" y="18177"/>
                  <a:pt x="10520" y="18290"/>
                  <a:pt x="10554" y="18540"/>
                </a:cubicBezTo>
                <a:cubicBezTo>
                  <a:pt x="10578" y="18723"/>
                  <a:pt x="10632" y="18817"/>
                  <a:pt x="10712" y="18817"/>
                </a:cubicBezTo>
                <a:cubicBezTo>
                  <a:pt x="10813" y="18817"/>
                  <a:pt x="10815" y="18801"/>
                  <a:pt x="10727" y="18703"/>
                </a:cubicBezTo>
                <a:cubicBezTo>
                  <a:pt x="10646" y="18613"/>
                  <a:pt x="10645" y="18554"/>
                  <a:pt x="10716" y="18450"/>
                </a:cubicBezTo>
                <a:cubicBezTo>
                  <a:pt x="10787" y="18345"/>
                  <a:pt x="10782" y="18296"/>
                  <a:pt x="10697" y="18231"/>
                </a:cubicBezTo>
                <a:cubicBezTo>
                  <a:pt x="10660" y="18203"/>
                  <a:pt x="10630" y="18185"/>
                  <a:pt x="10606" y="18183"/>
                </a:cubicBezTo>
                <a:close/>
                <a:moveTo>
                  <a:pt x="15947" y="18186"/>
                </a:moveTo>
                <a:cubicBezTo>
                  <a:pt x="15902" y="18186"/>
                  <a:pt x="15881" y="18214"/>
                  <a:pt x="15849" y="18266"/>
                </a:cubicBezTo>
                <a:cubicBezTo>
                  <a:pt x="15806" y="18338"/>
                  <a:pt x="15721" y="18366"/>
                  <a:pt x="15627" y="18339"/>
                </a:cubicBezTo>
                <a:cubicBezTo>
                  <a:pt x="15544" y="18314"/>
                  <a:pt x="15398" y="18330"/>
                  <a:pt x="15303" y="18377"/>
                </a:cubicBezTo>
                <a:cubicBezTo>
                  <a:pt x="15178" y="18438"/>
                  <a:pt x="15107" y="18439"/>
                  <a:pt x="15043" y="18380"/>
                </a:cubicBezTo>
                <a:cubicBezTo>
                  <a:pt x="14889" y="18238"/>
                  <a:pt x="14666" y="18292"/>
                  <a:pt x="14584" y="18491"/>
                </a:cubicBezTo>
                <a:cubicBezTo>
                  <a:pt x="14540" y="18596"/>
                  <a:pt x="14525" y="18714"/>
                  <a:pt x="14550" y="18751"/>
                </a:cubicBezTo>
                <a:cubicBezTo>
                  <a:pt x="14611" y="18843"/>
                  <a:pt x="15045" y="18838"/>
                  <a:pt x="15107" y="18744"/>
                </a:cubicBezTo>
                <a:cubicBezTo>
                  <a:pt x="15139" y="18697"/>
                  <a:pt x="15219" y="18710"/>
                  <a:pt x="15326" y="18779"/>
                </a:cubicBezTo>
                <a:cubicBezTo>
                  <a:pt x="15429" y="18846"/>
                  <a:pt x="15539" y="18862"/>
                  <a:pt x="15612" y="18824"/>
                </a:cubicBezTo>
                <a:cubicBezTo>
                  <a:pt x="15677" y="18791"/>
                  <a:pt x="15801" y="18780"/>
                  <a:pt x="15883" y="18800"/>
                </a:cubicBezTo>
                <a:cubicBezTo>
                  <a:pt x="16000" y="18828"/>
                  <a:pt x="16030" y="18795"/>
                  <a:pt x="16030" y="18647"/>
                </a:cubicBezTo>
                <a:cubicBezTo>
                  <a:pt x="16030" y="18543"/>
                  <a:pt x="16062" y="18441"/>
                  <a:pt x="16101" y="18419"/>
                </a:cubicBezTo>
                <a:cubicBezTo>
                  <a:pt x="16207" y="18358"/>
                  <a:pt x="16377" y="18577"/>
                  <a:pt x="16324" y="18706"/>
                </a:cubicBezTo>
                <a:cubicBezTo>
                  <a:pt x="16298" y="18768"/>
                  <a:pt x="16311" y="18817"/>
                  <a:pt x="16354" y="18817"/>
                </a:cubicBezTo>
                <a:cubicBezTo>
                  <a:pt x="16397" y="18817"/>
                  <a:pt x="16433" y="18721"/>
                  <a:pt x="16433" y="18602"/>
                </a:cubicBezTo>
                <a:cubicBezTo>
                  <a:pt x="16433" y="18433"/>
                  <a:pt x="16378" y="18362"/>
                  <a:pt x="16177" y="18270"/>
                </a:cubicBezTo>
                <a:cubicBezTo>
                  <a:pt x="16060" y="18216"/>
                  <a:pt x="15992" y="18187"/>
                  <a:pt x="15947" y="18186"/>
                </a:cubicBezTo>
                <a:close/>
                <a:moveTo>
                  <a:pt x="12900" y="18301"/>
                </a:moveTo>
                <a:cubicBezTo>
                  <a:pt x="12773" y="18301"/>
                  <a:pt x="12646" y="18334"/>
                  <a:pt x="12618" y="18377"/>
                </a:cubicBezTo>
                <a:cubicBezTo>
                  <a:pt x="12583" y="18428"/>
                  <a:pt x="12534" y="18432"/>
                  <a:pt x="12471" y="18384"/>
                </a:cubicBezTo>
                <a:cubicBezTo>
                  <a:pt x="12418" y="18344"/>
                  <a:pt x="12134" y="18311"/>
                  <a:pt x="11842" y="18311"/>
                </a:cubicBezTo>
                <a:cubicBezTo>
                  <a:pt x="11329" y="18311"/>
                  <a:pt x="11309" y="18317"/>
                  <a:pt x="11269" y="18509"/>
                </a:cubicBezTo>
                <a:cubicBezTo>
                  <a:pt x="11214" y="18777"/>
                  <a:pt x="11256" y="18817"/>
                  <a:pt x="11582" y="18817"/>
                </a:cubicBezTo>
                <a:cubicBezTo>
                  <a:pt x="11764" y="18817"/>
                  <a:pt x="11877" y="18861"/>
                  <a:pt x="11909" y="18939"/>
                </a:cubicBezTo>
                <a:cubicBezTo>
                  <a:pt x="11955" y="19048"/>
                  <a:pt x="11967" y="19048"/>
                  <a:pt x="12034" y="18939"/>
                </a:cubicBezTo>
                <a:cubicBezTo>
                  <a:pt x="12074" y="18873"/>
                  <a:pt x="12172" y="18817"/>
                  <a:pt x="12256" y="18817"/>
                </a:cubicBezTo>
                <a:cubicBezTo>
                  <a:pt x="12339" y="18817"/>
                  <a:pt x="12432" y="18786"/>
                  <a:pt x="12459" y="18744"/>
                </a:cubicBezTo>
                <a:cubicBezTo>
                  <a:pt x="12536" y="18630"/>
                  <a:pt x="12660" y="18732"/>
                  <a:pt x="12663" y="18914"/>
                </a:cubicBezTo>
                <a:cubicBezTo>
                  <a:pt x="12665" y="19060"/>
                  <a:pt x="12672" y="19065"/>
                  <a:pt x="12746" y="18949"/>
                </a:cubicBezTo>
                <a:cubicBezTo>
                  <a:pt x="12791" y="18878"/>
                  <a:pt x="12891" y="18817"/>
                  <a:pt x="12968" y="18817"/>
                </a:cubicBezTo>
                <a:cubicBezTo>
                  <a:pt x="13045" y="18817"/>
                  <a:pt x="13150" y="18782"/>
                  <a:pt x="13198" y="18738"/>
                </a:cubicBezTo>
                <a:cubicBezTo>
                  <a:pt x="13260" y="18680"/>
                  <a:pt x="13298" y="18680"/>
                  <a:pt x="13337" y="18738"/>
                </a:cubicBezTo>
                <a:cubicBezTo>
                  <a:pt x="13429" y="18875"/>
                  <a:pt x="13544" y="18825"/>
                  <a:pt x="13544" y="18647"/>
                </a:cubicBezTo>
                <a:cubicBezTo>
                  <a:pt x="13544" y="18554"/>
                  <a:pt x="13581" y="18443"/>
                  <a:pt x="13627" y="18401"/>
                </a:cubicBezTo>
                <a:cubicBezTo>
                  <a:pt x="13733" y="18303"/>
                  <a:pt x="13463" y="18291"/>
                  <a:pt x="13329" y="18387"/>
                </a:cubicBezTo>
                <a:cubicBezTo>
                  <a:pt x="13272" y="18429"/>
                  <a:pt x="13215" y="18425"/>
                  <a:pt x="13183" y="18377"/>
                </a:cubicBezTo>
                <a:cubicBezTo>
                  <a:pt x="13154" y="18334"/>
                  <a:pt x="13027" y="18301"/>
                  <a:pt x="12900" y="18301"/>
                </a:cubicBezTo>
                <a:close/>
                <a:moveTo>
                  <a:pt x="14109" y="18301"/>
                </a:moveTo>
                <a:cubicBezTo>
                  <a:pt x="13923" y="18301"/>
                  <a:pt x="13760" y="18535"/>
                  <a:pt x="13830" y="18703"/>
                </a:cubicBezTo>
                <a:cubicBezTo>
                  <a:pt x="13883" y="18829"/>
                  <a:pt x="14304" y="18866"/>
                  <a:pt x="14380" y="18751"/>
                </a:cubicBezTo>
                <a:cubicBezTo>
                  <a:pt x="14467" y="18623"/>
                  <a:pt x="14273" y="18301"/>
                  <a:pt x="14109" y="18301"/>
                </a:cubicBezTo>
                <a:close/>
              </a:path>
            </a:pathLst>
          </a:custGeom>
          <a:ln w="25400"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541" y="906432"/>
            <a:ext cx="3115794" cy="3190010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>
          <a:xfrm>
            <a:off x="1993900" y="2488543"/>
            <a:ext cx="697553" cy="151728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1174750" y="2488543"/>
            <a:ext cx="711200" cy="151728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2737" y="1080861"/>
            <a:ext cx="76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2022+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29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017823" y="291594"/>
            <a:ext cx="6918238" cy="1143000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sPHENIX</a:t>
            </a:r>
            <a:r>
              <a:rPr lang="en-US" dirty="0" smtClean="0">
                <a:solidFill>
                  <a:srgbClr val="000000"/>
                </a:solidFill>
              </a:rPr>
              <a:t> MVTX Project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24695" y="130250"/>
            <a:ext cx="7094610" cy="6569083"/>
            <a:chOff x="1744590" y="0"/>
            <a:chExt cx="7094610" cy="6569083"/>
          </a:xfrm>
        </p:grpSpPr>
        <p:grpSp>
          <p:nvGrpSpPr>
            <p:cNvPr id="9" name="Group 8"/>
            <p:cNvGrpSpPr/>
            <p:nvPr/>
          </p:nvGrpSpPr>
          <p:grpSpPr>
            <a:xfrm>
              <a:off x="1744590" y="0"/>
              <a:ext cx="7094610" cy="6569083"/>
              <a:chOff x="1287390" y="0"/>
              <a:chExt cx="7094610" cy="6569083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287390" y="0"/>
                <a:ext cx="7094610" cy="6569083"/>
              </a:xfrm>
              <a:prstGeom prst="rect">
                <a:avLst/>
              </a:prstGeom>
            </p:spPr>
          </p:pic>
          <p:cxnSp>
            <p:nvCxnSpPr>
              <p:cNvPr id="11" name="Straight Arrow Connector 10"/>
              <p:cNvCxnSpPr/>
              <p:nvPr/>
            </p:nvCxnSpPr>
            <p:spPr>
              <a:xfrm flipH="1" flipV="1">
                <a:off x="3940690" y="4083344"/>
                <a:ext cx="1088510" cy="31456"/>
              </a:xfrm>
              <a:prstGeom prst="straightConnector1">
                <a:avLst/>
              </a:prstGeom>
              <a:ln w="44450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H="1" flipV="1">
                <a:off x="2133600" y="2133600"/>
                <a:ext cx="1617176" cy="1510547"/>
              </a:xfrm>
              <a:prstGeom prst="straightConnector1">
                <a:avLst/>
              </a:prstGeom>
              <a:ln w="44450"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/>
              <p:cNvSpPr/>
              <p:nvPr/>
            </p:nvSpPr>
            <p:spPr>
              <a:xfrm>
                <a:off x="3674412" y="3581400"/>
                <a:ext cx="189913" cy="403586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3680262" y="4267200"/>
                <a:ext cx="189913" cy="403586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5257800" y="4267200"/>
              <a:ext cx="7452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</a:rPr>
                <a:t>MVTX</a:t>
              </a:r>
              <a:endParaRPr lang="en-US" dirty="0">
                <a:solidFill>
                  <a:srgbClr val="008000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377215" y="417436"/>
            <a:ext cx="38119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MVTX in </a:t>
            </a:r>
            <a:r>
              <a:rPr lang="en-US" sz="4000" dirty="0" err="1" smtClean="0"/>
              <a:t>sPHENIX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70796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112"/>
            <a:ext cx="8229600" cy="1143000"/>
          </a:xfrm>
        </p:spPr>
        <p:txBody>
          <a:bodyPr/>
          <a:lstStyle/>
          <a:p>
            <a:r>
              <a:rPr lang="en-US" dirty="0" smtClean="0"/>
              <a:t>Project Tasks and Timeline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850262" y="4490172"/>
            <a:ext cx="838691" cy="4308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 smtClean="0"/>
              <a:t>Det. Install. </a:t>
            </a:r>
            <a:endParaRPr lang="en-US" sz="1100" dirty="0"/>
          </a:p>
          <a:p>
            <a:pPr algn="ctr"/>
            <a:r>
              <a:rPr lang="en-US" sz="1100" dirty="0" smtClean="0"/>
              <a:t>     @BNL</a:t>
            </a:r>
            <a:endParaRPr lang="en-US" sz="1100" dirty="0"/>
          </a:p>
        </p:txBody>
      </p:sp>
      <p:cxnSp>
        <p:nvCxnSpPr>
          <p:cNvPr id="16" name="Straight Arrow Connector 15"/>
          <p:cNvCxnSpPr>
            <a:endCxn id="45" idx="1"/>
          </p:cNvCxnSpPr>
          <p:nvPr/>
        </p:nvCxnSpPr>
        <p:spPr>
          <a:xfrm>
            <a:off x="4857754" y="4731634"/>
            <a:ext cx="436527" cy="394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27539" y="2449224"/>
            <a:ext cx="1193243" cy="73866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Readout R&amp;D</a:t>
            </a:r>
          </a:p>
          <a:p>
            <a:r>
              <a:rPr lang="en-US" sz="1400" dirty="0" smtClean="0"/>
              <a:t>Mech. design </a:t>
            </a:r>
          </a:p>
          <a:p>
            <a:r>
              <a:rPr lang="en-US" sz="1400" dirty="0" smtClean="0"/>
              <a:t>@</a:t>
            </a:r>
            <a:r>
              <a:rPr lang="en-US" sz="1400" dirty="0" smtClean="0">
                <a:solidFill>
                  <a:srgbClr val="FF0000"/>
                </a:solidFill>
              </a:rPr>
              <a:t>LANL/ALICE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9960" y="3207435"/>
            <a:ext cx="1339964" cy="73866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Mech. </a:t>
            </a:r>
            <a:r>
              <a:rPr lang="en-US" sz="1400" dirty="0" err="1" smtClean="0"/>
              <a:t>Integr</a:t>
            </a:r>
            <a:r>
              <a:rPr lang="en-US" sz="1400" dirty="0" smtClean="0"/>
              <a:t>.</a:t>
            </a:r>
          </a:p>
          <a:p>
            <a:r>
              <a:rPr lang="en-US" sz="1400" dirty="0" smtClean="0"/>
              <a:t>&amp; Prototype</a:t>
            </a:r>
            <a:r>
              <a:rPr lang="en-US" sz="1400" dirty="0"/>
              <a:t> 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@</a:t>
            </a:r>
            <a:r>
              <a:rPr lang="en-US" sz="1400" dirty="0" smtClean="0">
                <a:solidFill>
                  <a:srgbClr val="FF0000"/>
                </a:solidFill>
              </a:rPr>
              <a:t>MIT/LBNL 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58150" y="4470980"/>
            <a:ext cx="1217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Production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58150" y="3187888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Key R&amp;D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704850" y="1118699"/>
            <a:ext cx="7734300" cy="1316502"/>
            <a:chOff x="704850" y="1118699"/>
            <a:chExt cx="7734300" cy="1316502"/>
          </a:xfrm>
        </p:grpSpPr>
        <p:grpSp>
          <p:nvGrpSpPr>
            <p:cNvPr id="69" name="Group 68"/>
            <p:cNvGrpSpPr/>
            <p:nvPr/>
          </p:nvGrpSpPr>
          <p:grpSpPr>
            <a:xfrm>
              <a:off x="704850" y="1118699"/>
              <a:ext cx="7734300" cy="595801"/>
              <a:chOff x="704850" y="1118699"/>
              <a:chExt cx="7734300" cy="595801"/>
            </a:xfrm>
          </p:grpSpPr>
          <p:sp>
            <p:nvSpPr>
              <p:cNvPr id="6" name="Right Arrow 5"/>
              <p:cNvSpPr/>
              <p:nvPr/>
            </p:nvSpPr>
            <p:spPr>
              <a:xfrm>
                <a:off x="704850" y="1416050"/>
                <a:ext cx="7734300" cy="29845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8" name="Group 67"/>
              <p:cNvGrpSpPr/>
              <p:nvPr/>
            </p:nvGrpSpPr>
            <p:grpSpPr>
              <a:xfrm>
                <a:off x="704850" y="1118699"/>
                <a:ext cx="7548667" cy="387364"/>
                <a:chOff x="704850" y="1118699"/>
                <a:chExt cx="7548667" cy="387364"/>
              </a:xfrm>
            </p:grpSpPr>
            <p:sp>
              <p:nvSpPr>
                <p:cNvPr id="8" name="TextBox 7"/>
                <p:cNvSpPr txBox="1"/>
                <p:nvPr/>
              </p:nvSpPr>
              <p:spPr>
                <a:xfrm>
                  <a:off x="1972640" y="1136731"/>
                  <a:ext cx="8711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FY2017</a:t>
                  </a:r>
                  <a:endParaRPr lang="en-US" dirty="0"/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3344240" y="1118699"/>
                  <a:ext cx="8711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FY2018</a:t>
                  </a:r>
                  <a:endParaRPr lang="en-US" dirty="0"/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4679344" y="1126148"/>
                  <a:ext cx="8711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FY2019</a:t>
                  </a:r>
                  <a:endParaRPr lang="en-US" dirty="0"/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6117605" y="1118699"/>
                  <a:ext cx="8711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FY2020</a:t>
                  </a:r>
                  <a:endParaRPr lang="en-US" dirty="0"/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7382328" y="1118699"/>
                  <a:ext cx="8711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FY2021</a:t>
                  </a:r>
                  <a:endParaRPr lang="en-US" dirty="0"/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704850" y="1136731"/>
                  <a:ext cx="8711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FY2016</a:t>
                  </a:r>
                  <a:endParaRPr lang="en-US" dirty="0"/>
                </a:p>
              </p:txBody>
            </p:sp>
          </p:grpSp>
        </p:grpSp>
        <p:grpSp>
          <p:nvGrpSpPr>
            <p:cNvPr id="67" name="Group 66"/>
            <p:cNvGrpSpPr/>
            <p:nvPr/>
          </p:nvGrpSpPr>
          <p:grpSpPr>
            <a:xfrm>
              <a:off x="1447800" y="1696537"/>
              <a:ext cx="6922255" cy="738664"/>
              <a:chOff x="1447800" y="1696537"/>
              <a:chExt cx="6922255" cy="738664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2819400" y="1752600"/>
                <a:ext cx="53681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CD-1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3812546" y="1714500"/>
                <a:ext cx="6976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CD-2/3</a:t>
                </a:r>
              </a:p>
              <a:p>
                <a:r>
                  <a:rPr lang="en-US" sz="1400" dirty="0" smtClean="0"/>
                  <a:t>8/1</a:t>
                </a:r>
                <a:endParaRPr lang="en-US" sz="1400" dirty="0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447800" y="1752600"/>
                <a:ext cx="71045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CD-0</a:t>
                </a:r>
              </a:p>
              <a:p>
                <a:r>
                  <a:rPr lang="en-US" sz="1400" dirty="0"/>
                  <a:t>9</a:t>
                </a:r>
                <a:r>
                  <a:rPr lang="en-US" sz="1400" dirty="0" smtClean="0"/>
                  <a:t>/2016</a:t>
                </a:r>
                <a:endParaRPr lang="en-US" sz="1400" dirty="0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7480068" y="1696537"/>
                <a:ext cx="889987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Ready for </a:t>
                </a:r>
              </a:p>
              <a:p>
                <a:r>
                  <a:rPr lang="en-US" sz="1400" dirty="0"/>
                  <a:t>B</a:t>
                </a:r>
                <a:r>
                  <a:rPr lang="en-US" sz="1400" dirty="0" smtClean="0"/>
                  <a:t>eam</a:t>
                </a:r>
              </a:p>
              <a:p>
                <a:r>
                  <a:rPr lang="en-US" sz="1400" dirty="0" smtClean="0"/>
                  <a:t>6/1</a:t>
                </a:r>
                <a:endParaRPr lang="en-US" sz="1400" dirty="0"/>
              </a:p>
            </p:txBody>
          </p:sp>
        </p:grpSp>
      </p:grpSp>
      <p:sp>
        <p:nvSpPr>
          <p:cNvPr id="23" name="TextBox 22"/>
          <p:cNvSpPr txBox="1"/>
          <p:nvPr/>
        </p:nvSpPr>
        <p:spPr>
          <a:xfrm>
            <a:off x="457200" y="5556131"/>
            <a:ext cx="6497192" cy="80021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MoU</a:t>
            </a:r>
            <a:r>
              <a:rPr lang="en-US" dirty="0" smtClean="0"/>
              <a:t>” w/ ALICE/ITS: 11/2016 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- </a:t>
            </a:r>
            <a:r>
              <a:rPr lang="en-US" sz="1400" dirty="0">
                <a:solidFill>
                  <a:srgbClr val="FF0000"/>
                </a:solidFill>
              </a:rPr>
              <a:t>P</a:t>
            </a:r>
            <a:r>
              <a:rPr lang="en-US" sz="1400" dirty="0" smtClean="0">
                <a:solidFill>
                  <a:srgbClr val="FF0000"/>
                </a:solidFill>
              </a:rPr>
              <a:t>roduce MAPS chips and Stave Space frames for </a:t>
            </a:r>
            <a:r>
              <a:rPr lang="en-US" sz="1400" dirty="0" err="1" smtClean="0">
                <a:solidFill>
                  <a:srgbClr val="FF0000"/>
                </a:solidFill>
              </a:rPr>
              <a:t>sPHENIX</a:t>
            </a:r>
            <a:r>
              <a:rPr lang="en-US" sz="1400" dirty="0" smtClean="0">
                <a:solidFill>
                  <a:srgbClr val="FF0000"/>
                </a:solidFill>
              </a:rPr>
              <a:t> as part of ALICE production!</a:t>
            </a:r>
          </a:p>
          <a:p>
            <a:r>
              <a:rPr lang="en-US" sz="1400" dirty="0" smtClean="0"/>
              <a:t>- Full staves</a:t>
            </a:r>
            <a:r>
              <a:rPr lang="en-US" sz="1400" dirty="0"/>
              <a:t> </a:t>
            </a:r>
            <a:r>
              <a:rPr lang="en-US" sz="1400" dirty="0" smtClean="0"/>
              <a:t>and RU &amp; CRU production cost &amp; schedule  </a:t>
            </a:r>
            <a:r>
              <a:rPr lang="en-US" sz="1400" dirty="0" smtClean="0">
                <a:sym typeface="Wingdings"/>
              </a:rPr>
              <a:t> </a:t>
            </a:r>
            <a:r>
              <a:rPr lang="en-US" sz="1400" b="1" dirty="0" smtClean="0">
                <a:sym typeface="Wingdings"/>
              </a:rPr>
              <a:t>MVTX MIE</a:t>
            </a:r>
            <a:endParaRPr lang="en-US" sz="1400" b="1" dirty="0"/>
          </a:p>
        </p:txBody>
      </p:sp>
      <p:grpSp>
        <p:nvGrpSpPr>
          <p:cNvPr id="46" name="Group 45"/>
          <p:cNvGrpSpPr/>
          <p:nvPr/>
        </p:nvGrpSpPr>
        <p:grpSpPr>
          <a:xfrm>
            <a:off x="5294278" y="4493160"/>
            <a:ext cx="1376384" cy="484829"/>
            <a:chOff x="4982820" y="4355483"/>
            <a:chExt cx="1166534" cy="484829"/>
          </a:xfrm>
        </p:grpSpPr>
        <p:sp>
          <p:nvSpPr>
            <p:cNvPr id="12" name="TextBox 11"/>
            <p:cNvSpPr txBox="1"/>
            <p:nvPr/>
          </p:nvSpPr>
          <p:spPr>
            <a:xfrm>
              <a:off x="5005376" y="4359397"/>
              <a:ext cx="1073503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/>
                <a:t>Detector Assembly </a:t>
              </a:r>
            </a:p>
            <a:p>
              <a:pPr algn="ctr"/>
              <a:r>
                <a:rPr lang="en-US" sz="1100" dirty="0" smtClean="0"/>
                <a:t>&amp; Test @LBNL</a:t>
              </a:r>
              <a:endParaRPr lang="en-US" sz="1100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982820" y="4355483"/>
              <a:ext cx="1166534" cy="4848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991658" y="4490172"/>
            <a:ext cx="1310816" cy="484829"/>
            <a:chOff x="4951070" y="4355483"/>
            <a:chExt cx="1310816" cy="484829"/>
          </a:xfrm>
        </p:grpSpPr>
        <p:sp>
          <p:nvSpPr>
            <p:cNvPr id="48" name="TextBox 47"/>
            <p:cNvSpPr txBox="1"/>
            <p:nvPr/>
          </p:nvSpPr>
          <p:spPr>
            <a:xfrm>
              <a:off x="4951070" y="4359397"/>
              <a:ext cx="1310816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MAPS </a:t>
              </a:r>
              <a:r>
                <a:rPr lang="en-US" sz="1100" dirty="0"/>
                <a:t>Prod</a:t>
              </a:r>
              <a:r>
                <a:rPr lang="en-US" sz="1100" dirty="0" smtClean="0"/>
                <a:t>. &amp; QA </a:t>
              </a:r>
              <a:endParaRPr lang="en-US" sz="1100" dirty="0"/>
            </a:p>
            <a:p>
              <a:pPr algn="ctr"/>
              <a:r>
                <a:rPr lang="en-US" sz="1100" dirty="0" smtClean="0"/>
                <a:t>@ALICE</a:t>
              </a:r>
              <a:endParaRPr lang="en-US" sz="1100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982820" y="4355483"/>
              <a:ext cx="1166534" cy="4848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695754" y="4389633"/>
            <a:ext cx="1372488" cy="779265"/>
            <a:chOff x="4877454" y="4355483"/>
            <a:chExt cx="1502297" cy="541329"/>
          </a:xfrm>
        </p:grpSpPr>
        <p:sp>
          <p:nvSpPr>
            <p:cNvPr id="51" name="TextBox 50"/>
            <p:cNvSpPr txBox="1"/>
            <p:nvPr/>
          </p:nvSpPr>
          <p:spPr>
            <a:xfrm>
              <a:off x="4877454" y="4362307"/>
              <a:ext cx="1502297" cy="53450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Stave </a:t>
              </a:r>
              <a:r>
                <a:rPr lang="en-US" sz="1100" dirty="0" err="1"/>
                <a:t>p</a:t>
              </a:r>
              <a:r>
                <a:rPr lang="en-US" sz="1100" dirty="0" err="1" smtClean="0"/>
                <a:t>rod.&amp;test</a:t>
              </a:r>
              <a:r>
                <a:rPr lang="en-US" sz="1100" dirty="0" smtClean="0"/>
                <a:t>  @CERN;</a:t>
              </a:r>
            </a:p>
            <a:p>
              <a:r>
                <a:rPr lang="en-US" sz="1100" dirty="0" smtClean="0"/>
                <a:t>RU prod @CERN</a:t>
              </a:r>
            </a:p>
            <a:p>
              <a:r>
                <a:rPr lang="en-US" sz="1100" dirty="0" smtClean="0"/>
                <a:t>CRU Prod. @US</a:t>
              </a:r>
              <a:endParaRPr lang="en-US" sz="1100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982820" y="4355483"/>
              <a:ext cx="1166534" cy="4848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1" name="Straight Arrow Connector 60"/>
          <p:cNvCxnSpPr/>
          <p:nvPr/>
        </p:nvCxnSpPr>
        <p:spPr>
          <a:xfrm>
            <a:off x="3211108" y="4731634"/>
            <a:ext cx="57901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6670666" y="4743101"/>
            <a:ext cx="179596" cy="69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" name="Picture 7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2750" y="4338449"/>
            <a:ext cx="996869" cy="7815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90800" y="5168900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+2%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4160858" y="5168900"/>
            <a:ext cx="69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+50%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20635641">
            <a:off x="4940585" y="3034346"/>
            <a:ext cx="4096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A schedule driven project!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30765" y="2237720"/>
            <a:ext cx="1351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ALICE ITS/IB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Prod. ends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5-Point Star 14"/>
          <p:cNvSpPr/>
          <p:nvPr/>
        </p:nvSpPr>
        <p:spPr>
          <a:xfrm>
            <a:off x="3695752" y="2130890"/>
            <a:ext cx="307441" cy="34636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1944178" y="2332680"/>
            <a:ext cx="1798465" cy="15795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81000" y="1676400"/>
            <a:ext cx="977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sPHENIX</a:t>
            </a:r>
            <a:endParaRPr lang="en-US" dirty="0" smtClean="0"/>
          </a:p>
          <a:p>
            <a:r>
              <a:rPr lang="en-US" dirty="0" smtClean="0"/>
              <a:t>baseline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52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"/>
            <a:ext cx="9143999" cy="1060216"/>
          </a:xfrm>
        </p:spPr>
        <p:txBody>
          <a:bodyPr>
            <a:noAutofit/>
          </a:bodyPr>
          <a:lstStyle/>
          <a:p>
            <a:r>
              <a:rPr lang="en-US" sz="3600" dirty="0" smtClean="0"/>
              <a:t>MVTX Designed to Measure b-jets &amp; B-hadrons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09" y="1350790"/>
            <a:ext cx="4334407" cy="4175125"/>
          </a:xfrm>
          <a:prstGeom prst="rect">
            <a:avLst/>
          </a:prstGeom>
        </p:spPr>
      </p:pic>
      <p:pic>
        <p:nvPicPr>
          <p:cNvPr id="5" name="Picture 4" descr="dca2d_ladder_maps_ladder_intt_tpc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439"/>
          <a:stretch/>
        </p:blipFill>
        <p:spPr>
          <a:xfrm rot="5400000">
            <a:off x="4704855" y="2041700"/>
            <a:ext cx="4068695" cy="48095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24149" y="1350790"/>
            <a:ext cx="4719851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2800" dirty="0" smtClean="0">
                <a:solidFill>
                  <a:prstClr val="black"/>
                </a:solidFill>
              </a:rPr>
              <a:t>Outstanding DCA resolution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25 𝜇m for </a:t>
            </a:r>
            <a:r>
              <a:rPr lang="en-US" sz="2800" dirty="0" err="1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p</a:t>
            </a:r>
            <a:r>
              <a:rPr lang="en-US" sz="2800" baseline="-25000" dirty="0" err="1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T</a:t>
            </a:r>
            <a:r>
              <a:rPr lang="en-US" sz="2800" dirty="0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 1-2 </a:t>
            </a:r>
            <a:r>
              <a:rPr lang="en-US" sz="2800" dirty="0" err="1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GeV</a:t>
            </a:r>
            <a:r>
              <a:rPr lang="en-US" sz="2800" dirty="0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/c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8198" y="3711867"/>
            <a:ext cx="1814340" cy="1696372"/>
          </a:xfrm>
          <a:prstGeom prst="rect">
            <a:avLst/>
          </a:prstGeom>
        </p:spPr>
      </p:pic>
      <p:pic>
        <p:nvPicPr>
          <p:cNvPr id="12" name="Picture 11" descr="dca2d_ladder_maps_ladder_intt_tpc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726" t="18163" r="70621" b="24562"/>
          <a:stretch/>
        </p:blipFill>
        <p:spPr>
          <a:xfrm rot="5400000">
            <a:off x="6928700" y="2083715"/>
            <a:ext cx="200538" cy="282382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617058" y="3711867"/>
            <a:ext cx="944317" cy="4232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-16709" y="5691953"/>
            <a:ext cx="5083712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Simulation Improvements: 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Realistic </a:t>
            </a:r>
            <a:r>
              <a:rPr lang="en-US" sz="2400" dirty="0">
                <a:solidFill>
                  <a:prstClr val="black"/>
                </a:solidFill>
              </a:rPr>
              <a:t>ladder geometry </a:t>
            </a:r>
            <a:endParaRPr lang="en-US" sz="2400" dirty="0" smtClean="0">
              <a:solidFill>
                <a:prstClr val="black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5/22/17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24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309"/>
            <a:ext cx="8229600" cy="131432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/>
              <a:t>Heavy Quarks: sensitive to QGP Properties </a:t>
            </a:r>
            <a:br>
              <a:rPr lang="en-US" sz="4000" dirty="0" smtClean="0"/>
            </a:br>
            <a:r>
              <a:rPr lang="en-US" sz="2700" dirty="0" smtClean="0">
                <a:solidFill>
                  <a:srgbClr val="0432FF"/>
                </a:solidFill>
              </a:rPr>
              <a:t>heavy quark diffusion and </a:t>
            </a:r>
            <a:r>
              <a:rPr lang="en-US" sz="2700" dirty="0" err="1" smtClean="0">
                <a:solidFill>
                  <a:srgbClr val="0432FF"/>
                </a:solidFill>
              </a:rPr>
              <a:t>hadronization</a:t>
            </a:r>
            <a:r>
              <a:rPr lang="en-US" sz="2700" dirty="0" smtClean="0">
                <a:solidFill>
                  <a:srgbClr val="0432FF"/>
                </a:solidFill>
              </a:rPr>
              <a:t>/recombination  </a:t>
            </a:r>
            <a:endParaRPr lang="en-US" sz="2700" dirty="0">
              <a:solidFill>
                <a:srgbClr val="0432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522355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874631" y="1917700"/>
            <a:ext cx="1405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TAMU model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67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3672321"/>
            <a:ext cx="9144000" cy="2767276"/>
            <a:chOff x="653281" y="3193417"/>
            <a:chExt cx="9775732" cy="2926084"/>
          </a:xfrm>
        </p:grpSpPr>
        <p:pic>
          <p:nvPicPr>
            <p:cNvPr id="20" name="Picture 19" descr="Final_v4_ForThree_Jpsi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3281" y="3193417"/>
              <a:ext cx="3552006" cy="2926080"/>
            </a:xfrm>
            <a:prstGeom prst="rect">
              <a:avLst/>
            </a:prstGeom>
          </p:spPr>
        </p:pic>
        <p:pic>
          <p:nvPicPr>
            <p:cNvPr id="22" name="Picture 21" descr="Final_v4_ForThree_D0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27835" y="3193418"/>
              <a:ext cx="3552007" cy="2926080"/>
            </a:xfrm>
            <a:prstGeom prst="rect">
              <a:avLst/>
            </a:prstGeom>
          </p:spPr>
        </p:pic>
        <p:pic>
          <p:nvPicPr>
            <p:cNvPr id="19" name="Picture 18" descr="Final_v4_ForThree_e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77007" y="3193421"/>
              <a:ext cx="3552006" cy="2926080"/>
            </a:xfrm>
            <a:prstGeom prst="rect">
              <a:avLst/>
            </a:prstGeom>
          </p:spPr>
        </p:pic>
      </p:grp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5/22/17</a:t>
            </a: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 X. Liu  @CCNU </a:t>
            </a:r>
            <a:endParaRPr lang="en-US"/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1914597" y="273656"/>
            <a:ext cx="5314806" cy="63771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12" tIns="77368" rIns="81612" bIns="40806">
            <a:prstTxWarp prst="textNoShape">
              <a:avLst/>
            </a:prstTxWarp>
          </a:bodyPr>
          <a:lstStyle/>
          <a:p>
            <a:pPr>
              <a:lnSpc>
                <a:spcPct val="92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</a:tabLst>
            </a:pPr>
            <a:r>
              <a:rPr lang="en-US" sz="3627" dirty="0">
                <a:latin typeface="Book Antiqua" pitchFamily="-96" charset="0"/>
              </a:rPr>
              <a:t>B </a:t>
            </a:r>
            <a:r>
              <a:rPr lang="en-US" sz="3627" dirty="0" smtClean="0">
                <a:latin typeface="Book Antiqua" pitchFamily="-96" charset="0"/>
              </a:rPr>
              <a:t>Production @RHIC</a:t>
            </a:r>
            <a:endParaRPr lang="en-US" sz="3627" dirty="0">
              <a:latin typeface="Book Antiqua" pitchFamily="-96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1884" y="1268109"/>
            <a:ext cx="1833310" cy="22916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4000" y="1107774"/>
            <a:ext cx="1255037" cy="24887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8700" y="1114168"/>
            <a:ext cx="1448350" cy="25656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482766" y="407849"/>
            <a:ext cx="1343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STAR: QM17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5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8554"/>
          <a:stretch/>
        </p:blipFill>
        <p:spPr>
          <a:xfrm>
            <a:off x="128337" y="84763"/>
            <a:ext cx="8839200" cy="6308112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874000" y="279400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X. Dong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92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4358"/>
            <a:ext cx="8229600" cy="1143000"/>
          </a:xfrm>
        </p:spPr>
        <p:txBody>
          <a:bodyPr/>
          <a:lstStyle/>
          <a:p>
            <a:r>
              <a:rPr lang="en-US" dirty="0" smtClean="0"/>
              <a:t>MVTX Project Status and Plan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7520" y="1177359"/>
            <a:ext cx="4806280" cy="493134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Pre-proposal submitted to DOE, 2/2017</a:t>
            </a:r>
          </a:p>
          <a:p>
            <a:pPr lvl="1"/>
            <a:r>
              <a:rPr lang="en-US" dirty="0" smtClean="0"/>
              <a:t>Follow-up discussions with DOE and BNL managers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Plan to </a:t>
            </a:r>
            <a:r>
              <a:rPr lang="en-US" dirty="0"/>
              <a:t>u</a:t>
            </a:r>
            <a:r>
              <a:rPr lang="en-US" dirty="0" smtClean="0"/>
              <a:t>pdate proposal to DOE, late 2017 </a:t>
            </a:r>
          </a:p>
          <a:p>
            <a:pPr lvl="1"/>
            <a:r>
              <a:rPr lang="en-US" dirty="0" smtClean="0"/>
              <a:t>Expanded science “CD0” +  Cost &amp; Schedule “CD1”</a:t>
            </a:r>
          </a:p>
          <a:p>
            <a:pPr lvl="1"/>
            <a:r>
              <a:rPr lang="en-US" dirty="0" smtClean="0"/>
              <a:t>Funding in FY18, stave production @CERN in Aug. 2018+, ~6 months;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Other options being explored for stave production @CERN/CCNU for delayed ALICE/ITS or funding </a:t>
            </a:r>
          </a:p>
          <a:p>
            <a:pPr lvl="1"/>
            <a:endParaRPr lang="en-US" dirty="0"/>
          </a:p>
          <a:p>
            <a:r>
              <a:rPr lang="en-US" dirty="0" smtClean="0"/>
              <a:t>BNL Director’s Review  July 10-11, 2017</a:t>
            </a:r>
          </a:p>
          <a:p>
            <a:pPr lvl="1"/>
            <a:r>
              <a:rPr lang="en-US" dirty="0" smtClean="0"/>
              <a:t>Expanded science “CD0” +  Cost &amp; Schedule “CD1”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System integration R&amp;D</a:t>
            </a:r>
          </a:p>
          <a:p>
            <a:pPr lvl="1"/>
            <a:r>
              <a:rPr lang="en-US" dirty="0" smtClean="0"/>
              <a:t>Readout</a:t>
            </a:r>
          </a:p>
          <a:p>
            <a:pPr lvl="1"/>
            <a:r>
              <a:rPr lang="en-US" dirty="0" smtClean="0"/>
              <a:t>Mechanical support</a:t>
            </a:r>
          </a:p>
        </p:txBody>
      </p:sp>
      <p:pic>
        <p:nvPicPr>
          <p:cNvPr id="6" name="Picture 5" descr="sPHENIX-MVTX-CoverP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7780" y="1177358"/>
            <a:ext cx="3568700" cy="4618317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5/22/17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Ming X. Liu  @CCNU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67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365126"/>
            <a:ext cx="4121150" cy="750267"/>
          </a:xfrm>
        </p:spPr>
        <p:txBody>
          <a:bodyPr/>
          <a:lstStyle/>
          <a:p>
            <a:pPr algn="ctr"/>
            <a:r>
              <a:rPr lang="en-US" dirty="0" smtClean="0"/>
              <a:t>Outlook</a:t>
            </a:r>
            <a:endParaRPr lang="en-US" dirty="0"/>
          </a:p>
        </p:txBody>
      </p:sp>
      <p:sp>
        <p:nvSpPr>
          <p:cNvPr id="158" name="Content Placeholder 2"/>
          <p:cNvSpPr txBox="1">
            <a:spLocks/>
          </p:cNvSpPr>
          <p:nvPr/>
        </p:nvSpPr>
        <p:spPr>
          <a:xfrm>
            <a:off x="3859799" y="5521485"/>
            <a:ext cx="5284201" cy="139655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" y="1238679"/>
            <a:ext cx="7276248" cy="5452091"/>
          </a:xfrm>
          <a:prstGeom prst="rect">
            <a:avLst/>
          </a:prstGeom>
          <a:ln w="38100" cmpd="sng">
            <a:solidFill>
              <a:srgbClr val="00800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6237287" y="4976962"/>
            <a:ext cx="2906713" cy="1581928"/>
          </a:xfrm>
          <a:prstGeom prst="rect">
            <a:avLst/>
          </a:prstGeom>
          <a:gradFill flip="none" rotWithShape="1">
            <a:gsLst>
              <a:gs pos="54000">
                <a:srgbClr val="CCFFCC"/>
              </a:gs>
              <a:gs pos="100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237287" y="4922097"/>
            <a:ext cx="27723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/>
              <a:t>Projected </a:t>
            </a:r>
            <a:r>
              <a:rPr lang="en-US" sz="2200" b="1" dirty="0" err="1" smtClean="0"/>
              <a:t>sPHENIX</a:t>
            </a:r>
            <a:r>
              <a:rPr lang="en-US" sz="2200" b="1" dirty="0" smtClean="0"/>
              <a:t> Schedule</a:t>
            </a:r>
            <a:endParaRPr lang="en-US" sz="2200" b="1" dirty="0"/>
          </a:p>
        </p:txBody>
      </p:sp>
      <p:sp>
        <p:nvSpPr>
          <p:cNvPr id="25750" name="TextBox 5"/>
          <p:cNvSpPr txBox="1">
            <a:spLocks noChangeArrowheads="1"/>
          </p:cNvSpPr>
          <p:nvPr/>
        </p:nvSpPr>
        <p:spPr bwMode="auto">
          <a:xfrm>
            <a:off x="6237287" y="5443214"/>
            <a:ext cx="290671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00"/>
                </a:solidFill>
              </a:rPr>
              <a:t>CD-0	             	 </a:t>
            </a:r>
            <a:r>
              <a:rPr lang="en-US" altLang="en-US" sz="1600" b="1" dirty="0" smtClean="0">
                <a:solidFill>
                  <a:srgbClr val="FF0000"/>
                </a:solidFill>
              </a:rPr>
              <a:t>  9/2016</a:t>
            </a:r>
          </a:p>
          <a:p>
            <a:pPr eaLnBrk="1" hangingPunct="1"/>
            <a:r>
              <a:rPr lang="en-US" altLang="en-US" sz="1600" b="1" dirty="0" smtClean="0">
                <a:solidFill>
                  <a:srgbClr val="000000"/>
                </a:solidFill>
              </a:rPr>
              <a:t>Construction Phase     Jul 2018</a:t>
            </a:r>
            <a:endParaRPr lang="en-US" altLang="en-US" sz="1600" b="1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 sz="1600" b="1" dirty="0" smtClean="0"/>
              <a:t>Installation complete	Apr  2021</a:t>
            </a:r>
            <a:endParaRPr lang="en-US" altLang="en-US" sz="1600" b="1" dirty="0"/>
          </a:p>
          <a:p>
            <a:pPr eaLnBrk="1" hangingPunct="1"/>
            <a:r>
              <a:rPr lang="en-US" altLang="en-US" sz="1600" b="1" dirty="0"/>
              <a:t>Ready for Beam  </a:t>
            </a:r>
            <a:r>
              <a:rPr lang="en-US" altLang="en-US" sz="1600" b="1" dirty="0" smtClean="0"/>
              <a:t>	Jan  2022</a:t>
            </a:r>
            <a:endParaRPr lang="en-US" altLang="en-US" sz="1600" b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48890" y="759793"/>
            <a:ext cx="2295110" cy="2939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885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1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Recreate a State of the Early Universe?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7615"/>
            <a:ext cx="9144000" cy="571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9656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6044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Forward s/</a:t>
            </a:r>
            <a:r>
              <a:rPr lang="en-US" dirty="0" err="1" smtClean="0"/>
              <a:t>ePHENIX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983313"/>
            <a:ext cx="4950517" cy="1938992"/>
          </a:xfrm>
          <a:prstGeom prst="rect">
            <a:avLst/>
          </a:prstGeom>
          <a:noFill/>
          <a:ln w="38100" cmpd="sng"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err="1" smtClean="0">
                <a:solidFill>
                  <a:srgbClr val="3366FF"/>
                </a:solidFill>
              </a:rPr>
              <a:t>Partonic</a:t>
            </a:r>
            <a:r>
              <a:rPr lang="en-US" sz="2400" b="1" dirty="0" smtClean="0">
                <a:solidFill>
                  <a:srgbClr val="3366FF"/>
                </a:solidFill>
              </a:rPr>
              <a:t> structure of the proton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rgbClr val="3366FF"/>
                </a:solidFill>
              </a:rPr>
              <a:t>Low-x and Saturation 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rgbClr val="3366FF"/>
                </a:solidFill>
              </a:rPr>
              <a:t>Spin-momentum correlations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rgbClr val="3366FF"/>
                </a:solidFill>
              </a:rPr>
              <a:t>Diffraction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err="1" smtClean="0">
                <a:solidFill>
                  <a:srgbClr val="3366FF"/>
                </a:solidFill>
              </a:rPr>
              <a:t>Hadronization</a:t>
            </a:r>
            <a:r>
              <a:rPr lang="en-US" sz="2400" b="1" dirty="0" smtClean="0">
                <a:solidFill>
                  <a:srgbClr val="3366FF"/>
                </a:solidFill>
              </a:rPr>
              <a:t> in </a:t>
            </a:r>
            <a:r>
              <a:rPr lang="en-US" sz="2400" b="1" dirty="0" err="1">
                <a:solidFill>
                  <a:srgbClr val="3366FF"/>
                </a:solidFill>
              </a:rPr>
              <a:t>e</a:t>
            </a:r>
            <a:r>
              <a:rPr lang="en-US" sz="2400" b="1" dirty="0" err="1" smtClean="0">
                <a:solidFill>
                  <a:srgbClr val="3366FF"/>
                </a:solidFill>
              </a:rPr>
              <a:t>+A</a:t>
            </a:r>
            <a:endParaRPr lang="en-US" sz="2400" b="1" dirty="0" smtClean="0">
              <a:solidFill>
                <a:srgbClr val="3366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28806" y="4467930"/>
            <a:ext cx="56049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Transverse spin phenomena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Collective behavior in small systems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Pre-equilibrium QGP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CNM physics in </a:t>
            </a:r>
            <a:r>
              <a:rPr lang="en-US" sz="2400" dirty="0" err="1" smtClean="0">
                <a:solidFill>
                  <a:srgbClr val="FF0000"/>
                </a:solidFill>
              </a:rPr>
              <a:t>p+A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6386" y="3900087"/>
            <a:ext cx="411041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sPHENIX</a:t>
            </a:r>
            <a:r>
              <a:rPr lang="en-US" sz="3200" dirty="0" smtClean="0">
                <a:solidFill>
                  <a:srgbClr val="FF0000"/>
                </a:solidFill>
              </a:rPr>
              <a:t> era Cold QCD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94940" y="3900087"/>
            <a:ext cx="5015642" cy="213750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802582" y="777209"/>
            <a:ext cx="25987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3366FF"/>
                </a:solidFill>
              </a:rPr>
              <a:t>Cold QCD at EIC </a:t>
            </a:r>
            <a:endParaRPr lang="en-US" sz="2800" b="1" dirty="0">
              <a:solidFill>
                <a:srgbClr val="3366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03" y="3331185"/>
            <a:ext cx="3505200" cy="29591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009" y="1300429"/>
            <a:ext cx="3258573" cy="24259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03" y="3293085"/>
            <a:ext cx="3860800" cy="29972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58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758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8928"/>
            <a:ext cx="8229600" cy="5381860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sPHENIX</a:t>
            </a:r>
            <a:r>
              <a:rPr lang="en-US" dirty="0" smtClean="0"/>
              <a:t> obtained CD-0 and working toward next stage</a:t>
            </a:r>
          </a:p>
          <a:p>
            <a:pPr lvl="1"/>
            <a:r>
              <a:rPr lang="en-US" dirty="0" smtClean="0"/>
              <a:t>Topical groups studying the physics goals</a:t>
            </a:r>
          </a:p>
          <a:p>
            <a:pPr lvl="2"/>
            <a:r>
              <a:rPr lang="en-US" dirty="0" smtClean="0"/>
              <a:t>Jet structure</a:t>
            </a:r>
          </a:p>
          <a:p>
            <a:pPr lvl="2"/>
            <a:r>
              <a:rPr lang="en-US" dirty="0" smtClean="0"/>
              <a:t>HF jets</a:t>
            </a:r>
          </a:p>
          <a:p>
            <a:pPr lvl="2"/>
            <a:r>
              <a:rPr lang="en-US" dirty="0" smtClean="0"/>
              <a:t>Heavy </a:t>
            </a:r>
            <a:r>
              <a:rPr lang="en-US" dirty="0" err="1"/>
              <a:t>q</a:t>
            </a:r>
            <a:r>
              <a:rPr lang="en-US" dirty="0" err="1" smtClean="0"/>
              <a:t>uarkonia</a:t>
            </a:r>
            <a:endParaRPr lang="en-US" dirty="0" smtClean="0"/>
          </a:p>
          <a:p>
            <a:pPr lvl="2"/>
            <a:r>
              <a:rPr lang="en-US" dirty="0" smtClean="0"/>
              <a:t>Cold QCD, spin, saturation </a:t>
            </a:r>
          </a:p>
          <a:p>
            <a:r>
              <a:rPr lang="en-US" dirty="0" smtClean="0"/>
              <a:t>Tracking defined: </a:t>
            </a:r>
          </a:p>
          <a:p>
            <a:pPr lvl="1"/>
            <a:r>
              <a:rPr lang="en-US" dirty="0" smtClean="0"/>
              <a:t>MVTX, INTT, TPC</a:t>
            </a:r>
          </a:p>
          <a:p>
            <a:r>
              <a:rPr lang="en-US" dirty="0" smtClean="0"/>
              <a:t>Beam tests of calorimeter system</a:t>
            </a:r>
          </a:p>
          <a:p>
            <a:pPr lvl="1"/>
            <a:r>
              <a:rPr lang="en-US" dirty="0" smtClean="0"/>
              <a:t>Calorimeter performance within </a:t>
            </a:r>
            <a:r>
              <a:rPr lang="en-US" dirty="0" err="1" smtClean="0"/>
              <a:t>sPHENIX</a:t>
            </a:r>
            <a:r>
              <a:rPr lang="en-US" dirty="0" smtClean="0"/>
              <a:t> requirements</a:t>
            </a:r>
          </a:p>
          <a:p>
            <a:pPr lvl="1"/>
            <a:r>
              <a:rPr lang="en-US" dirty="0" smtClean="0"/>
              <a:t>Simulation reproduces the data very well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Active collaboration with lots to do: </a:t>
            </a:r>
          </a:p>
          <a:p>
            <a:pPr lvl="1"/>
            <a:r>
              <a:rPr lang="en-US" dirty="0">
                <a:hlinkClick r:id="rId3"/>
              </a:rPr>
              <a:t>https://www.facebook.com/sPHENIX.Experiment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pPr lvl="1"/>
            <a:r>
              <a:rPr lang="en-US" dirty="0" smtClean="0"/>
              <a:t>Looking forward to data in 2022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58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Collaboration</a:t>
            </a:r>
            <a:endParaRPr lang="en-US" dirty="0"/>
          </a:p>
        </p:txBody>
      </p:sp>
      <p:pic>
        <p:nvPicPr>
          <p:cNvPr id="4" name="Picture 3" descr="sPHENIXcollabGSU2016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7" t="3128" r="11133" b="4375"/>
          <a:stretch/>
        </p:blipFill>
        <p:spPr>
          <a:xfrm>
            <a:off x="0" y="-75780"/>
            <a:ext cx="9144000" cy="693378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025" y="2012951"/>
            <a:ext cx="8229600" cy="1589786"/>
          </a:xfrm>
          <a:solidFill>
            <a:srgbClr val="CCFFCC">
              <a:alpha val="66000"/>
            </a:srgbClr>
          </a:solidFill>
        </p:spPr>
        <p:txBody>
          <a:bodyPr>
            <a:normAutofit/>
          </a:bodyPr>
          <a:lstStyle/>
          <a:p>
            <a:r>
              <a:rPr lang="en-US" dirty="0" smtClean="0"/>
              <a:t>62 institutions, 235 collaborators &amp; growing</a:t>
            </a:r>
          </a:p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Collaboration Meeting @ GSU Dec 2016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           Please </a:t>
            </a:r>
            <a:r>
              <a:rPr lang="en-US" dirty="0">
                <a:solidFill>
                  <a:srgbClr val="FF0000"/>
                </a:solidFill>
              </a:rPr>
              <a:t>join us for the exciting journey!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48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10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46614" y="33338"/>
            <a:ext cx="8176085" cy="76111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MAPS-based Vertex Detector (MVTX)</a:t>
            </a:r>
            <a:endParaRPr lang="en-US" sz="3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" y="914400"/>
            <a:ext cx="3152755" cy="3227852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>
          <a:xfrm flipV="1">
            <a:off x="1752600" y="1676400"/>
            <a:ext cx="2438400" cy="76200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752601" y="2514600"/>
            <a:ext cx="2590799" cy="68580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81000" y="4267200"/>
            <a:ext cx="8534400" cy="181588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/>
              <a:t>“Adopt” </a:t>
            </a:r>
            <a:r>
              <a:rPr lang="en-US" sz="1600" dirty="0" smtClean="0"/>
              <a:t>ALICE ITS Upgrade Inner Barrel </a:t>
            </a:r>
            <a:r>
              <a:rPr lang="en-US" sz="1600" dirty="0"/>
              <a:t>3-layer </a:t>
            </a:r>
            <a:r>
              <a:rPr lang="en-US" sz="1600" dirty="0" smtClean="0"/>
              <a:t>MAPS detector</a:t>
            </a:r>
            <a:endParaRPr lang="en-US" sz="1600" dirty="0"/>
          </a:p>
          <a:p>
            <a:pPr marL="742950" lvl="1" indent="-285750">
              <a:buFontTx/>
              <a:buChar char="-"/>
            </a:pPr>
            <a:r>
              <a:rPr lang="en-US" sz="1600" dirty="0">
                <a:solidFill>
                  <a:srgbClr val="FF0000"/>
                </a:solidFill>
              </a:rPr>
              <a:t>Mini. risk, </a:t>
            </a:r>
            <a:r>
              <a:rPr lang="en-US" sz="1600" dirty="0" smtClean="0">
                <a:solidFill>
                  <a:srgbClr val="FF0000"/>
                </a:solidFill>
              </a:rPr>
              <a:t>Max</a:t>
            </a:r>
            <a:r>
              <a:rPr lang="en-US" sz="1600" dirty="0">
                <a:solidFill>
                  <a:srgbClr val="FF0000"/>
                </a:solidFill>
              </a:rPr>
              <a:t>. Physics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Precision </a:t>
            </a:r>
            <a:r>
              <a:rPr lang="en-US" sz="1600" dirty="0" err="1" smtClean="0"/>
              <a:t>vertexing</a:t>
            </a:r>
            <a:r>
              <a:rPr lang="en-US" sz="1600" dirty="0" smtClean="0"/>
              <a:t> for b-jet/B-hadron tagging with high efficiency and high purity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B</a:t>
            </a:r>
            <a:r>
              <a:rPr lang="en-US" sz="1600" dirty="0" smtClean="0"/>
              <a:t>-jet modification in QGP at low-medium </a:t>
            </a:r>
            <a:r>
              <a:rPr lang="en-US" sz="1600" dirty="0" err="1" smtClean="0"/>
              <a:t>pT</a:t>
            </a:r>
            <a:r>
              <a:rPr lang="en-US" sz="1600" dirty="0" smtClean="0"/>
              <a:t> to determine QGP properties, study mass-dependence on collisional </a:t>
            </a:r>
            <a:r>
              <a:rPr lang="en-US" sz="1600" dirty="0" err="1" smtClean="0"/>
              <a:t>vs</a:t>
            </a:r>
            <a:r>
              <a:rPr lang="en-US" sz="1600" dirty="0" smtClean="0"/>
              <a:t> </a:t>
            </a:r>
            <a:r>
              <a:rPr lang="en-US" sz="1600" dirty="0" err="1" smtClean="0"/>
              <a:t>radiative</a:t>
            </a:r>
            <a:r>
              <a:rPr lang="en-US" sz="1600" dirty="0" smtClean="0"/>
              <a:t> energy loss, flow etc. 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A separate DOE MIE to build the full detector, WBS 1.12, ~$5M for construction;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Early R&amp;D by LANL/LDRD, $5M, FY17-19, readout and mechanical integration; </a:t>
            </a:r>
            <a:endParaRPr lang="en-US" sz="1600" dirty="0"/>
          </a:p>
        </p:txBody>
      </p:sp>
      <p:pic>
        <p:nvPicPr>
          <p:cNvPr id="22" name="Picture 21" descr="IB- staves + end wheels + panels + Be-beampipe + ITNN + TPC ver2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16" t="1" r="5507" b="44248"/>
          <a:stretch/>
        </p:blipFill>
        <p:spPr>
          <a:xfrm>
            <a:off x="3584902" y="838200"/>
            <a:ext cx="5595124" cy="274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91000" y="3581400"/>
            <a:ext cx="22929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R = 2.4;  3.2;  3.9cm;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L = 27.1cm</a:t>
            </a:r>
            <a:endParaRPr lang="en-US" sz="2000" dirty="0">
              <a:solidFill>
                <a:srgbClr val="0000FF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6248400" y="1981200"/>
            <a:ext cx="1219200" cy="3810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562600" y="1219200"/>
            <a:ext cx="1325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|eta| &lt; </a:t>
            </a:r>
            <a:r>
              <a:rPr lang="en-US" sz="2000" dirty="0" smtClean="0">
                <a:solidFill>
                  <a:srgbClr val="0000FF"/>
                </a:solidFill>
              </a:rPr>
              <a:t>2.0</a:t>
            </a:r>
            <a:endParaRPr lang="en-US" sz="2000" dirty="0">
              <a:solidFill>
                <a:srgbClr val="0000FF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H="1" flipV="1">
            <a:off x="5029200" y="1981200"/>
            <a:ext cx="1143000" cy="3810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797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000198"/>
          </a:xfrm>
        </p:spPr>
        <p:txBody>
          <a:bodyPr/>
          <a:lstStyle/>
          <a:p>
            <a:r>
              <a:rPr lang="en-US" dirty="0" smtClean="0"/>
              <a:t>Scope of the MVTX Project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152400" y="990600"/>
            <a:ext cx="4495800" cy="46990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MAPS staves &amp; Electronics</a:t>
            </a:r>
          </a:p>
          <a:p>
            <a:pPr lvl="1"/>
            <a:r>
              <a:rPr lang="en-US" dirty="0"/>
              <a:t>MAPS </a:t>
            </a:r>
            <a:r>
              <a:rPr lang="en-US" dirty="0" smtClean="0"/>
              <a:t>Detectors</a:t>
            </a:r>
            <a:endParaRPr lang="en-US" dirty="0"/>
          </a:p>
          <a:p>
            <a:pPr lvl="2"/>
            <a:r>
              <a:rPr lang="en-US" dirty="0" smtClean="0"/>
              <a:t>“</a:t>
            </a:r>
            <a:r>
              <a:rPr lang="en-US" dirty="0" err="1" smtClean="0"/>
              <a:t>MoU</a:t>
            </a:r>
            <a:r>
              <a:rPr lang="en-US" dirty="0" smtClean="0"/>
              <a:t>” to build 68 ITS </a:t>
            </a:r>
            <a:r>
              <a:rPr lang="en-US" dirty="0"/>
              <a:t>MAPS </a:t>
            </a:r>
            <a:r>
              <a:rPr lang="en-US" dirty="0" smtClean="0"/>
              <a:t>staves</a:t>
            </a:r>
          </a:p>
          <a:p>
            <a:pPr lvl="2"/>
            <a:r>
              <a:rPr lang="en-US" dirty="0"/>
              <a:t>No modification </a:t>
            </a:r>
          </a:p>
          <a:p>
            <a:pPr marL="914400" lvl="2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Readout Electronics </a:t>
            </a:r>
          </a:p>
          <a:p>
            <a:pPr lvl="2"/>
            <a:r>
              <a:rPr lang="en-US" dirty="0" smtClean="0"/>
              <a:t>Use ALICE/ITS, RU + CRU </a:t>
            </a:r>
          </a:p>
          <a:p>
            <a:pPr lvl="2"/>
            <a:r>
              <a:rPr lang="en-US" dirty="0" smtClean="0"/>
              <a:t>Modify/reprogram CRU for </a:t>
            </a:r>
            <a:r>
              <a:rPr lang="en-US" dirty="0" err="1" smtClean="0"/>
              <a:t>sPHENIX</a:t>
            </a:r>
            <a:r>
              <a:rPr lang="en-US" dirty="0" smtClean="0"/>
              <a:t> </a:t>
            </a:r>
          </a:p>
          <a:p>
            <a:pPr lvl="3"/>
            <a:r>
              <a:rPr lang="en-US" dirty="0" smtClean="0"/>
              <a:t>Plan-B: build a custom board to convert ALICE/ITS into </a:t>
            </a:r>
            <a:r>
              <a:rPr lang="en-US" dirty="0" err="1" smtClean="0"/>
              <a:t>sPHENIX</a:t>
            </a:r>
            <a:r>
              <a:rPr lang="en-US" dirty="0" smtClean="0"/>
              <a:t> DAQ format; BNL FILEX etc.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R&amp;D by LANL LDRD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Production </a:t>
            </a:r>
          </a:p>
          <a:p>
            <a:pPr lvl="2"/>
            <a:r>
              <a:rPr lang="en-US" dirty="0" smtClean="0"/>
              <a:t>Extend ALICE/ITS MAPS stave production </a:t>
            </a:r>
          </a:p>
          <a:p>
            <a:pPr lvl="2"/>
            <a:r>
              <a:rPr lang="en-US" dirty="0" err="1" smtClean="0"/>
              <a:t>sPHENIX</a:t>
            </a:r>
            <a:r>
              <a:rPr lang="en-US" dirty="0" smtClean="0"/>
              <a:t> personnel help assembly and testing staves at CERN</a:t>
            </a:r>
          </a:p>
          <a:p>
            <a:pPr lvl="2"/>
            <a:r>
              <a:rPr lang="en-US" dirty="0"/>
              <a:t>R</a:t>
            </a:r>
            <a:r>
              <a:rPr lang="en-US" dirty="0" smtClean="0"/>
              <a:t>eproduce additional ALICE RU+CRU for </a:t>
            </a:r>
            <a:r>
              <a:rPr lang="en-US" dirty="0" err="1" smtClean="0"/>
              <a:t>sPHENIX</a:t>
            </a:r>
            <a:endParaRPr lang="en-US" dirty="0" smtClean="0"/>
          </a:p>
          <a:p>
            <a:pPr lvl="2"/>
            <a:r>
              <a:rPr lang="en-US" dirty="0" smtClean="0"/>
              <a:t>Final assembly and test in US/LBNL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Ancillary systems, copy ALICE</a:t>
            </a:r>
          </a:p>
          <a:p>
            <a:pPr lvl="2"/>
            <a:r>
              <a:rPr lang="en-US" dirty="0" smtClean="0"/>
              <a:t>LV, cables, crates, racks etc.</a:t>
            </a:r>
          </a:p>
          <a:p>
            <a:pPr lvl="2"/>
            <a:r>
              <a:rPr lang="en-US" dirty="0" smtClean="0"/>
              <a:t>Slow control, safety and monitoring 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337050" cy="5005916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Mechanics &amp; Cooling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No/</a:t>
            </a:r>
            <a:r>
              <a:rPr lang="en-US" dirty="0" smtClean="0">
                <a:solidFill>
                  <a:srgbClr val="008000"/>
                </a:solidFill>
              </a:rPr>
              <a:t>(some)</a:t>
            </a:r>
            <a:r>
              <a:rPr lang="en-US" dirty="0" smtClean="0"/>
              <a:t> changes to ALICE/ITS inner tracker mechanical structures</a:t>
            </a:r>
          </a:p>
          <a:p>
            <a:pPr lvl="2"/>
            <a:r>
              <a:rPr lang="en-US" dirty="0" smtClean="0"/>
              <a:t>End Wheels</a:t>
            </a:r>
          </a:p>
          <a:p>
            <a:pPr lvl="2"/>
            <a:r>
              <a:rPr lang="en-US" dirty="0" smtClean="0"/>
              <a:t>Cylindrical structure shells</a:t>
            </a:r>
          </a:p>
          <a:p>
            <a:pPr lvl="2"/>
            <a:r>
              <a:rPr lang="en-US" dirty="0" smtClean="0"/>
              <a:t>Detector half barrels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Service half barrels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Detector and Service half barrels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Half support structures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Mechanical Integration</a:t>
            </a:r>
            <a:endParaRPr lang="en-US" dirty="0"/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Conceptual design by LANL LDRD</a:t>
            </a:r>
          </a:p>
          <a:p>
            <a:pPr lvl="2"/>
            <a:r>
              <a:rPr lang="en-US" dirty="0" smtClean="0"/>
              <a:t>Prototyp</a:t>
            </a:r>
            <a:r>
              <a:rPr lang="en-US" dirty="0"/>
              <a:t>e</a:t>
            </a:r>
            <a:r>
              <a:rPr lang="en-US" dirty="0" smtClean="0"/>
              <a:t> by </a:t>
            </a:r>
            <a:r>
              <a:rPr lang="en-US" dirty="0" err="1" smtClean="0"/>
              <a:t>sPHENIX</a:t>
            </a:r>
            <a:r>
              <a:rPr lang="en-US" dirty="0" smtClean="0"/>
              <a:t> R&amp;D </a:t>
            </a:r>
          </a:p>
          <a:p>
            <a:pPr lvl="2"/>
            <a:r>
              <a:rPr lang="en-US" dirty="0" smtClean="0"/>
              <a:t>Design </a:t>
            </a:r>
            <a:r>
              <a:rPr lang="en-US" dirty="0"/>
              <a:t>integration frames</a:t>
            </a:r>
          </a:p>
          <a:p>
            <a:pPr lvl="2"/>
            <a:r>
              <a:rPr lang="en-US" dirty="0" smtClean="0"/>
              <a:t>Carbon frames etc.</a:t>
            </a:r>
            <a:endParaRPr lang="en-US" dirty="0"/>
          </a:p>
          <a:p>
            <a:pPr lvl="2"/>
            <a:r>
              <a:rPr lang="en-US" dirty="0"/>
              <a:t>Installation </a:t>
            </a:r>
            <a:r>
              <a:rPr lang="en-US" dirty="0" smtClean="0"/>
              <a:t>tooling etc.</a:t>
            </a:r>
            <a:endParaRPr lang="en-US" dirty="0"/>
          </a:p>
          <a:p>
            <a:pPr marL="914400" lvl="2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Copy ALICE cooling plant design</a:t>
            </a:r>
          </a:p>
          <a:p>
            <a:pPr lvl="2"/>
            <a:r>
              <a:rPr lang="en-US" dirty="0" smtClean="0"/>
              <a:t>Minor modification to fit </a:t>
            </a:r>
            <a:r>
              <a:rPr lang="en-US" dirty="0" err="1" smtClean="0"/>
              <a:t>sPHENIX</a:t>
            </a:r>
            <a:endParaRPr lang="en-US" dirty="0" smtClean="0"/>
          </a:p>
          <a:p>
            <a:pPr lvl="2"/>
            <a:r>
              <a:rPr lang="en-US" dirty="0" smtClean="0"/>
              <a:t>Smaller heat load than ALICE ITS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Metrology and Survey </a:t>
            </a:r>
            <a:endParaRPr lang="en-US" dirty="0"/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85800" y="5715000"/>
            <a:ext cx="6321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WBS 1.12: a new MIE fund the full MAPS Vertex Detector, ~$5M</a:t>
            </a:r>
          </a:p>
        </p:txBody>
      </p:sp>
    </p:spTree>
    <p:extLst>
      <p:ext uri="{BB962C8B-B14F-4D97-AF65-F5344CB8AC3E}">
        <p14:creationId xmlns:p14="http://schemas.microsoft.com/office/powerpoint/2010/main" val="75550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6133" y="3151606"/>
            <a:ext cx="1765856" cy="43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000753" y="2530606"/>
            <a:ext cx="1324800" cy="1242000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6578" y="3921519"/>
            <a:ext cx="1281674" cy="1302610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97" y="2934119"/>
            <a:ext cx="2977721" cy="987400"/>
          </a:xfrm>
          <a:prstGeom prst="rect">
            <a:avLst/>
          </a:prstGeom>
        </p:spPr>
      </p:pic>
      <p:grpSp>
        <p:nvGrpSpPr>
          <p:cNvPr id="105" name="Group 104"/>
          <p:cNvGrpSpPr/>
          <p:nvPr/>
        </p:nvGrpSpPr>
        <p:grpSpPr>
          <a:xfrm>
            <a:off x="5034885" y="3921519"/>
            <a:ext cx="972370" cy="1296000"/>
            <a:chOff x="5500016" y="4578180"/>
            <a:chExt cx="1296493" cy="1296000"/>
          </a:xfrm>
          <a:solidFill>
            <a:schemeClr val="bg2"/>
          </a:solidFill>
        </p:grpSpPr>
        <p:sp>
          <p:nvSpPr>
            <p:cNvPr id="106" name="Rectangle 105"/>
            <p:cNvSpPr/>
            <p:nvPr/>
          </p:nvSpPr>
          <p:spPr>
            <a:xfrm>
              <a:off x="5500016" y="4578180"/>
              <a:ext cx="1296493" cy="1296000"/>
            </a:xfrm>
            <a:prstGeom prst="rect">
              <a:avLst/>
            </a:prstGeom>
            <a:grpFill/>
            <a:ln w="19050">
              <a:solidFill>
                <a:schemeClr val="tx2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/>
            </a:p>
          </p:txBody>
        </p:sp>
        <p:pic>
          <p:nvPicPr>
            <p:cNvPr id="107" name="Picture 106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1416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08" name="Picture 107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0220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9024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1416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0220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9024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3" name="Picture 112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1416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4" name="Picture 113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0220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5" name="Picture 114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9024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6" name="Picture 115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1416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7" name="Picture 116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0220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8" name="Picture 117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9024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2612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2612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2612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26121" y="5563271"/>
              <a:ext cx="242059" cy="242059"/>
            </a:xfrm>
            <a:prstGeom prst="rect">
              <a:avLst/>
            </a:prstGeom>
            <a:grpFill/>
          </p:spPr>
        </p:pic>
      </p:grpSp>
      <p:pic>
        <p:nvPicPr>
          <p:cNvPr id="123" name="Picture 1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205" y="2759438"/>
            <a:ext cx="956093" cy="824168"/>
          </a:xfrm>
          <a:prstGeom prst="rect">
            <a:avLst/>
          </a:prstGeom>
        </p:spPr>
      </p:pic>
      <p:sp>
        <p:nvSpPr>
          <p:cNvPr id="124" name="TextBox 123"/>
          <p:cNvSpPr txBox="1"/>
          <p:nvPr/>
        </p:nvSpPr>
        <p:spPr>
          <a:xfrm>
            <a:off x="5173205" y="5140525"/>
            <a:ext cx="834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Power Board</a:t>
            </a:r>
            <a:endParaRPr lang="en-US" sz="1200" dirty="0"/>
          </a:p>
        </p:txBody>
      </p:sp>
      <p:sp>
        <p:nvSpPr>
          <p:cNvPr id="126" name="Rectangle 125"/>
          <p:cNvSpPr/>
          <p:nvPr/>
        </p:nvSpPr>
        <p:spPr>
          <a:xfrm>
            <a:off x="2554789" y="4415570"/>
            <a:ext cx="987827" cy="5444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Filtering Board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(Capacitors)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3465086" y="3587495"/>
            <a:ext cx="1286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Samtec</a:t>
            </a:r>
            <a:r>
              <a:rPr lang="en-US" sz="1200" dirty="0" smtClean="0"/>
              <a:t> </a:t>
            </a:r>
            <a:r>
              <a:rPr lang="en-US" sz="1200" dirty="0" err="1" smtClean="0"/>
              <a:t>Twinax</a:t>
            </a:r>
            <a:r>
              <a:rPr lang="en-US" sz="1200" dirty="0" smtClean="0"/>
              <a:t> “</a:t>
            </a:r>
            <a:r>
              <a:rPr lang="en-US" sz="1200" dirty="0" err="1" smtClean="0"/>
              <a:t>FireFly</a:t>
            </a:r>
            <a:r>
              <a:rPr lang="en-US" sz="1200" dirty="0" smtClean="0"/>
              <a:t>”</a:t>
            </a:r>
            <a:endParaRPr lang="en-US" sz="1200" dirty="0"/>
          </a:p>
        </p:txBody>
      </p:sp>
      <p:sp>
        <p:nvSpPr>
          <p:cNvPr id="128" name="TextBox 127"/>
          <p:cNvSpPr txBox="1"/>
          <p:nvPr/>
        </p:nvSpPr>
        <p:spPr>
          <a:xfrm>
            <a:off x="3417940" y="2768757"/>
            <a:ext cx="1355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9 Data (1.2Gbps)</a:t>
            </a:r>
          </a:p>
          <a:p>
            <a:r>
              <a:rPr lang="en-US" sz="1200" dirty="0" smtClean="0"/>
              <a:t>1 Clock, 1 Control/Trigger</a:t>
            </a:r>
            <a:endParaRPr lang="en-US" sz="1200" dirty="0"/>
          </a:p>
        </p:txBody>
      </p:sp>
      <p:sp>
        <p:nvSpPr>
          <p:cNvPr id="129" name="Right Arrow 128"/>
          <p:cNvSpPr/>
          <p:nvPr/>
        </p:nvSpPr>
        <p:spPr>
          <a:xfrm rot="10800000">
            <a:off x="3577102" y="4467162"/>
            <a:ext cx="1405166" cy="2159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TextBox 129"/>
          <p:cNvSpPr txBox="1"/>
          <p:nvPr/>
        </p:nvSpPr>
        <p:spPr>
          <a:xfrm>
            <a:off x="5152375" y="2113264"/>
            <a:ext cx="834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Readout Unit</a:t>
            </a:r>
            <a:endParaRPr lang="en-US" sz="1200" dirty="0"/>
          </a:p>
        </p:txBody>
      </p:sp>
      <p:sp>
        <p:nvSpPr>
          <p:cNvPr id="131" name="TextBox 130"/>
          <p:cNvSpPr txBox="1"/>
          <p:nvPr/>
        </p:nvSpPr>
        <p:spPr>
          <a:xfrm>
            <a:off x="3788005" y="4292521"/>
            <a:ext cx="1072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Regulated Power</a:t>
            </a:r>
            <a:endParaRPr lang="en-US" sz="1200" dirty="0"/>
          </a:p>
        </p:txBody>
      </p:sp>
      <p:sp>
        <p:nvSpPr>
          <p:cNvPr id="132" name="TextBox 131"/>
          <p:cNvSpPr txBox="1"/>
          <p:nvPr/>
        </p:nvSpPr>
        <p:spPr>
          <a:xfrm>
            <a:off x="7961566" y="3599580"/>
            <a:ext cx="1113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Common Readout Unit (CRU)</a:t>
            </a:r>
            <a:endParaRPr lang="en-US" sz="1200" dirty="0"/>
          </a:p>
        </p:txBody>
      </p:sp>
      <p:sp>
        <p:nvSpPr>
          <p:cNvPr id="137" name="Right Arrow 136"/>
          <p:cNvSpPr/>
          <p:nvPr/>
        </p:nvSpPr>
        <p:spPr>
          <a:xfrm>
            <a:off x="6640599" y="3081270"/>
            <a:ext cx="1136824" cy="4320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Data (9.6 Gb/s max)</a:t>
            </a:r>
            <a:endParaRPr lang="en-US" sz="9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38" name="Left-Right Arrow 137"/>
          <p:cNvSpPr/>
          <p:nvPr/>
        </p:nvSpPr>
        <p:spPr>
          <a:xfrm>
            <a:off x="6640599" y="2649270"/>
            <a:ext cx="1130786" cy="432000"/>
          </a:xfrm>
          <a:prstGeom prst="left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Control</a:t>
            </a:r>
            <a:endParaRPr lang="en-US" sz="900" b="1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41" name="Left Arrow 140"/>
          <p:cNvSpPr/>
          <p:nvPr/>
        </p:nvSpPr>
        <p:spPr>
          <a:xfrm>
            <a:off x="6640599" y="3419183"/>
            <a:ext cx="1127503" cy="432000"/>
          </a:xfrm>
          <a:prstGeom prst="lef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Trigger</a:t>
            </a:r>
            <a:endParaRPr lang="en-US" sz="10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289596" y="4190164"/>
            <a:ext cx="840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Alpide</a:t>
            </a:r>
            <a:r>
              <a:rPr lang="en-US" sz="1200" dirty="0" smtClean="0"/>
              <a:t> Sensors</a:t>
            </a:r>
            <a:endParaRPr lang="en-US" sz="1200" dirty="0"/>
          </a:p>
        </p:txBody>
      </p:sp>
      <p:cxnSp>
        <p:nvCxnSpPr>
          <p:cNvPr id="145" name="Straight Arrow Connector 144"/>
          <p:cNvCxnSpPr>
            <a:stCxn id="143" idx="0"/>
          </p:cNvCxnSpPr>
          <p:nvPr/>
        </p:nvCxnSpPr>
        <p:spPr>
          <a:xfrm flipH="1" flipV="1">
            <a:off x="510623" y="3454694"/>
            <a:ext cx="199395" cy="7354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>
            <a:stCxn id="143" idx="0"/>
          </p:cNvCxnSpPr>
          <p:nvPr/>
        </p:nvCxnSpPr>
        <p:spPr>
          <a:xfrm flipV="1">
            <a:off x="710018" y="3454694"/>
            <a:ext cx="16901" cy="7354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>
            <a:stCxn id="143" idx="2"/>
          </p:cNvCxnSpPr>
          <p:nvPr/>
        </p:nvCxnSpPr>
        <p:spPr>
          <a:xfrm flipV="1">
            <a:off x="710018" y="4572590"/>
            <a:ext cx="591275" cy="792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149"/>
          <p:cNvSpPr txBox="1"/>
          <p:nvPr/>
        </p:nvSpPr>
        <p:spPr>
          <a:xfrm>
            <a:off x="1427270" y="4007551"/>
            <a:ext cx="452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Flex</a:t>
            </a:r>
            <a:endParaRPr lang="en-US" sz="1200" dirty="0"/>
          </a:p>
        </p:txBody>
      </p:sp>
      <p:sp>
        <p:nvSpPr>
          <p:cNvPr id="153" name="TextBox 152"/>
          <p:cNvSpPr txBox="1"/>
          <p:nvPr/>
        </p:nvSpPr>
        <p:spPr>
          <a:xfrm>
            <a:off x="1609244" y="4683071"/>
            <a:ext cx="723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Cold Plate</a:t>
            </a:r>
            <a:endParaRPr lang="en-US" sz="1200" dirty="0"/>
          </a:p>
        </p:txBody>
      </p:sp>
      <p:cxnSp>
        <p:nvCxnSpPr>
          <p:cNvPr id="155" name="Elbow Connector 154"/>
          <p:cNvCxnSpPr>
            <a:stCxn id="126" idx="0"/>
          </p:cNvCxnSpPr>
          <p:nvPr/>
        </p:nvCxnSpPr>
        <p:spPr>
          <a:xfrm rot="16200000" flipV="1">
            <a:off x="2499038" y="3865904"/>
            <a:ext cx="373078" cy="726253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/>
          <p:cNvSpPr txBox="1"/>
          <p:nvPr/>
        </p:nvSpPr>
        <p:spPr>
          <a:xfrm>
            <a:off x="5034885" y="4456530"/>
            <a:ext cx="972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regulators</a:t>
            </a:r>
            <a:endParaRPr lang="en-US" sz="1200" dirty="0"/>
          </a:p>
        </p:txBody>
      </p:sp>
      <p:cxnSp>
        <p:nvCxnSpPr>
          <p:cNvPr id="160" name="Straight Arrow Connector 159"/>
          <p:cNvCxnSpPr>
            <a:endCxn id="106" idx="0"/>
          </p:cNvCxnSpPr>
          <p:nvPr/>
        </p:nvCxnSpPr>
        <p:spPr>
          <a:xfrm>
            <a:off x="5521070" y="3725993"/>
            <a:ext cx="1" cy="195526"/>
          </a:xfrm>
          <a:prstGeom prst="straightConnector1">
            <a:avLst/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Box 161"/>
          <p:cNvSpPr txBox="1"/>
          <p:nvPr/>
        </p:nvSpPr>
        <p:spPr>
          <a:xfrm>
            <a:off x="2338252" y="3990910"/>
            <a:ext cx="766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Power</a:t>
            </a:r>
            <a:endParaRPr lang="en-US" sz="1200" dirty="0"/>
          </a:p>
        </p:txBody>
      </p:sp>
      <p:sp>
        <p:nvSpPr>
          <p:cNvPr id="163" name="Left Brace 162"/>
          <p:cNvSpPr/>
          <p:nvPr/>
        </p:nvSpPr>
        <p:spPr>
          <a:xfrm rot="5400000">
            <a:off x="3920383" y="1709936"/>
            <a:ext cx="327635" cy="179613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TextBox 163"/>
          <p:cNvSpPr txBox="1"/>
          <p:nvPr/>
        </p:nvSpPr>
        <p:spPr>
          <a:xfrm>
            <a:off x="3886549" y="2141776"/>
            <a:ext cx="365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 m</a:t>
            </a:r>
            <a:endParaRPr lang="en-US" sz="1200" dirty="0"/>
          </a:p>
        </p:txBody>
      </p:sp>
      <p:sp>
        <p:nvSpPr>
          <p:cNvPr id="167" name="TextBox 166"/>
          <p:cNvSpPr txBox="1"/>
          <p:nvPr/>
        </p:nvSpPr>
        <p:spPr>
          <a:xfrm>
            <a:off x="6810996" y="2372272"/>
            <a:ext cx="828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Optical Links</a:t>
            </a:r>
            <a:endParaRPr lang="en-US" sz="1200" dirty="0"/>
          </a:p>
        </p:txBody>
      </p:sp>
      <p:sp>
        <p:nvSpPr>
          <p:cNvPr id="168" name="TextBox 167"/>
          <p:cNvSpPr txBox="1"/>
          <p:nvPr/>
        </p:nvSpPr>
        <p:spPr>
          <a:xfrm>
            <a:off x="1150920" y="2649271"/>
            <a:ext cx="916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9 Sensor Stave</a:t>
            </a:r>
            <a:endParaRPr 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ITS Readout and Control System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77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 X. Liu  @CCNU </a:t>
            </a:r>
            <a:endParaRPr lang="en-US"/>
          </a:p>
        </p:txBody>
      </p:sp>
      <p:sp>
        <p:nvSpPr>
          <p:cNvPr id="38915" name="Text Box 2"/>
          <p:cNvSpPr txBox="1">
            <a:spLocks noChangeArrowheads="1"/>
          </p:cNvSpPr>
          <p:nvPr/>
        </p:nvSpPr>
        <p:spPr bwMode="auto">
          <a:xfrm>
            <a:off x="3280258" y="152400"/>
            <a:ext cx="5756896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0" hangingPunct="0"/>
            <a:r>
              <a:rPr lang="en-US" altLang="x-none" sz="2600" dirty="0">
                <a:latin typeface="Times New Roman" charset="0"/>
              </a:rPr>
              <a:t>The </a:t>
            </a:r>
            <a:r>
              <a:rPr lang="en-US" altLang="x-none" sz="2600" b="1" dirty="0">
                <a:solidFill>
                  <a:srgbClr val="FF0000"/>
                </a:solidFill>
                <a:latin typeface="Times New Roman" charset="0"/>
              </a:rPr>
              <a:t>R</a:t>
            </a:r>
            <a:r>
              <a:rPr lang="en-US" altLang="x-none" sz="2600" dirty="0">
                <a:latin typeface="Times New Roman" charset="0"/>
              </a:rPr>
              <a:t>elativistic </a:t>
            </a:r>
            <a:r>
              <a:rPr lang="en-US" altLang="x-none" sz="2600" b="1" dirty="0">
                <a:solidFill>
                  <a:srgbClr val="FF0000"/>
                </a:solidFill>
                <a:latin typeface="Times New Roman" charset="0"/>
              </a:rPr>
              <a:t>H</a:t>
            </a:r>
            <a:r>
              <a:rPr lang="en-US" altLang="x-none" sz="2600" dirty="0">
                <a:latin typeface="Times New Roman" charset="0"/>
              </a:rPr>
              <a:t>eavy </a:t>
            </a:r>
            <a:r>
              <a:rPr lang="en-US" altLang="x-none" sz="2600" b="1" dirty="0">
                <a:solidFill>
                  <a:srgbClr val="FF0000"/>
                </a:solidFill>
                <a:latin typeface="Times New Roman" charset="0"/>
              </a:rPr>
              <a:t>I</a:t>
            </a:r>
            <a:r>
              <a:rPr lang="en-US" altLang="x-none" sz="2600" dirty="0">
                <a:latin typeface="Times New Roman" charset="0"/>
              </a:rPr>
              <a:t>on </a:t>
            </a:r>
            <a:r>
              <a:rPr lang="en-US" altLang="x-none" sz="2600" b="1" dirty="0">
                <a:solidFill>
                  <a:srgbClr val="FF0000"/>
                </a:solidFill>
                <a:latin typeface="Times New Roman" charset="0"/>
              </a:rPr>
              <a:t>C</a:t>
            </a:r>
            <a:r>
              <a:rPr lang="en-US" altLang="x-none" sz="2600" dirty="0">
                <a:latin typeface="Times New Roman" charset="0"/>
              </a:rPr>
              <a:t>ollider</a:t>
            </a:r>
          </a:p>
          <a:p>
            <a:pPr algn="ctr" eaLnBrk="0" hangingPunct="0"/>
            <a:r>
              <a:rPr lang="en-US" altLang="x-none" sz="2600" dirty="0">
                <a:latin typeface="Times New Roman" charset="0"/>
              </a:rPr>
              <a:t> at Brookhaven National Laboratory</a:t>
            </a:r>
          </a:p>
          <a:p>
            <a:pPr algn="ctr" eaLnBrk="0" hangingPunct="0"/>
            <a:endParaRPr lang="en-US" altLang="x-none" sz="2600" dirty="0">
              <a:latin typeface="Times New Roman" charset="0"/>
            </a:endParaRPr>
          </a:p>
          <a:p>
            <a:pPr algn="ctr" eaLnBrk="0" hangingPunct="0"/>
            <a:r>
              <a:rPr lang="en-US" altLang="x-none" sz="2400" b="1" i="1" dirty="0">
                <a:solidFill>
                  <a:srgbClr val="FF0000"/>
                </a:solidFill>
                <a:latin typeface="Times New Roman" charset="0"/>
              </a:rPr>
              <a:t>RHIC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charset="0"/>
              </a:rPr>
              <a:t>’</a:t>
            </a:r>
            <a:r>
              <a:rPr lang="en-US" altLang="x-none" sz="2400" b="1" i="1" dirty="0">
                <a:solidFill>
                  <a:srgbClr val="FF0000"/>
                </a:solidFill>
                <a:latin typeface="Times New Roman" charset="0"/>
              </a:rPr>
              <a:t>s First </a:t>
            </a:r>
            <a:r>
              <a:rPr lang="en-US" altLang="x-none" sz="2400" b="1" i="1" dirty="0" smtClean="0">
                <a:solidFill>
                  <a:srgbClr val="FF0000"/>
                </a:solidFill>
                <a:latin typeface="Times New Roman" charset="0"/>
              </a:rPr>
              <a:t>Decade: </a:t>
            </a:r>
            <a:r>
              <a:rPr lang="en-US" altLang="x-none" sz="2400" b="1" i="1" dirty="0">
                <a:solidFill>
                  <a:srgbClr val="FF0000"/>
                </a:solidFill>
                <a:latin typeface="Times New Roman" charset="0"/>
              </a:rPr>
              <a:t>A discovery Machine </a:t>
            </a:r>
            <a:endParaRPr lang="en-US" altLang="x-none" sz="2400" b="1" i="1" dirty="0" smtClean="0">
              <a:solidFill>
                <a:srgbClr val="FF0000"/>
              </a:solidFill>
              <a:latin typeface="Times New Roman" charset="0"/>
            </a:endParaRPr>
          </a:p>
          <a:p>
            <a:pPr algn="ctr" eaLnBrk="0" hangingPunct="0"/>
            <a:r>
              <a:rPr lang="en-US" altLang="x-none" sz="2400" b="1" i="1" dirty="0" smtClean="0">
                <a:solidFill>
                  <a:srgbClr val="FF0000"/>
                </a:solidFill>
                <a:latin typeface="Times New Roman" charset="0"/>
              </a:rPr>
              <a:t>                   Next: Precision Study of QCD</a:t>
            </a:r>
            <a:endParaRPr lang="en-US" altLang="x-none" sz="2400" b="1" i="1" dirty="0">
              <a:solidFill>
                <a:srgbClr val="FF0000"/>
              </a:solidFill>
              <a:latin typeface="Times New Roman" charset="0"/>
            </a:endParaRPr>
          </a:p>
        </p:txBody>
      </p:sp>
      <p:pic>
        <p:nvPicPr>
          <p:cNvPr id="38916" name="Picture 3" descr="BNLsatell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32004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 Box 4"/>
          <p:cNvSpPr txBox="1">
            <a:spLocks noChangeArrowheads="1"/>
          </p:cNvSpPr>
          <p:nvPr/>
        </p:nvSpPr>
        <p:spPr bwMode="auto">
          <a:xfrm>
            <a:off x="5525441" y="2414707"/>
            <a:ext cx="3334397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0" hangingPunct="0"/>
            <a:r>
              <a:rPr lang="en-US" altLang="x-none" b="1" dirty="0">
                <a:latin typeface="Times New Roman" charset="0"/>
              </a:rPr>
              <a:t>HI </a:t>
            </a:r>
          </a:p>
          <a:p>
            <a:pPr algn="ctr" eaLnBrk="0" hangingPunct="0"/>
            <a:r>
              <a:rPr lang="en-US" altLang="x-none" sz="2000" dirty="0">
                <a:latin typeface="Times New Roman" charset="0"/>
              </a:rPr>
              <a:t>New state of matter</a:t>
            </a:r>
          </a:p>
          <a:p>
            <a:pPr algn="ctr" eaLnBrk="0" hangingPunct="0"/>
            <a:r>
              <a:rPr lang="en-US" altLang="x-none" sz="2000" b="1" dirty="0">
                <a:latin typeface="Times New Roman" charset="0"/>
              </a:rPr>
              <a:t>QGP</a:t>
            </a:r>
          </a:p>
          <a:p>
            <a:pPr algn="ctr" eaLnBrk="0" hangingPunct="0"/>
            <a:r>
              <a:rPr lang="en-US" altLang="x-none" sz="2000" dirty="0">
                <a:latin typeface="Times New Roman" charset="0"/>
              </a:rPr>
              <a:t>De-confinement</a:t>
            </a:r>
          </a:p>
          <a:p>
            <a:pPr algn="ctr" eaLnBrk="0" hangingPunct="0"/>
            <a:r>
              <a:rPr lang="en-US" altLang="x-none" dirty="0" smtClean="0">
                <a:latin typeface="Times New Roman" charset="0"/>
              </a:rPr>
              <a:t>…</a:t>
            </a:r>
            <a:endParaRPr lang="en-US" altLang="x-none" b="1" dirty="0">
              <a:latin typeface="Times New Roman" charset="0"/>
            </a:endParaRPr>
          </a:p>
          <a:p>
            <a:pPr algn="ctr" eaLnBrk="0" hangingPunct="0"/>
            <a:r>
              <a:rPr lang="en-US" altLang="x-none" b="1" dirty="0">
                <a:latin typeface="Times New Roman" charset="0"/>
              </a:rPr>
              <a:t>polarized proton</a:t>
            </a:r>
          </a:p>
          <a:p>
            <a:pPr algn="ctr" eaLnBrk="0" hangingPunct="0"/>
            <a:r>
              <a:rPr lang="en-US" altLang="x-none" sz="2000" dirty="0">
                <a:latin typeface="Times New Roman" charset="0"/>
              </a:rPr>
              <a:t>Nucleon Spin Structure</a:t>
            </a:r>
          </a:p>
          <a:p>
            <a:pPr algn="ctr" eaLnBrk="0" hangingPunct="0"/>
            <a:r>
              <a:rPr lang="en-US" altLang="x-none" sz="2000" dirty="0" err="1" smtClean="0">
                <a:latin typeface="Times New Roman" charset="0"/>
              </a:rPr>
              <a:t>pQCD</a:t>
            </a:r>
            <a:r>
              <a:rPr lang="en-US" altLang="x-none" sz="2000" dirty="0" smtClean="0">
                <a:latin typeface="Times New Roman" charset="0"/>
              </a:rPr>
              <a:t>  </a:t>
            </a:r>
            <a:endParaRPr lang="en-US" altLang="x-none" sz="2000" dirty="0">
              <a:latin typeface="Times New Roman" charset="0"/>
            </a:endParaRPr>
          </a:p>
          <a:p>
            <a:pPr algn="ctr" eaLnBrk="0" hangingPunct="0"/>
            <a:r>
              <a:rPr lang="en-US" altLang="x-none" dirty="0" smtClean="0">
                <a:latin typeface="Times New Roman" charset="0"/>
              </a:rPr>
              <a:t>…</a:t>
            </a:r>
            <a:endParaRPr lang="en-US" altLang="x-none" dirty="0">
              <a:solidFill>
                <a:srgbClr val="0000FF"/>
              </a:solidFill>
              <a:latin typeface="Times New Roman" charset="0"/>
            </a:endParaRPr>
          </a:p>
          <a:p>
            <a:pPr algn="ctr" eaLnBrk="0" hangingPunct="0"/>
            <a:r>
              <a:rPr lang="en-US" altLang="x-none" b="1" i="1" u="sng" dirty="0" smtClean="0">
                <a:latin typeface="Times New Roman" charset="0"/>
              </a:rPr>
              <a:t>START, </a:t>
            </a:r>
            <a:r>
              <a:rPr lang="en-US" altLang="x-none" b="1" i="1" u="sng" dirty="0" smtClean="0">
                <a:solidFill>
                  <a:srgbClr val="92D050"/>
                </a:solidFill>
                <a:latin typeface="Times New Roman" charset="0"/>
              </a:rPr>
              <a:t>PHENIX,  </a:t>
            </a:r>
          </a:p>
          <a:p>
            <a:pPr algn="ctr" eaLnBrk="0" hangingPunct="0"/>
            <a:r>
              <a:rPr lang="en-US" altLang="x-none" b="1" i="1" u="sng" dirty="0" smtClean="0">
                <a:solidFill>
                  <a:srgbClr val="92D050"/>
                </a:solidFill>
                <a:latin typeface="Times New Roman" charset="0"/>
              </a:rPr>
              <a:t>BRHMS, PHOBOS</a:t>
            </a:r>
            <a:endParaRPr lang="en-US" altLang="x-none" b="1" i="1" u="sng" dirty="0">
              <a:solidFill>
                <a:srgbClr val="92D050"/>
              </a:solidFill>
              <a:latin typeface="Times New Roman" charset="0"/>
            </a:endParaRPr>
          </a:p>
          <a:p>
            <a:pPr algn="ctr" eaLnBrk="0" hangingPunct="0"/>
            <a:endParaRPr lang="en-US" altLang="x-none" sz="1600" b="1" i="1" dirty="0" smtClean="0">
              <a:latin typeface="Times New Roman" charset="0"/>
            </a:endParaRPr>
          </a:p>
          <a:p>
            <a:pPr algn="ctr" eaLnBrk="0" hangingPunct="0"/>
            <a:r>
              <a:rPr lang="en-US" altLang="x-none" sz="1600" b="1" i="1" dirty="0" smtClean="0">
                <a:solidFill>
                  <a:srgbClr val="FF0000"/>
                </a:solidFill>
                <a:latin typeface="Times New Roman" charset="0"/>
              </a:rPr>
              <a:t>PHENIX -&gt;  </a:t>
            </a:r>
            <a:r>
              <a:rPr lang="en-US" altLang="x-none" sz="1600" b="1" i="1" dirty="0" err="1" smtClean="0">
                <a:solidFill>
                  <a:srgbClr val="FF0000"/>
                </a:solidFill>
                <a:latin typeface="Times New Roman" charset="0"/>
              </a:rPr>
              <a:t>sPHENIX</a:t>
            </a:r>
            <a:r>
              <a:rPr lang="en-US" altLang="x-none" sz="1600" b="1" i="1" dirty="0" smtClean="0">
                <a:solidFill>
                  <a:srgbClr val="FF0000"/>
                </a:solidFill>
                <a:latin typeface="Times New Roman" charset="0"/>
              </a:rPr>
              <a:t> -&gt; EIC</a:t>
            </a:r>
            <a:endParaRPr lang="en-US" altLang="x-none" sz="1600" b="1" i="1" dirty="0">
              <a:solidFill>
                <a:srgbClr val="FF0000"/>
              </a:solidFill>
              <a:latin typeface="Times New Roman" charset="0"/>
            </a:endParaRPr>
          </a:p>
        </p:txBody>
      </p:sp>
      <p:grpSp>
        <p:nvGrpSpPr>
          <p:cNvPr id="38918" name="Group 5"/>
          <p:cNvGrpSpPr>
            <a:grpSpLocks/>
          </p:cNvGrpSpPr>
          <p:nvPr/>
        </p:nvGrpSpPr>
        <p:grpSpPr bwMode="auto">
          <a:xfrm>
            <a:off x="-89443" y="2476499"/>
            <a:ext cx="5410743" cy="3879851"/>
            <a:chOff x="-4" y="1344"/>
            <a:chExt cx="3988" cy="2896"/>
          </a:xfrm>
        </p:grpSpPr>
        <p:pic>
          <p:nvPicPr>
            <p:cNvPr id="38920" name="Picture 6" descr="RHICcomplexnew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" y="1344"/>
              <a:ext cx="3920" cy="2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21" name="Text Box 7"/>
            <p:cNvSpPr txBox="1">
              <a:spLocks noChangeArrowheads="1"/>
            </p:cNvSpPr>
            <p:nvPr/>
          </p:nvSpPr>
          <p:spPr bwMode="auto">
            <a:xfrm>
              <a:off x="-4" y="2367"/>
              <a:ext cx="887" cy="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0" hangingPunct="0"/>
              <a:r>
                <a:rPr lang="en-US" altLang="x-none" sz="2000" b="1" dirty="0" smtClean="0"/>
                <a:t>PHENIX/</a:t>
              </a:r>
            </a:p>
            <a:p>
              <a:pPr algn="ctr" eaLnBrk="0" hangingPunct="0"/>
              <a:r>
                <a:rPr lang="en-US" altLang="x-none" sz="2000" b="1" dirty="0" err="1" smtClean="0">
                  <a:latin typeface="Maiandra GD" charset="0"/>
                </a:rPr>
                <a:t>sPHENIX</a:t>
              </a:r>
              <a:endParaRPr lang="en-US" altLang="x-none" sz="2000" b="1" dirty="0">
                <a:latin typeface="Maiandra GD" charset="0"/>
              </a:endParaRPr>
            </a:p>
          </p:txBody>
        </p:sp>
        <p:sp>
          <p:nvSpPr>
            <p:cNvPr id="38922" name="Text Box 8"/>
            <p:cNvSpPr txBox="1">
              <a:spLocks noChangeArrowheads="1"/>
            </p:cNvSpPr>
            <p:nvPr/>
          </p:nvSpPr>
          <p:spPr bwMode="auto">
            <a:xfrm>
              <a:off x="1584" y="2284"/>
              <a:ext cx="46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0" hangingPunct="0"/>
              <a:r>
                <a:rPr lang="en-US" altLang="x-none" sz="1600" b="1">
                  <a:solidFill>
                    <a:schemeClr val="accent2"/>
                  </a:solidFill>
                  <a:latin typeface="Maiandra GD" charset="0"/>
                </a:rPr>
                <a:t>STAR</a:t>
              </a:r>
              <a:endParaRPr lang="en-US" altLang="x-none" sz="1600">
                <a:latin typeface="Maiandra GD" charset="0"/>
              </a:endParaRPr>
            </a:p>
          </p:txBody>
        </p:sp>
        <p:sp>
          <p:nvSpPr>
            <p:cNvPr id="38923" name="Text Box 9"/>
            <p:cNvSpPr txBox="1">
              <a:spLocks noChangeArrowheads="1"/>
            </p:cNvSpPr>
            <p:nvPr/>
          </p:nvSpPr>
          <p:spPr bwMode="auto">
            <a:xfrm>
              <a:off x="3110" y="1392"/>
              <a:ext cx="67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0" hangingPunct="0"/>
              <a:r>
                <a:rPr lang="en-US" altLang="x-none" sz="1600" b="1">
                  <a:solidFill>
                    <a:schemeClr val="accent2"/>
                  </a:solidFill>
                  <a:latin typeface="Maiandra GD" charset="0"/>
                </a:rPr>
                <a:t>BRAHMS</a:t>
              </a:r>
              <a:endParaRPr lang="en-US" altLang="x-none" sz="1600">
                <a:latin typeface="Maiandra GD" charset="0"/>
              </a:endParaRPr>
            </a:p>
          </p:txBody>
        </p:sp>
      </p:grpSp>
      <p:sp>
        <p:nvSpPr>
          <p:cNvPr id="38919" name="Rectangle 10"/>
          <p:cNvSpPr>
            <a:spLocks noChangeArrowheads="1"/>
          </p:cNvSpPr>
          <p:nvPr/>
        </p:nvSpPr>
        <p:spPr bwMode="auto">
          <a:xfrm>
            <a:off x="-387350" y="-1968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0" hangingPunct="0"/>
            <a:endParaRPr lang="x-none" altLang="x-none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68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  <p:pic>
        <p:nvPicPr>
          <p:cNvPr id="11" name="Picture 2" descr="HIC Summ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3312"/>
            <a:ext cx="9144000" cy="625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17650" y="203200"/>
            <a:ext cx="58180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RHIC </a:t>
            </a:r>
            <a:r>
              <a:rPr lang="mr-IN" sz="3600" dirty="0" smtClean="0"/>
              <a:t>–</a:t>
            </a:r>
            <a:r>
              <a:rPr lang="en-US" sz="3600" dirty="0" smtClean="0"/>
              <a:t> a very flexible </a:t>
            </a:r>
            <a:r>
              <a:rPr lang="en-US" sz="3600" dirty="0"/>
              <a:t>m</a:t>
            </a:r>
            <a:r>
              <a:rPr lang="en-US" sz="3600" dirty="0" smtClean="0"/>
              <a:t>achine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0994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13"/>
            <a:ext cx="8229600" cy="84458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PHENIX Detectors: 2001-2016</a:t>
            </a:r>
            <a:endParaRPr lang="en-US" dirty="0"/>
          </a:p>
        </p:txBody>
      </p:sp>
      <p:pic>
        <p:nvPicPr>
          <p:cNvPr id="4" name="Content Placeholder 5" descr="phenix_3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247" y="858393"/>
            <a:ext cx="7189330" cy="604081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82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08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869" y="70624"/>
            <a:ext cx="7765793" cy="1691431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Jet Quenching in QGP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2459502"/>
            <a:ext cx="4103338" cy="33166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945" y="1961626"/>
            <a:ext cx="4470341" cy="41470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1250" y="1361945"/>
            <a:ext cx="75685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High density QGP medium suppresses high energy particle productions</a:t>
            </a:r>
          </a:p>
        </p:txBody>
      </p:sp>
    </p:spTree>
    <p:extLst>
      <p:ext uri="{BB962C8B-B14F-4D97-AF65-F5344CB8AC3E}">
        <p14:creationId xmlns:p14="http://schemas.microsoft.com/office/powerpoint/2010/main" val="6088413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2712</TotalTime>
  <Words>1864</Words>
  <Application>Microsoft Macintosh PowerPoint</Application>
  <PresentationFormat>On-screen Show (4:3)</PresentationFormat>
  <Paragraphs>484</Paragraphs>
  <Slides>46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60" baseType="lpstr">
      <vt:lpstr>Book Antiqua</vt:lpstr>
      <vt:lpstr>Calibri Light</vt:lpstr>
      <vt:lpstr>Helvetica Neue Light</vt:lpstr>
      <vt:lpstr>Mangal</vt:lpstr>
      <vt:lpstr>MS PGothic</vt:lpstr>
      <vt:lpstr>ＭＳ Ｐゴシック</vt:lpstr>
      <vt:lpstr>PT Sans</vt:lpstr>
      <vt:lpstr>Arial</vt:lpstr>
      <vt:lpstr>Calibri</vt:lpstr>
      <vt:lpstr>Maiandra GD</vt:lpstr>
      <vt:lpstr>Times New Roman</vt:lpstr>
      <vt:lpstr>Wingdings</vt:lpstr>
      <vt:lpstr>Office Theme</vt:lpstr>
      <vt:lpstr>Equation</vt:lpstr>
      <vt:lpstr>sPHENIX @RHIC</vt:lpstr>
      <vt:lpstr>Outline</vt:lpstr>
      <vt:lpstr>Early Universe and QCD Phase</vt:lpstr>
      <vt:lpstr>Recreate a State of the Early Universe? </vt:lpstr>
      <vt:lpstr>PowerPoint Presentation</vt:lpstr>
      <vt:lpstr>PowerPoint Presentation</vt:lpstr>
      <vt:lpstr>PHENIX Detectors: 2001-2016</vt:lpstr>
      <vt:lpstr>PowerPoint Presentation</vt:lpstr>
      <vt:lpstr>Jet Quenching in QGP</vt:lpstr>
      <vt:lpstr>Large Jet Quenching Observed @RHIC </vt:lpstr>
      <vt:lpstr>Study QGP with Jets</vt:lpstr>
      <vt:lpstr>QGP Color Screening and J/Psi Suppression</vt:lpstr>
      <vt:lpstr>J/Psi Suppression: RHIC vs LHC  become more complicated/interesting! </vt:lpstr>
      <vt:lpstr>Established “QGP” but Lack of Detailed Understanding of its Properties</vt:lpstr>
      <vt:lpstr>sPHENIX: detailed study of QGP @RHIC</vt:lpstr>
      <vt:lpstr>Why sPHENIX @RHIC?</vt:lpstr>
      <vt:lpstr>Probe QGP at multiple scales</vt:lpstr>
      <vt:lpstr>Measurements of sPHENIX</vt:lpstr>
      <vt:lpstr>sPHENIX Status</vt:lpstr>
      <vt:lpstr>Calorimetry for Jet Physics</vt:lpstr>
      <vt:lpstr>The Calorimeters</vt:lpstr>
      <vt:lpstr>Test Beam 2016</vt:lpstr>
      <vt:lpstr>Test Beam 2016 – EMCal Results</vt:lpstr>
      <vt:lpstr>Test Beam 2016 – HCal Results</vt:lpstr>
      <vt:lpstr>Test Beam 2016 – Hadrons</vt:lpstr>
      <vt:lpstr>Importance of Tracking for QGP Physics</vt:lpstr>
      <vt:lpstr>Tracking for Jets and Upsilons </vt:lpstr>
      <vt:lpstr>Designed to Measure Upsilons</vt:lpstr>
      <vt:lpstr>Study HF-Jet Quenching </vt:lpstr>
      <vt:lpstr>Open Heavy Flavor Physics: the 3rd Pillar</vt:lpstr>
      <vt:lpstr> MAPS-based Vertex Detector (MVTX) Upgrade</vt:lpstr>
      <vt:lpstr>sPHENIX MVTX Project</vt:lpstr>
      <vt:lpstr>Project Tasks and Timeline</vt:lpstr>
      <vt:lpstr>MVTX Designed to Measure b-jets &amp; B-hadrons</vt:lpstr>
      <vt:lpstr>Heavy Quarks: sensitive to QGP Properties  heavy quark diffusion and hadronization/recombination  </vt:lpstr>
      <vt:lpstr>PowerPoint Presentation</vt:lpstr>
      <vt:lpstr>PowerPoint Presentation</vt:lpstr>
      <vt:lpstr>MVTX Project Status and Plan</vt:lpstr>
      <vt:lpstr>Outlook</vt:lpstr>
      <vt:lpstr>Forward s/ePHENIX</vt:lpstr>
      <vt:lpstr>Summary</vt:lpstr>
      <vt:lpstr>Collaboration</vt:lpstr>
      <vt:lpstr>Backup slides</vt:lpstr>
      <vt:lpstr>MAPS-based Vertex Detector (MVTX)</vt:lpstr>
      <vt:lpstr>Scope of the MVTX Project</vt:lpstr>
      <vt:lpstr>ITS Readout and Control System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sPHENIX @RHIC</dc:title>
  <dc:creator>Ming Liu</dc:creator>
  <cp:lastModifiedBy>Ming Liu</cp:lastModifiedBy>
  <cp:revision>195</cp:revision>
  <cp:lastPrinted>2017-05-21T23:35:14Z</cp:lastPrinted>
  <dcterms:created xsi:type="dcterms:W3CDTF">2017-05-20T03:34:38Z</dcterms:created>
  <dcterms:modified xsi:type="dcterms:W3CDTF">2017-05-22T14:41:04Z</dcterms:modified>
</cp:coreProperties>
</file>