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25ACA-7CE0-D64E-96D1-38400C4B51E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FBBD9-9D27-8B44-8C01-91305938F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0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17903-772A-4247-9457-DEDFD8FD7D19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F3DCB-64E7-7044-AA48-1CF18245E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38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5051-4471-412D-8D9D-31E396387D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B9F5-1DE6-8F49-BFED-828EFA82D627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AB17-67B9-514A-961C-2AD7435C8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3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8811-589C-B341-A110-B592BD3CF2EA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AB17-67B9-514A-961C-2AD7435C8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4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E1C4-0DB2-0146-BF2D-8EB1E740EBE4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AB17-67B9-514A-961C-2AD7435C8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D00A-9BC6-4646-A6F8-9841F2E3455F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AB17-67B9-514A-961C-2AD7435C8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2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F1DA-E54B-A44A-A0D8-89CC49933E6C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AB17-67B9-514A-961C-2AD7435C8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9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17B1-BEE0-E240-84BE-08252AF7C20F}" type="datetime1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AB17-67B9-514A-961C-2AD7435C8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6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27CF-E9FC-B342-835B-FC75FAD74CDE}" type="datetime1">
              <a:rPr lang="en-US" smtClean="0"/>
              <a:t>4/13/17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AB17-67B9-514A-961C-2AD7435C8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8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A701-3819-BE43-8524-254F0F0D40F4}" type="datetime1">
              <a:rPr lang="en-US" smtClean="0"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AB17-67B9-514A-961C-2AD7435C8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5452-06A1-FD48-9CFD-24C08227B863}" type="datetime1">
              <a:rPr lang="en-US" smtClean="0"/>
              <a:t>4/13/17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AB17-67B9-514A-961C-2AD7435C8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2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693D-914C-9041-A199-F6238B0D4F5A}" type="datetime1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AB17-67B9-514A-961C-2AD7435C8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6AC3-B2D6-2B48-8CB4-EA492AFD80B0}" type="datetime1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AB17-67B9-514A-961C-2AD7435C8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098DC-F009-A648-9B82-1D81201D00E8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sPHENIX L2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1AB17-67B9-514A-961C-2AD7435C8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25ext.lanl.gov/maps/mvtx/Projectfiles/index.html" TargetMode="External"/><Relationship Id="rId3" Type="http://schemas.openxmlformats.org/officeDocument/2006/relationships/hyperlink" Target="https://p25ext.lanl.gov/maps/mvtx/mvtx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r="8140"/>
          <a:stretch/>
        </p:blipFill>
        <p:spPr>
          <a:xfrm>
            <a:off x="34212" y="1146629"/>
            <a:ext cx="4232988" cy="493848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9C20-B6F5-8B4F-AB4F-5803A26A7DA9}" type="datetime1">
              <a:rPr lang="en-US" smtClean="0"/>
              <a:t>4/13/17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8997-1228-B644-96C5-49F0937B56C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 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3" t="39796" r="9047" b="25204"/>
          <a:stretch/>
        </p:blipFill>
        <p:spPr bwMode="auto">
          <a:xfrm>
            <a:off x="4489842" y="1219200"/>
            <a:ext cx="4488773" cy="2061110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9" t="62551" r="10102" b="19592"/>
          <a:stretch/>
        </p:blipFill>
        <p:spPr bwMode="auto">
          <a:xfrm>
            <a:off x="4489841" y="3432710"/>
            <a:ext cx="4488773" cy="1057804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9" t="63061" r="9801" b="22756"/>
          <a:stretch/>
        </p:blipFill>
        <p:spPr bwMode="auto">
          <a:xfrm>
            <a:off x="4489842" y="4651910"/>
            <a:ext cx="4501758" cy="853676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267200" y="5106056"/>
            <a:ext cx="4419600" cy="5136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9225"/>
            <a:ext cx="8229600" cy="1143000"/>
          </a:xfrm>
        </p:spPr>
        <p:txBody>
          <a:bodyPr/>
          <a:lstStyle/>
          <a:p>
            <a:r>
              <a:rPr lang="en-US" dirty="0" smtClean="0"/>
              <a:t>MVTX: WBS 1.12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89842" y="5889848"/>
            <a:ext cx="369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separate MIE as an upgrade project</a:t>
            </a:r>
          </a:p>
        </p:txBody>
      </p:sp>
    </p:spTree>
    <p:extLst>
      <p:ext uri="{BB962C8B-B14F-4D97-AF65-F5344CB8AC3E}">
        <p14:creationId xmlns:p14="http://schemas.microsoft.com/office/powerpoint/2010/main" val="68385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621"/>
            <a:ext cx="8229600" cy="1143000"/>
          </a:xfrm>
        </p:spPr>
        <p:txBody>
          <a:bodyPr/>
          <a:lstStyle/>
          <a:p>
            <a:r>
              <a:rPr lang="en-US" dirty="0" smtClean="0"/>
              <a:t>MVTX Update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47611"/>
            <a:ext cx="8229600" cy="503283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Meetings with Maria </a:t>
            </a:r>
            <a:r>
              <a:rPr lang="en-US" dirty="0" err="1" smtClean="0"/>
              <a:t>Chamizo</a:t>
            </a:r>
            <a:r>
              <a:rPr lang="en-US" dirty="0" smtClean="0"/>
              <a:t> </a:t>
            </a:r>
            <a:r>
              <a:rPr lang="en-US" dirty="0" err="1" smtClean="0"/>
              <a:t>Llatas</a:t>
            </a:r>
            <a:r>
              <a:rPr lang="en-US" dirty="0" smtClean="0"/>
              <a:t> of BNL Project Office </a:t>
            </a:r>
          </a:p>
          <a:p>
            <a:pPr lvl="1"/>
            <a:r>
              <a:rPr lang="en-US" dirty="0" smtClean="0"/>
              <a:t>Weekly LANL/LBNL/MIT/BNL phone meetings to discuss path toward reviews, project plan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A full day meeting 4/25 @BNL, LANL/LBNL/MIT</a:t>
            </a:r>
          </a:p>
          <a:p>
            <a:pPr lvl="1"/>
            <a:r>
              <a:rPr lang="en-US" dirty="0" smtClean="0"/>
              <a:t>Bi-weekly MVTX detector group meetings discussed  </a:t>
            </a:r>
          </a:p>
          <a:p>
            <a:pPr lvl="1"/>
            <a:r>
              <a:rPr lang="en-US" dirty="0" smtClean="0"/>
              <a:t>MVTX BNL Directors review: Science + C&amp;S </a:t>
            </a:r>
          </a:p>
          <a:p>
            <a:pPr lvl="2"/>
            <a:r>
              <a:rPr lang="en-US" dirty="0" smtClean="0"/>
              <a:t>~mid July,  </a:t>
            </a:r>
            <a:r>
              <a:rPr lang="en-US" dirty="0"/>
              <a:t>a</a:t>
            </a:r>
            <a:r>
              <a:rPr lang="en-US" dirty="0" smtClean="0"/>
              <a:t> dry run in late June  </a:t>
            </a:r>
          </a:p>
          <a:p>
            <a:pPr lvl="2"/>
            <a:r>
              <a:rPr lang="en-US" dirty="0" smtClean="0"/>
              <a:t>A draft charge of review, ~next week?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Cost and Schedule project file updated 4/7/2017</a:t>
            </a:r>
          </a:p>
          <a:p>
            <a:pPr lvl="1"/>
            <a:r>
              <a:rPr lang="en-US" dirty="0" smtClean="0"/>
              <a:t>LANL &amp; LBNL, detailed labor profile</a:t>
            </a:r>
          </a:p>
          <a:p>
            <a:pPr lvl="1"/>
            <a:r>
              <a:rPr lang="en-US" dirty="0" smtClean="0"/>
              <a:t>MIT,  discussed last week, some thoughts on mechanical integration issues</a:t>
            </a:r>
          </a:p>
          <a:p>
            <a:pPr lvl="2"/>
            <a:r>
              <a:rPr lang="en-US" dirty="0" smtClean="0"/>
              <a:t>MVTX as a standalone, NO modification of the service end </a:t>
            </a:r>
            <a:r>
              <a:rPr lang="en-US" dirty="0" err="1" smtClean="0"/>
              <a:t>etc</a:t>
            </a:r>
            <a:r>
              <a:rPr lang="en-US" dirty="0" smtClean="0"/>
              <a:t>; </a:t>
            </a:r>
          </a:p>
          <a:p>
            <a:pPr lvl="2"/>
            <a:r>
              <a:rPr lang="en-US" dirty="0" smtClean="0"/>
              <a:t>if other subsystems introduced, they work out integration issues</a:t>
            </a:r>
          </a:p>
          <a:p>
            <a:pPr lvl="2"/>
            <a:r>
              <a:rPr lang="en-US" dirty="0" smtClean="0"/>
              <a:t>Potential increase in cost &amp; schedule if MVTX/INTT/TPC, tracking integration task force report 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Other institutions, in progress  </a:t>
            </a:r>
          </a:p>
          <a:p>
            <a:pPr lvl="1"/>
            <a:r>
              <a:rPr lang="en-US" dirty="0" smtClean="0"/>
              <a:t>DOE wants to keep the fund below $5M, possibly from some redirected $$</a:t>
            </a:r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7148" y="5736879"/>
            <a:ext cx="6156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hlinkClick r:id="rId2"/>
              </a:rPr>
              <a:t>Project webpage: BOE, WBS, project file </a:t>
            </a:r>
          </a:p>
          <a:p>
            <a:pPr lvl="1"/>
            <a:r>
              <a:rPr lang="en-US" dirty="0" smtClean="0">
                <a:hlinkClick r:id="rId3"/>
              </a:rPr>
              <a:t>https://p25ext.lanl.gov/maps/mvtx/mvtx.html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DB07-B158-7E4F-9835-FC0992719EA6}" type="datetime1">
              <a:rPr lang="en-US" smtClean="0"/>
              <a:t>4/13/17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AB17-67B9-514A-961C-2AD7435C8C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0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5066"/>
          </a:xfrm>
        </p:spPr>
        <p:txBody>
          <a:bodyPr/>
          <a:lstStyle/>
          <a:p>
            <a:r>
              <a:rPr lang="en-US" dirty="0" smtClean="0"/>
              <a:t>MVTX R&amp;D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660"/>
            <a:ext cx="8229600" cy="514769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Readout R&amp;D</a:t>
            </a:r>
          </a:p>
          <a:p>
            <a:pPr lvl="1"/>
            <a:r>
              <a:rPr lang="en-US" dirty="0" err="1" smtClean="0"/>
              <a:t>Workfest</a:t>
            </a:r>
            <a:r>
              <a:rPr lang="en-US" dirty="0" smtClean="0"/>
              <a:t> @UT-Austin, 4/19-20</a:t>
            </a:r>
          </a:p>
          <a:p>
            <a:pPr lvl="1"/>
            <a:r>
              <a:rPr lang="en-US" dirty="0" smtClean="0"/>
              <a:t>LANL MOSAIC test bench setup in progress </a:t>
            </a:r>
          </a:p>
          <a:p>
            <a:pPr lvl="1"/>
            <a:r>
              <a:rPr lang="en-US" dirty="0" smtClean="0"/>
              <a:t>RUv1 available in May, will be used for LDRD telescope</a:t>
            </a:r>
          </a:p>
          <a:p>
            <a:pPr lvl="1"/>
            <a:r>
              <a:rPr lang="en-US" dirty="0" smtClean="0"/>
              <a:t>CRU being prototyped with Altera evaluation boards, able to communicate with the board;  </a:t>
            </a:r>
          </a:p>
          <a:p>
            <a:pPr lvl="1"/>
            <a:r>
              <a:rPr lang="en-US" dirty="0" smtClean="0"/>
              <a:t>BNL/ATLAS FELIX being evaluated as an alternative </a:t>
            </a:r>
          </a:p>
          <a:p>
            <a:pPr lvl="2"/>
            <a:r>
              <a:rPr lang="en-US" dirty="0" smtClean="0"/>
              <a:t>Computer arrived, fibers/cables ordered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btain </a:t>
            </a:r>
            <a:r>
              <a:rPr lang="en-US" dirty="0" smtClean="0"/>
              <a:t>one FELIX in a few weeks   </a:t>
            </a:r>
          </a:p>
          <a:p>
            <a:pPr lvl="1"/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tave production for LDRD telescope</a:t>
            </a:r>
          </a:p>
          <a:p>
            <a:pPr lvl="1"/>
            <a:r>
              <a:rPr lang="en-US" dirty="0" smtClean="0"/>
              <a:t>ALICE Stave Production Readiness Review 4/</a:t>
            </a:r>
            <a:r>
              <a:rPr lang="en-US" dirty="0" smtClean="0"/>
              <a:t>27, prod. Starts in May</a:t>
            </a:r>
            <a:endParaRPr lang="en-US" dirty="0" smtClean="0"/>
          </a:p>
          <a:p>
            <a:pPr lvl="1"/>
            <a:r>
              <a:rPr lang="en-US" dirty="0" smtClean="0"/>
              <a:t>LANL people do assembly </a:t>
            </a:r>
            <a:r>
              <a:rPr lang="en-US" dirty="0"/>
              <a:t>and test at CERN, May – Sept. 2017 </a:t>
            </a:r>
          </a:p>
          <a:p>
            <a:pPr lvl="1"/>
            <a:endParaRPr lang="en-US" dirty="0"/>
          </a:p>
          <a:p>
            <a:r>
              <a:rPr lang="en-US" dirty="0" smtClean="0"/>
              <a:t>Project C&amp;S – work in progress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etailed commitment from each institutions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More work after BNL meeting w/ Project Office,  4/25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Tracker integration task force, led by Mickey </a:t>
            </a:r>
          </a:p>
          <a:p>
            <a:pPr lvl="1"/>
            <a:r>
              <a:rPr lang="en-US" dirty="0" smtClean="0"/>
              <a:t>MVTX + INTT + TPC mechanical integration issues</a:t>
            </a:r>
          </a:p>
          <a:p>
            <a:pPr lvl="1"/>
            <a:r>
              <a:rPr lang="en-US" dirty="0" smtClean="0"/>
              <a:t>Identify the major tasks, report due by the end of April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esources will be workout later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BFA0-40A6-104E-B2E7-F367BA6A2CDA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7217-9595-8943-8403-8658F68531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7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Prepare for the BNL Director’s Review Physics/Detector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0149"/>
            <a:ext cx="8229600" cy="41961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Produce preliminary by early </a:t>
            </a:r>
            <a:r>
              <a:rPr lang="en-US" dirty="0" smtClean="0"/>
              <a:t>June, prepare for a dry run in mid/late June </a:t>
            </a:r>
            <a:endParaRPr lang="en-US" dirty="0" smtClean="0"/>
          </a:p>
          <a:p>
            <a:pPr lvl="1"/>
            <a:r>
              <a:rPr lang="en-US" dirty="0" smtClean="0"/>
              <a:t>B hadron physics </a:t>
            </a:r>
          </a:p>
          <a:p>
            <a:pPr lvl="1"/>
            <a:r>
              <a:rPr lang="en-US" dirty="0" smtClean="0"/>
              <a:t>B-jet physics </a:t>
            </a:r>
          </a:p>
          <a:p>
            <a:pPr lvl="1"/>
            <a:r>
              <a:rPr lang="en-US" dirty="0" smtClean="0"/>
              <a:t>Detector performance </a:t>
            </a:r>
            <a:r>
              <a:rPr lang="en-US" dirty="0" smtClean="0"/>
              <a:t>plots</a:t>
            </a:r>
          </a:p>
          <a:p>
            <a:endParaRPr lang="en-US" dirty="0"/>
          </a:p>
          <a:p>
            <a:r>
              <a:rPr lang="en-US" dirty="0" smtClean="0"/>
              <a:t>To be ready for BNL Directors Review in July</a:t>
            </a:r>
          </a:p>
          <a:p>
            <a:pPr lvl="1"/>
            <a:r>
              <a:rPr lang="en-US" dirty="0" smtClean="0"/>
              <a:t>Money plots for the proposal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D4A0-5529-7642-9882-645AF20A6D38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L2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2E1F-E03F-B34D-BBA0-B5D69A3411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65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458</Words>
  <Application>Microsoft Macintosh PowerPoint</Application>
  <PresentationFormat>On-screen Show (4:3)</PresentationFormat>
  <Paragraphs>64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MVTX: WBS 1.12</vt:lpstr>
      <vt:lpstr>MVTX Update </vt:lpstr>
      <vt:lpstr>MVTX R&amp;D Status</vt:lpstr>
      <vt:lpstr>Prepare for the BNL Director’s Review Physics/Detector Simulations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 (LANL)</dc:creator>
  <cp:lastModifiedBy>Ming Liu (LANL)</cp:lastModifiedBy>
  <cp:revision>19</cp:revision>
  <dcterms:created xsi:type="dcterms:W3CDTF">2017-04-13T13:38:44Z</dcterms:created>
  <dcterms:modified xsi:type="dcterms:W3CDTF">2017-04-13T14:16:57Z</dcterms:modified>
</cp:coreProperties>
</file>