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57" r:id="rId4"/>
    <p:sldId id="262" r:id="rId5"/>
    <p:sldId id="264" r:id="rId6"/>
    <p:sldId id="265" r:id="rId7"/>
    <p:sldId id="266" r:id="rId8"/>
    <p:sldId id="269" r:id="rId9"/>
    <p:sldId id="270" r:id="rId10"/>
    <p:sldId id="263" r:id="rId11"/>
    <p:sldId id="259" r:id="rId12"/>
    <p:sldId id="258" r:id="rId13"/>
    <p:sldId id="267" r:id="rId14"/>
    <p:sldId id="260" r:id="rId15"/>
    <p:sldId id="268" r:id="rId16"/>
    <p:sldId id="273" r:id="rId17"/>
    <p:sldId id="272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970A-1B1D-0D45-B6EC-6681E4C8B3D4}" type="datetimeFigureOut">
              <a:rPr lang="en-US" smtClean="0"/>
              <a:t>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E44D6-8CDC-5340-8A18-23915859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7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BA61-750D-864C-ABF1-730D76D4AA2E}" type="datetimeFigureOut">
              <a:rPr lang="en-US" smtClean="0"/>
              <a:t>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9DA85-6515-7C42-9379-03D11728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66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1603-252F-D242-9800-E9D81F443C37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1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50D7-DFBB-A045-B652-81BF81B3F04E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7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62DC-6A63-9E49-9C34-12CF3F61F0D6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9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title style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Fifth level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394761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FC9-3BEE-014C-A001-B5988B7F0A9E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3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836-25E2-5346-AD62-B1F7E79144DA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71E-FBBF-B64C-BF7F-8D6F3F8CCFDE}" type="datetime1">
              <a:rPr lang="en-US" smtClean="0"/>
              <a:t>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FC3-2AC6-094B-91FC-017DAF4B7127}" type="datetime1">
              <a:rPr lang="en-US" smtClean="0"/>
              <a:t>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0A01-0D9F-684D-8D21-1A2979ACAD5D}" type="datetime1">
              <a:rPr lang="en-US" smtClean="0"/>
              <a:t>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4C-B82D-2D46-B4D7-FEA2C717E9EC}" type="datetime1">
              <a:rPr lang="en-US" smtClean="0"/>
              <a:t>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22E2-4798-FF44-8EB1-5E47F7BCE9FA}" type="datetime1">
              <a:rPr lang="en-US" smtClean="0"/>
              <a:t>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B65E-0677-2F49-90B0-ED375624DB08}" type="datetime1">
              <a:rPr lang="en-US" smtClean="0"/>
              <a:t>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D9E1-E8B3-0042-A2E4-23AD6FF95701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901F-B475-B74A-AC32-AE3E17C0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Santa Fe</a:t>
            </a:r>
            <a:r>
              <a:rPr lang="en-US" dirty="0"/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98" y="1262120"/>
            <a:ext cx="6910091" cy="403376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4A28-9325-714A-9ABD-54A5512A12D7}" type="datetime1">
              <a:rPr lang="en-US" smtClean="0"/>
              <a:t>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47195"/>
          </a:xfrm>
        </p:spPr>
        <p:txBody>
          <a:bodyPr/>
          <a:lstStyle/>
          <a:p>
            <a:r>
              <a:rPr lang="en-US" dirty="0" smtClean="0"/>
              <a:t>Scope of the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8167" y="1111251"/>
            <a:ext cx="4347633" cy="4699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MAPS &amp; 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to build 68 ITS </a:t>
            </a:r>
            <a:r>
              <a:rPr lang="en-US" dirty="0"/>
              <a:t>MAPS </a:t>
            </a:r>
            <a:r>
              <a:rPr lang="en-US" dirty="0" smtClean="0"/>
              <a:t>staves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RDO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</a:t>
            </a:r>
          </a:p>
          <a:p>
            <a:pPr lvl="2"/>
            <a:r>
              <a:rPr lang="en-US" dirty="0" smtClean="0"/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smtClean="0"/>
              <a:t>Train </a:t>
            </a:r>
            <a:r>
              <a:rPr lang="en-US" dirty="0" err="1" smtClean="0"/>
              <a:t>sPHENIX</a:t>
            </a:r>
            <a:r>
              <a:rPr lang="en-US" dirty="0" smtClean="0"/>
              <a:t> personnel for 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RDO+CRU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337050" cy="50059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Mechanics &amp; Cooling</a:t>
            </a:r>
            <a:endParaRPr lang="en-US" dirty="0"/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008000"/>
                </a:solidFill>
              </a:rPr>
              <a:t>(some)</a:t>
            </a:r>
            <a:r>
              <a:rPr lang="en-US" dirty="0" smtClean="0"/>
              <a:t> 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Mechanics </a:t>
            </a:r>
            <a:r>
              <a:rPr lang="en-US" dirty="0" smtClean="0"/>
              <a:t>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</a:t>
            </a:r>
            <a:r>
              <a:rPr lang="en-US" dirty="0" err="1" smtClean="0"/>
              <a:t>sPHENIX</a:t>
            </a:r>
            <a:r>
              <a:rPr lang="en-US" dirty="0" smtClean="0"/>
              <a:t> R&amp;D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Cage etc.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7175-7817-5B4E-91C3-40789C15C910}" type="datetime1">
              <a:rPr lang="en-US" smtClean="0"/>
              <a:t>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1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031" y="31221"/>
            <a:ext cx="7807769" cy="887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Participating and Interested Institutions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09280"/>
            <a:ext cx="8229600" cy="524409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LANL -</a:t>
            </a:r>
            <a:r>
              <a:rPr lang="en-US" dirty="0" smtClean="0">
                <a:solidFill>
                  <a:srgbClr val="000000"/>
                </a:solidFill>
              </a:rPr>
              <a:t> Readout &amp; FEMs, mechanical design </a:t>
            </a:r>
          </a:p>
          <a:p>
            <a:r>
              <a:rPr lang="en-US" dirty="0" smtClean="0"/>
              <a:t>MIT –</a:t>
            </a:r>
            <a:r>
              <a:rPr lang="en-US" dirty="0" smtClean="0">
                <a:solidFill>
                  <a:srgbClr val="000000"/>
                </a:solidFill>
              </a:rPr>
              <a:t> Mechanical integration, cooling system, stave assembly and testing at CERN and BNL, </a:t>
            </a:r>
          </a:p>
          <a:p>
            <a:r>
              <a:rPr lang="en-US" dirty="0" smtClean="0"/>
              <a:t>LBNL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arbon structure design and production, LV/HV PS and controls, system assembly and test </a:t>
            </a:r>
          </a:p>
          <a:p>
            <a:r>
              <a:rPr lang="en-US" dirty="0" smtClean="0"/>
              <a:t>BNL </a:t>
            </a:r>
            <a:r>
              <a:rPr lang="en-US" dirty="0" smtClean="0">
                <a:solidFill>
                  <a:srgbClr val="000000"/>
                </a:solidFill>
              </a:rPr>
              <a:t>– Integration and services, safety and monitoring, readout </a:t>
            </a:r>
            <a:r>
              <a:rPr lang="en-US" dirty="0" smtClean="0"/>
              <a:t> </a:t>
            </a:r>
          </a:p>
          <a:p>
            <a:r>
              <a:rPr lang="en-US" dirty="0" smtClean="0"/>
              <a:t>UT-Austin </a:t>
            </a:r>
            <a:r>
              <a:rPr lang="en-US" dirty="0" smtClean="0">
                <a:solidFill>
                  <a:srgbClr val="000000"/>
                </a:solidFill>
              </a:rPr>
              <a:t>– MAPS readout electronics and testing   </a:t>
            </a:r>
          </a:p>
          <a:p>
            <a:r>
              <a:rPr lang="en-US" dirty="0" smtClean="0"/>
              <a:t>Univ. of Colorado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DAQ/DCM-II integration  </a:t>
            </a:r>
          </a:p>
          <a:p>
            <a:r>
              <a:rPr lang="en-US" dirty="0" smtClean="0"/>
              <a:t>Univ. of New Mexico </a:t>
            </a:r>
            <a:r>
              <a:rPr lang="en-US" dirty="0" smtClean="0">
                <a:solidFill>
                  <a:srgbClr val="000000"/>
                </a:solidFill>
              </a:rPr>
              <a:t>– LV cabling &amp; connectors </a:t>
            </a:r>
          </a:p>
          <a:p>
            <a:r>
              <a:rPr lang="en-US" dirty="0" smtClean="0"/>
              <a:t>New Mexico State University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ffline tracking and simulations</a:t>
            </a:r>
          </a:p>
          <a:p>
            <a:r>
              <a:rPr lang="en-US" dirty="0"/>
              <a:t>Iowa State University </a:t>
            </a:r>
            <a:r>
              <a:rPr lang="en-US" dirty="0">
                <a:solidFill>
                  <a:srgbClr val="000000"/>
                </a:solidFill>
              </a:rPr>
              <a:t>– Assembly and testing, simulations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Georgia State University  </a:t>
            </a:r>
            <a:r>
              <a:rPr lang="en-US" dirty="0" smtClean="0">
                <a:solidFill>
                  <a:srgbClr val="000000"/>
                </a:solidFill>
              </a:rPr>
              <a:t>- Slow control and monitoring, safety system </a:t>
            </a:r>
          </a:p>
          <a:p>
            <a:r>
              <a:rPr lang="en-US" dirty="0" smtClean="0"/>
              <a:t>Florida State University  </a:t>
            </a:r>
            <a:r>
              <a:rPr lang="en-US" dirty="0" smtClean="0">
                <a:solidFill>
                  <a:srgbClr val="000000"/>
                </a:solidFill>
              </a:rPr>
              <a:t>- Offline and simulations </a:t>
            </a:r>
          </a:p>
          <a:p>
            <a:r>
              <a:rPr lang="en-US" dirty="0" smtClean="0"/>
              <a:t>Univ. of California, Los Angeles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Univ. of California, Riverside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RIKEN/RBRC, Japan </a:t>
            </a:r>
            <a:r>
              <a:rPr lang="en-US" dirty="0" smtClean="0">
                <a:solidFill>
                  <a:srgbClr val="000000"/>
                </a:solidFill>
              </a:rPr>
              <a:t>– Assembly and testing, integration  </a:t>
            </a:r>
          </a:p>
          <a:p>
            <a:r>
              <a:rPr lang="en-US" dirty="0" err="1" smtClean="0"/>
              <a:t>Yonsei</a:t>
            </a:r>
            <a:r>
              <a:rPr lang="en-US" dirty="0" smtClean="0"/>
              <a:t>, Korea </a:t>
            </a:r>
            <a:r>
              <a:rPr lang="en-US" dirty="0" smtClean="0">
                <a:solidFill>
                  <a:srgbClr val="000000"/>
                </a:solidFill>
              </a:rPr>
              <a:t>– MAPS QA, simulations </a:t>
            </a:r>
          </a:p>
          <a:p>
            <a:r>
              <a:rPr lang="en-US" dirty="0" smtClean="0"/>
              <a:t>CCNU – ALICE/ITS upgrade, 5</a:t>
            </a:r>
            <a:r>
              <a:rPr lang="en-US" baseline="30000" dirty="0" smtClean="0"/>
              <a:t>th</a:t>
            </a:r>
            <a:r>
              <a:rPr lang="en-US" dirty="0" smtClean="0"/>
              <a:t> layer experience, assembly and testing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Univ. of IL of Chicago – Stave assembly and testing, simulation and offline analysis 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Czech Group – Stave assembly and electronics testing at CERN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Purdue Univ. – Simulations and analysis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6031" y="5884040"/>
            <a:ext cx="232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Potential collaboration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DAC-93EA-5041-86AB-BBF1D5737190}" type="datetime1">
              <a:rPr lang="en-US" smtClean="0"/>
              <a:t>1/7/17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239" y="34079"/>
            <a:ext cx="2512462" cy="932611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Organization Chart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473" y="937948"/>
            <a:ext cx="8980101" cy="5398571"/>
            <a:chOff x="233101" y="1802859"/>
            <a:chExt cx="12771699" cy="7677967"/>
          </a:xfrm>
        </p:grpSpPr>
        <p:sp>
          <p:nvSpPr>
            <p:cNvPr id="443" name="AutoShape 3"/>
            <p:cNvSpPr>
              <a:spLocks noChangeArrowheads="1"/>
            </p:cNvSpPr>
            <p:nvPr/>
          </p:nvSpPr>
          <p:spPr bwMode="auto">
            <a:xfrm>
              <a:off x="5025456" y="1802859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Project Office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Manager: Ed O’Brien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AutoShape 4"/>
            <p:cNvSpPr>
              <a:spLocks noChangeArrowheads="1"/>
            </p:cNvSpPr>
            <p:nvPr/>
          </p:nvSpPr>
          <p:spPr bwMode="auto">
            <a:xfrm>
              <a:off x="3928359" y="2683005"/>
              <a:ext cx="4288835" cy="1131617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 MAPS Project Office</a:t>
              </a: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Project Manager: 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Ming Liu (LANL)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Deputy Project </a:t>
              </a:r>
              <a:r>
                <a:rPr lang="en-US" sz="800" kern="0" dirty="0" smtClean="0">
                  <a:solidFill>
                    <a:sysClr val="windowText" lastClr="000000"/>
                  </a:solidFill>
                </a:rPr>
                <a:t>Managers: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 G. </a:t>
              </a:r>
              <a:r>
                <a:rPr lang="en-US" sz="800" i="1" dirty="0" err="1" smtClean="0">
                  <a:solidFill>
                    <a:sysClr val="windowText" lastClr="000000"/>
                  </a:solidFill>
                </a:rPr>
                <a:t>Odytniec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(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LBNL), R. </a:t>
              </a:r>
              <a:r>
                <a:rPr lang="en-US" sz="800" i="1" dirty="0" err="1" smtClean="0">
                  <a:solidFill>
                    <a:sysClr val="windowText" lastClr="000000"/>
                  </a:solidFill>
                </a:rPr>
                <a:t>Redwine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(MIT)</a:t>
              </a: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Electrical </a:t>
              </a:r>
              <a:r>
                <a:rPr lang="en-US" sz="800" dirty="0" err="1" smtClean="0">
                  <a:solidFill>
                    <a:sysClr val="windowText" lastClr="000000"/>
                  </a:solidFill>
                </a:rPr>
                <a:t>Engineer:TBD</a:t>
              </a:r>
              <a:endParaRPr lang="en-US" sz="800" dirty="0" smtClean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Mechanical Engineer: Walt Sondheim</a:t>
              </a:r>
            </a:p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     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AutoShape 5"/>
            <p:cNvSpPr>
              <a:spLocks noChangeArrowheads="1"/>
            </p:cNvSpPr>
            <p:nvPr/>
          </p:nvSpPr>
          <p:spPr bwMode="auto">
            <a:xfrm>
              <a:off x="8559166" y="2305799"/>
              <a:ext cx="2165822" cy="163455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Management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Spokespersons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Gunther Roland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David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Morrison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Line 6"/>
            <p:cNvSpPr>
              <a:spLocks noChangeShapeType="1"/>
            </p:cNvSpPr>
            <p:nvPr/>
          </p:nvSpPr>
          <p:spPr bwMode="auto">
            <a:xfrm>
              <a:off x="6165363" y="3814620"/>
              <a:ext cx="0" cy="3772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Line 7"/>
            <p:cNvSpPr>
              <a:spLocks noChangeShapeType="1"/>
            </p:cNvSpPr>
            <p:nvPr/>
          </p:nvSpPr>
          <p:spPr bwMode="auto">
            <a:xfrm>
              <a:off x="6165363" y="2557269"/>
              <a:ext cx="0" cy="1257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Line 9"/>
            <p:cNvSpPr>
              <a:spLocks noChangeShapeType="1"/>
            </p:cNvSpPr>
            <p:nvPr/>
          </p:nvSpPr>
          <p:spPr bwMode="auto">
            <a:xfrm>
              <a:off x="8217193" y="3185944"/>
              <a:ext cx="3419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Line 10"/>
            <p:cNvSpPr>
              <a:spLocks noChangeShapeType="1"/>
            </p:cNvSpPr>
            <p:nvPr/>
          </p:nvSpPr>
          <p:spPr bwMode="auto">
            <a:xfrm>
              <a:off x="1035784" y="4191826"/>
              <a:ext cx="11399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Line 11"/>
            <p:cNvSpPr>
              <a:spLocks noChangeShapeType="1"/>
            </p:cNvSpPr>
            <p:nvPr/>
          </p:nvSpPr>
          <p:spPr bwMode="auto">
            <a:xfrm>
              <a:off x="1035784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Line 12"/>
            <p:cNvSpPr>
              <a:spLocks noChangeShapeType="1"/>
            </p:cNvSpPr>
            <p:nvPr/>
          </p:nvSpPr>
          <p:spPr bwMode="auto">
            <a:xfrm>
              <a:off x="2631653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Line 13"/>
            <p:cNvSpPr>
              <a:spLocks noChangeShapeType="1"/>
            </p:cNvSpPr>
            <p:nvPr/>
          </p:nvSpPr>
          <p:spPr bwMode="auto">
            <a:xfrm>
              <a:off x="4227522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Line 14"/>
            <p:cNvSpPr>
              <a:spLocks noChangeShapeType="1"/>
            </p:cNvSpPr>
            <p:nvPr/>
          </p:nvSpPr>
          <p:spPr bwMode="auto">
            <a:xfrm>
              <a:off x="5823391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Line 15"/>
            <p:cNvSpPr>
              <a:spLocks noChangeShapeType="1"/>
            </p:cNvSpPr>
            <p:nvPr/>
          </p:nvSpPr>
          <p:spPr bwMode="auto">
            <a:xfrm>
              <a:off x="741925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Line 16"/>
            <p:cNvSpPr>
              <a:spLocks noChangeShapeType="1"/>
            </p:cNvSpPr>
            <p:nvPr/>
          </p:nvSpPr>
          <p:spPr bwMode="auto">
            <a:xfrm>
              <a:off x="912911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Line 17"/>
            <p:cNvSpPr>
              <a:spLocks noChangeShapeType="1"/>
            </p:cNvSpPr>
            <p:nvPr/>
          </p:nvSpPr>
          <p:spPr bwMode="auto">
            <a:xfrm>
              <a:off x="10838978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Line 18"/>
            <p:cNvSpPr>
              <a:spLocks noChangeShapeType="1"/>
            </p:cNvSpPr>
            <p:nvPr/>
          </p:nvSpPr>
          <p:spPr bwMode="auto">
            <a:xfrm>
              <a:off x="12434847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AutoShape 19"/>
            <p:cNvSpPr>
              <a:spLocks noChangeArrowheads="1"/>
            </p:cNvSpPr>
            <p:nvPr/>
          </p:nvSpPr>
          <p:spPr bwMode="auto">
            <a:xfrm>
              <a:off x="11750903" y="644501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Offline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BNL/NMSU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AutoShape 20"/>
            <p:cNvSpPr>
              <a:spLocks noChangeArrowheads="1"/>
            </p:cNvSpPr>
            <p:nvPr/>
          </p:nvSpPr>
          <p:spPr bwMode="auto">
            <a:xfrm>
              <a:off x="11750903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Software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FSU/BNL/NMSU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Frawley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AutoShape 21"/>
            <p:cNvSpPr>
              <a:spLocks noChangeArrowheads="1"/>
            </p:cNvSpPr>
            <p:nvPr/>
          </p:nvSpPr>
          <p:spPr bwMode="auto">
            <a:xfrm>
              <a:off x="11750903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Simulation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LBNL/BNL/Purdue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3" name="Group 23"/>
            <p:cNvGrpSpPr>
              <a:grpSpLocks/>
            </p:cNvGrpSpPr>
            <p:nvPr/>
          </p:nvGrpSpPr>
          <p:grpSpPr bwMode="auto">
            <a:xfrm>
              <a:off x="11499174" y="4820501"/>
              <a:ext cx="251729" cy="3017642"/>
              <a:chOff x="86" y="1968"/>
              <a:chExt cx="106" cy="1152"/>
            </a:xfrm>
          </p:grpSpPr>
          <p:sp>
            <p:nvSpPr>
              <p:cNvPr id="524" name="Line 24"/>
              <p:cNvSpPr>
                <a:spLocks noChangeShapeType="1"/>
              </p:cNvSpPr>
              <p:nvPr/>
            </p:nvSpPr>
            <p:spPr bwMode="auto">
              <a:xfrm flipH="1">
                <a:off x="86" y="1968"/>
                <a:ext cx="10" cy="11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5" name="Line 2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6" name="Line 2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7" name="Line 2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8" name="Line 28"/>
              <p:cNvSpPr>
                <a:spLocks noChangeShapeType="1"/>
              </p:cNvSpPr>
              <p:nvPr/>
            </p:nvSpPr>
            <p:spPr bwMode="auto">
              <a:xfrm>
                <a:off x="96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4" name="AutoShape 29"/>
            <p:cNvSpPr>
              <a:spLocks noChangeArrowheads="1"/>
            </p:cNvSpPr>
            <p:nvPr/>
          </p:nvSpPr>
          <p:spPr bwMode="auto">
            <a:xfrm>
              <a:off x="2071087" y="538630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Sensor Production</a:t>
              </a:r>
            </a:p>
            <a:p>
              <a:pPr algn="ctr" defTabSz="642915">
                <a:defRPr/>
              </a:pPr>
              <a:r>
                <a:rPr lang="en-US" sz="800" i="1" dirty="0" err="1">
                  <a:solidFill>
                    <a:sysClr val="windowText" lastClr="000000"/>
                  </a:solidFill>
                </a:rPr>
                <a:t>TowerJAZZ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AutoShape 30"/>
            <p:cNvSpPr>
              <a:spLocks noChangeArrowheads="1"/>
            </p:cNvSpPr>
            <p:nvPr/>
          </p:nvSpPr>
          <p:spPr bwMode="auto">
            <a:xfrm>
              <a:off x="465831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FEM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LANL/UTA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(Klein)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AutoShape 31"/>
            <p:cNvSpPr>
              <a:spLocks noChangeArrowheads="1"/>
            </p:cNvSpPr>
            <p:nvPr/>
          </p:nvSpPr>
          <p:spPr bwMode="auto">
            <a:xfrm>
              <a:off x="465831" y="640594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Slow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Control &amp;</a:t>
              </a:r>
              <a:endParaRPr lang="en-US" sz="800" i="1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Monitoring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BNL/GSU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(He)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AutoShape 32"/>
            <p:cNvSpPr>
              <a:spLocks noChangeArrowheads="1"/>
            </p:cNvSpPr>
            <p:nvPr/>
          </p:nvSpPr>
          <p:spPr bwMode="auto">
            <a:xfrm>
              <a:off x="465831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Readout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LANL/BNL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Prokop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8" name="Group 33"/>
            <p:cNvGrpSpPr>
              <a:grpSpLocks/>
            </p:cNvGrpSpPr>
            <p:nvPr/>
          </p:nvGrpSpPr>
          <p:grpSpPr bwMode="auto">
            <a:xfrm>
              <a:off x="233101" y="4820500"/>
              <a:ext cx="232731" cy="3004544"/>
              <a:chOff x="94" y="1968"/>
              <a:chExt cx="98" cy="1147"/>
            </a:xfrm>
          </p:grpSpPr>
          <p:sp>
            <p:nvSpPr>
              <p:cNvPr id="519" name="Line 34"/>
              <p:cNvSpPr>
                <a:spLocks noChangeShapeType="1"/>
              </p:cNvSpPr>
              <p:nvPr/>
            </p:nvSpPr>
            <p:spPr bwMode="auto">
              <a:xfrm flipH="1">
                <a:off x="94" y="1968"/>
                <a:ext cx="2" cy="11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0" name="Line 3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1" name="Line 3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2" name="Line 3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9" name="AutoShape 39"/>
            <p:cNvSpPr>
              <a:spLocks noChangeArrowheads="1"/>
            </p:cNvSpPr>
            <p:nvPr/>
          </p:nvSpPr>
          <p:spPr bwMode="auto">
            <a:xfrm>
              <a:off x="2061700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rgbClr val="000000"/>
                  </a:solidFill>
                </a:rPr>
                <a:t>MAPS Sensor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rgbClr val="000000"/>
                  </a:solidFill>
                </a:rPr>
                <a:t>ALICE</a:t>
              </a:r>
              <a:endParaRPr lang="en-US" sz="800" i="1" kern="0" dirty="0">
                <a:solidFill>
                  <a:srgbClr val="000000"/>
                </a:solidFill>
              </a:endParaRPr>
            </a:p>
          </p:txBody>
        </p:sp>
        <p:sp>
          <p:nvSpPr>
            <p:cNvPr id="471" name="AutoShape 41"/>
            <p:cNvSpPr>
              <a:spLocks noChangeArrowheads="1"/>
            </p:cNvSpPr>
            <p:nvPr/>
          </p:nvSpPr>
          <p:spPr bwMode="auto">
            <a:xfrm>
              <a:off x="2061700" y="6405941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QA</a:t>
              </a:r>
            </a:p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Yonsei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(Korea)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Line 42"/>
            <p:cNvSpPr>
              <a:spLocks noChangeShapeType="1"/>
            </p:cNvSpPr>
            <p:nvPr/>
          </p:nvSpPr>
          <p:spPr bwMode="auto">
            <a:xfrm>
              <a:off x="1833718" y="4820501"/>
              <a:ext cx="9387" cy="20117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Line 43"/>
            <p:cNvSpPr>
              <a:spLocks noChangeShapeType="1"/>
            </p:cNvSpPr>
            <p:nvPr/>
          </p:nvSpPr>
          <p:spPr bwMode="auto">
            <a:xfrm>
              <a:off x="1833719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Line 44"/>
            <p:cNvSpPr>
              <a:spLocks noChangeShapeType="1"/>
            </p:cNvSpPr>
            <p:nvPr/>
          </p:nvSpPr>
          <p:spPr bwMode="auto">
            <a:xfrm>
              <a:off x="1833719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Line 45"/>
            <p:cNvSpPr>
              <a:spLocks noChangeShapeType="1"/>
            </p:cNvSpPr>
            <p:nvPr/>
          </p:nvSpPr>
          <p:spPr bwMode="auto">
            <a:xfrm>
              <a:off x="1833719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AutoShape 46"/>
            <p:cNvSpPr>
              <a:spLocks noChangeArrowheads="1"/>
            </p:cNvSpPr>
            <p:nvPr/>
          </p:nvSpPr>
          <p:spPr bwMode="auto">
            <a:xfrm>
              <a:off x="3657569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Stave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LANL/ALICE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(da Silva)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AutoShape 47"/>
            <p:cNvSpPr>
              <a:spLocks noChangeArrowheads="1"/>
            </p:cNvSpPr>
            <p:nvPr/>
          </p:nvSpPr>
          <p:spPr bwMode="auto">
            <a:xfrm>
              <a:off x="3657569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Design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LANL/MIT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8" name="AutoShape 48"/>
            <p:cNvSpPr>
              <a:spLocks noChangeArrowheads="1"/>
            </p:cNvSpPr>
            <p:nvPr/>
          </p:nvSpPr>
          <p:spPr bwMode="auto">
            <a:xfrm>
              <a:off x="3657569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 err="1" smtClean="0">
                  <a:solidFill>
                    <a:sysClr val="windowText" lastClr="000000"/>
                  </a:solidFill>
                </a:rPr>
                <a:t>Assembly@CERN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MIT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/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CCNU/LANL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Line 49"/>
            <p:cNvSpPr>
              <a:spLocks noChangeShapeType="1"/>
            </p:cNvSpPr>
            <p:nvPr/>
          </p:nvSpPr>
          <p:spPr bwMode="auto">
            <a:xfrm>
              <a:off x="3429588" y="4820501"/>
              <a:ext cx="0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Line 50"/>
            <p:cNvSpPr>
              <a:spLocks noChangeShapeType="1"/>
            </p:cNvSpPr>
            <p:nvPr/>
          </p:nvSpPr>
          <p:spPr bwMode="auto">
            <a:xfrm>
              <a:off x="3429588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Line 51"/>
            <p:cNvSpPr>
              <a:spLocks noChangeShapeType="1"/>
            </p:cNvSpPr>
            <p:nvPr/>
          </p:nvSpPr>
          <p:spPr bwMode="auto">
            <a:xfrm>
              <a:off x="3429588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Line 52"/>
            <p:cNvSpPr>
              <a:spLocks noChangeShapeType="1"/>
            </p:cNvSpPr>
            <p:nvPr/>
          </p:nvSpPr>
          <p:spPr bwMode="auto">
            <a:xfrm>
              <a:off x="3429588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83" name="Group 53"/>
            <p:cNvGrpSpPr>
              <a:grpSpLocks/>
            </p:cNvGrpSpPr>
            <p:nvPr/>
          </p:nvGrpSpPr>
          <p:grpSpPr bwMode="auto">
            <a:xfrm>
              <a:off x="5025456" y="4443298"/>
              <a:ext cx="1481878" cy="2891908"/>
              <a:chOff x="2064" y="1824"/>
              <a:chExt cx="624" cy="1104"/>
            </a:xfrm>
          </p:grpSpPr>
          <p:sp>
            <p:nvSpPr>
              <p:cNvPr id="509" name="AutoShape 54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Cablings &amp; Test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UNM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0" name="AutoShape 55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 smtClean="0">
                    <a:solidFill>
                      <a:sysClr val="windowText" lastClr="000000"/>
                    </a:solidFill>
                  </a:rPr>
                  <a:t>LV/HV Controls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LBNL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2" name="AutoShape 57"/>
              <p:cNvSpPr>
                <a:spLocks noChangeArrowheads="1"/>
              </p:cNvSpPr>
              <p:nvPr/>
            </p:nvSpPr>
            <p:spPr bwMode="auto">
              <a:xfrm>
                <a:off x="2152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Fibers test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grpSp>
            <p:nvGrpSpPr>
              <p:cNvPr id="513" name="Group 58"/>
              <p:cNvGrpSpPr>
                <a:grpSpLocks/>
              </p:cNvGrpSpPr>
              <p:nvPr/>
            </p:nvGrpSpPr>
            <p:grpSpPr bwMode="auto">
              <a:xfrm>
                <a:off x="2064" y="1968"/>
                <a:ext cx="96" cy="768"/>
                <a:chOff x="96" y="1968"/>
                <a:chExt cx="96" cy="768"/>
              </a:xfrm>
            </p:grpSpPr>
            <p:sp>
              <p:nvSpPr>
                <p:cNvPr id="514" name="Line 59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5" name="Line 60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6" name="Line 61"/>
                <p:cNvSpPr>
                  <a:spLocks noChangeShapeType="1"/>
                </p:cNvSpPr>
                <p:nvPr/>
              </p:nvSpPr>
              <p:spPr bwMode="auto">
                <a:xfrm>
                  <a:off x="96" y="235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7" name="Line 62"/>
                <p:cNvSpPr>
                  <a:spLocks noChangeShapeType="1"/>
                </p:cNvSpPr>
                <p:nvPr/>
              </p:nvSpPr>
              <p:spPr bwMode="auto">
                <a:xfrm>
                  <a:off x="96" y="2736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84" name="Group 64"/>
            <p:cNvGrpSpPr>
              <a:grpSpLocks/>
            </p:cNvGrpSpPr>
            <p:nvPr/>
          </p:nvGrpSpPr>
          <p:grpSpPr bwMode="auto">
            <a:xfrm>
              <a:off x="6621325" y="4443298"/>
              <a:ext cx="1481878" cy="2891908"/>
              <a:chOff x="2112" y="1824"/>
              <a:chExt cx="624" cy="1104"/>
            </a:xfrm>
          </p:grpSpPr>
          <p:sp>
            <p:nvSpPr>
              <p:cNvPr id="502" name="AutoShape 66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 smtClean="0">
                    <a:solidFill>
                      <a:sysClr val="windowText" lastClr="000000"/>
                    </a:solidFill>
                  </a:rPr>
                  <a:t>C-Structures</a:t>
                </a:r>
                <a:endParaRPr lang="en-US" sz="800" i="1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LBNL/LANL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US" sz="800" i="1" kern="0" dirty="0" err="1" smtClean="0">
                    <a:solidFill>
                      <a:sysClr val="windowText" lastClr="000000"/>
                    </a:solidFill>
                  </a:rPr>
                  <a:t>Anderssen</a:t>
                </a: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  <p:sp>
            <p:nvSpPr>
              <p:cNvPr id="503" name="AutoShape 67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Assembly and Test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LBNL/MIT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4" name="AutoShape 68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Installation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BNL/MIT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5" name="Line 72"/>
              <p:cNvSpPr>
                <a:spLocks noChangeShapeType="1"/>
              </p:cNvSpPr>
              <p:nvPr/>
            </p:nvSpPr>
            <p:spPr bwMode="auto">
              <a:xfrm>
                <a:off x="2112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6" name="Line 73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7" name="Line 74"/>
              <p:cNvSpPr>
                <a:spLocks noChangeShapeType="1"/>
              </p:cNvSpPr>
              <p:nvPr/>
            </p:nvSpPr>
            <p:spPr bwMode="auto">
              <a:xfrm>
                <a:off x="2112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5" name="AutoShape 76"/>
            <p:cNvSpPr>
              <a:spLocks noChangeArrowheads="1"/>
            </p:cNvSpPr>
            <p:nvPr/>
          </p:nvSpPr>
          <p:spPr bwMode="auto">
            <a:xfrm>
              <a:off x="8445175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Mech. Integration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MIT/BATES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Redwine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AutoShape 77"/>
            <p:cNvSpPr>
              <a:spLocks noChangeArrowheads="1"/>
            </p:cNvSpPr>
            <p:nvPr/>
          </p:nvSpPr>
          <p:spPr bwMode="auto">
            <a:xfrm>
              <a:off x="8445175" y="5449176"/>
              <a:ext cx="1271816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000000"/>
                  </a:solidFill>
                </a:rPr>
                <a:t>Cooling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000000"/>
                  </a:solidFill>
                </a:rPr>
                <a:t>MIT</a:t>
              </a:r>
            </a:p>
          </p:txBody>
        </p:sp>
        <p:sp>
          <p:nvSpPr>
            <p:cNvPr id="487" name="AutoShape 78"/>
            <p:cNvSpPr>
              <a:spLocks noChangeArrowheads="1"/>
            </p:cNvSpPr>
            <p:nvPr/>
          </p:nvSpPr>
          <p:spPr bwMode="auto">
            <a:xfrm>
              <a:off x="10155034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Electrical &amp; Safety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Mannel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AutoShape 80"/>
            <p:cNvSpPr>
              <a:spLocks noChangeArrowheads="1"/>
            </p:cNvSpPr>
            <p:nvPr/>
          </p:nvSpPr>
          <p:spPr bwMode="auto">
            <a:xfrm>
              <a:off x="10155034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Low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Voltage Cables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UNM/NMSU/LBNL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0" name="Line 81"/>
            <p:cNvSpPr>
              <a:spLocks noChangeShapeType="1"/>
            </p:cNvSpPr>
            <p:nvPr/>
          </p:nvSpPr>
          <p:spPr bwMode="auto">
            <a:xfrm>
              <a:off x="8217194" y="4820501"/>
              <a:ext cx="15634" cy="41960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Line 82"/>
            <p:cNvSpPr>
              <a:spLocks noChangeShapeType="1"/>
            </p:cNvSpPr>
            <p:nvPr/>
          </p:nvSpPr>
          <p:spPr bwMode="auto">
            <a:xfrm>
              <a:off x="8217194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Line 83"/>
            <p:cNvSpPr>
              <a:spLocks noChangeShapeType="1"/>
            </p:cNvSpPr>
            <p:nvPr/>
          </p:nvSpPr>
          <p:spPr bwMode="auto">
            <a:xfrm>
              <a:off x="8217194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Line 84"/>
            <p:cNvSpPr>
              <a:spLocks noChangeShapeType="1"/>
            </p:cNvSpPr>
            <p:nvPr/>
          </p:nvSpPr>
          <p:spPr bwMode="auto">
            <a:xfrm>
              <a:off x="8217194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AutoShape 85"/>
            <p:cNvSpPr>
              <a:spLocks noChangeArrowheads="1"/>
            </p:cNvSpPr>
            <p:nvPr/>
          </p:nvSpPr>
          <p:spPr bwMode="auto">
            <a:xfrm>
              <a:off x="8445175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Alignment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BNL/UIC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Line 86"/>
            <p:cNvSpPr>
              <a:spLocks noChangeShapeType="1"/>
            </p:cNvSpPr>
            <p:nvPr/>
          </p:nvSpPr>
          <p:spPr bwMode="auto">
            <a:xfrm>
              <a:off x="9927053" y="4820502"/>
              <a:ext cx="0" cy="1005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Line 87"/>
            <p:cNvSpPr>
              <a:spLocks noChangeShapeType="1"/>
            </p:cNvSpPr>
            <p:nvPr/>
          </p:nvSpPr>
          <p:spPr bwMode="auto">
            <a:xfrm>
              <a:off x="9927053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Line 88"/>
            <p:cNvSpPr>
              <a:spLocks noChangeShapeType="1"/>
            </p:cNvSpPr>
            <p:nvPr/>
          </p:nvSpPr>
          <p:spPr bwMode="auto">
            <a:xfrm>
              <a:off x="9927053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Line 59"/>
            <p:cNvSpPr>
              <a:spLocks noChangeShapeType="1"/>
            </p:cNvSpPr>
            <p:nvPr/>
          </p:nvSpPr>
          <p:spPr bwMode="auto">
            <a:xfrm>
              <a:off x="6641220" y="4820501"/>
              <a:ext cx="0" cy="20117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AutoShape 85"/>
            <p:cNvSpPr>
              <a:spLocks noChangeArrowheads="1"/>
            </p:cNvSpPr>
            <p:nvPr/>
          </p:nvSpPr>
          <p:spPr bwMode="auto">
            <a:xfrm>
              <a:off x="8463094" y="748760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Mechanical Stability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BNL/LBNL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AutoShape 78"/>
            <p:cNvSpPr>
              <a:spLocks noChangeArrowheads="1"/>
            </p:cNvSpPr>
            <p:nvPr/>
          </p:nvSpPr>
          <p:spPr bwMode="auto">
            <a:xfrm>
              <a:off x="8445175" y="860068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Safety System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</p:txBody>
        </p:sp>
        <p:sp>
          <p:nvSpPr>
            <p:cNvPr id="533" name="Line 84"/>
            <p:cNvSpPr>
              <a:spLocks noChangeShapeType="1"/>
            </p:cNvSpPr>
            <p:nvPr/>
          </p:nvSpPr>
          <p:spPr bwMode="auto">
            <a:xfrm>
              <a:off x="8232828" y="794197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Line 84"/>
            <p:cNvSpPr>
              <a:spLocks noChangeShapeType="1"/>
            </p:cNvSpPr>
            <p:nvPr/>
          </p:nvSpPr>
          <p:spPr bwMode="auto">
            <a:xfrm>
              <a:off x="8232828" y="9016510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AutoShape 19"/>
            <p:cNvSpPr>
              <a:spLocks noChangeArrowheads="1"/>
            </p:cNvSpPr>
            <p:nvPr/>
          </p:nvSpPr>
          <p:spPr bwMode="auto">
            <a:xfrm>
              <a:off x="11749284" y="744310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B-jet tagging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/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NMSU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/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LBNL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4" name="AutoShape 48"/>
          <p:cNvSpPr>
            <a:spLocks noChangeArrowheads="1"/>
          </p:cNvSpPr>
          <p:nvPr/>
        </p:nvSpPr>
        <p:spPr bwMode="auto">
          <a:xfrm>
            <a:off x="2489303" y="4967086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ysClr val="windowText" lastClr="000000"/>
                </a:solidFill>
              </a:rPr>
              <a:t>Stave</a:t>
            </a:r>
            <a:r>
              <a:rPr lang="en-US" sz="800" i="1" kern="0" dirty="0">
                <a:solidFill>
                  <a:sysClr val="windowText" lastClr="000000"/>
                </a:solidFill>
              </a:rPr>
              <a:t> QA</a:t>
            </a:r>
          </a:p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LBNL/ISU/UIC</a:t>
            </a:r>
            <a:endParaRPr lang="en-US" sz="8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2339996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7" name="AutoShape 31"/>
          <p:cNvSpPr>
            <a:spLocks noChangeArrowheads="1"/>
          </p:cNvSpPr>
          <p:nvPr/>
        </p:nvSpPr>
        <p:spPr bwMode="auto">
          <a:xfrm>
            <a:off x="245112" y="4884665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ysClr val="windowText" lastClr="000000"/>
                </a:solidFill>
              </a:rPr>
              <a:t>DCM Integration</a:t>
            </a:r>
          </a:p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U-Colorado</a:t>
            </a:r>
          </a:p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(Nagel)</a:t>
            </a:r>
            <a:endParaRPr lang="en-US" sz="800" i="1" kern="0" dirty="0">
              <a:solidFill>
                <a:sysClr val="windowText" lastClr="000000"/>
              </a:solidFill>
            </a:endParaRPr>
          </a:p>
          <a:p>
            <a:pPr algn="ctr" defTabSz="642915">
              <a:defRPr/>
            </a:pPr>
            <a:endParaRPr lang="en-US" sz="8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82068" y="5172092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12</a:t>
            </a:fld>
            <a:endParaRPr lang="uk-UA" dirty="0"/>
          </a:p>
        </p:txBody>
      </p:sp>
      <p:sp>
        <p:nvSpPr>
          <p:cNvPr id="99" name="AutoShape 3"/>
          <p:cNvSpPr>
            <a:spLocks noChangeArrowheads="1"/>
          </p:cNvSpPr>
          <p:nvPr/>
        </p:nvSpPr>
        <p:spPr bwMode="auto">
          <a:xfrm>
            <a:off x="3451098" y="184263"/>
            <a:ext cx="1522844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BNL Program </a:t>
            </a:r>
            <a:r>
              <a:rPr lang="en-US" sz="800" i="1" kern="0" dirty="0">
                <a:solidFill>
                  <a:sysClr val="windowText" lastClr="000000"/>
                </a:solidFill>
              </a:rPr>
              <a:t>Manager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4239895" y="701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234" y="0"/>
            <a:ext cx="166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from </a:t>
            </a:r>
          </a:p>
          <a:p>
            <a:r>
              <a:rPr lang="en-US" dirty="0" smtClean="0"/>
              <a:t>09/2016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57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60940"/>
          </a:xfrm>
        </p:spPr>
        <p:txBody>
          <a:bodyPr/>
          <a:lstStyle/>
          <a:p>
            <a:r>
              <a:rPr lang="en-US" dirty="0" smtClean="0"/>
              <a:t>MAPS MIE Proposal Writing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9015-37B8-F242-90C5-858B423276A0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Screen Shot 2016-12-14 at 11.50.5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1366"/>
            <a:ext cx="9144000" cy="48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8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83"/>
            <a:ext cx="8229600" cy="1065675"/>
          </a:xfrm>
        </p:spPr>
        <p:txBody>
          <a:bodyPr>
            <a:noAutofit/>
          </a:bodyPr>
          <a:lstStyle/>
          <a:p>
            <a:r>
              <a:rPr lang="en-US" sz="3200" dirty="0" smtClean="0"/>
              <a:t>Major Tasks and Lead Institutions</a:t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200" dirty="0" err="1" smtClean="0"/>
              <a:t>sPHENIX</a:t>
            </a:r>
            <a:r>
              <a:rPr lang="en-US" sz="3200" dirty="0" smtClean="0"/>
              <a:t> MAPS Project (MIE Writing)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399"/>
            <a:ext cx="8229600" cy="525849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MAPS chips/stave production </a:t>
            </a:r>
          </a:p>
          <a:p>
            <a:pPr lvl="1"/>
            <a:r>
              <a:rPr lang="en-US" dirty="0" smtClean="0"/>
              <a:t>LANL/ALICE (Ming Liu)</a:t>
            </a:r>
            <a:endParaRPr lang="en-US" dirty="0"/>
          </a:p>
          <a:p>
            <a:r>
              <a:rPr lang="en-US" dirty="0" smtClean="0"/>
              <a:t>Readout integration and testing</a:t>
            </a:r>
          </a:p>
          <a:p>
            <a:pPr lvl="1"/>
            <a:r>
              <a:rPr lang="en-US" dirty="0" smtClean="0"/>
              <a:t>LANL, BNL, UT-Austin, U-Colorado (Mike </a:t>
            </a:r>
            <a:r>
              <a:rPr lang="en-US" dirty="0" err="1" smtClean="0"/>
              <a:t>McCumber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Mechanical carbon structures</a:t>
            </a:r>
          </a:p>
          <a:p>
            <a:pPr lvl="1"/>
            <a:r>
              <a:rPr lang="en-US" dirty="0" smtClean="0"/>
              <a:t>LBNL (</a:t>
            </a:r>
            <a:r>
              <a:rPr lang="en-US" dirty="0" err="1" smtClean="0"/>
              <a:t>Grazyna</a:t>
            </a:r>
            <a:r>
              <a:rPr lang="en-US" dirty="0" smtClean="0"/>
              <a:t> </a:t>
            </a:r>
            <a:r>
              <a:rPr lang="en-US" dirty="0" err="1" smtClean="0"/>
              <a:t>Odyneic</a:t>
            </a:r>
            <a:r>
              <a:rPr lang="en-US" dirty="0" smtClean="0"/>
              <a:t>/Eric)</a:t>
            </a:r>
          </a:p>
          <a:p>
            <a:r>
              <a:rPr lang="en-US" dirty="0" smtClean="0"/>
              <a:t>Mechanical integration </a:t>
            </a:r>
          </a:p>
          <a:p>
            <a:pPr lvl="1"/>
            <a:r>
              <a:rPr lang="en-US" dirty="0" smtClean="0"/>
              <a:t>MIT, LBNL (Bob </a:t>
            </a:r>
            <a:r>
              <a:rPr lang="en-US" dirty="0" err="1" smtClean="0"/>
              <a:t>Redwine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LV</a:t>
            </a:r>
            <a:r>
              <a:rPr lang="en-US" dirty="0"/>
              <a:t>/</a:t>
            </a:r>
            <a:r>
              <a:rPr lang="en-US" dirty="0" smtClean="0"/>
              <a:t>HV PS and controls </a:t>
            </a:r>
          </a:p>
          <a:p>
            <a:pPr lvl="1"/>
            <a:r>
              <a:rPr lang="en-US" dirty="0" smtClean="0"/>
              <a:t>LBNL (</a:t>
            </a:r>
            <a:r>
              <a:rPr lang="en-US" dirty="0" err="1" smtClean="0"/>
              <a:t>Grazyna</a:t>
            </a:r>
            <a:r>
              <a:rPr lang="en-US" dirty="0" smtClean="0"/>
              <a:t> </a:t>
            </a:r>
            <a:r>
              <a:rPr lang="en-US" dirty="0" err="1" smtClean="0"/>
              <a:t>Odyneic</a:t>
            </a:r>
            <a:r>
              <a:rPr lang="en-US" dirty="0" smtClean="0"/>
              <a:t>/Leo)</a:t>
            </a:r>
          </a:p>
          <a:p>
            <a:r>
              <a:rPr lang="en-US" dirty="0" smtClean="0"/>
              <a:t>MAPS stave assembly and testing at CERN </a:t>
            </a:r>
          </a:p>
          <a:p>
            <a:pPr lvl="1"/>
            <a:r>
              <a:rPr lang="en-US" dirty="0" smtClean="0"/>
              <a:t>MIT, LANL, CCNU and others (Gunther Roland)</a:t>
            </a:r>
          </a:p>
          <a:p>
            <a:r>
              <a:rPr lang="en-US" dirty="0" smtClean="0"/>
              <a:t>Full module assembly and test in US</a:t>
            </a:r>
          </a:p>
          <a:p>
            <a:pPr lvl="1"/>
            <a:r>
              <a:rPr lang="en-US" dirty="0" smtClean="0"/>
              <a:t>LBNL, MIT and others (</a:t>
            </a:r>
            <a:r>
              <a:rPr lang="en-US" dirty="0" err="1" smtClean="0"/>
              <a:t>Grazyna</a:t>
            </a:r>
            <a:r>
              <a:rPr lang="en-US" dirty="0" smtClean="0"/>
              <a:t> </a:t>
            </a:r>
            <a:r>
              <a:rPr lang="en-US" dirty="0" err="1" smtClean="0"/>
              <a:t>Odyneic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Online software and Trigger</a:t>
            </a:r>
          </a:p>
          <a:p>
            <a:pPr lvl="1"/>
            <a:r>
              <a:rPr lang="en-US" dirty="0" smtClean="0"/>
              <a:t>BNL, GSU, LBNL (He)</a:t>
            </a:r>
          </a:p>
          <a:p>
            <a:r>
              <a:rPr lang="en-US" dirty="0" smtClean="0"/>
              <a:t>Offline software - </a:t>
            </a:r>
            <a:r>
              <a:rPr lang="en-US" dirty="0"/>
              <a:t>d</a:t>
            </a:r>
            <a:r>
              <a:rPr lang="en-US" dirty="0" smtClean="0"/>
              <a:t>etector simulation,  geometry, offline tracking </a:t>
            </a:r>
          </a:p>
          <a:p>
            <a:pPr lvl="1"/>
            <a:r>
              <a:rPr lang="en-US" dirty="0" smtClean="0"/>
              <a:t>NMSU, FSU, LANL (Tony </a:t>
            </a:r>
            <a:r>
              <a:rPr lang="en-US" dirty="0" err="1" smtClean="0"/>
              <a:t>Frawley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Physics simulations - to make “Money Plots”</a:t>
            </a:r>
          </a:p>
          <a:p>
            <a:pPr lvl="1"/>
            <a:r>
              <a:rPr lang="en-US" dirty="0" smtClean="0"/>
              <a:t>LBNL, LANL, U-Colorado and all (</a:t>
            </a:r>
            <a:r>
              <a:rPr lang="en-US" dirty="0" err="1" smtClean="0"/>
              <a:t>Xin</a:t>
            </a:r>
            <a:r>
              <a:rPr lang="en-US" dirty="0" smtClean="0"/>
              <a:t> Dong)</a:t>
            </a:r>
          </a:p>
          <a:p>
            <a:r>
              <a:rPr lang="en-US" dirty="0" smtClean="0"/>
              <a:t>Cost and Schedule and Resources (Dave Lee)</a:t>
            </a:r>
          </a:p>
          <a:p>
            <a:r>
              <a:rPr lang="en-US" dirty="0" smtClean="0"/>
              <a:t>Collaboration and Org (Cesar)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271-930E-8440-9777-FD254F42804E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1481" y="785213"/>
            <a:ext cx="287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Ming, Mike, Gunther et 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0834" y="1197599"/>
            <a:ext cx="17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Cesar, </a:t>
            </a:r>
            <a:r>
              <a:rPr lang="en-US" dirty="0" err="1" smtClean="0"/>
              <a:t>Xin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689" y="1566931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Jin, Darren, </a:t>
            </a:r>
            <a:r>
              <a:rPr lang="en-US" dirty="0" err="1" smtClean="0"/>
              <a:t>Haiwang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9746" y="2309018"/>
            <a:ext cx="261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smtClean="0"/>
              <a:t>Tony, </a:t>
            </a:r>
            <a:r>
              <a:rPr lang="en-US" dirty="0" err="1" smtClean="0"/>
              <a:t>Haiwang</a:t>
            </a:r>
            <a:r>
              <a:rPr lang="en-US" dirty="0" smtClean="0"/>
              <a:t>, Jin et 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9746" y="2741124"/>
            <a:ext cx="276620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.1 </a:t>
            </a:r>
            <a:r>
              <a:rPr lang="en-US" dirty="0" smtClean="0"/>
              <a:t>Cesar, Mike, Ming, </a:t>
            </a:r>
          </a:p>
          <a:p>
            <a:r>
              <a:rPr lang="en-US" dirty="0"/>
              <a:t>6</a:t>
            </a:r>
            <a:r>
              <a:rPr lang="en-US" dirty="0" smtClean="0"/>
              <a:t>.2 </a:t>
            </a:r>
            <a:r>
              <a:rPr lang="en-US" dirty="0" err="1" smtClean="0"/>
              <a:t>Grazyna</a:t>
            </a:r>
            <a:r>
              <a:rPr lang="en-US" dirty="0" smtClean="0"/>
              <a:t>/Leo, Ming et al</a:t>
            </a:r>
          </a:p>
          <a:p>
            <a:r>
              <a:rPr lang="en-US" dirty="0"/>
              <a:t>6</a:t>
            </a:r>
            <a:r>
              <a:rPr lang="en-US" dirty="0" smtClean="0"/>
              <a:t>.3 </a:t>
            </a:r>
            <a:r>
              <a:rPr lang="en-US" dirty="0" smtClean="0"/>
              <a:t>Walt, </a:t>
            </a:r>
            <a:r>
              <a:rPr lang="en-US" dirty="0" err="1" smtClean="0"/>
              <a:t>Grazyna</a:t>
            </a:r>
            <a:r>
              <a:rPr lang="en-US" dirty="0" smtClean="0"/>
              <a:t>/Eric et al</a:t>
            </a:r>
          </a:p>
          <a:p>
            <a:r>
              <a:rPr lang="en-US" dirty="0"/>
              <a:t>6</a:t>
            </a:r>
            <a:r>
              <a:rPr lang="en-US" dirty="0" smtClean="0"/>
              <a:t>.4 </a:t>
            </a:r>
            <a:r>
              <a:rPr lang="en-US" dirty="0" smtClean="0"/>
              <a:t>Bob, Gunther, Walt </a:t>
            </a:r>
          </a:p>
          <a:p>
            <a:r>
              <a:rPr lang="en-US" dirty="0"/>
              <a:t>6</a:t>
            </a:r>
            <a:r>
              <a:rPr lang="en-US" dirty="0" smtClean="0"/>
              <a:t>.5 </a:t>
            </a:r>
            <a:r>
              <a:rPr lang="en-US" dirty="0" err="1" smtClean="0"/>
              <a:t>Grazyna</a:t>
            </a:r>
            <a:r>
              <a:rPr lang="en-US" dirty="0" smtClean="0"/>
              <a:t>/Leo et al</a:t>
            </a:r>
          </a:p>
          <a:p>
            <a:r>
              <a:rPr lang="en-US" dirty="0"/>
              <a:t>6</a:t>
            </a:r>
            <a:r>
              <a:rPr lang="en-US" dirty="0" smtClean="0"/>
              <a:t>.6 </a:t>
            </a:r>
            <a:r>
              <a:rPr lang="en-US" dirty="0" smtClean="0"/>
              <a:t>Gunther </a:t>
            </a:r>
            <a:r>
              <a:rPr lang="en-US" dirty="0" err="1" smtClean="0"/>
              <a:t>etal</a:t>
            </a:r>
            <a:r>
              <a:rPr lang="en-US" dirty="0" smtClean="0"/>
              <a:t> </a:t>
            </a:r>
          </a:p>
          <a:p>
            <a:r>
              <a:rPr lang="en-US" dirty="0"/>
              <a:t>6</a:t>
            </a:r>
            <a:r>
              <a:rPr lang="en-US" dirty="0" smtClean="0"/>
              <a:t>.7 </a:t>
            </a:r>
            <a:r>
              <a:rPr lang="en-US" dirty="0" err="1" smtClean="0"/>
              <a:t>Grazyna</a:t>
            </a:r>
            <a:r>
              <a:rPr lang="en-US" dirty="0" smtClean="0"/>
              <a:t>/Leo</a:t>
            </a:r>
          </a:p>
          <a:p>
            <a:r>
              <a:rPr lang="en-US" dirty="0"/>
              <a:t>6</a:t>
            </a:r>
            <a:r>
              <a:rPr lang="en-US" dirty="0" smtClean="0"/>
              <a:t>.8 </a:t>
            </a:r>
            <a:r>
              <a:rPr lang="en-US" dirty="0" err="1" smtClean="0"/>
              <a:t>Xiaochun</a:t>
            </a:r>
            <a:r>
              <a:rPr lang="en-US" dirty="0" smtClean="0"/>
              <a:t>, Chris et al</a:t>
            </a:r>
          </a:p>
          <a:p>
            <a:r>
              <a:rPr lang="en-US" dirty="0"/>
              <a:t>6</a:t>
            </a:r>
            <a:r>
              <a:rPr lang="en-US" dirty="0" smtClean="0"/>
              <a:t>.9 </a:t>
            </a:r>
            <a:r>
              <a:rPr lang="en-US" dirty="0" smtClean="0"/>
              <a:t>Tony, Jin, Chris et al</a:t>
            </a:r>
          </a:p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59364" y="5617686"/>
            <a:ext cx="228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 smtClean="0"/>
              <a:t>Cesar, Gunther et 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9746" y="5987018"/>
            <a:ext cx="193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 smtClean="0"/>
              <a:t>Dave, Ming et al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889B-4F47-3F4A-AFFA-E9032672BA52}" type="datetime1">
              <a:rPr lang="en-US" smtClean="0"/>
              <a:t>1/7/17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7079" y="179308"/>
            <a:ext cx="499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Editing/Proofreading – Dennis, </a:t>
            </a:r>
            <a:r>
              <a:rPr lang="en-US" smtClean="0"/>
              <a:t>Darren, Hubert </a:t>
            </a:r>
            <a:r>
              <a:rPr lang="en-US" dirty="0" smtClean="0"/>
              <a:t>et al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998" r="1774" b="11998"/>
          <a:stretch/>
        </p:blipFill>
        <p:spPr>
          <a:xfrm>
            <a:off x="0" y="548640"/>
            <a:ext cx="5800834" cy="6116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9746" y="1969139"/>
            <a:ext cx="170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dirty="0" smtClean="0"/>
              <a:t>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3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1" y="3249769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MIT/LBNL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527539" y="1696537"/>
              <a:ext cx="6842516" cy="738664"/>
              <a:chOff x="1527539" y="1696537"/>
              <a:chExt cx="6842516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942701" y="1730295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27539" y="1716719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556131"/>
            <a:ext cx="6016265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ALICE/ITS: 11/2016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roduce MAPS chips and stave frames for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as part of ALICE production!</a:t>
            </a:r>
          </a:p>
          <a:p>
            <a:r>
              <a:rPr lang="en-US" sz="1400" dirty="0" smtClean="0"/>
              <a:t>- Full </a:t>
            </a:r>
            <a:r>
              <a:rPr lang="en-US" sz="1400" dirty="0"/>
              <a:t>s</a:t>
            </a:r>
            <a:r>
              <a:rPr lang="en-US" sz="1400" dirty="0" smtClean="0"/>
              <a:t>taves, space frames and RUs production cost &amp; schedule 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b="1" dirty="0" smtClean="0">
                <a:sym typeface="Wingdings"/>
              </a:rPr>
              <a:t>MAPS MIE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94278" y="4493160"/>
            <a:ext cx="1376384" cy="484829"/>
            <a:chOff x="4982820" y="4355483"/>
            <a:chExt cx="1166534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4990286" y="4359397"/>
              <a:ext cx="110368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Detector. Assembly </a:t>
              </a:r>
            </a:p>
            <a:p>
              <a:pPr algn="ctr"/>
              <a:r>
                <a:rPr lang="en-US" sz="1100" dirty="0" smtClean="0"/>
                <a:t>&amp; Test @BNL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</a:t>
              </a:r>
              <a:r>
                <a:rPr lang="en-US" sz="1100" dirty="0" err="1" smtClean="0"/>
                <a:t>rod.&amp;Test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RUs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65E-89DD-BA45-B096-B33CA117D6C0}" type="datetime1">
              <a:rPr lang="en-US" smtClean="0"/>
              <a:t>1/7/17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765" y="223772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ITS/IB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695752" y="2130890"/>
            <a:ext cx="307441" cy="3463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908" y="20638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44178" y="2332680"/>
            <a:ext cx="1798465" cy="157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MAPS-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Mechanical Integration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17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D656-C3ED-5646-B615-518D1217D83E}" type="datetime1">
              <a:rPr lang="en-US" smtClean="0"/>
              <a:t>1/7/17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865" y="4077478"/>
            <a:ext cx="3166456" cy="2418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057" y="4156860"/>
            <a:ext cx="1998848" cy="2199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21878"/>
            <a:ext cx="227498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 End Wheel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Possible modifications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High speed signal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Analogy power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Digital power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Cooling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30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3250"/>
            <a:ext cx="9143999" cy="50191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5525-CA48-6E42-8955-7F1D028B9AAE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270-73D6-0642-ADD3-9B1429675E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8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BA3-5857-A647-80D3-23AB182F3334}" type="datetime1">
              <a:rPr lang="en-US" smtClean="0"/>
              <a:t>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19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48421" y="0"/>
            <a:ext cx="7094610" cy="6569083"/>
            <a:chOff x="1036028" y="0"/>
            <a:chExt cx="7094610" cy="65690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028" y="0"/>
              <a:ext cx="7094610" cy="656908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940689" y="4083344"/>
              <a:ext cx="724042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14258" y="2967547"/>
              <a:ext cx="2136518" cy="67660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0776" y="3561056"/>
              <a:ext cx="189913" cy="4035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50776" y="4295095"/>
              <a:ext cx="189913" cy="4035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124199" y="291594"/>
            <a:ext cx="58118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Global Support Structures and Other Services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935" y="3157469"/>
            <a:ext cx="22494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MAPS-&gt;</a:t>
            </a:r>
            <a:r>
              <a:rPr lang="en-US" dirty="0" err="1" smtClean="0"/>
              <a:t>ReadoutUnitt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 “5m” copper wires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- 6U VME modules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- 48 modules</a:t>
            </a:r>
          </a:p>
          <a:p>
            <a:endParaRPr lang="en-US" dirty="0"/>
          </a:p>
          <a:p>
            <a:r>
              <a:rPr lang="en-US" dirty="0" smtClean="0"/>
              <a:t>RU-&gt;CRU@CH:</a:t>
            </a:r>
          </a:p>
          <a:p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0+m </a:t>
            </a:r>
            <a:r>
              <a:rPr lang="en-US" dirty="0" smtClean="0">
                <a:solidFill>
                  <a:srgbClr val="0000FF"/>
                </a:solidFill>
              </a:rPr>
              <a:t>fibers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Global support frame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74"/>
            <a:ext cx="8229600" cy="1143000"/>
          </a:xfrm>
        </p:spPr>
        <p:txBody>
          <a:bodyPr/>
          <a:lstStyle/>
          <a:p>
            <a:r>
              <a:rPr lang="en-US" dirty="0" smtClean="0"/>
              <a:t>Goals of the </a:t>
            </a:r>
            <a:r>
              <a:rPr lang="en-US" dirty="0" err="1" smtClean="0"/>
              <a:t>Workfest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174"/>
            <a:ext cx="8229600" cy="49239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MAPS detector group </a:t>
            </a:r>
          </a:p>
          <a:p>
            <a:pPr lvl="1"/>
            <a:r>
              <a:rPr lang="en-US" dirty="0" smtClean="0"/>
              <a:t>Make significant progress on MAPS MIE proposal</a:t>
            </a:r>
          </a:p>
          <a:p>
            <a:pPr lvl="1"/>
            <a:r>
              <a:rPr lang="en-US" dirty="0" smtClean="0"/>
              <a:t>Update the cost and schedule to be ready for discussion with DOE in Feb budget meeting</a:t>
            </a:r>
          </a:p>
          <a:p>
            <a:pPr lvl="1"/>
            <a:r>
              <a:rPr lang="en-US" dirty="0" smtClean="0"/>
              <a:t>Develop additional physics cases for MAPS detector beyond </a:t>
            </a:r>
            <a:r>
              <a:rPr lang="en-US" dirty="0" err="1" smtClean="0"/>
              <a:t>sPHENIX</a:t>
            </a:r>
            <a:r>
              <a:rPr lang="en-US" dirty="0" smtClean="0"/>
              <a:t> scientific proposal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HF-jet topical group </a:t>
            </a:r>
          </a:p>
          <a:p>
            <a:pPr lvl="1"/>
            <a:r>
              <a:rPr lang="en-US" dirty="0" smtClean="0"/>
              <a:t>Produce near final </a:t>
            </a:r>
            <a:r>
              <a:rPr lang="en-US" i="1" dirty="0" err="1" smtClean="0"/>
              <a:t>b­</a:t>
            </a:r>
            <a:r>
              <a:rPr lang="en-US" dirty="0" err="1" smtClean="0"/>
              <a:t>jet</a:t>
            </a:r>
            <a:r>
              <a:rPr lang="en-US" dirty="0" smtClean="0"/>
              <a:t> tagging performance plot for MAPS proposal and QM2017 conference</a:t>
            </a:r>
          </a:p>
          <a:p>
            <a:pPr lvl="1"/>
            <a:r>
              <a:rPr lang="en-US" dirty="0" smtClean="0"/>
              <a:t>Advance the tracking detector simulation towards new baseline simulation configuration</a:t>
            </a:r>
          </a:p>
          <a:p>
            <a:pPr lvl="1"/>
            <a:r>
              <a:rPr lang="en-US" dirty="0" smtClean="0"/>
              <a:t>Develop B-meson simulations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BF32-F08A-504C-A960-CFFB7B285CA9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93"/>
            <a:ext cx="8229600" cy="11430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493"/>
            <a:ext cx="8229600" cy="51029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Day -1</a:t>
            </a:r>
          </a:p>
          <a:p>
            <a:pPr lvl="1"/>
            <a:r>
              <a:rPr lang="en-US" dirty="0" smtClean="0"/>
              <a:t>Brief summary of status </a:t>
            </a:r>
          </a:p>
          <a:p>
            <a:pPr lvl="1"/>
            <a:r>
              <a:rPr lang="en-US" dirty="0" smtClean="0"/>
              <a:t>Working sessions: simulations and MIE discussion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Day-2: parallel work sessions</a:t>
            </a:r>
          </a:p>
          <a:p>
            <a:pPr lvl="1"/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MIE writing</a:t>
            </a:r>
          </a:p>
          <a:p>
            <a:pPr lvl="1"/>
            <a:r>
              <a:rPr lang="en-US" dirty="0" smtClean="0"/>
              <a:t>End of the day summary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Day-3: parallel work sessions</a:t>
            </a:r>
          </a:p>
          <a:p>
            <a:pPr lvl="1"/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MIE writing</a:t>
            </a:r>
          </a:p>
          <a:p>
            <a:pPr lvl="1"/>
            <a:r>
              <a:rPr lang="en-US" dirty="0" smtClean="0"/>
              <a:t>End of the day summary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684-C130-5141-A6C8-9DA3E586020E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3"/>
            <a:ext cx="8229600" cy="1143000"/>
          </a:xfrm>
        </p:spPr>
        <p:txBody>
          <a:bodyPr/>
          <a:lstStyle/>
          <a:p>
            <a:r>
              <a:rPr lang="en-US" dirty="0" smtClean="0"/>
              <a:t>Group Lunch Today: 12:30 – 14:00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5" y="1382820"/>
            <a:ext cx="7771904" cy="465360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2E33-F173-D749-9A26-41E406853913}" type="datetime1">
              <a:rPr lang="en-US" smtClean="0"/>
              <a:t>1/7/17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sPHENIX</a:t>
            </a:r>
            <a:r>
              <a:rPr lang="en-US" sz="3600" dirty="0" smtClean="0"/>
              <a:t> MAPS Inner Tracker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0720" y="1492285"/>
            <a:ext cx="233351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integration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2667" y="3067443"/>
            <a:ext cx="1544811" cy="192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A7D-BE82-7F42-90FE-63D76B3D00C0}" type="datetime1">
              <a:rPr lang="en-US" smtClean="0"/>
              <a:t>1/7/17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5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530"/>
            <a:ext cx="3909527" cy="45611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035-2581-2B49-97A2-CFE9934C9BE2}" type="datetime1">
              <a:rPr lang="en-US" smtClean="0"/>
              <a:t>1/7/17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/>
        </p:blipFill>
        <p:spPr>
          <a:xfrm>
            <a:off x="4435830" y="1155530"/>
            <a:ext cx="4234740" cy="43015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9727" y="1997364"/>
            <a:ext cx="2159000" cy="18472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727" y="5128490"/>
            <a:ext cx="3302000" cy="1847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WBS of the Latest </a:t>
            </a:r>
            <a:r>
              <a:rPr lang="en-US" dirty="0" err="1" smtClean="0"/>
              <a:t>sPHENIX</a:t>
            </a:r>
            <a:r>
              <a:rPr lang="en-US" dirty="0" smtClean="0"/>
              <a:t> MIE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746" y="5749636"/>
            <a:ext cx="171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Ed O’Brien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716644"/>
            <a:ext cx="634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new MIE to build the full MAPS detector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1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5" y="0"/>
            <a:ext cx="9001565" cy="103909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Toward the full MAPS MIE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091"/>
            <a:ext cx="8229600" cy="51723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Early communication with DOE</a:t>
            </a:r>
          </a:p>
          <a:p>
            <a:pPr lvl="1"/>
            <a:r>
              <a:rPr lang="en-US" dirty="0" smtClean="0"/>
              <a:t>MIE pre-proposal, ~20 pages</a:t>
            </a:r>
          </a:p>
          <a:p>
            <a:pPr lvl="1"/>
            <a:r>
              <a:rPr lang="en-US" dirty="0" smtClean="0"/>
              <a:t>Science, resources and cost &amp; schedule</a:t>
            </a:r>
          </a:p>
          <a:p>
            <a:pPr lvl="1"/>
            <a:r>
              <a:rPr lang="en-US" dirty="0" smtClean="0"/>
              <a:t>First full doc by the end of Jan 2017, for DOE Feb. budget meeting, LANL</a:t>
            </a:r>
            <a:r>
              <a:rPr lang="en-US" dirty="0"/>
              <a:t> </a:t>
            </a:r>
            <a:r>
              <a:rPr lang="en-US" dirty="0" smtClean="0"/>
              <a:t>&amp; LBNL </a:t>
            </a:r>
          </a:p>
          <a:p>
            <a:r>
              <a:rPr lang="en-US" dirty="0" smtClean="0"/>
              <a:t>Possible timeline of MAPS MIE</a:t>
            </a:r>
          </a:p>
          <a:p>
            <a:pPr lvl="1"/>
            <a:r>
              <a:rPr lang="en-US" dirty="0" smtClean="0"/>
              <a:t>Submitted and reviewed in FY17, establish DOE “mission need”</a:t>
            </a:r>
          </a:p>
          <a:p>
            <a:pPr lvl="1"/>
            <a:r>
              <a:rPr lang="en-US" dirty="0" smtClean="0"/>
              <a:t>Federal budget request by DOE,  Feb 2018 </a:t>
            </a:r>
          </a:p>
          <a:p>
            <a:pPr lvl="1"/>
            <a:r>
              <a:rPr lang="en-US" dirty="0" smtClean="0"/>
              <a:t>Fund available FY20 for construction  (“normal route”)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Highly desired: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dvanced funding  by mid 2018 to produce full staves following the completion of ALICE/ITS/IB production at CERN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Or high level “agreement” to secure CERN facility for 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418-BE67-8040-BD56-082AFDBD3353}" type="datetime1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9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7"/>
            <a:ext cx="9144000" cy="68446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9613-7145-2347-BAF7-010B3FD83781}" type="datetime1">
              <a:rPr lang="en-US" smtClean="0"/>
              <a:t>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5900" y="1009650"/>
            <a:ext cx="8064500" cy="319405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930900" y="3629024"/>
            <a:ext cx="1352550" cy="5048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660066"/>
                </a:solidFill>
              </a:rPr>
              <a:t>sPHENIX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7981" y="1724236"/>
            <a:ext cx="61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0296" y="2973411"/>
            <a:ext cx="61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6" y="122110"/>
            <a:ext cx="37968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Stave Frame Production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4924"/>
            <a:ext cx="9144000" cy="2836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114" y="295658"/>
            <a:ext cx="4245719" cy="2998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16" y="1795016"/>
            <a:ext cx="382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good progress, ahead of schedule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BF66-8D24-E345-AE23-1AB33B034CC3}" type="datetime1">
              <a:rPr lang="en-US" smtClean="0"/>
              <a:t>1/7/17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MAPS &amp; HF-Jet Workfest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270-73D6-0642-ADD3-9B1429675E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3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1681</Words>
  <Application>Microsoft Macintosh PowerPoint</Application>
  <PresentationFormat>On-screen Show (4:3)</PresentationFormat>
  <Paragraphs>360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Santa Fe!</vt:lpstr>
      <vt:lpstr>Goals of the Workfest </vt:lpstr>
      <vt:lpstr>Plan</vt:lpstr>
      <vt:lpstr>Group Lunch Today: 12:30 – 14:00</vt:lpstr>
      <vt:lpstr>sPHENIX MAPS Inner Tracker</vt:lpstr>
      <vt:lpstr>WBS of the Latest sPHENIX MIE</vt:lpstr>
      <vt:lpstr>Toward the full MAPS MIE</vt:lpstr>
      <vt:lpstr>PowerPoint Presentation</vt:lpstr>
      <vt:lpstr>Stave Frame Production</vt:lpstr>
      <vt:lpstr>Scope of the Project</vt:lpstr>
      <vt:lpstr>Participating and Interested Institutions</vt:lpstr>
      <vt:lpstr>Organization Chart</vt:lpstr>
      <vt:lpstr>MAPS MIE Proposal Writing</vt:lpstr>
      <vt:lpstr>Major Tasks and Lead Institutions for sPHENIX MAPS Project (MIE Writing)</vt:lpstr>
      <vt:lpstr>PowerPoint Presentation</vt:lpstr>
      <vt:lpstr>Project Tasks and Timeline</vt:lpstr>
      <vt:lpstr>MAPS-sPHENIX Mechanical Integration</vt:lpstr>
      <vt:lpstr>Staves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105</cp:revision>
  <dcterms:created xsi:type="dcterms:W3CDTF">2017-01-03T19:57:29Z</dcterms:created>
  <dcterms:modified xsi:type="dcterms:W3CDTF">2017-01-07T17:22:03Z</dcterms:modified>
</cp:coreProperties>
</file>