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png" ContentType="image/png"/>
  <Default Extension="wdp" ContentType="image/vnd.ms-photo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34"/>
  </p:notesMasterIdLst>
  <p:sldIdLst>
    <p:sldId id="256" r:id="rId2"/>
    <p:sldId id="280" r:id="rId3"/>
    <p:sldId id="278" r:id="rId4"/>
    <p:sldId id="279" r:id="rId5"/>
    <p:sldId id="281" r:id="rId6"/>
    <p:sldId id="282" r:id="rId7"/>
    <p:sldId id="283" r:id="rId8"/>
    <p:sldId id="257" r:id="rId9"/>
    <p:sldId id="299" r:id="rId10"/>
    <p:sldId id="261" r:id="rId11"/>
    <p:sldId id="263" r:id="rId12"/>
    <p:sldId id="264" r:id="rId13"/>
    <p:sldId id="260" r:id="rId14"/>
    <p:sldId id="266" r:id="rId15"/>
    <p:sldId id="265" r:id="rId16"/>
    <p:sldId id="288" r:id="rId17"/>
    <p:sldId id="297" r:id="rId18"/>
    <p:sldId id="287" r:id="rId19"/>
    <p:sldId id="286" r:id="rId20"/>
    <p:sldId id="289" r:id="rId21"/>
    <p:sldId id="290" r:id="rId22"/>
    <p:sldId id="291" r:id="rId23"/>
    <p:sldId id="292" r:id="rId24"/>
    <p:sldId id="293" r:id="rId25"/>
    <p:sldId id="285" r:id="rId26"/>
    <p:sldId id="275" r:id="rId27"/>
    <p:sldId id="296" r:id="rId28"/>
    <p:sldId id="298" r:id="rId29"/>
    <p:sldId id="294" r:id="rId30"/>
    <p:sldId id="267" r:id="rId31"/>
    <p:sldId id="295" r:id="rId32"/>
    <p:sldId id="30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640"/>
    <p:restoredTop sz="94667"/>
  </p:normalViewPr>
  <p:slideViewPr>
    <p:cSldViewPr snapToGrid="0" snapToObjects="1">
      <p:cViewPr>
        <p:scale>
          <a:sx n="100" d="100"/>
          <a:sy n="100" d="100"/>
        </p:scale>
        <p:origin x="1096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4" Type="http://schemas.openxmlformats.org/officeDocument/2006/relationships/image" Target="../media/image46.wmf"/><Relationship Id="rId1" Type="http://schemas.openxmlformats.org/officeDocument/2006/relationships/image" Target="../media/image43.wmf"/><Relationship Id="rId2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750C2-FB1B-A941-9AAD-8A544A6E1D53}" type="datetimeFigureOut">
              <a:rPr lang="en-US" smtClean="0"/>
              <a:t>10/29/17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DDF5D-54AF-C142-9C91-B62FC678F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7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DF5D-54AF-C142-9C91-B62FC678FA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6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7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6F11-ECDE-4449-9070-C092E40054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9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F68D78E-086B-9941-BAD6-DB6BEE767151}" type="slidenum">
              <a:rPr lang="en-US" altLang="zh-CN" sz="1300"/>
              <a:pPr/>
              <a:t>18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044436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6F3C4098-B04F-604D-A13E-9FAAD4C46AAD}" type="slidenum">
              <a:rPr lang="en-US" altLang="zh-CN" sz="1300"/>
              <a:pPr/>
              <a:t>19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20208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446B-9DF6-CF49-9156-B37E641318B8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F393-EFFE-074B-B98F-528E1F9385ED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99B0-10C5-B34D-9CEE-A8B4110C501E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8E427-F50E-2E48-956C-68967CEA6AEA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7F42-6B4C-8D47-999E-7C5796583A48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600C-1FA0-DF46-AFEB-7F6064B53010}" type="datetime1">
              <a:rPr lang="en-US" smtClean="0"/>
              <a:t>10/29/17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F00F-DCB0-6E41-9B7C-A3D4616B35D3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5A12-6B78-0745-920D-D652AC186EDF}" type="datetime1">
              <a:rPr lang="en-US" smtClean="0"/>
              <a:t>10/29/17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FA4A-6081-4A4F-8AA9-3F0D85CC7CE7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AB7E-B8FD-F649-AF6E-77BB2F6FB29C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C1A50-F0FB-174E-A729-78B5D2EE22C3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s://www.sphenix.bnl.gov/web/system/files/u7/sphenix-logo-white-bg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1"/>
            <a:ext cx="1701800" cy="9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6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45.w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4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3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44.wmf"/><Relationship Id="rId8" Type="http://schemas.openxmlformats.org/officeDocument/2006/relationships/image" Target="../media/image25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1263"/>
            <a:ext cx="7772400" cy="1595437"/>
          </a:xfrm>
        </p:spPr>
        <p:txBody>
          <a:bodyPr/>
          <a:lstStyle/>
          <a:p>
            <a:r>
              <a:rPr lang="en-US" dirty="0" smtClean="0"/>
              <a:t>sPHENIX MVTX Upgrade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89300"/>
            <a:ext cx="6858000" cy="23622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Ming Liu</a:t>
            </a:r>
          </a:p>
          <a:p>
            <a:r>
              <a:rPr lang="en-US" sz="2800" dirty="0" smtClean="0"/>
              <a:t>Los Alamos National Lab</a:t>
            </a:r>
          </a:p>
          <a:p>
            <a:r>
              <a:rPr lang="en-US" sz="2800" dirty="0"/>
              <a:t>f</a:t>
            </a:r>
            <a:r>
              <a:rPr lang="en-US" sz="2800" dirty="0" smtClean="0"/>
              <a:t>or the sPHENIX </a:t>
            </a:r>
            <a:r>
              <a:rPr lang="en-US" sz="2800" dirty="0" smtClean="0"/>
              <a:t>Collaboration</a:t>
            </a:r>
          </a:p>
          <a:p>
            <a:endParaRPr lang="en-US" sz="2800" dirty="0"/>
          </a:p>
          <a:p>
            <a:r>
              <a:rPr lang="en-US" sz="2800" dirty="0" smtClean="0"/>
              <a:t>Heavy Flavor Workshop @LBNL</a:t>
            </a:r>
          </a:p>
          <a:p>
            <a:r>
              <a:rPr lang="en-US" sz="2800" dirty="0" smtClean="0"/>
              <a:t>10/30-11/1, 2017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204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10218" y="196003"/>
            <a:ext cx="5526726" cy="6685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 Proposal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A5E8-67A0-9944-9B2D-7B7B42C78491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10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027291" y="2055558"/>
            <a:ext cx="2507109" cy="365852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128517" y="1344526"/>
            <a:ext cx="1568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ALICE ITS Upgrade:</a:t>
            </a:r>
          </a:p>
          <a:p>
            <a:r>
              <a:rPr lang="en-US" sz="1350" dirty="0"/>
              <a:t>Inner Barrel Tracker</a:t>
            </a:r>
          </a:p>
        </p:txBody>
      </p:sp>
      <p:grpSp>
        <p:nvGrpSpPr>
          <p:cNvPr id="26" name="Group 112"/>
          <p:cNvGrpSpPr/>
          <p:nvPr/>
        </p:nvGrpSpPr>
        <p:grpSpPr>
          <a:xfrm>
            <a:off x="863600" y="3818302"/>
            <a:ext cx="2922213" cy="2252297"/>
            <a:chOff x="7365933" y="522575"/>
            <a:chExt cx="3771955" cy="2985255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2" y="522575"/>
              <a:ext cx="2278745" cy="404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050" dirty="0"/>
                <a:t>sPHENIX </a:t>
              </a:r>
              <a:r>
                <a:rPr sz="1050" dirty="0"/>
                <a:t>Inner Trackin</a:t>
              </a:r>
              <a:r>
                <a:rPr lang="en-US" sz="1050" dirty="0"/>
                <a:t>g</a:t>
              </a:r>
              <a:endParaRPr sz="1050"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924986" y="4165322"/>
            <a:ext cx="1516353" cy="1381553"/>
          </a:xfrm>
          <a:prstGeom prst="lef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Adapt ITS/IB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</a:t>
            </a:r>
            <a:r>
              <a:rPr lang="en-US" sz="1200" b="1" dirty="0">
                <a:solidFill>
                  <a:srgbClr val="FF0000"/>
                </a:solidFill>
              </a:rPr>
              <a:t> - Min. Risks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- Max. Phys.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1664" y="1817615"/>
            <a:ext cx="1656187" cy="78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500" i="1" dirty="0"/>
              <a:t>Major challenges:</a:t>
            </a:r>
          </a:p>
          <a:p>
            <a:r>
              <a:rPr lang="en-US" sz="1500" dirty="0"/>
              <a:t>- Readout</a:t>
            </a:r>
          </a:p>
          <a:p>
            <a:r>
              <a:rPr lang="en-US" sz="1500" dirty="0"/>
              <a:t>- Mechanics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1259" y="3425868"/>
            <a:ext cx="14430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R = </a:t>
            </a:r>
            <a:r>
              <a:rPr lang="en-US" sz="1350" b="1" dirty="0" smtClean="0">
                <a:solidFill>
                  <a:srgbClr val="FF0000"/>
                </a:solidFill>
              </a:rPr>
              <a:t>23/31/39 </a:t>
            </a:r>
            <a:r>
              <a:rPr lang="en-US" sz="1350" b="1" dirty="0">
                <a:solidFill>
                  <a:srgbClr val="FF0000"/>
                </a:solidFill>
              </a:rPr>
              <a:t>mm</a:t>
            </a:r>
          </a:p>
          <a:p>
            <a:r>
              <a:rPr lang="en-US" sz="1350" b="1" dirty="0">
                <a:solidFill>
                  <a:srgbClr val="FF0000"/>
                </a:solidFill>
              </a:rPr>
              <a:t>Z = 271 mm</a:t>
            </a:r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1044639" y="1067531"/>
            <a:ext cx="2415068" cy="271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354922" y="2373516"/>
            <a:ext cx="1438370" cy="1564302"/>
            <a:chOff x="1174750" y="2400300"/>
            <a:chExt cx="1516703" cy="1605523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16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418" y="536556"/>
            <a:ext cx="6898293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ALPIDE/MAPS </a:t>
            </a:r>
            <a:r>
              <a:rPr lang="en-US" dirty="0" smtClean="0"/>
              <a:t>Timing &amp;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398" y="1513428"/>
            <a:ext cx="7359202" cy="3422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Well fit sPHENIX/RHIC environment, 10MHz Clock (LHC 40MHz) 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798D-BF45-6D4B-B8FB-2304B0243CB2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33" y="2152213"/>
            <a:ext cx="6543293" cy="16842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63418" y="4053243"/>
            <a:ext cx="2416675" cy="1440999"/>
            <a:chOff x="6713449" y="4955136"/>
            <a:chExt cx="2437859" cy="1367004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686613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Symbol" panose="05050102010706020507" pitchFamily="18" charset="2"/>
                </a:rPr>
                <a:t>D</a:t>
              </a:r>
              <a:r>
                <a:rPr lang="en-US" sz="900" dirty="0"/>
                <a:t>V=Q/C</a:t>
              </a:r>
              <a:endParaRPr lang="en-GB" sz="9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083306" cy="1338283"/>
              <a:chOff x="1957049" y="5218292"/>
              <a:chExt cx="2083306" cy="1338283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321937" cy="3615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v</a:t>
                </a:r>
                <a:endParaRPr lang="en-GB" sz="135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1"/>
                <a:ext cx="296447" cy="3615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t</a:t>
                </a:r>
                <a:endParaRPr lang="en-GB" sz="1350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0731" cy="305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PIX_IN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84644" cy="445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r</a:t>
              </a:r>
              <a:r>
                <a:rPr lang="en-US" sz="900" dirty="0"/>
                <a:t>&gt; 100 </a:t>
              </a:r>
              <a:r>
                <a:rPr lang="en-US" sz="900" dirty="0" err="1">
                  <a:solidFill>
                    <a:srgbClr val="000000"/>
                  </a:solidFill>
                </a:rPr>
                <a:t>μs</a:t>
              </a:r>
              <a:endParaRPr lang="en-US" sz="900" dirty="0">
                <a:solidFill>
                  <a:srgbClr val="000000"/>
                </a:solidFill>
              </a:endParaRPr>
            </a:p>
            <a:p>
              <a:endParaRPr lang="en-GB" sz="9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774841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f</a:t>
              </a:r>
              <a:r>
                <a:rPr lang="en-US" sz="900" dirty="0">
                  <a:latin typeface="+mj-lt"/>
                </a:rPr>
                <a:t>~=</a:t>
              </a:r>
              <a:r>
                <a:rPr lang="en-US" sz="900" dirty="0"/>
                <a:t> 10 ns</a:t>
              </a:r>
              <a:endParaRPr lang="en-GB" sz="9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5512" y="3986669"/>
            <a:ext cx="2070772" cy="1321078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09853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OUT_D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58579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STROBE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74769" cy="275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</a:t>
              </a:r>
              <a:r>
                <a:rPr lang="en-US" sz="900" dirty="0"/>
                <a:t> </a:t>
              </a:r>
              <a:r>
                <a:rPr lang="en-US" sz="900" dirty="0" err="1">
                  <a:latin typeface="Symbol" panose="05050102010706020507" pitchFamily="18" charset="2"/>
                </a:rPr>
                <a:t>m</a:t>
              </a:r>
              <a:r>
                <a:rPr lang="en-US" sz="900" dirty="0" err="1"/>
                <a:t>s</a:t>
              </a:r>
              <a:endParaRPr lang="en-GB" sz="9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867795" y="4021228"/>
            <a:ext cx="2220332" cy="1473014"/>
            <a:chOff x="4911627" y="2884406"/>
            <a:chExt cx="2088656" cy="1384288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6"/>
              <a:ext cx="689024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 </a:t>
              </a:r>
              <a:r>
                <a:rPr lang="en-US" sz="900" dirty="0" err="1"/>
                <a:t>μs</a:t>
              </a:r>
              <a:endParaRPr lang="en-US" sz="9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088656" cy="1344997"/>
              <a:chOff x="4770375" y="4680174"/>
              <a:chExt cx="2088656" cy="1344997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327746" cy="368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v</a:t>
                </a:r>
                <a:endParaRPr lang="en-GB" sz="135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301797" cy="368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t</a:t>
                </a:r>
                <a:endParaRPr lang="en-GB" sz="1350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9" y="2884406"/>
              <a:ext cx="722956" cy="311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OUT_A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7" y="3501510"/>
              <a:ext cx="784832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threshold</a:t>
              </a:r>
              <a:endParaRPr lang="en-GB" sz="9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271544" y="5747074"/>
            <a:ext cx="22942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sPHENIX trigger latency: ~4 </a:t>
            </a:r>
            <a:r>
              <a:rPr lang="en-US" sz="1350" dirty="0" err="1">
                <a:solidFill>
                  <a:srgbClr val="0000FF"/>
                </a:solidFill>
              </a:rPr>
              <a:t>μs</a:t>
            </a:r>
            <a:endParaRPr lang="en-US" sz="13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107" y="88900"/>
            <a:ext cx="7122094" cy="1277802"/>
          </a:xfrm>
        </p:spPr>
        <p:txBody>
          <a:bodyPr>
            <a:normAutofit/>
          </a:bodyPr>
          <a:lstStyle/>
          <a:p>
            <a:r>
              <a:rPr lang="en-US" sz="4000" dirty="0"/>
              <a:t>sPHENIX </a:t>
            </a:r>
            <a:r>
              <a:rPr lang="en-US" sz="4000" dirty="0" smtClean="0"/>
              <a:t>vs </a:t>
            </a:r>
            <a:r>
              <a:rPr lang="en-US" sz="4000" dirty="0"/>
              <a:t>ALICE </a:t>
            </a:r>
            <a:r>
              <a:rPr lang="en-US" sz="4000" dirty="0" smtClean="0"/>
              <a:t>Specifications </a:t>
            </a:r>
            <a:endParaRPr lang="en-US" sz="2025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2F6B-F0C3-2F4B-B5F6-DCBD62A24A92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476183"/>
              </p:ext>
            </p:extLst>
          </p:nvPr>
        </p:nvGraphicFramePr>
        <p:xfrm>
          <a:off x="1435100" y="1407539"/>
          <a:ext cx="6350001" cy="183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667"/>
                <a:gridCol w="2116667"/>
                <a:gridCol w="2116667"/>
              </a:tblGrid>
              <a:tr h="4577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ALICE (Run3)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sPHENIX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Pb+Pb</a:t>
                      </a:r>
                      <a:r>
                        <a:rPr lang="en-US" sz="1800" dirty="0" smtClean="0"/>
                        <a:t> /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Au+Au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100 kHz (50kHz)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200 kHz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p+p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400 kHz (200kHz)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13 MHz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Trigger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50 kHz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15 kHz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803400" y="3238499"/>
            <a:ext cx="5486400" cy="3302001"/>
            <a:chOff x="1755648" y="3403648"/>
            <a:chExt cx="5453715" cy="3071460"/>
          </a:xfrm>
        </p:grpSpPr>
        <p:grpSp>
          <p:nvGrpSpPr>
            <p:cNvPr id="11" name="Group 10"/>
            <p:cNvGrpSpPr/>
            <p:nvPr/>
          </p:nvGrpSpPr>
          <p:grpSpPr>
            <a:xfrm>
              <a:off x="1755648" y="3403648"/>
              <a:ext cx="5453715" cy="3071460"/>
              <a:chOff x="5384494" y="4921101"/>
              <a:chExt cx="3374376" cy="1800374"/>
            </a:xfrm>
          </p:grpSpPr>
          <p:pic>
            <p:nvPicPr>
              <p:cNvPr id="8" name="Picture 7" descr="Projection_pp_dNdeta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4494" y="5144505"/>
                <a:ext cx="3374376" cy="157697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649807" y="4921101"/>
                <a:ext cx="2807793" cy="198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FF0000"/>
                    </a:solidFill>
                  </a:rPr>
                  <a:t>Event size, 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dN</a:t>
                </a:r>
                <a:r>
                  <a:rPr lang="en-US" sz="1050" dirty="0">
                    <a:solidFill>
                      <a:srgbClr val="FF0000"/>
                    </a:solidFill>
                  </a:rPr>
                  <a:t>/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dη</a:t>
                </a:r>
                <a:r>
                  <a:rPr lang="en-US" sz="1050" dirty="0">
                    <a:solidFill>
                      <a:srgbClr val="FF0000"/>
                    </a:solidFill>
                  </a:rPr>
                  <a:t>: sPHENIX = 1/3 ALICE (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pp</a:t>
                </a:r>
                <a:r>
                  <a:rPr lang="en-US" sz="1050" dirty="0">
                    <a:solidFill>
                      <a:srgbClr val="FF0000"/>
                    </a:solidFill>
                  </a:rPr>
                  <a:t>), 1/5 ALICE(AA)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626740" y="4888511"/>
              <a:ext cx="105840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0000FF"/>
                  </a:solidFill>
                </a:rPr>
                <a:t>sPHENIX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74718" y="4893759"/>
              <a:ext cx="7805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0000FF"/>
                  </a:solidFill>
                </a:rPr>
                <a:t>ALICE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4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14450" y="320063"/>
            <a:ext cx="6172200" cy="753431"/>
          </a:xfrm>
        </p:spPr>
        <p:txBody>
          <a:bodyPr>
            <a:normAutofit/>
          </a:bodyPr>
          <a:lstStyle/>
          <a:p>
            <a:r>
              <a:rPr lang="en-US" sz="2700" dirty="0"/>
              <a:t>RHIC Multi-Year Plan:  sPHENIX 2022-2026+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1643" y="3649304"/>
            <a:ext cx="5769757" cy="218257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Precision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vertexing</a:t>
            </a:r>
            <a:r>
              <a:rPr lang="en-US" dirty="0" smtClean="0"/>
              <a:t> for B-tagging:</a:t>
            </a:r>
            <a:endParaRPr lang="en-US" dirty="0"/>
          </a:p>
          <a:p>
            <a:pPr lvl="1"/>
            <a:r>
              <a:rPr lang="en-US" dirty="0"/>
              <a:t>Tracking resolution better than </a:t>
            </a:r>
            <a:r>
              <a:rPr lang="en-US" dirty="0" smtClean="0"/>
              <a:t>30um </a:t>
            </a:r>
            <a:r>
              <a:rPr lang="en-US" dirty="0" smtClean="0"/>
              <a:t>@</a:t>
            </a:r>
            <a:r>
              <a:rPr lang="en-US" dirty="0" err="1" smtClean="0"/>
              <a:t>pT</a:t>
            </a:r>
            <a:r>
              <a:rPr lang="en-US" dirty="0" smtClean="0"/>
              <a:t>=1GeV</a:t>
            </a:r>
            <a:endParaRPr lang="en-US" dirty="0"/>
          </a:p>
          <a:p>
            <a:pPr lvl="1"/>
            <a:r>
              <a:rPr lang="en-US" dirty="0"/>
              <a:t>High multiplicity HI </a:t>
            </a:r>
            <a:r>
              <a:rPr lang="en-US" dirty="0" smtClean="0"/>
              <a:t>collisions</a:t>
            </a:r>
            <a:endParaRPr lang="en-US" dirty="0"/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</a:t>
            </a:r>
            <a:r>
              <a:rPr lang="en-US" dirty="0" smtClean="0"/>
              <a:t>collisions</a:t>
            </a:r>
          </a:p>
          <a:p>
            <a:pPr lvl="1"/>
            <a:r>
              <a:rPr lang="en-US" dirty="0" smtClean="0"/>
              <a:t>High efficiency and high purity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41C7-5159-0640-89BE-FA9130B1B5CF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43" y="1073494"/>
            <a:ext cx="8487558" cy="2051341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45" y="4081266"/>
            <a:ext cx="2124964" cy="21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050" y="3471775"/>
            <a:ext cx="22260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 hadrons/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&lt;15GeV: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(1M)</a:t>
            </a:r>
          </a:p>
          <a:p>
            <a:r>
              <a:rPr lang="en-US" sz="1350" dirty="0">
                <a:solidFill>
                  <a:srgbClr val="FF0000"/>
                </a:solidFill>
              </a:rPr>
              <a:t>b-jets/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&gt;15GeV: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(100K)</a:t>
            </a:r>
          </a:p>
        </p:txBody>
      </p:sp>
      <p:sp>
        <p:nvSpPr>
          <p:cNvPr id="3" name="TextBox 2"/>
          <p:cNvSpPr txBox="1"/>
          <p:nvPr/>
        </p:nvSpPr>
        <p:spPr>
          <a:xfrm rot="19670238">
            <a:off x="451829" y="560349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Evolving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4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14450" y="511154"/>
            <a:ext cx="6172200" cy="857250"/>
          </a:xfrm>
        </p:spPr>
        <p:txBody>
          <a:bodyPr/>
          <a:lstStyle/>
          <a:p>
            <a:r>
              <a:rPr lang="en-US" dirty="0"/>
              <a:t>MVTX P</a:t>
            </a:r>
            <a:r>
              <a:rPr lang="en-US" dirty="0" smtClean="0"/>
              <a:t>roposal Status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8954" y="1752189"/>
            <a:ext cx="5911849" cy="460416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managers</a:t>
            </a:r>
          </a:p>
          <a:p>
            <a:pPr lvl="1"/>
            <a:endParaRPr lang="en-US" dirty="0" smtClean="0"/>
          </a:p>
          <a:p>
            <a:r>
              <a:rPr lang="en-US" dirty="0"/>
              <a:t>U</a:t>
            </a:r>
            <a:r>
              <a:rPr lang="en-US" dirty="0" smtClean="0"/>
              <a:t>pdate proposal to DOE, early 2018 </a:t>
            </a:r>
          </a:p>
          <a:p>
            <a:pPr lvl="1"/>
            <a:r>
              <a:rPr lang="en-US" dirty="0" smtClean="0"/>
              <a:t>Expanded science +  Cost &amp; Schedule </a:t>
            </a:r>
          </a:p>
          <a:p>
            <a:pPr lvl="1"/>
            <a:r>
              <a:rPr lang="en-US" dirty="0" smtClean="0"/>
              <a:t>Assumed funding starts ~</a:t>
            </a:r>
            <a:r>
              <a:rPr lang="en-US" dirty="0" smtClean="0"/>
              <a:t>FY19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Ready for sPHENIX day-1, ~Jan. 2023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r>
              <a:rPr lang="en-US" dirty="0" smtClean="0"/>
              <a:t>A growing collaboration </a:t>
            </a:r>
          </a:p>
          <a:p>
            <a:pPr lvl="1"/>
            <a:r>
              <a:rPr lang="en-US" dirty="0" smtClean="0"/>
              <a:t>15+ institutions from US and abroad</a:t>
            </a:r>
          </a:p>
          <a:p>
            <a:pPr lvl="1"/>
            <a:endParaRPr lang="en-US" dirty="0"/>
          </a:p>
          <a:p>
            <a:r>
              <a:rPr lang="en-US" dirty="0" smtClean="0"/>
              <a:t>Early R&amp;D by LANL internal fund</a:t>
            </a:r>
          </a:p>
          <a:p>
            <a:pPr lvl="1"/>
            <a:r>
              <a:rPr lang="en-US" dirty="0" smtClean="0"/>
              <a:t>FY17-19, $5M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eadout </a:t>
            </a:r>
            <a:r>
              <a:rPr lang="en-US" dirty="0"/>
              <a:t>and </a:t>
            </a:r>
            <a:r>
              <a:rPr lang="en-US" dirty="0" smtClean="0"/>
              <a:t>mechanical design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59B9-5A60-5A4B-AFE3-95F0DC07364C}" type="datetime1">
              <a:rPr lang="en-US" smtClean="0"/>
              <a:t>10/29/17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95" y="1752188"/>
            <a:ext cx="3489905" cy="451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3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532600" y="3220955"/>
            <a:ext cx="1324392" cy="3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3565" y="2755205"/>
            <a:ext cx="993600" cy="9315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5433" y="3840565"/>
            <a:ext cx="961256" cy="976958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202" y="3057839"/>
            <a:ext cx="2233291" cy="74055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4919164" y="3798389"/>
            <a:ext cx="729278" cy="972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022904" y="4712647"/>
            <a:ext cx="62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Power Board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3059096" y="4168930"/>
            <a:ext cx="740870" cy="4083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Filtering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Capacitors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741815" y="3547874"/>
            <a:ext cx="96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Samtec</a:t>
            </a:r>
            <a:r>
              <a:rPr lang="en-US" sz="900" dirty="0"/>
              <a:t> </a:t>
            </a:r>
            <a:r>
              <a:rPr lang="en-US" sz="900" dirty="0" err="1"/>
              <a:t>Twinax</a:t>
            </a:r>
            <a:r>
              <a:rPr lang="en-US" sz="900" dirty="0"/>
              <a:t> “</a:t>
            </a:r>
            <a:r>
              <a:rPr lang="en-US" sz="900" dirty="0" err="1"/>
              <a:t>FireFly</a:t>
            </a:r>
            <a:r>
              <a:rPr lang="en-US" sz="900" dirty="0"/>
              <a:t>”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532600" y="2933821"/>
            <a:ext cx="13471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9 Data (1.2Gbps)</a:t>
            </a:r>
          </a:p>
          <a:p>
            <a:r>
              <a:rPr lang="en-US" sz="900" dirty="0"/>
              <a:t>1 Clock, 1 Control/Trigger</a:t>
            </a:r>
          </a:p>
        </p:txBody>
      </p:sp>
      <p:sp>
        <p:nvSpPr>
          <p:cNvPr id="129" name="Right Arrow 128"/>
          <p:cNvSpPr/>
          <p:nvPr/>
        </p:nvSpPr>
        <p:spPr>
          <a:xfrm rot="10800000">
            <a:off x="3825826" y="4207622"/>
            <a:ext cx="1053875" cy="161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0" name="TextBox 129"/>
          <p:cNvSpPr txBox="1"/>
          <p:nvPr/>
        </p:nvSpPr>
        <p:spPr>
          <a:xfrm>
            <a:off x="4909501" y="2577534"/>
            <a:ext cx="76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Readout Unit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3984004" y="4325523"/>
            <a:ext cx="80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Regulated Power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114179" y="3556938"/>
            <a:ext cx="835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FELIX 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5967630" y="3168203"/>
            <a:ext cx="990728" cy="324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</a:p>
        </p:txBody>
      </p:sp>
      <p:sp>
        <p:nvSpPr>
          <p:cNvPr id="138" name="Left-Right Arrow 137"/>
          <p:cNvSpPr/>
          <p:nvPr/>
        </p:nvSpPr>
        <p:spPr>
          <a:xfrm>
            <a:off x="5967629" y="2844203"/>
            <a:ext cx="990728" cy="324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b="1" dirty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</a:p>
        </p:txBody>
      </p:sp>
      <p:sp>
        <p:nvSpPr>
          <p:cNvPr id="141" name="Left Arrow 140"/>
          <p:cNvSpPr/>
          <p:nvPr/>
        </p:nvSpPr>
        <p:spPr>
          <a:xfrm>
            <a:off x="5967630" y="3394937"/>
            <a:ext cx="978940" cy="324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360197" y="3999875"/>
            <a:ext cx="63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Alpide</a:t>
            </a:r>
            <a:r>
              <a:rPr lang="en-US" sz="900" dirty="0"/>
              <a:t> Sensors</a:t>
            </a:r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1525976" y="3448275"/>
            <a:ext cx="149538" cy="55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1675514" y="3448275"/>
            <a:ext cx="12676" cy="55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1675514" y="4286696"/>
            <a:ext cx="443457" cy="82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2213453" y="3862916"/>
            <a:ext cx="33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FPC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2349933" y="4369556"/>
            <a:ext cx="54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Cold Plate</a:t>
            </a:r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3017282" y="3756681"/>
            <a:ext cx="279809" cy="54469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4919164" y="4199651"/>
            <a:ext cx="7292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regulators</a:t>
            </a:r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283804" y="3651748"/>
            <a:ext cx="1" cy="146645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896693" y="3850436"/>
            <a:ext cx="5750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Power</a:t>
            </a:r>
          </a:p>
        </p:txBody>
      </p:sp>
      <p:sp>
        <p:nvSpPr>
          <p:cNvPr id="163" name="Left Brace 162"/>
          <p:cNvSpPr/>
          <p:nvPr/>
        </p:nvSpPr>
        <p:spPr>
          <a:xfrm rot="5400000">
            <a:off x="4083290" y="2139705"/>
            <a:ext cx="245726" cy="13471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4" name="TextBox 163"/>
          <p:cNvSpPr txBox="1"/>
          <p:nvPr/>
        </p:nvSpPr>
        <p:spPr>
          <a:xfrm>
            <a:off x="3984004" y="2463585"/>
            <a:ext cx="6596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5~10 m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5955704" y="2652323"/>
            <a:ext cx="94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GBT Optical Links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1675513" y="2844206"/>
            <a:ext cx="1018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9-sensor Stave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891" y="568832"/>
            <a:ext cx="7002436" cy="85725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MVTX Readout and Control </a:t>
            </a:r>
            <a:r>
              <a:rPr lang="en-US" sz="3600" b="1" dirty="0" smtClean="0"/>
              <a:t>R&amp;D at LANL</a:t>
            </a:r>
            <a:endParaRPr lang="en-US" sz="3600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4484B-D9D3-8440-900C-FB475BB928D9}" type="datetime1">
              <a:rPr lang="en-US" smtClean="0"/>
              <a:t>10/29/17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15</a:t>
            </a:fld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830218" y="1727694"/>
            <a:ext cx="1117220" cy="324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alibri Light" panose="020F0302020204030204" pitchFamily="34" charset="0"/>
              </a:rPr>
              <a:t>sPHENIX GL-1 &amp; GTM</a:t>
            </a:r>
          </a:p>
        </p:txBody>
      </p:sp>
      <p:sp>
        <p:nvSpPr>
          <p:cNvPr id="64" name="Rectangle 63"/>
          <p:cNvSpPr/>
          <p:nvPr/>
        </p:nvSpPr>
        <p:spPr>
          <a:xfrm rot="16200000">
            <a:off x="7253055" y="2348901"/>
            <a:ext cx="432061" cy="324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alibri Light" panose="020F0302020204030204" pitchFamily="34" charset="0"/>
              </a:rPr>
              <a:t>DCS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657850" y="2510903"/>
            <a:ext cx="0" cy="25169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5657850" y="2510901"/>
            <a:ext cx="1649235" cy="384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508308" y="2352721"/>
            <a:ext cx="594082" cy="158182"/>
          </a:xfrm>
          <a:prstGeom prst="rect">
            <a:avLst/>
          </a:prstGeom>
          <a:noFill/>
        </p:spPr>
        <p:txBody>
          <a:bodyPr wrap="none" tIns="27000" bIns="27000" rtlCol="0" anchor="ctr" anchorCtr="0">
            <a:no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485906" y="2717664"/>
            <a:ext cx="0" cy="25328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2632" y="2959186"/>
            <a:ext cx="1014789" cy="626235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020217" y="4163522"/>
            <a:ext cx="1296000" cy="324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alibri Light" panose="020F0302020204030204" pitchFamily="34" charset="0"/>
              </a:rPr>
              <a:t>Power supplies</a:t>
            </a:r>
          </a:p>
        </p:txBody>
      </p:sp>
      <p:sp>
        <p:nvSpPr>
          <p:cNvPr id="87" name="Left Arrow 86"/>
          <p:cNvSpPr/>
          <p:nvPr/>
        </p:nvSpPr>
        <p:spPr>
          <a:xfrm>
            <a:off x="5633729" y="4113171"/>
            <a:ext cx="861411" cy="324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</a:p>
        </p:txBody>
      </p:sp>
      <p:sp>
        <p:nvSpPr>
          <p:cNvPr id="77" name="Left Arrow 76"/>
          <p:cNvSpPr/>
          <p:nvPr/>
        </p:nvSpPr>
        <p:spPr>
          <a:xfrm rot="16200000">
            <a:off x="7427794" y="2376492"/>
            <a:ext cx="860159" cy="259093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</a:p>
        </p:txBody>
      </p:sp>
      <p:pic>
        <p:nvPicPr>
          <p:cNvPr id="75" name="Picture 74" descr="Screen Clippi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97" y="2180489"/>
            <a:ext cx="2055143" cy="528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9335" y="5225272"/>
            <a:ext cx="643398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LANL, UT-Austin, LBNL, BNL, ALICE/ITS </a:t>
            </a:r>
            <a:r>
              <a:rPr lang="mr-IN" sz="1350" dirty="0" smtClean="0"/>
              <a:t>…</a:t>
            </a:r>
            <a:endParaRPr lang="en-US" sz="1350" dirty="0" smtClean="0"/>
          </a:p>
          <a:p>
            <a:endParaRPr lang="en-US" sz="1350" dirty="0"/>
          </a:p>
          <a:p>
            <a:pPr marL="342900" indent="-342900">
              <a:buAutoNum type="arabicParenR"/>
            </a:pPr>
            <a:r>
              <a:rPr lang="en-US" sz="1350" dirty="0" smtClean="0"/>
              <a:t>Established the readout chain test: ALPIDE + KC705(RU) + FELIX + RCDAQ/sPHENIX</a:t>
            </a:r>
          </a:p>
          <a:p>
            <a:pPr marL="342900" indent="-342900">
              <a:buAutoNum type="arabicParenR"/>
            </a:pPr>
            <a:r>
              <a:rPr lang="en-US" sz="1350" dirty="0" smtClean="0"/>
              <a:t>RUv1.0 </a:t>
            </a:r>
            <a:r>
              <a:rPr lang="en-US" sz="1350" dirty="0" smtClean="0"/>
              <a:t>arrived last week, 10/21/2017</a:t>
            </a:r>
          </a:p>
          <a:p>
            <a:pPr marL="342900" indent="-342900">
              <a:buAutoNum type="arabicParenR"/>
            </a:pPr>
            <a:r>
              <a:rPr lang="en-US" sz="1350" dirty="0" smtClean="0"/>
              <a:t>ALPIDE/MAPS </a:t>
            </a:r>
            <a:r>
              <a:rPr lang="en-US" sz="1350" dirty="0" smtClean="0"/>
              <a:t>and Power Unit being tested  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1982891" y="1915614"/>
            <a:ext cx="6799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ALPIDE</a:t>
            </a:r>
          </a:p>
        </p:txBody>
      </p:sp>
    </p:spTree>
    <p:extLst>
      <p:ext uri="{BB962C8B-B14F-4D97-AF65-F5344CB8AC3E}">
        <p14:creationId xmlns:p14="http://schemas.microsoft.com/office/powerpoint/2010/main" val="159292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R&amp;D at LANL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F00F-DCB0-6E41-9B7C-A3D4616B35D3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41" y="1442998"/>
            <a:ext cx="2342384" cy="3121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579" y="1330108"/>
            <a:ext cx="3537545" cy="2673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7354" y="889000"/>
            <a:ext cx="161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unit test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4583" y="1073666"/>
            <a:ext cx="3198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ALPIDE/MAPS sensor evaluation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055" y="2192402"/>
            <a:ext cx="2503524" cy="17758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C2AA5FD-56BF-46BB-8D5E-B71BF8A06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99439"/>
            <a:ext cx="5187354" cy="21805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9800" y="1812906"/>
            <a:ext cx="155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LV/HV controls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0BA17E-CA06-4F8E-BDF9-69F9A9841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892" y="4308030"/>
            <a:ext cx="2396720" cy="135397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84290" y="5486763"/>
            <a:ext cx="169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DAQ integration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82" y="4071186"/>
            <a:ext cx="3533720" cy="265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63"/>
            <a:ext cx="74295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ection </a:t>
            </a:r>
            <a:r>
              <a:rPr lang="en-US" sz="2400" dirty="0" smtClean="0"/>
              <a:t>view of sPHENIX inner detector  </a:t>
            </a:r>
            <a:r>
              <a:rPr lang="en-US" sz="2400" dirty="0" smtClean="0"/>
              <a:t>assembly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the </a:t>
            </a:r>
            <a:r>
              <a:rPr lang="en-US" sz="2400" dirty="0" smtClean="0"/>
              <a:t>ALICE service barrel has been modified – </a:t>
            </a:r>
            <a:r>
              <a:rPr lang="en-US" sz="2400" dirty="0" smtClean="0"/>
              <a:t>shortened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" y="1010088"/>
            <a:ext cx="8695055" cy="57113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B97C-2882-4AB7-9C13-8A41BEB1334B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A880-B2D3-4807-BDF7-0E9263D257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>
            <a:spLocks noGrp="1"/>
          </p:cNvSpPr>
          <p:nvPr>
            <p:ph type="title"/>
          </p:nvPr>
        </p:nvSpPr>
        <p:spPr>
          <a:xfrm>
            <a:off x="444500" y="23142"/>
            <a:ext cx="6375400" cy="914645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Simulation for </a:t>
            </a:r>
            <a:r>
              <a:rPr lang="en-US" altLang="en-US" sz="3600" i="1" dirty="0"/>
              <a:t>b</a:t>
            </a:r>
            <a:r>
              <a:rPr lang="en-US" altLang="en-US" sz="3600" dirty="0"/>
              <a:t>-jet </a:t>
            </a:r>
            <a:r>
              <a:rPr lang="en-US" altLang="en-US" sz="3600"/>
              <a:t>and </a:t>
            </a:r>
            <a:r>
              <a:rPr lang="en-US" altLang="en-US" sz="3600" i="1" smtClean="0"/>
              <a:t>B</a:t>
            </a:r>
            <a:r>
              <a:rPr lang="en-US" altLang="en-US" sz="3600" smtClean="0"/>
              <a:t>-meson</a:t>
            </a:r>
            <a:endParaRPr lang="en-US" altLang="en-US" sz="3600" dirty="0"/>
          </a:p>
        </p:txBody>
      </p:sp>
      <p:sp>
        <p:nvSpPr>
          <p:cNvPr id="532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64594B5-9D97-2C4A-A165-FF3AF6B1FFAB}" type="slidenum">
              <a:rPr lang="en-US" altLang="zh-CN" sz="1050">
                <a:latin typeface="Times New Roman" charset="0"/>
              </a:rPr>
              <a:pPr/>
              <a:t>18</a:t>
            </a:fld>
            <a:endParaRPr lang="en-US" altLang="zh-CN" sz="1050">
              <a:latin typeface="Times New Roman" charset="0"/>
            </a:endParaRPr>
          </a:p>
        </p:txBody>
      </p:sp>
      <p:pic>
        <p:nvPicPr>
          <p:cNvPr id="5325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1003922" y="831235"/>
            <a:ext cx="2253854" cy="253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2538"/>
          <a:stretch>
            <a:fillRect/>
          </a:stretch>
        </p:blipFill>
        <p:spPr bwMode="auto">
          <a:xfrm>
            <a:off x="4000501" y="1714500"/>
            <a:ext cx="411718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>
            <a:spLocks noChangeArrowheads="1"/>
          </p:cNvSpPr>
          <p:nvPr/>
        </p:nvSpPr>
        <p:spPr bwMode="auto">
          <a:xfrm rot="1238013">
            <a:off x="3200401" y="2201858"/>
            <a:ext cx="1600200" cy="614363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Design to Simulation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3255" name="Rectangle 11"/>
          <p:cNvSpPr>
            <a:spLocks noChangeArrowheads="1"/>
          </p:cNvSpPr>
          <p:nvPr/>
        </p:nvSpPr>
        <p:spPr bwMode="auto">
          <a:xfrm>
            <a:off x="4000501" y="1426374"/>
            <a:ext cx="4915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sPHENIX Geant4 display of </a:t>
            </a:r>
            <a:r>
              <a:rPr lang="en-US" altLang="en-US" i="1" dirty="0" err="1">
                <a:solidFill>
                  <a:srgbClr val="FF0000"/>
                </a:solidFill>
              </a:rPr>
              <a:t>p</a:t>
            </a:r>
            <a:r>
              <a:rPr lang="en-US" altLang="en-US" i="1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dirty="0">
                <a:solidFill>
                  <a:srgbClr val="FF0000"/>
                </a:solidFill>
              </a:rPr>
              <a:t>=30 GeV/c </a:t>
            </a:r>
            <a:r>
              <a:rPr lang="en-US" altLang="en-US" i="1" dirty="0">
                <a:solidFill>
                  <a:srgbClr val="FF0000"/>
                </a:solidFill>
              </a:rPr>
              <a:t>B</a:t>
            </a:r>
            <a:r>
              <a:rPr lang="en-US" altLang="en-US" baseline="30000" dirty="0">
                <a:solidFill>
                  <a:srgbClr val="FF0000"/>
                </a:solidFill>
              </a:rPr>
              <a:t>+</a:t>
            </a:r>
            <a:r>
              <a:rPr lang="en-US" altLang="en-US" dirty="0">
                <a:solidFill>
                  <a:srgbClr val="FF0000"/>
                </a:solidFill>
              </a:rPr>
              <a:t>-hadron</a:t>
            </a:r>
          </a:p>
        </p:txBody>
      </p:sp>
      <p:pic>
        <p:nvPicPr>
          <p:cNvPr id="53256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1029892" y="3429001"/>
            <a:ext cx="2684858" cy="26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>
            <a:spLocks/>
          </p:cNvSpPr>
          <p:nvPr/>
        </p:nvSpPr>
        <p:spPr bwMode="auto">
          <a:xfrm rot="-909803">
            <a:off x="3111105" y="3433764"/>
            <a:ext cx="2644378" cy="613172"/>
          </a:xfrm>
          <a:custGeom>
            <a:avLst/>
            <a:gdLst>
              <a:gd name="T0" fmla="*/ 0 w 3289436"/>
              <a:gd name="T1" fmla="*/ 408258 h 818612"/>
              <a:gd name="T2" fmla="*/ 470250 w 3289436"/>
              <a:gd name="T3" fmla="*/ 0 h 818612"/>
              <a:gd name="T4" fmla="*/ 470250 w 3289436"/>
              <a:gd name="T5" fmla="*/ 204129 h 818612"/>
              <a:gd name="T6" fmla="*/ 3769709 w 3289436"/>
              <a:gd name="T7" fmla="*/ 327117 h 818612"/>
              <a:gd name="T8" fmla="*/ 3779196 w 3289436"/>
              <a:gd name="T9" fmla="*/ 415949 h 818612"/>
              <a:gd name="T10" fmla="*/ 470250 w 3289436"/>
              <a:gd name="T11" fmla="*/ 612386 h 818612"/>
              <a:gd name="T12" fmla="*/ 470250 w 3289436"/>
              <a:gd name="T13" fmla="*/ 816515 h 818612"/>
              <a:gd name="T14" fmla="*/ 0 w 3289436"/>
              <a:gd name="T15" fmla="*/ 408258 h 818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9436"/>
              <a:gd name="T25" fmla="*/ 0 h 818612"/>
              <a:gd name="T26" fmla="*/ 3289436 w 3289436"/>
              <a:gd name="T27" fmla="*/ 818612 h 818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MVTX and INTT     _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53250" name="Object 1"/>
          <p:cNvGraphicFramePr>
            <a:graphicFrameLocks noChangeAspect="1"/>
          </p:cNvGraphicFramePr>
          <p:nvPr/>
        </p:nvGraphicFramePr>
        <p:xfrm>
          <a:off x="5429251" y="4624389"/>
          <a:ext cx="2140744" cy="137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" name="Image" r:id="rId7" imgW="14653968" imgH="9409524" progId="Photoshop.Image.18">
                  <p:embed/>
                </p:oleObj>
              </mc:Choice>
              <mc:Fallback>
                <p:oleObj name="Image" r:id="rId7" imgW="14653968" imgH="9409524" progId="Photoshop.Image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1" y="4624389"/>
                        <a:ext cx="2140744" cy="137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>
            <a:spLocks/>
          </p:cNvSpPr>
          <p:nvPr/>
        </p:nvSpPr>
        <p:spPr bwMode="auto">
          <a:xfrm rot="540307">
            <a:off x="2603302" y="4703015"/>
            <a:ext cx="3022997" cy="681038"/>
          </a:xfrm>
          <a:custGeom>
            <a:avLst/>
            <a:gdLst>
              <a:gd name="T0" fmla="*/ 9205 w 4031342"/>
              <a:gd name="T1" fmla="*/ 406623 h 908194"/>
              <a:gd name="T2" fmla="*/ 3576040 w 4031342"/>
              <a:gd name="T3" fmla="*/ 226977 h 908194"/>
              <a:gd name="T4" fmla="*/ 3576040 w 4031342"/>
              <a:gd name="T5" fmla="*/ 0 h 908194"/>
              <a:gd name="T6" fmla="*/ 4029984 w 4031342"/>
              <a:gd name="T7" fmla="*/ 453953 h 908194"/>
              <a:gd name="T8" fmla="*/ 3576040 w 4031342"/>
              <a:gd name="T9" fmla="*/ 907906 h 908194"/>
              <a:gd name="T10" fmla="*/ 3576040 w 4031342"/>
              <a:gd name="T11" fmla="*/ 680930 h 908194"/>
              <a:gd name="T12" fmla="*/ 0 w 4031342"/>
              <a:gd name="T13" fmla="*/ 503010 h 908194"/>
              <a:gd name="T14" fmla="*/ 9205 w 4031342"/>
              <a:gd name="T15" fmla="*/ 406623 h 908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1342"/>
              <a:gd name="T25" fmla="*/ 0 h 908194"/>
              <a:gd name="T26" fmla="*/ 4031342 w 4031342"/>
              <a:gd name="T27" fmla="*/ 908194 h 9081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_                MVTX Ladders modeled in details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7985-C046-0140-8A7A-B76A5AA73027}" type="datetime1">
              <a:rPr lang="en-US" smtClean="0"/>
              <a:t>10/29/17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7785100" y="5059323"/>
            <a:ext cx="88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MVTX sensors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42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Title 1"/>
          <p:cNvSpPr>
            <a:spLocks noGrp="1"/>
          </p:cNvSpPr>
          <p:nvPr>
            <p:ph type="title"/>
          </p:nvPr>
        </p:nvSpPr>
        <p:spPr>
          <a:xfrm>
            <a:off x="139700" y="280284"/>
            <a:ext cx="7180263" cy="704248"/>
          </a:xfrm>
        </p:spPr>
        <p:txBody>
          <a:bodyPr>
            <a:noAutofit/>
          </a:bodyPr>
          <a:lstStyle/>
          <a:p>
            <a:r>
              <a:rPr lang="en-US" altLang="en-US" sz="3600" b="1" dirty="0"/>
              <a:t>Physics </a:t>
            </a:r>
            <a:r>
              <a:rPr lang="en-US" altLang="en-US" sz="3600" b="1" dirty="0" smtClean="0"/>
              <a:t>Channels Simulated: </a:t>
            </a:r>
            <a:r>
              <a:rPr lang="en-US" altLang="en-US" sz="3600" b="1" dirty="0" smtClean="0"/>
              <a:t/>
            </a:r>
            <a:br>
              <a:rPr lang="en-US" altLang="en-US" sz="3600" b="1" dirty="0" smtClean="0"/>
            </a:br>
            <a:r>
              <a:rPr lang="en-US" altLang="en-US" sz="3600" b="1" dirty="0" smtClean="0"/>
              <a:t>Open Charm and Beauty</a:t>
            </a:r>
            <a:endParaRPr lang="en-US" altLang="en-US" sz="3600" b="1" dirty="0"/>
          </a:p>
        </p:txBody>
      </p:sp>
      <p:sp>
        <p:nvSpPr>
          <p:cNvPr id="512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00F28D0E-CDE0-D74E-B188-CC9219546095}" type="slidenum">
              <a:rPr lang="en-US" altLang="zh-CN" sz="1050">
                <a:latin typeface="Times New Roman" charset="0"/>
              </a:rPr>
              <a:pPr/>
              <a:t>19</a:t>
            </a:fld>
            <a:endParaRPr lang="en-US" altLang="zh-CN" sz="1050">
              <a:latin typeface="Times New Roman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091681"/>
              </p:ext>
            </p:extLst>
          </p:nvPr>
        </p:nvGraphicFramePr>
        <p:xfrm>
          <a:off x="406399" y="1291063"/>
          <a:ext cx="3822701" cy="2941843"/>
        </p:xfrm>
        <a:graphic>
          <a:graphicData uri="http://schemas.openxmlformats.org/drawingml/2006/table">
            <a:tbl>
              <a:tblPr/>
              <a:tblGrid>
                <a:gridCol w="1245136"/>
                <a:gridCol w="1496304"/>
                <a:gridCol w="1081261"/>
              </a:tblGrid>
              <a:tr h="31138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Hadron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Abundance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t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 (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m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m)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61%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123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24%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312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1912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8%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150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222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491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9658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9658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435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pSp>
        <p:nvGrpSpPr>
          <p:cNvPr id="51250" name="Group 19"/>
          <p:cNvGrpSpPr>
            <a:grpSpLocks/>
          </p:cNvGrpSpPr>
          <p:nvPr/>
        </p:nvGrpSpPr>
        <p:grpSpPr bwMode="auto">
          <a:xfrm>
            <a:off x="406399" y="4411444"/>
            <a:ext cx="3568701" cy="1821837"/>
            <a:chOff x="152400" y="4341001"/>
            <a:chExt cx="4038600" cy="1821876"/>
          </a:xfrm>
        </p:grpSpPr>
        <p:sp>
          <p:nvSpPr>
            <p:cNvPr id="51254" name="TextBox 10"/>
            <p:cNvSpPr txBox="1">
              <a:spLocks noChangeArrowheads="1"/>
            </p:cNvSpPr>
            <p:nvPr/>
          </p:nvSpPr>
          <p:spPr bwMode="auto">
            <a:xfrm>
              <a:off x="381000" y="4354512"/>
              <a:ext cx="2349447" cy="400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350" i="1"/>
                <a:t>b</a:t>
              </a:r>
              <a:r>
                <a:rPr lang="en-US" altLang="en-US" sz="1350"/>
                <a:t>-tagged jet and cor.</a:t>
              </a:r>
            </a:p>
          </p:txBody>
        </p:sp>
        <p:graphicFrame>
          <p:nvGraphicFramePr>
            <p:cNvPr id="51204" name="Object 4"/>
            <p:cNvGraphicFramePr>
              <a:graphicFrameLocks noChangeAspect="1"/>
            </p:cNvGraphicFramePr>
            <p:nvPr/>
          </p:nvGraphicFramePr>
          <p:xfrm>
            <a:off x="366713" y="4876800"/>
            <a:ext cx="1252537" cy="814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4" name="Equation" r:id="rId4" imgW="762000" imgH="495300" progId="Equation.3">
                    <p:embed/>
                  </p:oleObj>
                </mc:Choice>
                <mc:Fallback>
                  <p:oleObj name="Equation" r:id="rId4" imgW="762000" imgH="495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713" y="4876800"/>
                          <a:ext cx="1252537" cy="814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5" name="TextBox 11"/>
            <p:cNvSpPr txBox="1">
              <a:spLocks noChangeArrowheads="1"/>
            </p:cNvSpPr>
            <p:nvPr/>
          </p:nvSpPr>
          <p:spPr bwMode="auto">
            <a:xfrm>
              <a:off x="1896323" y="5016383"/>
              <a:ext cx="914567" cy="83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Aft>
                  <a:spcPts val="900"/>
                </a:spcAft>
              </a:pPr>
              <a:r>
                <a:rPr lang="en-US" altLang="en-US" sz="1350"/>
                <a:t>60%</a:t>
              </a:r>
            </a:p>
            <a:p>
              <a:pPr>
                <a:spcAft>
                  <a:spcPts val="900"/>
                </a:spcAft>
              </a:pPr>
              <a:r>
                <a:rPr lang="en-US" altLang="en-US" sz="1350" dirty="0"/>
                <a:t>0.5%</a:t>
              </a:r>
            </a:p>
          </p:txBody>
        </p:sp>
        <p:sp>
          <p:nvSpPr>
            <p:cNvPr id="51256" name="TextBox 13"/>
            <p:cNvSpPr txBox="1">
              <a:spLocks noChangeArrowheads="1"/>
            </p:cNvSpPr>
            <p:nvPr/>
          </p:nvSpPr>
          <p:spPr bwMode="auto">
            <a:xfrm>
              <a:off x="2743200" y="5156201"/>
              <a:ext cx="1257183" cy="36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 dirty="0" err="1"/>
                <a:t>p</a:t>
              </a:r>
              <a:r>
                <a:rPr lang="en-US" altLang="en-US" sz="1200" baseline="-25000" dirty="0" err="1"/>
                <a:t>T</a:t>
              </a:r>
              <a:r>
                <a:rPr lang="en-US" altLang="en-US" sz="1200" dirty="0"/>
                <a:t>&lt;15 GeV</a:t>
              </a:r>
            </a:p>
          </p:txBody>
        </p:sp>
        <p:sp>
          <p:nvSpPr>
            <p:cNvPr id="51257" name="TextBox 15"/>
            <p:cNvSpPr txBox="1">
              <a:spLocks noChangeArrowheads="1"/>
            </p:cNvSpPr>
            <p:nvPr/>
          </p:nvSpPr>
          <p:spPr bwMode="auto">
            <a:xfrm>
              <a:off x="2743200" y="4341001"/>
              <a:ext cx="1257183" cy="36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/>
                <a:t>p</a:t>
              </a:r>
              <a:r>
                <a:rPr lang="en-US" altLang="en-US" sz="1200" baseline="-25000"/>
                <a:t>T</a:t>
              </a:r>
              <a:r>
                <a:rPr lang="en-US" altLang="en-US" sz="1200"/>
                <a:t>&gt;15 GeV</a:t>
              </a:r>
            </a:p>
          </p:txBody>
        </p:sp>
        <p:sp>
          <p:nvSpPr>
            <p:cNvPr id="51258" name="TextBox 16"/>
            <p:cNvSpPr txBox="1">
              <a:spLocks noChangeArrowheads="1"/>
            </p:cNvSpPr>
            <p:nvPr/>
          </p:nvSpPr>
          <p:spPr bwMode="auto">
            <a:xfrm>
              <a:off x="468456" y="5855093"/>
              <a:ext cx="3531927" cy="30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400" smtClean="0"/>
                <a:t>Exploring       </a:t>
              </a:r>
              <a:r>
                <a:rPr lang="en-US" altLang="en-US" sz="1200" smtClean="0"/>
                <a:t>                         </a:t>
              </a:r>
              <a:r>
                <a:rPr lang="en-US" altLang="en-US" sz="1200" dirty="0"/>
                <a:t>and more</a:t>
              </a:r>
            </a:p>
          </p:txBody>
        </p:sp>
        <p:graphicFrame>
          <p:nvGraphicFramePr>
            <p:cNvPr id="51205" name="Object 3"/>
            <p:cNvGraphicFramePr>
              <a:graphicFrameLocks noChangeAspect="1"/>
            </p:cNvGraphicFramePr>
            <p:nvPr/>
          </p:nvGraphicFramePr>
          <p:xfrm>
            <a:off x="1453243" y="5839872"/>
            <a:ext cx="1436914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" name="Equation" r:id="rId6" imgW="838200" imgH="177800" progId="Equation.3">
                    <p:embed/>
                  </p:oleObj>
                </mc:Choice>
                <mc:Fallback>
                  <p:oleObj name="Equation" r:id="rId6" imgW="8382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3243" y="5839872"/>
                          <a:ext cx="1436914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9" name="Rectangle 18"/>
            <p:cNvSpPr>
              <a:spLocks noChangeArrowheads="1"/>
            </p:cNvSpPr>
            <p:nvPr/>
          </p:nvSpPr>
          <p:spPr bwMode="auto">
            <a:xfrm>
              <a:off x="152400" y="4343416"/>
              <a:ext cx="4038600" cy="36936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en-US" altLang="en-US" sz="1200"/>
            </a:p>
          </p:txBody>
        </p:sp>
      </p:grpSp>
      <p:pic>
        <p:nvPicPr>
          <p:cNvPr id="51251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418" y="1198490"/>
            <a:ext cx="2405063" cy="264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2" name="Picture 7" descr="Screen Shot 2017-06-01 at 10.56.22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30" y="4244183"/>
            <a:ext cx="1302545" cy="199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3" name="Picture 6" descr="PastedGraphic-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04507"/>
            <a:ext cx="1052514" cy="19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509685"/>
              </p:ext>
            </p:extLst>
          </p:nvPr>
        </p:nvGraphicFramePr>
        <p:xfrm>
          <a:off x="6874670" y="3889774"/>
          <a:ext cx="954881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Equation" r:id="rId11" imgW="774364" imgH="241195" progId="Equation.3">
                  <p:embed/>
                </p:oleObj>
              </mc:Choice>
              <mc:Fallback>
                <p:oleObj name="Equation" r:id="rId11" imgW="77436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4670" y="3889774"/>
                        <a:ext cx="954881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23294"/>
              </p:ext>
            </p:extLst>
          </p:nvPr>
        </p:nvGraphicFramePr>
        <p:xfrm>
          <a:off x="4927601" y="3906442"/>
          <a:ext cx="1002506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13" imgW="812447" imgH="241195" progId="Equation.3">
                  <p:embed/>
                </p:oleObj>
              </mc:Choice>
              <mc:Fallback>
                <p:oleObj name="Equation" r:id="rId13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601" y="3906442"/>
                        <a:ext cx="1002506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0B04-D690-D94A-808E-72E428F654C7}" type="datetime1">
              <a:rPr lang="en-US" smtClean="0"/>
              <a:t>10/29/17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Science of sPHENIX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MVTX upgrade </a:t>
            </a:r>
            <a:r>
              <a:rPr lang="en-US" dirty="0" smtClean="0"/>
              <a:t>proposal</a:t>
            </a:r>
            <a:endParaRPr lang="en-US" dirty="0" smtClean="0"/>
          </a:p>
          <a:p>
            <a:r>
              <a:rPr lang="en-US" dirty="0" smtClean="0"/>
              <a:t>Physics prospects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7428-CCE0-1848-86FF-51C6438B60DE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3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7"/>
            <a:ext cx="8286750" cy="7905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Tracking Performance with Full GEANT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12866"/>
            <a:ext cx="5118101" cy="198088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MVTX geometry modeled and digitized according to ALICE </a:t>
            </a:r>
            <a:r>
              <a:rPr lang="en-US" dirty="0" smtClean="0"/>
              <a:t>ITS/IB</a:t>
            </a:r>
          </a:p>
          <a:p>
            <a:endParaRPr lang="en-US" dirty="0" smtClean="0"/>
          </a:p>
          <a:p>
            <a:r>
              <a:rPr lang="en-US" dirty="0" smtClean="0"/>
              <a:t>Cluster resolution: ~5 </a:t>
            </a:r>
            <a:r>
              <a:rPr lang="en-US" altLang="en-US" dirty="0"/>
              <a:t>µm</a:t>
            </a:r>
            <a:r>
              <a:rPr lang="en-US" dirty="0" smtClean="0"/>
              <a:t> 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DCA</a:t>
            </a:r>
            <a:r>
              <a:rPr lang="en-US" altLang="en-US" baseline="-25000" dirty="0" smtClean="0"/>
              <a:t>2D </a:t>
            </a:r>
            <a:r>
              <a:rPr lang="en-US" altLang="en-US" baseline="-25000" dirty="0"/>
              <a:t>, </a:t>
            </a:r>
            <a:r>
              <a:rPr lang="en-US" altLang="en-US" dirty="0" err="1"/>
              <a:t>DCA</a:t>
            </a:r>
            <a:r>
              <a:rPr lang="en-US" altLang="en-US" baseline="-25000" dirty="0" err="1"/>
              <a:t>z</a:t>
            </a:r>
            <a:r>
              <a:rPr lang="en-US" altLang="en-US" dirty="0"/>
              <a:t>&lt;</a:t>
            </a:r>
            <a:r>
              <a:rPr lang="en-US" altLang="en-US" dirty="0">
                <a:latin typeface="Times New Roman" charset="0"/>
              </a:rPr>
              <a:t>30 </a:t>
            </a:r>
            <a:r>
              <a:rPr lang="en-US" altLang="en-US" dirty="0"/>
              <a:t>µm down to 1 </a:t>
            </a:r>
            <a:r>
              <a:rPr lang="en-US" altLang="en-US" dirty="0" smtClean="0"/>
              <a:t>GeV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18" descr="july2_hijing_100pions_1upsilon_noise_hits_vs_p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886200"/>
            <a:ext cx="321945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july6_hijing_100pions_1upsilon_compare_nomvtx_dca2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5900"/>
            <a:ext cx="32004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july6_hijing_100pions_1upsilon_compare_nomvtx_dcaz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21138"/>
            <a:ext cx="32004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1295400" y="3810000"/>
            <a:ext cx="82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/>
              <a:t>DCA_r</a:t>
            </a:r>
            <a:r>
              <a:rPr lang="en-US" altLang="en-US" sz="1400">
                <a:latin typeface="Symbol" charset="2"/>
              </a:rPr>
              <a:t>f</a:t>
            </a:r>
            <a:endParaRPr lang="en-US" altLang="en-US" sz="1400" dirty="0">
              <a:latin typeface="Symbol" charset="2"/>
            </a:endParaRP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4343400" y="3810000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/>
              <a:t>DCA_z</a:t>
            </a:r>
            <a:endParaRPr lang="en-US" altLang="en-US" sz="1400">
              <a:latin typeface="Symbol" charset="2"/>
            </a:endParaRP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7010400" y="3810000"/>
            <a:ext cx="1462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/>
              <a:t>Fake hit fraction</a:t>
            </a:r>
            <a:endParaRPr lang="en-US" altLang="en-US" sz="1400">
              <a:latin typeface="Symbol" charset="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415" y="1202849"/>
            <a:ext cx="3879585" cy="245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125217"/>
            <a:ext cx="5486400" cy="1474238"/>
          </a:xfrm>
        </p:spPr>
        <p:txBody>
          <a:bodyPr/>
          <a:lstStyle/>
          <a:p>
            <a:r>
              <a:rPr lang="en-US" dirty="0" smtClean="0"/>
              <a:t>B-jet tagging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36401" y="1884363"/>
            <a:ext cx="4286412" cy="1245149"/>
          </a:xfrm>
        </p:spPr>
        <p:txBody>
          <a:bodyPr>
            <a:normAutofit/>
          </a:bodyPr>
          <a:lstStyle/>
          <a:p>
            <a:r>
              <a:rPr lang="en-US" dirty="0" smtClean="0"/>
              <a:t>Multi-tracks w/ large DCA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vertex mass </a:t>
            </a:r>
            <a:r>
              <a:rPr lang="en-US" dirty="0" err="1" smtClean="0"/>
              <a:t>reco’ed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8900"/>
            <a:ext cx="33591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276600" y="3951288"/>
            <a:ext cx="3975100" cy="2452687"/>
            <a:chOff x="3276600" y="3951286"/>
            <a:chExt cx="3975201" cy="2452528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276600" y="3951286"/>
              <a:ext cx="3975201" cy="2452528"/>
              <a:chOff x="3276600" y="4114800"/>
              <a:chExt cx="3974476" cy="2453084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4114800"/>
                <a:ext cx="3138240" cy="21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395612" y="5257985"/>
                <a:ext cx="266658" cy="182592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657540" y="6383704"/>
                <a:ext cx="177772" cy="115907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"/>
              <p:cNvSpPr>
                <a:spLocks noChangeArrowheads="1"/>
              </p:cNvSpPr>
              <p:nvPr/>
            </p:nvSpPr>
            <p:spPr bwMode="auto">
              <a:xfrm>
                <a:off x="3830551" y="6313843"/>
                <a:ext cx="3420525" cy="2540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en-US" sz="1000">
                    <a:solidFill>
                      <a:srgbClr val="009F00"/>
                    </a:solidFill>
                  </a:rPr>
                  <a:t>CMS work-point, Phys. Rev. Lett. 113, 132301 (2014) </a:t>
                </a:r>
              </a:p>
            </p:txBody>
          </p:sp>
        </p:grpSp>
        <p:pic>
          <p:nvPicPr>
            <p:cNvPr id="10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42" t="29839" r="21944" b="64063"/>
            <a:stretch>
              <a:fillRect/>
            </a:stretch>
          </p:blipFill>
          <p:spPr bwMode="auto">
            <a:xfrm>
              <a:off x="4915104" y="4521065"/>
              <a:ext cx="1001602" cy="13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4" descr="Screen Shot 2017-07-07 at 9.39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3962400"/>
            <a:ext cx="2587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615902"/>
            <a:ext cx="2877975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9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" y="179154"/>
            <a:ext cx="4897438" cy="1458470"/>
          </a:xfrm>
        </p:spPr>
        <p:txBody>
          <a:bodyPr/>
          <a:lstStyle/>
          <a:p>
            <a:r>
              <a:rPr lang="en-US" smtClean="0"/>
              <a:t>B-hadron </a:t>
            </a:r>
            <a:r>
              <a:rPr lang="en-US" dirty="0" smtClean="0"/>
              <a:t>Tagging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150" y="1603375"/>
            <a:ext cx="5099050" cy="1238249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Impact parameter (DCA) method to tag non-prompt </a:t>
            </a:r>
            <a:r>
              <a:rPr lang="en-US" altLang="en-US" i="1" dirty="0"/>
              <a:t>D</a:t>
            </a:r>
            <a:r>
              <a:rPr lang="en-US" altLang="en-US" baseline="30000" dirty="0"/>
              <a:t>0</a:t>
            </a:r>
            <a:r>
              <a:rPr lang="en-US" altLang="en-US" dirty="0"/>
              <a:t> from </a:t>
            </a:r>
            <a:r>
              <a:rPr lang="en-US" altLang="en-US" i="1" dirty="0"/>
              <a:t>B</a:t>
            </a:r>
            <a:r>
              <a:rPr lang="en-US" altLang="en-US" dirty="0"/>
              <a:t>-meson </a:t>
            </a:r>
            <a:r>
              <a:rPr lang="en-US" altLang="en-US" dirty="0" smtClean="0"/>
              <a:t>decays</a:t>
            </a:r>
          </a:p>
          <a:p>
            <a:r>
              <a:rPr lang="en-US" altLang="en-US" dirty="0" smtClean="0"/>
              <a:t>Inclusive and exclusive channels possible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7" descr="Screen Shot 2017-06-01 at 10.56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2275"/>
            <a:ext cx="19970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creen Shot 2017-03-07 at 12.2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2971800"/>
            <a:ext cx="32162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mass_pT2_4_cent0_10_noP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0"/>
            <a:ext cx="3617912" cy="350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creen Shot 2017-06-29 at 9.55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3687998"/>
            <a:ext cx="2202821" cy="269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9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6457950" cy="1547037"/>
          </a:xfrm>
        </p:spPr>
        <p:txBody>
          <a:bodyPr/>
          <a:lstStyle/>
          <a:p>
            <a:r>
              <a:rPr lang="en-US" dirty="0" smtClean="0"/>
              <a:t>Projected R</a:t>
            </a:r>
            <a:r>
              <a:rPr lang="en-US" baseline="-25000" dirty="0" smtClean="0"/>
              <a:t>AA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5189"/>
            <a:ext cx="9144000" cy="42922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0550" y="1427303"/>
            <a:ext cx="7758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Open questions: </a:t>
            </a:r>
            <a:endParaRPr lang="en-US" sz="2000" dirty="0" smtClean="0"/>
          </a:p>
          <a:p>
            <a:r>
              <a:rPr lang="en-US" sz="2000" dirty="0" smtClean="0"/>
              <a:t>energy </a:t>
            </a:r>
            <a:r>
              <a:rPr lang="en-US" sz="2000" dirty="0" smtClean="0"/>
              <a:t>loss </a:t>
            </a:r>
            <a:r>
              <a:rPr lang="en-US" sz="2000" dirty="0" smtClean="0"/>
              <a:t>mechanisms</a:t>
            </a:r>
            <a:r>
              <a:rPr lang="en-US" sz="2000" dirty="0"/>
              <a:t>,</a:t>
            </a:r>
            <a:r>
              <a:rPr lang="en-US" sz="2000" dirty="0" smtClean="0"/>
              <a:t> fragmentation/coalescence </a:t>
            </a:r>
            <a:r>
              <a:rPr lang="en-US" sz="2000" dirty="0" smtClean="0"/>
              <a:t>, QGP medium etc.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07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Project Elliptical Flow 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F00F-DCB0-6E41-9B7C-A3D4616B35D3}" type="datetime1">
              <a:rPr lang="en-US" smtClean="0"/>
              <a:t>10/31/17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2800"/>
            <a:ext cx="9144000" cy="42922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316" y="1382392"/>
            <a:ext cx="7404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Open questions: </a:t>
            </a:r>
            <a:endParaRPr lang="en-US" sz="2000" dirty="0" smtClean="0"/>
          </a:p>
          <a:p>
            <a:r>
              <a:rPr lang="en-US" sz="2000" dirty="0" smtClean="0"/>
              <a:t>quasi-particles</a:t>
            </a:r>
            <a:r>
              <a:rPr lang="en-US" sz="2000" dirty="0"/>
              <a:t>,</a:t>
            </a:r>
            <a:r>
              <a:rPr lang="en-US" sz="2000" dirty="0" smtClean="0"/>
              <a:t> medium interactions</a:t>
            </a:r>
            <a:r>
              <a:rPr lang="en-US" sz="2000" dirty="0"/>
              <a:t>, </a:t>
            </a:r>
            <a:r>
              <a:rPr lang="en-US" sz="2000" dirty="0" smtClean="0"/>
              <a:t>fragmentation/coalescence </a:t>
            </a:r>
            <a:r>
              <a:rPr lang="en-US" sz="2000" dirty="0" smtClean="0"/>
              <a:t>etc.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53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68945"/>
            <a:ext cx="6700981" cy="89975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001643"/>
            <a:ext cx="4931318" cy="2723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sPHENIX is the next flagship heavy ion physics experiment in the US (NSAC LRP2015)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 smtClean="0"/>
              <a:t>MVTX </a:t>
            </a:r>
            <a:r>
              <a:rPr lang="en-US" dirty="0" smtClean="0"/>
              <a:t>upgrade will </a:t>
            </a:r>
            <a:r>
              <a:rPr lang="en-US" dirty="0" smtClean="0"/>
              <a:t>complete QGP heavy flavor physics</a:t>
            </a:r>
          </a:p>
          <a:p>
            <a:pPr lvl="1"/>
            <a:r>
              <a:rPr lang="en-US" dirty="0" smtClean="0"/>
              <a:t>Unambiguous determination of key parameters of QGP properties and interactions</a:t>
            </a:r>
          </a:p>
          <a:p>
            <a:pPr lvl="1"/>
            <a:r>
              <a:rPr lang="en-US" dirty="0" smtClean="0"/>
              <a:t>Precision study of the “inner workings of QGP”(LRP15)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B870-8216-E34D-9DB0-05AE066630A3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25</a:t>
            </a:fld>
            <a:endParaRPr lang="en-US"/>
          </a:p>
        </p:txBody>
      </p:sp>
      <p:grpSp>
        <p:nvGrpSpPr>
          <p:cNvPr id="5" name="Group 76"/>
          <p:cNvGrpSpPr/>
          <p:nvPr/>
        </p:nvGrpSpPr>
        <p:grpSpPr>
          <a:xfrm>
            <a:off x="5223418" y="1919055"/>
            <a:ext cx="3536372" cy="188731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395882" y="1438895"/>
            <a:ext cx="282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</a:t>
            </a:r>
            <a:r>
              <a:rPr lang="en-US" sz="1200" b="1" dirty="0" smtClean="0">
                <a:solidFill>
                  <a:srgbClr val="FF0000"/>
                </a:solidFill>
              </a:rPr>
              <a:t>omplement  </a:t>
            </a:r>
            <a:r>
              <a:rPr lang="en-US" sz="1200" b="1" dirty="0">
                <a:solidFill>
                  <a:srgbClr val="FF0000"/>
                </a:solidFill>
              </a:rPr>
              <a:t>&amp; extend current and future RHIC and LHC QGP programs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21049" y="3663996"/>
            <a:ext cx="23069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srgbClr val="0000FF"/>
                </a:solidFill>
              </a:rPr>
              <a:t>sPHENIX Three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61737" y="3940003"/>
            <a:ext cx="4498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87881" y="3968165"/>
            <a:ext cx="7834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" y="4240086"/>
            <a:ext cx="1895549" cy="18088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6661" y="4208416"/>
            <a:ext cx="2095359" cy="194155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54100" y="4091602"/>
            <a:ext cx="7162800" cy="2088250"/>
            <a:chOff x="1715948" y="4048304"/>
            <a:chExt cx="5570597" cy="1491181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1715948" y="5513969"/>
              <a:ext cx="5570597" cy="25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5651912" y="4048304"/>
              <a:ext cx="1612225" cy="1402083"/>
              <a:chOff x="6036779" y="4204940"/>
              <a:chExt cx="2149633" cy="1869444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6779" y="4204940"/>
                <a:ext cx="2149633" cy="1869444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37660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436889"/>
                <a:ext cx="39156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4557086" y="3927523"/>
            <a:ext cx="1185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Frawley’s Talk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810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2E85-5B43-DB40-AE03-AEE3095404FE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20" y="1424917"/>
            <a:ext cx="8095080" cy="4876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1420" y="427839"/>
            <a:ext cx="6805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  <a:r>
              <a:rPr lang="en-US" sz="2400" baseline="30000" dirty="0"/>
              <a:t>th</a:t>
            </a:r>
            <a:r>
              <a:rPr lang="en-US" sz="2400" dirty="0"/>
              <a:t> sPHENIX </a:t>
            </a:r>
            <a:r>
              <a:rPr lang="en-US" sz="2400" dirty="0" smtClean="0"/>
              <a:t>Collaboration </a:t>
            </a:r>
            <a:r>
              <a:rPr lang="en-US" sz="2400" dirty="0"/>
              <a:t>Meeting at BNL, June </a:t>
            </a:r>
            <a:r>
              <a:rPr lang="en-US" sz="2400" dirty="0" smtClean="0"/>
              <a:t>2017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64 institutions and counting </a:t>
            </a:r>
            <a:r>
              <a:rPr lang="mr-IN" sz="2400" dirty="0" smtClean="0">
                <a:solidFill>
                  <a:srgbClr val="FF0000"/>
                </a:solidFill>
              </a:rPr>
              <a:t>…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0" y="1424917"/>
            <a:ext cx="30607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7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76" y="31010"/>
            <a:ext cx="7535524" cy="104579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sPHENIX </a:t>
            </a:r>
            <a:r>
              <a:rPr lang="en-US" sz="2800" dirty="0" smtClean="0"/>
              <a:t>cross-section view, including envelope for services; TPC  and </a:t>
            </a:r>
            <a:r>
              <a:rPr lang="en-US" sz="2800" dirty="0" smtClean="0"/>
              <a:t>INTT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3B3-1E48-41D5-9398-C905B138FB3B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A880-B2D3-4807-BDF7-0E9263D2574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5" t="-407" r="5466" b="17744"/>
          <a:stretch/>
        </p:blipFill>
        <p:spPr>
          <a:xfrm>
            <a:off x="1762352" y="893395"/>
            <a:ext cx="6379535" cy="59646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5150" y="1384045"/>
            <a:ext cx="28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TPC services (one end)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39135" y="5272754"/>
            <a:ext cx="176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INTT services, (one –end)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412512" y="1753377"/>
            <a:ext cx="1552353" cy="22125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686050" y="4965405"/>
            <a:ext cx="1726462" cy="7549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034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325" y="0"/>
            <a:ext cx="690717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</a:t>
            </a:r>
            <a:r>
              <a:rPr lang="en-US" sz="3600" dirty="0" smtClean="0"/>
              <a:t>xtended </a:t>
            </a:r>
            <a:r>
              <a:rPr lang="en-US" sz="3600" dirty="0" smtClean="0"/>
              <a:t>inner tracker with current outer composite shell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25" y="1201144"/>
            <a:ext cx="8377127" cy="544308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1655-BA94-4418-83AC-642079A1FC15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A880-B2D3-4807-BDF7-0E9263D257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06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1926"/>
            <a:ext cx="7886700" cy="1325563"/>
          </a:xfrm>
        </p:spPr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348623"/>
            <a:ext cx="7886700" cy="29914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sPHENIX collaboration fully engaged toward physics in early 2020s with the baseline </a:t>
            </a:r>
            <a:r>
              <a:rPr lang="en-US" dirty="0" smtClean="0"/>
              <a:t>detectors</a:t>
            </a:r>
            <a:endParaRPr lang="en-US" dirty="0" smtClean="0"/>
          </a:p>
          <a:p>
            <a:r>
              <a:rPr lang="en-US" dirty="0" smtClean="0"/>
              <a:t>MVTX upgrade  will bring in the 3</a:t>
            </a:r>
            <a:r>
              <a:rPr lang="en-US" baseline="30000" dirty="0" smtClean="0"/>
              <a:t>rd</a:t>
            </a:r>
            <a:r>
              <a:rPr lang="en-US" dirty="0" smtClean="0"/>
              <a:t> science pillar </a:t>
            </a:r>
            <a:r>
              <a:rPr lang="mr-IN" dirty="0" smtClean="0"/>
              <a:t>–</a:t>
            </a:r>
            <a:r>
              <a:rPr lang="en-US" dirty="0" smtClean="0"/>
              <a:t> open heavy flavor physics and </a:t>
            </a:r>
            <a:r>
              <a:rPr lang="en-US" dirty="0" smtClean="0"/>
              <a:t>more</a:t>
            </a:r>
            <a:endParaRPr lang="en-US" dirty="0" smtClean="0"/>
          </a:p>
          <a:p>
            <a:r>
              <a:rPr lang="en-US" dirty="0" smtClean="0"/>
              <a:t>Strong support from the community, LANL LDRD etc. </a:t>
            </a:r>
          </a:p>
          <a:p>
            <a:r>
              <a:rPr lang="en-US" dirty="0" smtClean="0"/>
              <a:t>Great opportunity to advance our understanding of the inner workings of QGP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F00F-DCB0-6E41-9B7C-A3D4616B35D3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29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01700" y="5422900"/>
            <a:ext cx="70739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44600" y="52705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73300" y="52832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02000" y="52705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4000" y="52705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64300" y="52705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5328" y="512818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2017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88128" y="514088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484157" y="51493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538257" y="51366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2020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90757" y="51239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2021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570257" y="51112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00557" y="512393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2023+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4318000" y="52705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7826" y="4673092"/>
            <a:ext cx="115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sPHENIX: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397000" y="4680765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CD-1</a:t>
            </a: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69036" y="5840116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MVTX: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484157" y="5840116"/>
            <a:ext cx="138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Construction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398462" y="4699299"/>
            <a:ext cx="997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beam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293304" y="4682631"/>
            <a:ext cx="127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</a:t>
            </a:r>
            <a:r>
              <a:rPr lang="en-US" smtClean="0"/>
              <a:t>nstallation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307118" y="5734887"/>
            <a:ext cx="1001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Full </a:t>
            </a:r>
          </a:p>
          <a:p>
            <a:r>
              <a:rPr lang="en-US" dirty="0" smtClean="0"/>
              <a:t>proposal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470287" y="5827695"/>
            <a:ext cx="127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</a:t>
            </a:r>
            <a:r>
              <a:rPr lang="en-US" smtClean="0"/>
              <a:t>nstallation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426200" y="5822677"/>
            <a:ext cx="144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Day-1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18" y="430839"/>
            <a:ext cx="8127262" cy="848707"/>
          </a:xfrm>
        </p:spPr>
        <p:txBody>
          <a:bodyPr>
            <a:normAutofit/>
          </a:bodyPr>
          <a:lstStyle/>
          <a:p>
            <a:r>
              <a:rPr lang="en-US" sz="2700" dirty="0"/>
              <a:t>sPHENIX </a:t>
            </a:r>
            <a:r>
              <a:rPr lang="mr-IN" sz="2700" dirty="0"/>
              <a:t>–</a:t>
            </a:r>
            <a:r>
              <a:rPr lang="en-US" sz="2700" dirty="0"/>
              <a:t> the Next Generation HI Experiment @RHIC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414" y="1239265"/>
            <a:ext cx="4905036" cy="12698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To study the inner workings </a:t>
            </a:r>
            <a:r>
              <a:rPr lang="en-US" smtClean="0"/>
              <a:t>of </a:t>
            </a:r>
            <a:r>
              <a:rPr lang="en-US" smtClean="0"/>
              <a:t>QGP</a:t>
            </a:r>
            <a:endParaRPr lang="en-US" dirty="0" smtClean="0"/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Heavy flavors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7" descr="Screen Shot 2017-06-01 at 10.15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363" y="1279546"/>
            <a:ext cx="3398504" cy="271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14" y="1821265"/>
            <a:ext cx="1728654" cy="1957919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F6A37-C845-DC4F-AFBF-1BA3761D64B6}" type="datetime1">
              <a:rPr lang="en-US" smtClean="0"/>
              <a:t>10/29/17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</a:t>
            </a:fld>
            <a:endParaRPr lang="en-US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291414" y="2790632"/>
            <a:ext cx="3176382" cy="356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083" y="4311310"/>
            <a:ext cx="5228835" cy="24101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31094" y="4037744"/>
            <a:ext cx="238398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US DOE NSAC LRP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91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332984"/>
            <a:ext cx="6858000" cy="1114815"/>
          </a:xfrm>
        </p:spPr>
        <p:txBody>
          <a:bodyPr>
            <a:normAutofit/>
          </a:bodyPr>
          <a:lstStyle/>
          <a:p>
            <a:r>
              <a:rPr lang="en-US" sz="2700" smtClean="0"/>
              <a:t>MVTX Funding </a:t>
            </a:r>
            <a:r>
              <a:rPr lang="en-US" sz="2700" dirty="0"/>
              <a:t>&amp; Schedule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50" y="1549400"/>
            <a:ext cx="8020050" cy="4521199"/>
          </a:xfrm>
        </p:spPr>
        <p:txBody>
          <a:bodyPr>
            <a:normAutofit/>
          </a:bodyPr>
          <a:lstStyle/>
          <a:p>
            <a:r>
              <a:rPr lang="en-US" dirty="0" smtClean="0"/>
              <a:t>Tied to sPHENIX and ALICE schedule </a:t>
            </a:r>
          </a:p>
          <a:p>
            <a:pPr lvl="1"/>
            <a:r>
              <a:rPr lang="en-US" dirty="0" smtClean="0"/>
              <a:t>Stave production </a:t>
            </a:r>
          </a:p>
          <a:p>
            <a:pPr lvl="1"/>
            <a:r>
              <a:rPr lang="en-US" dirty="0" smtClean="0"/>
              <a:t>Readout electronics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inimize technical risk and R&amp;D cost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Cost based on ALICE/ITS and similar recent STAR &amp; PHENIX upgrade projects</a:t>
            </a:r>
          </a:p>
          <a:p>
            <a:pPr lvl="1"/>
            <a:r>
              <a:rPr lang="en-US" dirty="0" smtClean="0"/>
              <a:t>STAR HFT</a:t>
            </a:r>
          </a:p>
          <a:p>
            <a:pPr lvl="1"/>
            <a:r>
              <a:rPr lang="en-US" dirty="0" smtClean="0"/>
              <a:t>PHENIX FVTX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E156-6D61-A24E-A66E-F1DB2850F920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sPHENIX ready for installation: 4/2021</a:t>
            </a:r>
          </a:p>
          <a:p>
            <a:r>
              <a:rPr lang="en-US" dirty="0"/>
              <a:t>sPHENIX installed and ready for commission 7/2022</a:t>
            </a:r>
          </a:p>
          <a:p>
            <a:r>
              <a:rPr lang="en-US" dirty="0"/>
              <a:t>sPHENIX commission complete 9/2022</a:t>
            </a:r>
          </a:p>
          <a:p>
            <a:r>
              <a:rPr lang="en-US" dirty="0"/>
              <a:t>First beam   1/2023</a:t>
            </a:r>
          </a:p>
          <a:p>
            <a:r>
              <a:rPr lang="en-US" dirty="0"/>
              <a:t>sPHENIX CD-4      1/2024</a:t>
            </a:r>
          </a:p>
          <a:p>
            <a:endParaRPr lang="en-US" dirty="0" smtClean="0"/>
          </a:p>
          <a:p>
            <a:r>
              <a:rPr lang="en-US" dirty="0" smtClean="0"/>
              <a:t>Install </a:t>
            </a:r>
            <a:r>
              <a:rPr lang="en-US" dirty="0"/>
              <a:t>INTT   4/22/2022</a:t>
            </a:r>
          </a:p>
          <a:p>
            <a:endParaRPr lang="en-US" dirty="0"/>
          </a:p>
          <a:p>
            <a:r>
              <a:rPr lang="en-US" dirty="0"/>
              <a:t>MVTX ready for installation: ~1/2022  (</a:t>
            </a:r>
            <a:r>
              <a:rPr lang="en-US" dirty="0" smtClean="0"/>
              <a:t>or </a:t>
            </a:r>
            <a:r>
              <a:rPr lang="en-US" dirty="0"/>
              <a:t>with INTT, ~4/2022)</a:t>
            </a:r>
          </a:p>
          <a:p>
            <a:r>
              <a:rPr lang="en-US" dirty="0"/>
              <a:t>MVTX installed and ready for commission  7/2022</a:t>
            </a:r>
          </a:p>
          <a:p>
            <a:r>
              <a:rPr lang="en-US" dirty="0"/>
              <a:t>MVTX ready for beam:  1/2023   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898526"/>
            <a:ext cx="7886700" cy="1325563"/>
          </a:xfrm>
        </p:spPr>
        <p:txBody>
          <a:bodyPr/>
          <a:lstStyle/>
          <a:p>
            <a:r>
              <a:rPr lang="en-US" dirty="0" smtClean="0"/>
              <a:t>B-&gt;D-&gt;</a:t>
            </a:r>
            <a:r>
              <a:rPr lang="en-US" dirty="0" err="1" smtClean="0"/>
              <a:t>K+pi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7F42-6B4C-8D47-999E-7C5796583A48}" type="datetime1">
              <a:rPr lang="en-US" smtClean="0"/>
              <a:t>10/31/17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3" descr="Screen Shot 2017-03-07 at 12.27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01" y="2962275"/>
            <a:ext cx="3494105" cy="339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D0Significance_0_10_comp-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06688"/>
            <a:ext cx="3886200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Screen Shot 2017-06-01 at 10.56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2275"/>
            <a:ext cx="19970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952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83" y="224265"/>
            <a:ext cx="7225871" cy="994172"/>
          </a:xfrm>
        </p:spPr>
        <p:txBody>
          <a:bodyPr>
            <a:noAutofit/>
          </a:bodyPr>
          <a:lstStyle/>
          <a:p>
            <a:r>
              <a:rPr lang="en-US" sz="3600" dirty="0" smtClean="0"/>
              <a:t>Heavy Quarks - Unique Probe of QGP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386" y="1362081"/>
            <a:ext cx="4697629" cy="291655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Study mass dependence</a:t>
            </a:r>
          </a:p>
          <a:p>
            <a:pPr lvl="1"/>
            <a:r>
              <a:rPr lang="en-US" dirty="0" smtClean="0"/>
              <a:t>Jet </a:t>
            </a:r>
            <a:r>
              <a:rPr lang="en-US" dirty="0" smtClean="0"/>
              <a:t>quenching, </a:t>
            </a:r>
            <a:r>
              <a:rPr lang="en-US" dirty="0" err="1" smtClean="0"/>
              <a:t>hadronization</a:t>
            </a:r>
            <a:r>
              <a:rPr lang="en-US" dirty="0" smtClean="0"/>
              <a:t>  </a:t>
            </a:r>
            <a:endParaRPr lang="en-US" dirty="0" smtClean="0"/>
          </a:p>
          <a:p>
            <a:pPr lvl="1"/>
            <a:r>
              <a:rPr lang="en-US" dirty="0" smtClean="0"/>
              <a:t>Collectivity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interaction </a:t>
            </a:r>
            <a:r>
              <a:rPr lang="en-US" dirty="0" smtClean="0"/>
              <a:t>with medium</a:t>
            </a:r>
          </a:p>
          <a:p>
            <a:r>
              <a:rPr lang="en-US" dirty="0" smtClean="0"/>
              <a:t>Access QGP properties </a:t>
            </a:r>
            <a:endParaRPr lang="en-US" dirty="0" smtClean="0"/>
          </a:p>
          <a:p>
            <a:pPr lvl="1"/>
            <a:r>
              <a:rPr lang="en-US" dirty="0" smtClean="0"/>
              <a:t>Diffusions, transport coefficients etc.</a:t>
            </a:r>
          </a:p>
          <a:p>
            <a:r>
              <a:rPr lang="en-US" dirty="0" smtClean="0"/>
              <a:t>Distinct</a:t>
            </a:r>
            <a:r>
              <a:rPr lang="en-US" dirty="0" smtClean="0"/>
              <a:t> experimental signatures</a:t>
            </a:r>
          </a:p>
          <a:p>
            <a:pPr lvl="1"/>
            <a:r>
              <a:rPr lang="en-US" dirty="0" smtClean="0"/>
              <a:t>Displaced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vtx</a:t>
            </a:r>
            <a:endParaRPr lang="en-US" dirty="0" smtClean="0"/>
          </a:p>
          <a:p>
            <a:pPr lvl="1"/>
            <a:r>
              <a:rPr lang="en-US" dirty="0" smtClean="0"/>
              <a:t>Heavy mass,  &gt;&gt; Λ</a:t>
            </a:r>
            <a:r>
              <a:rPr lang="en-US" baseline="-25000" dirty="0" smtClean="0"/>
              <a:t>QCD</a:t>
            </a:r>
            <a:r>
              <a:rPr lang="en-US" dirty="0" smtClean="0"/>
              <a:t>   </a:t>
            </a:r>
          </a:p>
          <a:p>
            <a:r>
              <a:rPr lang="en-US" dirty="0" smtClean="0"/>
              <a:t>Theoretical controls</a:t>
            </a:r>
          </a:p>
          <a:p>
            <a:pPr lvl="1"/>
            <a:r>
              <a:rPr lang="en-US" dirty="0" err="1" smtClean="0"/>
              <a:t>pQCD</a:t>
            </a:r>
            <a:endParaRPr lang="en-US" dirty="0" smtClean="0"/>
          </a:p>
          <a:p>
            <a:pPr lvl="1"/>
            <a:r>
              <a:rPr lang="en-US" dirty="0" smtClean="0"/>
              <a:t>LQCD</a:t>
            </a:r>
            <a:endParaRPr lang="en-US" dirty="0"/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080261" y="5285169"/>
            <a:ext cx="7413581" cy="1504555"/>
            <a:chOff x="533400" y="4343400"/>
            <a:chExt cx="8439820" cy="143624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15" name="Straight Arrow Connector 14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16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2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3" name="TextBox 22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26" name="TextBox 25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7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8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9078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>
                  <a:latin typeface="Symbol" charset="2"/>
                </a:rPr>
                <a:t>L</a:t>
              </a:r>
              <a:r>
                <a:rPr lang="en-US" altLang="en-US" sz="1200" i="1" baseline="-25000"/>
                <a:t>QCD</a:t>
              </a:r>
            </a:p>
          </p:txBody>
        </p:sp>
        <p:sp>
          <p:nvSpPr>
            <p:cNvPr id="9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QGP</a:t>
              </a:r>
            </a:p>
          </p:txBody>
        </p:sp>
        <p:sp>
          <p:nvSpPr>
            <p:cNvPr id="10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2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3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c</a:t>
              </a:r>
            </a:p>
          </p:txBody>
        </p:sp>
        <p:sp>
          <p:nvSpPr>
            <p:cNvPr id="14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27" name="Content Placeholder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6" b="33981"/>
          <a:stretch>
            <a:fillRect/>
          </a:stretch>
        </p:blipFill>
        <p:spPr bwMode="auto">
          <a:xfrm>
            <a:off x="4787052" y="1321249"/>
            <a:ext cx="3728298" cy="350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83" y="3749131"/>
            <a:ext cx="2133417" cy="151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DF4E-773E-F843-8840-65D9D39DA287}" type="datetime1">
              <a:rPr lang="en-US" smtClean="0"/>
              <a:t>10/29/17</a:t>
            </a:fld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2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8062"/>
            <a:ext cx="7886700" cy="994172"/>
          </a:xfrm>
        </p:spPr>
        <p:txBody>
          <a:bodyPr/>
          <a:lstStyle/>
          <a:p>
            <a:r>
              <a:rPr lang="en-US" dirty="0" smtClean="0"/>
              <a:t>Charm R</a:t>
            </a:r>
            <a:r>
              <a:rPr lang="en-US" baseline="-25000" dirty="0" smtClean="0"/>
              <a:t>AA</a:t>
            </a:r>
            <a:endParaRPr lang="en-US" baseline="-25000" dirty="0"/>
          </a:p>
        </p:txBody>
      </p:sp>
      <p:pic>
        <p:nvPicPr>
          <p:cNvPr id="4" name="Picture 11" descr="Screen Shot 2017-02-09 at 10.0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92" y="2846470"/>
            <a:ext cx="3924534" cy="347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Screen Shot 2017-02-09 at 10.56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921229"/>
            <a:ext cx="4264025" cy="340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878946" y="1140830"/>
            <a:ext cx="7688130" cy="1392689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</a:pPr>
            <a:r>
              <a:rPr lang="en-US" altLang="en-US" sz="1800" i="1" dirty="0"/>
              <a:t>R</a:t>
            </a:r>
            <a:r>
              <a:rPr lang="en-US" altLang="en-US" sz="1800" baseline="-25000" dirty="0"/>
              <a:t>AA </a:t>
            </a:r>
            <a:r>
              <a:rPr lang="en-US" altLang="en-US" sz="1800" dirty="0"/>
              <a:t>(D-meson) ~ </a:t>
            </a:r>
            <a:r>
              <a:rPr lang="en-US" altLang="en-US" sz="1800" i="1" dirty="0"/>
              <a:t>R</a:t>
            </a:r>
            <a:r>
              <a:rPr lang="en-US" altLang="en-US" sz="1800" baseline="-25000" dirty="0"/>
              <a:t>AA</a:t>
            </a:r>
            <a:r>
              <a:rPr lang="en-US" altLang="en-US" sz="1800" dirty="0"/>
              <a:t> (h) at high </a:t>
            </a:r>
            <a:r>
              <a:rPr lang="en-US" altLang="en-US" sz="1800" i="1" dirty="0" err="1"/>
              <a:t>p</a:t>
            </a:r>
            <a:r>
              <a:rPr lang="en-US" altLang="en-US" sz="1800" baseline="-25000" dirty="0" err="1"/>
              <a:t>T</a:t>
            </a:r>
            <a:r>
              <a:rPr lang="en-US" altLang="en-US" sz="1800" dirty="0"/>
              <a:t> ~&gt; 4 GeV/c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800" dirty="0"/>
              <a:t>significant suppression of charmed hadron </a:t>
            </a:r>
            <a:r>
              <a:rPr lang="en-US" altLang="en-US" sz="1800" i="1" dirty="0"/>
              <a:t>R</a:t>
            </a:r>
            <a:r>
              <a:rPr lang="en-US" altLang="en-US" sz="1800" baseline="-25000" dirty="0"/>
              <a:t>AA</a:t>
            </a:r>
            <a:r>
              <a:rPr lang="en-US" altLang="en-US" sz="1800" dirty="0"/>
              <a:t> in central A+A collisions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800" dirty="0"/>
              <a:t>strong charm-medium interactions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800" dirty="0"/>
              <a:t>mass effect </a:t>
            </a:r>
            <a:r>
              <a:rPr lang="en-US" altLang="en-US" sz="1800" dirty="0" smtClean="0"/>
              <a:t>expected important </a:t>
            </a:r>
            <a:r>
              <a:rPr lang="en-US" altLang="en-US" sz="1800" dirty="0"/>
              <a:t>at low </a:t>
            </a:r>
            <a:r>
              <a:rPr lang="en-US" altLang="en-US" sz="1800" dirty="0" err="1"/>
              <a:t>pT</a:t>
            </a:r>
            <a:r>
              <a:rPr lang="en-US" altLang="en-US" sz="1800" dirty="0"/>
              <a:t>, dead-cone </a:t>
            </a:r>
            <a:r>
              <a:rPr lang="en-US" altLang="en-US" sz="1800" dirty="0" smtClean="0"/>
              <a:t>effects etc.</a:t>
            </a:r>
            <a:endParaRPr lang="en-US" altLang="en-US" sz="18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B4F9-F389-8F41-8B98-BD47AF45C755}" type="datetime1">
              <a:rPr lang="en-US" smtClean="0"/>
              <a:t>10/29/17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1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33" y="311701"/>
            <a:ext cx="7886700" cy="994172"/>
          </a:xfrm>
        </p:spPr>
        <p:txBody>
          <a:bodyPr/>
          <a:lstStyle/>
          <a:p>
            <a:r>
              <a:rPr lang="en-US" dirty="0" smtClean="0"/>
              <a:t>Charm 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7" name="Picture 7" descr="v2CompareWithData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743938"/>
            <a:ext cx="4394200" cy="312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0v2_LHC_QM17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82" y="2743939"/>
            <a:ext cx="4336717" cy="312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184443" y="1365063"/>
            <a:ext cx="5716630" cy="772006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2000" dirty="0"/>
              <a:t> </a:t>
            </a:r>
            <a:r>
              <a:rPr lang="en-US" altLang="en-US" sz="2000" i="1" dirty="0"/>
              <a:t>v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of </a:t>
            </a:r>
            <a:r>
              <a:rPr lang="en-US" altLang="en-US" sz="2000" i="1" dirty="0"/>
              <a:t>D</a:t>
            </a:r>
            <a:r>
              <a:rPr lang="en-US" altLang="en-US" sz="2000" baseline="30000" dirty="0"/>
              <a:t>0</a:t>
            </a:r>
            <a:r>
              <a:rPr lang="en-US" altLang="en-US" sz="2000" dirty="0"/>
              <a:t> follows the same trend as light hadrons</a:t>
            </a:r>
          </a:p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2000" dirty="0" smtClean="0"/>
              <a:t>Strong </a:t>
            </a:r>
            <a:r>
              <a:rPr lang="en-US" altLang="en-US" sz="2000" dirty="0"/>
              <a:t>coupling </a:t>
            </a:r>
            <a:r>
              <a:rPr lang="en-US" altLang="en-US" sz="2000" dirty="0" smtClean="0"/>
              <a:t>with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medium at low </a:t>
            </a:r>
            <a:r>
              <a:rPr lang="en-US" altLang="en-US" sz="2000" dirty="0" err="1"/>
              <a:t>pT</a:t>
            </a:r>
            <a:r>
              <a:rPr lang="en-US" altLang="en-US" sz="2000" dirty="0"/>
              <a:t>?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8B97-BEE5-954D-877C-BA54223B1782}" type="datetime1">
              <a:rPr lang="en-US" smtClean="0"/>
              <a:t>10/29/17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2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3227"/>
            <a:ext cx="7886700" cy="994172"/>
          </a:xfrm>
        </p:spPr>
        <p:txBody>
          <a:bodyPr/>
          <a:lstStyle/>
          <a:p>
            <a:r>
              <a:rPr lang="en-US" dirty="0" smtClean="0"/>
              <a:t>Beauty?</a:t>
            </a:r>
            <a:endParaRPr lang="en-US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01699" y="1643414"/>
            <a:ext cx="4878259" cy="710451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350" dirty="0"/>
              <a:t> </a:t>
            </a:r>
            <a:r>
              <a:rPr lang="en-US" altLang="en-US" sz="1800" i="1" dirty="0"/>
              <a:t>R</a:t>
            </a:r>
            <a:r>
              <a:rPr lang="en-US" altLang="en-US" sz="1800" baseline="-25000" dirty="0"/>
              <a:t>AA </a:t>
            </a:r>
            <a:r>
              <a:rPr lang="en-US" altLang="en-US" sz="1800" dirty="0"/>
              <a:t>(B-&gt;e) &gt; </a:t>
            </a:r>
            <a:r>
              <a:rPr lang="en-US" altLang="en-US" sz="1800" i="1" dirty="0"/>
              <a:t>R</a:t>
            </a:r>
            <a:r>
              <a:rPr lang="en-US" altLang="en-US" sz="1800" baseline="-25000" dirty="0"/>
              <a:t>AA</a:t>
            </a:r>
            <a:r>
              <a:rPr lang="en-US" altLang="en-US" sz="1800" dirty="0"/>
              <a:t> (D-&gt;e, h) @low </a:t>
            </a:r>
            <a:r>
              <a:rPr lang="en-US" altLang="en-US" sz="1800" dirty="0" err="1"/>
              <a:t>pT</a:t>
            </a:r>
            <a:endParaRPr lang="en-US" altLang="en-US" sz="1800" dirty="0"/>
          </a:p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800" i="1" dirty="0"/>
              <a:t> B</a:t>
            </a:r>
            <a:r>
              <a:rPr lang="en-US" altLang="en-US" sz="1800" baseline="30000" dirty="0"/>
              <a:t>+</a:t>
            </a:r>
            <a:r>
              <a:rPr lang="en-US" altLang="en-US" sz="1800" dirty="0"/>
              <a:t> &amp; b-jet ~ light hadrons &amp; charm @high </a:t>
            </a:r>
            <a:r>
              <a:rPr lang="en-US" altLang="en-US" sz="1800" dirty="0" err="1"/>
              <a:t>pT</a:t>
            </a:r>
            <a:endParaRPr lang="en-US" altLang="en-US" sz="1800" dirty="0"/>
          </a:p>
        </p:txBody>
      </p:sp>
      <p:pic>
        <p:nvPicPr>
          <p:cNvPr id="14" name="Picture 10" descr="Screen Shot 2017-02-09 at 8.5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100" y="2690019"/>
            <a:ext cx="3337915" cy="276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45913" y="2672528"/>
            <a:ext cx="3022874" cy="2787356"/>
            <a:chOff x="798175" y="2443693"/>
            <a:chExt cx="4864687" cy="3964899"/>
          </a:xfrm>
        </p:grpSpPr>
        <p:grpSp>
          <p:nvGrpSpPr>
            <p:cNvPr id="10" name="Group 2"/>
            <p:cNvGrpSpPr>
              <a:grpSpLocks/>
            </p:cNvGrpSpPr>
            <p:nvPr/>
          </p:nvGrpSpPr>
          <p:grpSpPr bwMode="auto">
            <a:xfrm>
              <a:off x="798175" y="2443693"/>
              <a:ext cx="4864687" cy="3964899"/>
              <a:chOff x="5410200" y="1143001"/>
              <a:chExt cx="3232014" cy="2958192"/>
            </a:xfrm>
          </p:grpSpPr>
          <p:pic>
            <p:nvPicPr>
              <p:cNvPr id="11" name="Picture 9" descr="Screen Shot 2017-02-07 at 1.42.28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0200" y="1143001"/>
                <a:ext cx="3200400" cy="2551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0" descr="Screen Shot 2017-02-07 at 1.42.39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9271" y="3733800"/>
                <a:ext cx="2862943" cy="367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4332578" y="2817689"/>
              <a:ext cx="1308424" cy="311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825" i="1" dirty="0"/>
                <a:t>STAR, QM17</a:t>
              </a:r>
            </a:p>
          </p:txBody>
        </p:sp>
      </p:grpSp>
      <p:pic>
        <p:nvPicPr>
          <p:cNvPr id="16" name="Picture 11" descr="Screen Shot 2017-02-08 at 12.53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533" y="2732940"/>
            <a:ext cx="2870467" cy="2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77675" y="1305558"/>
            <a:ext cx="299210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Highly desired: </a:t>
            </a:r>
          </a:p>
          <a:p>
            <a:r>
              <a:rPr lang="en-US" sz="2100" dirty="0">
                <a:solidFill>
                  <a:srgbClr val="FF0000"/>
                </a:solidFill>
              </a:rPr>
              <a:t>precision measurements </a:t>
            </a:r>
            <a:endParaRPr lang="en-US" sz="2100" dirty="0" smtClean="0">
              <a:solidFill>
                <a:srgbClr val="FF0000"/>
              </a:solidFill>
            </a:endParaRPr>
          </a:p>
          <a:p>
            <a:r>
              <a:rPr lang="en-US" sz="2100" dirty="0" smtClean="0">
                <a:solidFill>
                  <a:srgbClr val="FF0000"/>
                </a:solidFill>
              </a:rPr>
              <a:t>of B @</a:t>
            </a:r>
            <a:r>
              <a:rPr lang="en-US" sz="2100" dirty="0" err="1" smtClean="0">
                <a:solidFill>
                  <a:srgbClr val="FF0000"/>
                </a:solidFill>
              </a:rPr>
              <a:t>pT</a:t>
            </a:r>
            <a:r>
              <a:rPr lang="en-US" sz="2100" dirty="0" smtClean="0">
                <a:solidFill>
                  <a:srgbClr val="FF0000"/>
                </a:solidFill>
              </a:rPr>
              <a:t> ~</a:t>
            </a:r>
            <a:r>
              <a:rPr lang="en-US" sz="2100" i="1" dirty="0" smtClean="0">
                <a:solidFill>
                  <a:srgbClr val="FF0000"/>
                </a:solidFill>
              </a:rPr>
              <a:t>O</a:t>
            </a:r>
            <a:r>
              <a:rPr lang="en-US" sz="2100" dirty="0" smtClean="0">
                <a:solidFill>
                  <a:srgbClr val="FF0000"/>
                </a:solidFill>
              </a:rPr>
              <a:t>(</a:t>
            </a:r>
            <a:r>
              <a:rPr lang="en-US" sz="2100" dirty="0" err="1" smtClean="0">
                <a:solidFill>
                  <a:srgbClr val="FF0000"/>
                </a:solidFill>
              </a:rPr>
              <a:t>m</a:t>
            </a:r>
            <a:r>
              <a:rPr lang="en-US" sz="2100" baseline="-25000" dirty="0" err="1" smtClean="0">
                <a:solidFill>
                  <a:srgbClr val="FF0000"/>
                </a:solidFill>
              </a:rPr>
              <a:t>b</a:t>
            </a:r>
            <a:r>
              <a:rPr lang="en-US" sz="2100" dirty="0" smtClean="0">
                <a:solidFill>
                  <a:srgbClr val="FF0000"/>
                </a:solidFill>
              </a:rPr>
              <a:t>)  </a:t>
            </a:r>
            <a:endParaRPr lang="en-US" sz="2100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0DDD-207F-0947-A4A5-BF25D1C1BF69}" type="datetime1">
              <a:rPr lang="en-US" smtClean="0"/>
              <a:t>10/29/17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7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2682" y="235551"/>
            <a:ext cx="7277100" cy="879007"/>
          </a:xfrm>
        </p:spPr>
        <p:txBody>
          <a:bodyPr>
            <a:noAutofit/>
          </a:bodyPr>
          <a:lstStyle/>
          <a:p>
            <a:r>
              <a:rPr lang="en-US" sz="3600" dirty="0" smtClean="0"/>
              <a:t>MVTX:MAPS-based </a:t>
            </a:r>
            <a:r>
              <a:rPr lang="en-US" sz="3600" dirty="0"/>
              <a:t>Vertex </a:t>
            </a:r>
            <a:r>
              <a:rPr lang="en-US" sz="3600" dirty="0" smtClean="0"/>
              <a:t>Detector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FDD9-D472-E34F-9FC8-30754FA143A8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3" t="39796" r="9047" b="25204"/>
          <a:stretch/>
        </p:blipFill>
        <p:spPr bwMode="auto">
          <a:xfrm>
            <a:off x="4510386" y="2265221"/>
            <a:ext cx="3366580" cy="1545833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9" t="62551" r="10102" b="19592"/>
          <a:stretch/>
        </p:blipFill>
        <p:spPr bwMode="auto">
          <a:xfrm>
            <a:off x="4520121" y="3925352"/>
            <a:ext cx="3366580" cy="793353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14269" y="1246343"/>
            <a:ext cx="7348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 separate upgrade project for the </a:t>
            </a:r>
            <a:r>
              <a:rPr lang="en-US" sz="2000">
                <a:solidFill>
                  <a:srgbClr val="FF0000"/>
                </a:solidFill>
              </a:rPr>
              <a:t>baseline </a:t>
            </a:r>
            <a:r>
              <a:rPr lang="en-US" sz="2000" smtClean="0">
                <a:solidFill>
                  <a:srgbClr val="FF0000"/>
                </a:solidFill>
              </a:rPr>
              <a:t>sPHENIX: </a:t>
            </a:r>
            <a:r>
              <a:rPr lang="en-US" sz="2000" b="1" dirty="0">
                <a:solidFill>
                  <a:srgbClr val="FF0000"/>
                </a:solidFill>
              </a:rPr>
              <a:t>Jet + B-tagging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0386" y="4961717"/>
            <a:ext cx="3366580" cy="692497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500" dirty="0"/>
              <a:t>Parallel Activities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solidFill>
                  <a:srgbClr val="FF0000"/>
                </a:solidFill>
              </a:rPr>
              <a:t>MAPS-based Vertex Detector  (MVTX)</a:t>
            </a:r>
          </a:p>
          <a:p>
            <a:pPr marL="214313" indent="-214313">
              <a:buFontTx/>
              <a:buChar char="-"/>
            </a:pPr>
            <a:r>
              <a:rPr lang="en-US" sz="1200" dirty="0"/>
              <a:t>Intermediate Silicon Strip Tracker (INTT)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9801" y="1872168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Baseline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99801" y="5738649"/>
            <a:ext cx="3587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Inner tracking system </a:t>
            </a:r>
            <a:r>
              <a:rPr lang="en-US" sz="1600" dirty="0" smtClean="0">
                <a:solidFill>
                  <a:srgbClr val="FF0000"/>
                </a:solidFill>
              </a:rPr>
              <a:t>u</a:t>
            </a:r>
            <a:r>
              <a:rPr lang="en-US" sz="1600" dirty="0" smtClean="0">
                <a:solidFill>
                  <a:srgbClr val="FF0000"/>
                </a:solidFill>
              </a:rPr>
              <a:t>pgrades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438150" y="1994641"/>
            <a:ext cx="3176382" cy="356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905001" y="3743325"/>
            <a:ext cx="2537114" cy="1530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64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0" y="0"/>
            <a:ext cx="7112000" cy="1325563"/>
          </a:xfrm>
        </p:spPr>
        <p:txBody>
          <a:bodyPr/>
          <a:lstStyle/>
          <a:p>
            <a:r>
              <a:rPr lang="en-US" dirty="0" smtClean="0"/>
              <a:t>Central Tracking Systems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F00F-DCB0-6E41-9B7C-A3D4616B35D3}" type="datetime1">
              <a:rPr lang="en-US" smtClean="0"/>
              <a:t>10/30/17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174"/>
            <a:ext cx="9144000" cy="50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2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5886</TotalTime>
  <Words>1359</Words>
  <Application>Microsoft Macintosh PowerPoint</Application>
  <PresentationFormat>On-screen Show (4:3)</PresentationFormat>
  <Paragraphs>395</Paragraphs>
  <Slides>32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Calibri</vt:lpstr>
      <vt:lpstr>Calibri Light</vt:lpstr>
      <vt:lpstr>Mangal</vt:lpstr>
      <vt:lpstr>ＭＳ Ｐゴシック</vt:lpstr>
      <vt:lpstr>宋体</vt:lpstr>
      <vt:lpstr>Arial</vt:lpstr>
      <vt:lpstr>Symbol</vt:lpstr>
      <vt:lpstr>Times New Roman</vt:lpstr>
      <vt:lpstr>Office Theme</vt:lpstr>
      <vt:lpstr>Image</vt:lpstr>
      <vt:lpstr>Equation</vt:lpstr>
      <vt:lpstr>sPHENIX MVTX Upgrade</vt:lpstr>
      <vt:lpstr>Outline</vt:lpstr>
      <vt:lpstr>sPHENIX – the Next Generation HI Experiment @RHIC</vt:lpstr>
      <vt:lpstr>Heavy Quarks - Unique Probe of QGP</vt:lpstr>
      <vt:lpstr>Charm RAA</vt:lpstr>
      <vt:lpstr>Charm V2</vt:lpstr>
      <vt:lpstr>Beauty?</vt:lpstr>
      <vt:lpstr>MVTX:MAPS-based Vertex Detector</vt:lpstr>
      <vt:lpstr>Central Tracking Systems</vt:lpstr>
      <vt:lpstr>MVTX Proposal</vt:lpstr>
      <vt:lpstr>ALPIDE/MAPS Timing &amp; Trigger</vt:lpstr>
      <vt:lpstr>sPHENIX vs ALICE Specifications </vt:lpstr>
      <vt:lpstr>RHIC Multi-Year Plan:  sPHENIX 2022-2026+</vt:lpstr>
      <vt:lpstr>MVTX Proposal Status</vt:lpstr>
      <vt:lpstr>MVTX Readout and Control R&amp;D at LANL</vt:lpstr>
      <vt:lpstr>R&amp;D at LANL</vt:lpstr>
      <vt:lpstr>Section view of sPHENIX inner detector  assembly the ALICE service barrel has been modified – shortened</vt:lpstr>
      <vt:lpstr>Simulation for b-jet and B-meson</vt:lpstr>
      <vt:lpstr>Physics Channels Simulated:  Open Charm and Beauty</vt:lpstr>
      <vt:lpstr>Tracking Performance with Full GEANT</vt:lpstr>
      <vt:lpstr>B-jet tagging</vt:lpstr>
      <vt:lpstr>B-hadron Tagging </vt:lpstr>
      <vt:lpstr>Projected RAA </vt:lpstr>
      <vt:lpstr>Project Elliptical Flow v2</vt:lpstr>
      <vt:lpstr>Summary</vt:lpstr>
      <vt:lpstr>PowerPoint Presentation</vt:lpstr>
      <vt:lpstr>sPHENIX cross-section view, including envelope for services; TPC  and INTT</vt:lpstr>
      <vt:lpstr>Extended inner tracker with current outer composite shell</vt:lpstr>
      <vt:lpstr>Outlook</vt:lpstr>
      <vt:lpstr>MVTX Funding &amp; Schedule</vt:lpstr>
      <vt:lpstr>Schedule</vt:lpstr>
      <vt:lpstr>B-&gt;D-&gt;K+pi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Ming Liu</cp:lastModifiedBy>
  <cp:revision>231</cp:revision>
  <cp:lastPrinted>2017-10-31T21:04:37Z</cp:lastPrinted>
  <dcterms:created xsi:type="dcterms:W3CDTF">2017-10-23T21:53:46Z</dcterms:created>
  <dcterms:modified xsi:type="dcterms:W3CDTF">2017-10-31T21:05:02Z</dcterms:modified>
</cp:coreProperties>
</file>