
<file path=[Content_Types].xml><?xml version="1.0" encoding="utf-8"?>
<Types xmlns="http://schemas.openxmlformats.org/package/2006/content-types">
  <Default Extension="jpg" ContentType="image/jpeg"/>
  <Default Extension="emf" ContentType="image/x-emf"/>
  <Default Extension="jpeg" ContentType="image/jpeg"/>
  <Default Extension="xml" ContentType="application/xml"/>
  <Default Extension="vml" ContentType="application/vnd.openxmlformats-officedocument.vmlDrawing"/>
  <Default Extension="png" ContentType="image/png"/>
  <Default Extension="wdp" ContentType="image/vnd.ms-photo"/>
  <Default Extension="bin" ContentType="application/vnd.openxmlformats-officedocument.oleObject"/>
  <Default Extension="wmf" ContentType="image/x-wmf"/>
  <Default Extension="rels" ContentType="application/vnd.openxmlformats-package.relationships+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1" r:id="rId1"/>
  </p:sldMasterIdLst>
  <p:notesMasterIdLst>
    <p:notesMasterId r:id="rId36"/>
  </p:notesMasterIdLst>
  <p:sldIdLst>
    <p:sldId id="256" r:id="rId2"/>
    <p:sldId id="280" r:id="rId3"/>
    <p:sldId id="278" r:id="rId4"/>
    <p:sldId id="279" r:id="rId5"/>
    <p:sldId id="281" r:id="rId6"/>
    <p:sldId id="282" r:id="rId7"/>
    <p:sldId id="283" r:id="rId8"/>
    <p:sldId id="257" r:id="rId9"/>
    <p:sldId id="261" r:id="rId10"/>
    <p:sldId id="263" r:id="rId11"/>
    <p:sldId id="264" r:id="rId12"/>
    <p:sldId id="260" r:id="rId13"/>
    <p:sldId id="266" r:id="rId14"/>
    <p:sldId id="265" r:id="rId15"/>
    <p:sldId id="288" r:id="rId16"/>
    <p:sldId id="287" r:id="rId17"/>
    <p:sldId id="286" r:id="rId18"/>
    <p:sldId id="289" r:id="rId19"/>
    <p:sldId id="290" r:id="rId20"/>
    <p:sldId id="291" r:id="rId21"/>
    <p:sldId id="259" r:id="rId22"/>
    <p:sldId id="275" r:id="rId23"/>
    <p:sldId id="262" r:id="rId24"/>
    <p:sldId id="267" r:id="rId25"/>
    <p:sldId id="268" r:id="rId26"/>
    <p:sldId id="269" r:id="rId27"/>
    <p:sldId id="270" r:id="rId28"/>
    <p:sldId id="271" r:id="rId29"/>
    <p:sldId id="272" r:id="rId30"/>
    <p:sldId id="273" r:id="rId31"/>
    <p:sldId id="285" r:id="rId32"/>
    <p:sldId id="276" r:id="rId33"/>
    <p:sldId id="284" r:id="rId34"/>
    <p:sldId id="277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661"/>
    <p:restoredTop sz="94667"/>
  </p:normalViewPr>
  <p:slideViewPr>
    <p:cSldViewPr snapToGrid="0" snapToObjects="1">
      <p:cViewPr>
        <p:scale>
          <a:sx n="100" d="100"/>
          <a:sy n="100" d="100"/>
        </p:scale>
        <p:origin x="848" y="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4" Type="http://schemas.openxmlformats.org/officeDocument/2006/relationships/image" Target="../media/image42.wmf"/><Relationship Id="rId1" Type="http://schemas.openxmlformats.org/officeDocument/2006/relationships/image" Target="../media/image39.wmf"/><Relationship Id="rId2" Type="http://schemas.openxmlformats.org/officeDocument/2006/relationships/image" Target="../media/image4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750C2-FB1B-A941-9AAD-8A544A6E1D53}" type="datetimeFigureOut">
              <a:rPr lang="en-US" smtClean="0"/>
              <a:t>10/28/17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5DDF5D-54AF-C142-9C91-B62FC678FA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1741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DDF5D-54AF-C142-9C91-B62FC678FA7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7696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D5051-4471-412D-8D9D-31E396387DC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9758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A6F11-ECDE-4449-9070-C092E400546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9902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Arial" charset="0"/>
              <a:ea typeface="宋体" charset="-122"/>
            </a:endParaRPr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 defTabSz="990600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fld id="{2F68D78E-086B-9941-BAD6-DB6BEE767151}" type="slidenum">
              <a:rPr lang="en-US" altLang="zh-CN" sz="1300"/>
              <a:pPr/>
              <a:t>16</a:t>
            </a:fld>
            <a:endParaRPr lang="en-US" altLang="zh-CN" sz="1300"/>
          </a:p>
        </p:txBody>
      </p:sp>
    </p:spTree>
    <p:extLst>
      <p:ext uri="{BB962C8B-B14F-4D97-AF65-F5344CB8AC3E}">
        <p14:creationId xmlns:p14="http://schemas.microsoft.com/office/powerpoint/2010/main" val="10444369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Arial" charset="0"/>
              <a:ea typeface="宋体" charset="-122"/>
            </a:endParaRPr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 defTabSz="990600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fld id="{6F3C4098-B04F-604D-A13E-9FAAD4C46AAD}" type="slidenum">
              <a:rPr lang="en-US" altLang="zh-CN" sz="1300"/>
              <a:pPr/>
              <a:t>17</a:t>
            </a:fld>
            <a:endParaRPr lang="en-US" altLang="zh-CN" sz="1300"/>
          </a:p>
        </p:txBody>
      </p:sp>
    </p:spTree>
    <p:extLst>
      <p:ext uri="{BB962C8B-B14F-4D97-AF65-F5344CB8AC3E}">
        <p14:creationId xmlns:p14="http://schemas.microsoft.com/office/powerpoint/2010/main" val="12020864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8446B-9DF6-CF49-9156-B37E641318B8}" type="datetime1">
              <a:rPr lang="en-US" smtClean="0"/>
              <a:t>10/29/17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HF Workshop @LBNL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 descr="https://www.sphenix.bnl.gov/web/system/files/u7/sphenix-logo-white-bg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1974" y="1"/>
            <a:ext cx="1302026" cy="909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2F393-EFFE-074B-B98F-528E1F9385ED}" type="datetime1">
              <a:rPr lang="en-US" smtClean="0"/>
              <a:t>10/29/17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HF Workshop @LBNL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B99B0-10C5-B34D-9CEE-A8B4110C501E}" type="datetime1">
              <a:rPr lang="en-US" smtClean="0"/>
              <a:t>10/29/17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HF Workshop @LBNL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875044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4A451-3F4E-AC43-86F9-FCE7F2345044}" type="datetime1">
              <a:rPr lang="en-US" smtClean="0"/>
              <a:t>10/29/17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HF Workshop @LBNL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8E427-F50E-2E48-956C-68967CEA6AEA}" type="datetime1">
              <a:rPr lang="en-US" smtClean="0"/>
              <a:t>10/29/17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HF Workshop @LBNL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D7F42-6B4C-8D47-999E-7C5796583A48}" type="datetime1">
              <a:rPr lang="en-US" smtClean="0"/>
              <a:t>10/29/17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HF Workshop @LBNL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E600C-1FA0-DF46-AFEB-7F6064B53010}" type="datetime1">
              <a:rPr lang="en-US" smtClean="0"/>
              <a:t>10/29/17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HF Workshop @LBNL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4F00F-DCB0-6E41-9B7C-A3D4616B35D3}" type="datetime1">
              <a:rPr lang="en-US" smtClean="0"/>
              <a:t>10/29/17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HF Workshop @LBNL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B5A12-6B78-0745-920D-D652AC186EDF}" type="datetime1">
              <a:rPr lang="en-US" smtClean="0"/>
              <a:t>10/29/17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HF Workshop @LBNL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6FA4A-6081-4A4F-8AA9-3F0D85CC7CE7}" type="datetime1">
              <a:rPr lang="en-US" smtClean="0"/>
              <a:t>10/29/17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HF Workshop @LBNL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7AB7E-B8FD-F649-AF6E-77BB2F6FB29C}" type="datetime1">
              <a:rPr lang="en-US" smtClean="0"/>
              <a:t>10/29/17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HF Workshop @LBNL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BC1A50-F0FB-174E-A729-78B5D2EE22C3}" type="datetime1">
              <a:rPr lang="en-US" smtClean="0"/>
              <a:t>10/29/17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Ming Liu, HF Workshop @LBNL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FC5F68-84F7-7946-8FCC-498FCA8E8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668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8.png"/><Relationship Id="rId5" Type="http://schemas.openxmlformats.org/officeDocument/2006/relationships/image" Target="../media/image29.jpe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32.png"/><Relationship Id="rId9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4" Type="http://schemas.openxmlformats.org/officeDocument/2006/relationships/image" Target="../media/image35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18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oleObject" Target="../embeddings/oleObject1.bin"/><Relationship Id="rId8" Type="http://schemas.openxmlformats.org/officeDocument/2006/relationships/image" Target="../media/image36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4.bin"/><Relationship Id="rId12" Type="http://schemas.openxmlformats.org/officeDocument/2006/relationships/image" Target="../media/image41.wmf"/><Relationship Id="rId13" Type="http://schemas.openxmlformats.org/officeDocument/2006/relationships/oleObject" Target="../embeddings/oleObject5.bin"/><Relationship Id="rId14" Type="http://schemas.openxmlformats.org/officeDocument/2006/relationships/image" Target="../media/image42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39.wmf"/><Relationship Id="rId6" Type="http://schemas.openxmlformats.org/officeDocument/2006/relationships/oleObject" Target="../embeddings/oleObject3.bin"/><Relationship Id="rId7" Type="http://schemas.openxmlformats.org/officeDocument/2006/relationships/image" Target="../media/image40.wmf"/><Relationship Id="rId8" Type="http://schemas.openxmlformats.org/officeDocument/2006/relationships/image" Target="../media/image25.png"/><Relationship Id="rId9" Type="http://schemas.openxmlformats.org/officeDocument/2006/relationships/image" Target="../media/image43.png"/><Relationship Id="rId10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Relationship Id="rId3" Type="http://schemas.openxmlformats.org/officeDocument/2006/relationships/image" Target="../media/image60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eg"/><Relationship Id="rId3" Type="http://schemas.openxmlformats.org/officeDocument/2006/relationships/image" Target="../media/image62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6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0.emf"/><Relationship Id="rId3" Type="http://schemas.openxmlformats.org/officeDocument/2006/relationships/image" Target="../media/image7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2.jpeg"/><Relationship Id="rId3" Type="http://schemas.openxmlformats.org/officeDocument/2006/relationships/image" Target="../media/image73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sPHENIX MVTX Upgrade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Ming Liu</a:t>
            </a:r>
          </a:p>
          <a:p>
            <a:r>
              <a:rPr lang="en-US" dirty="0" smtClean="0"/>
              <a:t>Los Alamos National Lab</a:t>
            </a:r>
          </a:p>
          <a:p>
            <a:r>
              <a:rPr lang="en-US" dirty="0" smtClean="0"/>
              <a:t>For the sPHENIX Collaboration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044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4539" y="625338"/>
            <a:ext cx="7924799" cy="857250"/>
          </a:xfrm>
        </p:spPr>
        <p:txBody>
          <a:bodyPr>
            <a:normAutofit/>
          </a:bodyPr>
          <a:lstStyle/>
          <a:p>
            <a:r>
              <a:rPr lang="en-US" dirty="0" smtClean="0"/>
              <a:t>ALPIDE </a:t>
            </a:r>
            <a:r>
              <a:rPr lang="en-US" dirty="0" smtClean="0"/>
              <a:t>Timing &amp; </a:t>
            </a:r>
            <a:r>
              <a:rPr lang="en-US" dirty="0" smtClean="0"/>
              <a:t>Trigger Latency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1" y="1766463"/>
            <a:ext cx="5537483" cy="342225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0000FF"/>
                </a:solidFill>
              </a:rPr>
              <a:t>Well fit sPHENIX/RHIC environment, 10MHz Clock (LHC 40MHz)  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F798D-BF45-6D4B-B8FB-2304B0243CB2}" type="datetime1">
              <a:rPr lang="en-US" smtClean="0"/>
              <a:t>10/29/17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HF Workshop @LBNL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10</a:t>
            </a:fld>
            <a:endParaRPr lang="en-US"/>
          </a:p>
        </p:txBody>
      </p:sp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33" y="2152213"/>
            <a:ext cx="6543293" cy="168420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63418" y="4053243"/>
            <a:ext cx="2416675" cy="1440999"/>
            <a:chOff x="6713449" y="4955136"/>
            <a:chExt cx="2437859" cy="1367004"/>
          </a:xfrm>
        </p:grpSpPr>
        <p:sp>
          <p:nvSpPr>
            <p:cNvPr id="9" name="TextBox 8"/>
            <p:cNvSpPr txBox="1"/>
            <p:nvPr/>
          </p:nvSpPr>
          <p:spPr>
            <a:xfrm>
              <a:off x="6713449" y="5585579"/>
              <a:ext cx="686613" cy="2781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Symbol" panose="05050102010706020507" pitchFamily="18" charset="2"/>
                </a:rPr>
                <a:t>D</a:t>
              </a:r>
              <a:r>
                <a:rPr lang="en-US" sz="900" dirty="0"/>
                <a:t>V=Q/C</a:t>
              </a:r>
              <a:endParaRPr lang="en-GB" sz="900" dirty="0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7068002" y="4983857"/>
              <a:ext cx="2083306" cy="1338283"/>
              <a:chOff x="1957049" y="5218292"/>
              <a:chExt cx="2083306" cy="1338283"/>
            </a:xfrm>
          </p:grpSpPr>
          <p:cxnSp>
            <p:nvCxnSpPr>
              <p:cNvPr id="18" name="Straight Arrow Connector 17"/>
              <p:cNvCxnSpPr/>
              <p:nvPr/>
            </p:nvCxnSpPr>
            <p:spPr>
              <a:xfrm flipV="1">
                <a:off x="2241978" y="5404537"/>
                <a:ext cx="0" cy="975120"/>
              </a:xfrm>
              <a:prstGeom prst="straightConnector1">
                <a:avLst/>
              </a:prstGeom>
              <a:ln w="19050">
                <a:solidFill>
                  <a:schemeClr val="accent6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/>
              <p:nvPr/>
            </p:nvCxnSpPr>
            <p:spPr>
              <a:xfrm>
                <a:off x="2241978" y="6379657"/>
                <a:ext cx="1548172" cy="0"/>
              </a:xfrm>
              <a:prstGeom prst="straightConnector1">
                <a:avLst/>
              </a:prstGeom>
              <a:ln w="19050">
                <a:solidFill>
                  <a:schemeClr val="accent6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Freeform 19"/>
              <p:cNvSpPr/>
              <p:nvPr/>
            </p:nvSpPr>
            <p:spPr>
              <a:xfrm>
                <a:off x="2261268" y="5673481"/>
                <a:ext cx="1534721" cy="611132"/>
              </a:xfrm>
              <a:custGeom>
                <a:avLst/>
                <a:gdLst>
                  <a:gd name="connsiteX0" fmla="*/ 0 w 1534721"/>
                  <a:gd name="connsiteY0" fmla="*/ 0 h 611132"/>
                  <a:gd name="connsiteX1" fmla="*/ 192989 w 1534721"/>
                  <a:gd name="connsiteY1" fmla="*/ 0 h 611132"/>
                  <a:gd name="connsiteX2" fmla="*/ 261913 w 1534721"/>
                  <a:gd name="connsiteY2" fmla="*/ 611132 h 611132"/>
                  <a:gd name="connsiteX3" fmla="*/ 1332542 w 1534721"/>
                  <a:gd name="connsiteY3" fmla="*/ 13785 h 611132"/>
                  <a:gd name="connsiteX4" fmla="*/ 1534721 w 1534721"/>
                  <a:gd name="connsiteY4" fmla="*/ 13785 h 611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4721" h="611132">
                    <a:moveTo>
                      <a:pt x="0" y="0"/>
                    </a:moveTo>
                    <a:lnTo>
                      <a:pt x="192989" y="0"/>
                    </a:lnTo>
                    <a:lnTo>
                      <a:pt x="261913" y="611132"/>
                    </a:lnTo>
                    <a:lnTo>
                      <a:pt x="1332542" y="13785"/>
                    </a:lnTo>
                    <a:lnTo>
                      <a:pt x="1534721" y="13785"/>
                    </a:lnTo>
                  </a:path>
                </a:pathLst>
              </a:cu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>
                  <a:ln w="19050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1957049" y="5218292"/>
                <a:ext cx="321937" cy="3615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dirty="0"/>
                  <a:t>v</a:t>
                </a:r>
                <a:endParaRPr lang="en-GB" sz="1350" dirty="0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3743908" y="6194991"/>
                <a:ext cx="296447" cy="3615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dirty="0"/>
                  <a:t>t</a:t>
                </a:r>
                <a:endParaRPr lang="en-GB" sz="1350" dirty="0"/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7786486" y="4955136"/>
              <a:ext cx="680731" cy="3059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srgbClr val="FF0000"/>
                  </a:solidFill>
                </a:rPr>
                <a:t>PIX_IN</a:t>
              </a:r>
              <a:endParaRPr lang="en-GB" sz="1050" b="1" dirty="0">
                <a:solidFill>
                  <a:srgbClr val="FF0000"/>
                </a:solidFill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7264116" y="5802304"/>
              <a:ext cx="0" cy="21159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V="1">
              <a:off x="7264116" y="5432941"/>
              <a:ext cx="0" cy="21159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H="1">
              <a:off x="7637861" y="5385023"/>
              <a:ext cx="57220" cy="22733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8123321" y="5851404"/>
              <a:ext cx="784644" cy="4450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err="1">
                  <a:latin typeface="+mj-lt"/>
                </a:rPr>
                <a:t>t</a:t>
              </a:r>
              <a:r>
                <a:rPr lang="en-US" sz="900" baseline="-25000" dirty="0" err="1">
                  <a:latin typeface="+mj-lt"/>
                </a:rPr>
                <a:t>r</a:t>
              </a:r>
              <a:r>
                <a:rPr lang="en-US" sz="900" dirty="0"/>
                <a:t>&gt; 100 </a:t>
              </a:r>
              <a:r>
                <a:rPr lang="en-US" sz="900" dirty="0" err="1">
                  <a:solidFill>
                    <a:srgbClr val="000000"/>
                  </a:solidFill>
                </a:rPr>
                <a:t>μs</a:t>
              </a:r>
              <a:endParaRPr lang="en-US" sz="900" dirty="0">
                <a:solidFill>
                  <a:srgbClr val="000000"/>
                </a:solidFill>
              </a:endParaRPr>
            </a:p>
            <a:p>
              <a:endParaRPr lang="en-GB" sz="900" dirty="0"/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H="1" flipV="1">
              <a:off x="8416245" y="5686103"/>
              <a:ext cx="36614" cy="2220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7479380" y="5134873"/>
              <a:ext cx="774841" cy="2781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err="1">
                  <a:latin typeface="+mj-lt"/>
                </a:rPr>
                <a:t>t</a:t>
              </a:r>
              <a:r>
                <a:rPr lang="en-US" sz="900" baseline="-25000" dirty="0" err="1">
                  <a:latin typeface="+mj-lt"/>
                </a:rPr>
                <a:t>f</a:t>
              </a:r>
              <a:r>
                <a:rPr lang="en-US" sz="900" dirty="0">
                  <a:latin typeface="+mj-lt"/>
                </a:rPr>
                <a:t>~=</a:t>
              </a:r>
              <a:r>
                <a:rPr lang="en-US" sz="900" dirty="0"/>
                <a:t> 10 ns</a:t>
              </a:r>
              <a:endParaRPr lang="en-GB" sz="900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295512" y="3986669"/>
            <a:ext cx="2070772" cy="1321078"/>
            <a:chOff x="5601856" y="2888131"/>
            <a:chExt cx="2138496" cy="1188241"/>
          </a:xfrm>
        </p:grpSpPr>
        <p:sp>
          <p:nvSpPr>
            <p:cNvPr id="24" name="Freeform 23"/>
            <p:cNvSpPr/>
            <p:nvPr/>
          </p:nvSpPr>
          <p:spPr>
            <a:xfrm>
              <a:off x="6107655" y="3221230"/>
              <a:ext cx="1632697" cy="423794"/>
            </a:xfrm>
            <a:custGeom>
              <a:avLst/>
              <a:gdLst>
                <a:gd name="connsiteX0" fmla="*/ 0 w 1446903"/>
                <a:gd name="connsiteY0" fmla="*/ 537883 h 548640"/>
                <a:gd name="connsiteX1" fmla="*/ 220532 w 1446903"/>
                <a:gd name="connsiteY1" fmla="*/ 537883 h 548640"/>
                <a:gd name="connsiteX2" fmla="*/ 220532 w 1446903"/>
                <a:gd name="connsiteY2" fmla="*/ 0 h 548640"/>
                <a:gd name="connsiteX3" fmla="*/ 973567 w 1446903"/>
                <a:gd name="connsiteY3" fmla="*/ 0 h 548640"/>
                <a:gd name="connsiteX4" fmla="*/ 973567 w 1446903"/>
                <a:gd name="connsiteY4" fmla="*/ 548640 h 548640"/>
                <a:gd name="connsiteX5" fmla="*/ 1446903 w 1446903"/>
                <a:gd name="connsiteY5" fmla="*/ 548640 h 548640"/>
                <a:gd name="connsiteX0" fmla="*/ 0 w 1446903"/>
                <a:gd name="connsiteY0" fmla="*/ 537883 h 548640"/>
                <a:gd name="connsiteX1" fmla="*/ 220532 w 1446903"/>
                <a:gd name="connsiteY1" fmla="*/ 537883 h 548640"/>
                <a:gd name="connsiteX2" fmla="*/ 220532 w 1446903"/>
                <a:gd name="connsiteY2" fmla="*/ 0 h 548640"/>
                <a:gd name="connsiteX3" fmla="*/ 973567 w 1446903"/>
                <a:gd name="connsiteY3" fmla="*/ 0 h 548640"/>
                <a:gd name="connsiteX4" fmla="*/ 973567 w 1446903"/>
                <a:gd name="connsiteY4" fmla="*/ 548640 h 548640"/>
                <a:gd name="connsiteX5" fmla="*/ 1446903 w 1446903"/>
                <a:gd name="connsiteY5" fmla="*/ 548640 h 548640"/>
                <a:gd name="connsiteX0" fmla="*/ 0 w 1446903"/>
                <a:gd name="connsiteY0" fmla="*/ 537883 h 548640"/>
                <a:gd name="connsiteX1" fmla="*/ 220532 w 1446903"/>
                <a:gd name="connsiteY1" fmla="*/ 537883 h 548640"/>
                <a:gd name="connsiteX2" fmla="*/ 220532 w 1446903"/>
                <a:gd name="connsiteY2" fmla="*/ 0 h 548640"/>
                <a:gd name="connsiteX3" fmla="*/ 973567 w 1446903"/>
                <a:gd name="connsiteY3" fmla="*/ 0 h 548640"/>
                <a:gd name="connsiteX4" fmla="*/ 973567 w 1446903"/>
                <a:gd name="connsiteY4" fmla="*/ 548640 h 548640"/>
                <a:gd name="connsiteX5" fmla="*/ 1446903 w 1446903"/>
                <a:gd name="connsiteY5" fmla="*/ 543261 h 548640"/>
                <a:gd name="connsiteX0" fmla="*/ 0 w 1446903"/>
                <a:gd name="connsiteY0" fmla="*/ 537883 h 543261"/>
                <a:gd name="connsiteX1" fmla="*/ 220532 w 1446903"/>
                <a:gd name="connsiteY1" fmla="*/ 537883 h 543261"/>
                <a:gd name="connsiteX2" fmla="*/ 220532 w 1446903"/>
                <a:gd name="connsiteY2" fmla="*/ 0 h 543261"/>
                <a:gd name="connsiteX3" fmla="*/ 973567 w 1446903"/>
                <a:gd name="connsiteY3" fmla="*/ 0 h 543261"/>
                <a:gd name="connsiteX4" fmla="*/ 925158 w 1446903"/>
                <a:gd name="connsiteY4" fmla="*/ 537883 h 543261"/>
                <a:gd name="connsiteX5" fmla="*/ 1446903 w 1446903"/>
                <a:gd name="connsiteY5" fmla="*/ 543261 h 543261"/>
                <a:gd name="connsiteX0" fmla="*/ 0 w 1446903"/>
                <a:gd name="connsiteY0" fmla="*/ 548641 h 554019"/>
                <a:gd name="connsiteX1" fmla="*/ 220532 w 1446903"/>
                <a:gd name="connsiteY1" fmla="*/ 548641 h 554019"/>
                <a:gd name="connsiteX2" fmla="*/ 220532 w 1446903"/>
                <a:gd name="connsiteY2" fmla="*/ 10758 h 554019"/>
                <a:gd name="connsiteX3" fmla="*/ 930537 w 1446903"/>
                <a:gd name="connsiteY3" fmla="*/ 0 h 554019"/>
                <a:gd name="connsiteX4" fmla="*/ 925158 w 1446903"/>
                <a:gd name="connsiteY4" fmla="*/ 548641 h 554019"/>
                <a:gd name="connsiteX5" fmla="*/ 1446903 w 1446903"/>
                <a:gd name="connsiteY5" fmla="*/ 554019 h 554019"/>
                <a:gd name="connsiteX0" fmla="*/ 0 w 1632697"/>
                <a:gd name="connsiteY0" fmla="*/ 548641 h 550376"/>
                <a:gd name="connsiteX1" fmla="*/ 220532 w 1632697"/>
                <a:gd name="connsiteY1" fmla="*/ 548641 h 550376"/>
                <a:gd name="connsiteX2" fmla="*/ 220532 w 1632697"/>
                <a:gd name="connsiteY2" fmla="*/ 10758 h 550376"/>
                <a:gd name="connsiteX3" fmla="*/ 930537 w 1632697"/>
                <a:gd name="connsiteY3" fmla="*/ 0 h 550376"/>
                <a:gd name="connsiteX4" fmla="*/ 925158 w 1632697"/>
                <a:gd name="connsiteY4" fmla="*/ 548641 h 550376"/>
                <a:gd name="connsiteX5" fmla="*/ 1632697 w 1632697"/>
                <a:gd name="connsiteY5" fmla="*/ 550376 h 550376"/>
                <a:gd name="connsiteX0" fmla="*/ 0 w 1632697"/>
                <a:gd name="connsiteY0" fmla="*/ 548641 h 550376"/>
                <a:gd name="connsiteX1" fmla="*/ 220532 w 1632697"/>
                <a:gd name="connsiteY1" fmla="*/ 548641 h 550376"/>
                <a:gd name="connsiteX2" fmla="*/ 220532 w 1632697"/>
                <a:gd name="connsiteY2" fmla="*/ 10758 h 550376"/>
                <a:gd name="connsiteX3" fmla="*/ 930537 w 1632697"/>
                <a:gd name="connsiteY3" fmla="*/ 0 h 550376"/>
                <a:gd name="connsiteX4" fmla="*/ 925158 w 1632697"/>
                <a:gd name="connsiteY4" fmla="*/ 548641 h 550376"/>
                <a:gd name="connsiteX5" fmla="*/ 1632697 w 1632697"/>
                <a:gd name="connsiteY5" fmla="*/ 550376 h 550376"/>
                <a:gd name="connsiteX0" fmla="*/ 0 w 1632697"/>
                <a:gd name="connsiteY0" fmla="*/ 548641 h 548641"/>
                <a:gd name="connsiteX1" fmla="*/ 220532 w 1632697"/>
                <a:gd name="connsiteY1" fmla="*/ 548641 h 548641"/>
                <a:gd name="connsiteX2" fmla="*/ 220532 w 1632697"/>
                <a:gd name="connsiteY2" fmla="*/ 10758 h 548641"/>
                <a:gd name="connsiteX3" fmla="*/ 930537 w 1632697"/>
                <a:gd name="connsiteY3" fmla="*/ 0 h 548641"/>
                <a:gd name="connsiteX4" fmla="*/ 925158 w 1632697"/>
                <a:gd name="connsiteY4" fmla="*/ 548641 h 548641"/>
                <a:gd name="connsiteX5" fmla="*/ 1632697 w 1632697"/>
                <a:gd name="connsiteY5" fmla="*/ 546733 h 548641"/>
                <a:gd name="connsiteX0" fmla="*/ 0 w 1632697"/>
                <a:gd name="connsiteY0" fmla="*/ 548641 h 548641"/>
                <a:gd name="connsiteX1" fmla="*/ 220532 w 1632697"/>
                <a:gd name="connsiteY1" fmla="*/ 548641 h 548641"/>
                <a:gd name="connsiteX2" fmla="*/ 205960 w 1632697"/>
                <a:gd name="connsiteY2" fmla="*/ 7115 h 548641"/>
                <a:gd name="connsiteX3" fmla="*/ 930537 w 1632697"/>
                <a:gd name="connsiteY3" fmla="*/ 0 h 548641"/>
                <a:gd name="connsiteX4" fmla="*/ 925158 w 1632697"/>
                <a:gd name="connsiteY4" fmla="*/ 548641 h 548641"/>
                <a:gd name="connsiteX5" fmla="*/ 1632697 w 1632697"/>
                <a:gd name="connsiteY5" fmla="*/ 546733 h 548641"/>
                <a:gd name="connsiteX0" fmla="*/ 0 w 1632697"/>
                <a:gd name="connsiteY0" fmla="*/ 548641 h 552284"/>
                <a:gd name="connsiteX1" fmla="*/ 209603 w 1632697"/>
                <a:gd name="connsiteY1" fmla="*/ 552284 h 552284"/>
                <a:gd name="connsiteX2" fmla="*/ 205960 w 1632697"/>
                <a:gd name="connsiteY2" fmla="*/ 7115 h 552284"/>
                <a:gd name="connsiteX3" fmla="*/ 930537 w 1632697"/>
                <a:gd name="connsiteY3" fmla="*/ 0 h 552284"/>
                <a:gd name="connsiteX4" fmla="*/ 925158 w 1632697"/>
                <a:gd name="connsiteY4" fmla="*/ 548641 h 552284"/>
                <a:gd name="connsiteX5" fmla="*/ 1632697 w 1632697"/>
                <a:gd name="connsiteY5" fmla="*/ 546733 h 552284"/>
                <a:gd name="connsiteX0" fmla="*/ 0 w 1632697"/>
                <a:gd name="connsiteY0" fmla="*/ 577957 h 581600"/>
                <a:gd name="connsiteX1" fmla="*/ 209603 w 1632697"/>
                <a:gd name="connsiteY1" fmla="*/ 581600 h 581600"/>
                <a:gd name="connsiteX2" fmla="*/ 191388 w 1632697"/>
                <a:gd name="connsiteY2" fmla="*/ 0 h 581600"/>
                <a:gd name="connsiteX3" fmla="*/ 930537 w 1632697"/>
                <a:gd name="connsiteY3" fmla="*/ 29316 h 581600"/>
                <a:gd name="connsiteX4" fmla="*/ 925158 w 1632697"/>
                <a:gd name="connsiteY4" fmla="*/ 577957 h 581600"/>
                <a:gd name="connsiteX5" fmla="*/ 1632697 w 1632697"/>
                <a:gd name="connsiteY5" fmla="*/ 576049 h 581600"/>
                <a:gd name="connsiteX0" fmla="*/ 0 w 1632697"/>
                <a:gd name="connsiteY0" fmla="*/ 580674 h 584317"/>
                <a:gd name="connsiteX1" fmla="*/ 209603 w 1632697"/>
                <a:gd name="connsiteY1" fmla="*/ 584317 h 584317"/>
                <a:gd name="connsiteX2" fmla="*/ 191388 w 1632697"/>
                <a:gd name="connsiteY2" fmla="*/ 2717 h 584317"/>
                <a:gd name="connsiteX3" fmla="*/ 913065 w 1632697"/>
                <a:gd name="connsiteY3" fmla="*/ 0 h 584317"/>
                <a:gd name="connsiteX4" fmla="*/ 925158 w 1632697"/>
                <a:gd name="connsiteY4" fmla="*/ 580674 h 584317"/>
                <a:gd name="connsiteX5" fmla="*/ 1632697 w 1632697"/>
                <a:gd name="connsiteY5" fmla="*/ 578766 h 584317"/>
                <a:gd name="connsiteX0" fmla="*/ 0 w 1632697"/>
                <a:gd name="connsiteY0" fmla="*/ 580674 h 580674"/>
                <a:gd name="connsiteX1" fmla="*/ 197955 w 1632697"/>
                <a:gd name="connsiteY1" fmla="*/ 578492 h 580674"/>
                <a:gd name="connsiteX2" fmla="*/ 191388 w 1632697"/>
                <a:gd name="connsiteY2" fmla="*/ 2717 h 580674"/>
                <a:gd name="connsiteX3" fmla="*/ 913065 w 1632697"/>
                <a:gd name="connsiteY3" fmla="*/ 0 h 580674"/>
                <a:gd name="connsiteX4" fmla="*/ 925158 w 1632697"/>
                <a:gd name="connsiteY4" fmla="*/ 580674 h 580674"/>
                <a:gd name="connsiteX5" fmla="*/ 1632697 w 1632697"/>
                <a:gd name="connsiteY5" fmla="*/ 578766 h 580674"/>
                <a:gd name="connsiteX0" fmla="*/ 0 w 1632697"/>
                <a:gd name="connsiteY0" fmla="*/ 583586 h 583586"/>
                <a:gd name="connsiteX1" fmla="*/ 197955 w 1632697"/>
                <a:gd name="connsiteY1" fmla="*/ 578492 h 583586"/>
                <a:gd name="connsiteX2" fmla="*/ 191388 w 1632697"/>
                <a:gd name="connsiteY2" fmla="*/ 2717 h 583586"/>
                <a:gd name="connsiteX3" fmla="*/ 913065 w 1632697"/>
                <a:gd name="connsiteY3" fmla="*/ 0 h 583586"/>
                <a:gd name="connsiteX4" fmla="*/ 925158 w 1632697"/>
                <a:gd name="connsiteY4" fmla="*/ 580674 h 583586"/>
                <a:gd name="connsiteX5" fmla="*/ 1632697 w 1632697"/>
                <a:gd name="connsiteY5" fmla="*/ 578766 h 583586"/>
                <a:gd name="connsiteX0" fmla="*/ 0 w 1632697"/>
                <a:gd name="connsiteY0" fmla="*/ 583586 h 583586"/>
                <a:gd name="connsiteX1" fmla="*/ 192131 w 1632697"/>
                <a:gd name="connsiteY1" fmla="*/ 581404 h 583586"/>
                <a:gd name="connsiteX2" fmla="*/ 191388 w 1632697"/>
                <a:gd name="connsiteY2" fmla="*/ 2717 h 583586"/>
                <a:gd name="connsiteX3" fmla="*/ 913065 w 1632697"/>
                <a:gd name="connsiteY3" fmla="*/ 0 h 583586"/>
                <a:gd name="connsiteX4" fmla="*/ 925158 w 1632697"/>
                <a:gd name="connsiteY4" fmla="*/ 580674 h 583586"/>
                <a:gd name="connsiteX5" fmla="*/ 1632697 w 1632697"/>
                <a:gd name="connsiteY5" fmla="*/ 578766 h 583586"/>
                <a:gd name="connsiteX0" fmla="*/ 0 w 1632697"/>
                <a:gd name="connsiteY0" fmla="*/ 583586 h 583586"/>
                <a:gd name="connsiteX1" fmla="*/ 192131 w 1632697"/>
                <a:gd name="connsiteY1" fmla="*/ 581404 h 583586"/>
                <a:gd name="connsiteX2" fmla="*/ 191388 w 1632697"/>
                <a:gd name="connsiteY2" fmla="*/ 2717 h 583586"/>
                <a:gd name="connsiteX3" fmla="*/ 913065 w 1632697"/>
                <a:gd name="connsiteY3" fmla="*/ 0 h 583586"/>
                <a:gd name="connsiteX4" fmla="*/ 907686 w 1632697"/>
                <a:gd name="connsiteY4" fmla="*/ 580674 h 583586"/>
                <a:gd name="connsiteX5" fmla="*/ 1632697 w 1632697"/>
                <a:gd name="connsiteY5" fmla="*/ 578766 h 583586"/>
                <a:gd name="connsiteX0" fmla="*/ 0 w 1632697"/>
                <a:gd name="connsiteY0" fmla="*/ 583586 h 583586"/>
                <a:gd name="connsiteX1" fmla="*/ 192131 w 1632697"/>
                <a:gd name="connsiteY1" fmla="*/ 581404 h 583586"/>
                <a:gd name="connsiteX2" fmla="*/ 196998 w 1632697"/>
                <a:gd name="connsiteY2" fmla="*/ 159792 h 583586"/>
                <a:gd name="connsiteX3" fmla="*/ 913065 w 1632697"/>
                <a:gd name="connsiteY3" fmla="*/ 0 h 583586"/>
                <a:gd name="connsiteX4" fmla="*/ 907686 w 1632697"/>
                <a:gd name="connsiteY4" fmla="*/ 580674 h 583586"/>
                <a:gd name="connsiteX5" fmla="*/ 1632697 w 1632697"/>
                <a:gd name="connsiteY5" fmla="*/ 578766 h 583586"/>
                <a:gd name="connsiteX0" fmla="*/ 0 w 1632697"/>
                <a:gd name="connsiteY0" fmla="*/ 423794 h 423794"/>
                <a:gd name="connsiteX1" fmla="*/ 192131 w 1632697"/>
                <a:gd name="connsiteY1" fmla="*/ 421612 h 423794"/>
                <a:gd name="connsiteX2" fmla="*/ 196998 w 1632697"/>
                <a:gd name="connsiteY2" fmla="*/ 0 h 423794"/>
                <a:gd name="connsiteX3" fmla="*/ 913065 w 1632697"/>
                <a:gd name="connsiteY3" fmla="*/ 141 h 423794"/>
                <a:gd name="connsiteX4" fmla="*/ 907686 w 1632697"/>
                <a:gd name="connsiteY4" fmla="*/ 420882 h 423794"/>
                <a:gd name="connsiteX5" fmla="*/ 1632697 w 1632697"/>
                <a:gd name="connsiteY5" fmla="*/ 418974 h 423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32697" h="423794">
                  <a:moveTo>
                    <a:pt x="0" y="423794"/>
                  </a:moveTo>
                  <a:lnTo>
                    <a:pt x="192131" y="421612"/>
                  </a:lnTo>
                  <a:cubicBezTo>
                    <a:pt x="190917" y="239889"/>
                    <a:pt x="198212" y="181723"/>
                    <a:pt x="196998" y="0"/>
                  </a:cubicBezTo>
                  <a:lnTo>
                    <a:pt x="913065" y="141"/>
                  </a:lnTo>
                  <a:lnTo>
                    <a:pt x="907686" y="420882"/>
                  </a:lnTo>
                  <a:lnTo>
                    <a:pt x="1632697" y="418974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6107655" y="3680417"/>
              <a:ext cx="1632697" cy="395955"/>
            </a:xfrm>
            <a:custGeom>
              <a:avLst/>
              <a:gdLst>
                <a:gd name="connsiteX0" fmla="*/ 0 w 1446903"/>
                <a:gd name="connsiteY0" fmla="*/ 537883 h 548640"/>
                <a:gd name="connsiteX1" fmla="*/ 220532 w 1446903"/>
                <a:gd name="connsiteY1" fmla="*/ 537883 h 548640"/>
                <a:gd name="connsiteX2" fmla="*/ 220532 w 1446903"/>
                <a:gd name="connsiteY2" fmla="*/ 0 h 548640"/>
                <a:gd name="connsiteX3" fmla="*/ 973567 w 1446903"/>
                <a:gd name="connsiteY3" fmla="*/ 0 h 548640"/>
                <a:gd name="connsiteX4" fmla="*/ 973567 w 1446903"/>
                <a:gd name="connsiteY4" fmla="*/ 548640 h 548640"/>
                <a:gd name="connsiteX5" fmla="*/ 1446903 w 1446903"/>
                <a:gd name="connsiteY5" fmla="*/ 548640 h 548640"/>
                <a:gd name="connsiteX0" fmla="*/ 0 w 1446903"/>
                <a:gd name="connsiteY0" fmla="*/ 537883 h 548640"/>
                <a:gd name="connsiteX1" fmla="*/ 220532 w 1446903"/>
                <a:gd name="connsiteY1" fmla="*/ 537883 h 548640"/>
                <a:gd name="connsiteX2" fmla="*/ 220532 w 1446903"/>
                <a:gd name="connsiteY2" fmla="*/ 0 h 548640"/>
                <a:gd name="connsiteX3" fmla="*/ 973567 w 1446903"/>
                <a:gd name="connsiteY3" fmla="*/ 0 h 548640"/>
                <a:gd name="connsiteX4" fmla="*/ 973567 w 1446903"/>
                <a:gd name="connsiteY4" fmla="*/ 548640 h 548640"/>
                <a:gd name="connsiteX5" fmla="*/ 1446903 w 1446903"/>
                <a:gd name="connsiteY5" fmla="*/ 548640 h 548640"/>
                <a:gd name="connsiteX0" fmla="*/ 0 w 1446903"/>
                <a:gd name="connsiteY0" fmla="*/ 537883 h 548640"/>
                <a:gd name="connsiteX1" fmla="*/ 220532 w 1446903"/>
                <a:gd name="connsiteY1" fmla="*/ 537883 h 548640"/>
                <a:gd name="connsiteX2" fmla="*/ 220532 w 1446903"/>
                <a:gd name="connsiteY2" fmla="*/ 0 h 548640"/>
                <a:gd name="connsiteX3" fmla="*/ 973567 w 1446903"/>
                <a:gd name="connsiteY3" fmla="*/ 0 h 548640"/>
                <a:gd name="connsiteX4" fmla="*/ 973567 w 1446903"/>
                <a:gd name="connsiteY4" fmla="*/ 548640 h 548640"/>
                <a:gd name="connsiteX5" fmla="*/ 1446903 w 1446903"/>
                <a:gd name="connsiteY5" fmla="*/ 543261 h 548640"/>
                <a:gd name="connsiteX0" fmla="*/ 0 w 1446903"/>
                <a:gd name="connsiteY0" fmla="*/ 537883 h 543261"/>
                <a:gd name="connsiteX1" fmla="*/ 220532 w 1446903"/>
                <a:gd name="connsiteY1" fmla="*/ 537883 h 543261"/>
                <a:gd name="connsiteX2" fmla="*/ 220532 w 1446903"/>
                <a:gd name="connsiteY2" fmla="*/ 0 h 543261"/>
                <a:gd name="connsiteX3" fmla="*/ 973567 w 1446903"/>
                <a:gd name="connsiteY3" fmla="*/ 0 h 543261"/>
                <a:gd name="connsiteX4" fmla="*/ 925158 w 1446903"/>
                <a:gd name="connsiteY4" fmla="*/ 537883 h 543261"/>
                <a:gd name="connsiteX5" fmla="*/ 1446903 w 1446903"/>
                <a:gd name="connsiteY5" fmla="*/ 543261 h 543261"/>
                <a:gd name="connsiteX0" fmla="*/ 0 w 1446903"/>
                <a:gd name="connsiteY0" fmla="*/ 548641 h 554019"/>
                <a:gd name="connsiteX1" fmla="*/ 220532 w 1446903"/>
                <a:gd name="connsiteY1" fmla="*/ 548641 h 554019"/>
                <a:gd name="connsiteX2" fmla="*/ 220532 w 1446903"/>
                <a:gd name="connsiteY2" fmla="*/ 10758 h 554019"/>
                <a:gd name="connsiteX3" fmla="*/ 930537 w 1446903"/>
                <a:gd name="connsiteY3" fmla="*/ 0 h 554019"/>
                <a:gd name="connsiteX4" fmla="*/ 925158 w 1446903"/>
                <a:gd name="connsiteY4" fmla="*/ 548641 h 554019"/>
                <a:gd name="connsiteX5" fmla="*/ 1446903 w 1446903"/>
                <a:gd name="connsiteY5" fmla="*/ 554019 h 554019"/>
                <a:gd name="connsiteX0" fmla="*/ 0 w 1632697"/>
                <a:gd name="connsiteY0" fmla="*/ 548641 h 550376"/>
                <a:gd name="connsiteX1" fmla="*/ 220532 w 1632697"/>
                <a:gd name="connsiteY1" fmla="*/ 548641 h 550376"/>
                <a:gd name="connsiteX2" fmla="*/ 220532 w 1632697"/>
                <a:gd name="connsiteY2" fmla="*/ 10758 h 550376"/>
                <a:gd name="connsiteX3" fmla="*/ 930537 w 1632697"/>
                <a:gd name="connsiteY3" fmla="*/ 0 h 550376"/>
                <a:gd name="connsiteX4" fmla="*/ 925158 w 1632697"/>
                <a:gd name="connsiteY4" fmla="*/ 548641 h 550376"/>
                <a:gd name="connsiteX5" fmla="*/ 1632697 w 1632697"/>
                <a:gd name="connsiteY5" fmla="*/ 550376 h 550376"/>
                <a:gd name="connsiteX0" fmla="*/ 0 w 1632697"/>
                <a:gd name="connsiteY0" fmla="*/ 548641 h 550376"/>
                <a:gd name="connsiteX1" fmla="*/ 220532 w 1632697"/>
                <a:gd name="connsiteY1" fmla="*/ 548641 h 550376"/>
                <a:gd name="connsiteX2" fmla="*/ 220532 w 1632697"/>
                <a:gd name="connsiteY2" fmla="*/ 10758 h 550376"/>
                <a:gd name="connsiteX3" fmla="*/ 930537 w 1632697"/>
                <a:gd name="connsiteY3" fmla="*/ 0 h 550376"/>
                <a:gd name="connsiteX4" fmla="*/ 925158 w 1632697"/>
                <a:gd name="connsiteY4" fmla="*/ 548641 h 550376"/>
                <a:gd name="connsiteX5" fmla="*/ 1632697 w 1632697"/>
                <a:gd name="connsiteY5" fmla="*/ 550376 h 550376"/>
                <a:gd name="connsiteX0" fmla="*/ 0 w 1632697"/>
                <a:gd name="connsiteY0" fmla="*/ 548641 h 548641"/>
                <a:gd name="connsiteX1" fmla="*/ 220532 w 1632697"/>
                <a:gd name="connsiteY1" fmla="*/ 548641 h 548641"/>
                <a:gd name="connsiteX2" fmla="*/ 220532 w 1632697"/>
                <a:gd name="connsiteY2" fmla="*/ 10758 h 548641"/>
                <a:gd name="connsiteX3" fmla="*/ 930537 w 1632697"/>
                <a:gd name="connsiteY3" fmla="*/ 0 h 548641"/>
                <a:gd name="connsiteX4" fmla="*/ 925158 w 1632697"/>
                <a:gd name="connsiteY4" fmla="*/ 548641 h 548641"/>
                <a:gd name="connsiteX5" fmla="*/ 1632697 w 1632697"/>
                <a:gd name="connsiteY5" fmla="*/ 546733 h 548641"/>
                <a:gd name="connsiteX0" fmla="*/ 0 w 1632697"/>
                <a:gd name="connsiteY0" fmla="*/ 548641 h 548641"/>
                <a:gd name="connsiteX1" fmla="*/ 220532 w 1632697"/>
                <a:gd name="connsiteY1" fmla="*/ 548641 h 548641"/>
                <a:gd name="connsiteX2" fmla="*/ 205960 w 1632697"/>
                <a:gd name="connsiteY2" fmla="*/ 7115 h 548641"/>
                <a:gd name="connsiteX3" fmla="*/ 930537 w 1632697"/>
                <a:gd name="connsiteY3" fmla="*/ 0 h 548641"/>
                <a:gd name="connsiteX4" fmla="*/ 925158 w 1632697"/>
                <a:gd name="connsiteY4" fmla="*/ 548641 h 548641"/>
                <a:gd name="connsiteX5" fmla="*/ 1632697 w 1632697"/>
                <a:gd name="connsiteY5" fmla="*/ 546733 h 548641"/>
                <a:gd name="connsiteX0" fmla="*/ 0 w 1632697"/>
                <a:gd name="connsiteY0" fmla="*/ 548641 h 552284"/>
                <a:gd name="connsiteX1" fmla="*/ 209603 w 1632697"/>
                <a:gd name="connsiteY1" fmla="*/ 552284 h 552284"/>
                <a:gd name="connsiteX2" fmla="*/ 205960 w 1632697"/>
                <a:gd name="connsiteY2" fmla="*/ 7115 h 552284"/>
                <a:gd name="connsiteX3" fmla="*/ 930537 w 1632697"/>
                <a:gd name="connsiteY3" fmla="*/ 0 h 552284"/>
                <a:gd name="connsiteX4" fmla="*/ 925158 w 1632697"/>
                <a:gd name="connsiteY4" fmla="*/ 548641 h 552284"/>
                <a:gd name="connsiteX5" fmla="*/ 1632697 w 1632697"/>
                <a:gd name="connsiteY5" fmla="*/ 546733 h 552284"/>
                <a:gd name="connsiteX0" fmla="*/ 0 w 1632697"/>
                <a:gd name="connsiteY0" fmla="*/ 577957 h 581600"/>
                <a:gd name="connsiteX1" fmla="*/ 209603 w 1632697"/>
                <a:gd name="connsiteY1" fmla="*/ 581600 h 581600"/>
                <a:gd name="connsiteX2" fmla="*/ 191388 w 1632697"/>
                <a:gd name="connsiteY2" fmla="*/ 0 h 581600"/>
                <a:gd name="connsiteX3" fmla="*/ 930537 w 1632697"/>
                <a:gd name="connsiteY3" fmla="*/ 29316 h 581600"/>
                <a:gd name="connsiteX4" fmla="*/ 925158 w 1632697"/>
                <a:gd name="connsiteY4" fmla="*/ 577957 h 581600"/>
                <a:gd name="connsiteX5" fmla="*/ 1632697 w 1632697"/>
                <a:gd name="connsiteY5" fmla="*/ 576049 h 581600"/>
                <a:gd name="connsiteX0" fmla="*/ 0 w 1632697"/>
                <a:gd name="connsiteY0" fmla="*/ 580674 h 584317"/>
                <a:gd name="connsiteX1" fmla="*/ 209603 w 1632697"/>
                <a:gd name="connsiteY1" fmla="*/ 584317 h 584317"/>
                <a:gd name="connsiteX2" fmla="*/ 191388 w 1632697"/>
                <a:gd name="connsiteY2" fmla="*/ 2717 h 584317"/>
                <a:gd name="connsiteX3" fmla="*/ 913065 w 1632697"/>
                <a:gd name="connsiteY3" fmla="*/ 0 h 584317"/>
                <a:gd name="connsiteX4" fmla="*/ 925158 w 1632697"/>
                <a:gd name="connsiteY4" fmla="*/ 580674 h 584317"/>
                <a:gd name="connsiteX5" fmla="*/ 1632697 w 1632697"/>
                <a:gd name="connsiteY5" fmla="*/ 578766 h 584317"/>
                <a:gd name="connsiteX0" fmla="*/ 0 w 1632697"/>
                <a:gd name="connsiteY0" fmla="*/ 580674 h 580674"/>
                <a:gd name="connsiteX1" fmla="*/ 197955 w 1632697"/>
                <a:gd name="connsiteY1" fmla="*/ 578492 h 580674"/>
                <a:gd name="connsiteX2" fmla="*/ 191388 w 1632697"/>
                <a:gd name="connsiteY2" fmla="*/ 2717 h 580674"/>
                <a:gd name="connsiteX3" fmla="*/ 913065 w 1632697"/>
                <a:gd name="connsiteY3" fmla="*/ 0 h 580674"/>
                <a:gd name="connsiteX4" fmla="*/ 925158 w 1632697"/>
                <a:gd name="connsiteY4" fmla="*/ 580674 h 580674"/>
                <a:gd name="connsiteX5" fmla="*/ 1632697 w 1632697"/>
                <a:gd name="connsiteY5" fmla="*/ 578766 h 580674"/>
                <a:gd name="connsiteX0" fmla="*/ 0 w 1632697"/>
                <a:gd name="connsiteY0" fmla="*/ 583586 h 583586"/>
                <a:gd name="connsiteX1" fmla="*/ 197955 w 1632697"/>
                <a:gd name="connsiteY1" fmla="*/ 578492 h 583586"/>
                <a:gd name="connsiteX2" fmla="*/ 191388 w 1632697"/>
                <a:gd name="connsiteY2" fmla="*/ 2717 h 583586"/>
                <a:gd name="connsiteX3" fmla="*/ 913065 w 1632697"/>
                <a:gd name="connsiteY3" fmla="*/ 0 h 583586"/>
                <a:gd name="connsiteX4" fmla="*/ 925158 w 1632697"/>
                <a:gd name="connsiteY4" fmla="*/ 580674 h 583586"/>
                <a:gd name="connsiteX5" fmla="*/ 1632697 w 1632697"/>
                <a:gd name="connsiteY5" fmla="*/ 578766 h 583586"/>
                <a:gd name="connsiteX0" fmla="*/ 0 w 1632697"/>
                <a:gd name="connsiteY0" fmla="*/ 583586 h 583586"/>
                <a:gd name="connsiteX1" fmla="*/ 192131 w 1632697"/>
                <a:gd name="connsiteY1" fmla="*/ 581404 h 583586"/>
                <a:gd name="connsiteX2" fmla="*/ 191388 w 1632697"/>
                <a:gd name="connsiteY2" fmla="*/ 2717 h 583586"/>
                <a:gd name="connsiteX3" fmla="*/ 913065 w 1632697"/>
                <a:gd name="connsiteY3" fmla="*/ 0 h 583586"/>
                <a:gd name="connsiteX4" fmla="*/ 925158 w 1632697"/>
                <a:gd name="connsiteY4" fmla="*/ 580674 h 583586"/>
                <a:gd name="connsiteX5" fmla="*/ 1632697 w 1632697"/>
                <a:gd name="connsiteY5" fmla="*/ 578766 h 583586"/>
                <a:gd name="connsiteX0" fmla="*/ 0 w 1632697"/>
                <a:gd name="connsiteY0" fmla="*/ 583586 h 583586"/>
                <a:gd name="connsiteX1" fmla="*/ 192131 w 1632697"/>
                <a:gd name="connsiteY1" fmla="*/ 581404 h 583586"/>
                <a:gd name="connsiteX2" fmla="*/ 191388 w 1632697"/>
                <a:gd name="connsiteY2" fmla="*/ 2717 h 583586"/>
                <a:gd name="connsiteX3" fmla="*/ 913065 w 1632697"/>
                <a:gd name="connsiteY3" fmla="*/ 0 h 583586"/>
                <a:gd name="connsiteX4" fmla="*/ 907686 w 1632697"/>
                <a:gd name="connsiteY4" fmla="*/ 580674 h 583586"/>
                <a:gd name="connsiteX5" fmla="*/ 1632697 w 1632697"/>
                <a:gd name="connsiteY5" fmla="*/ 578766 h 583586"/>
                <a:gd name="connsiteX0" fmla="*/ 0 w 1632697"/>
                <a:gd name="connsiteY0" fmla="*/ 583586 h 583586"/>
                <a:gd name="connsiteX1" fmla="*/ 192131 w 1632697"/>
                <a:gd name="connsiteY1" fmla="*/ 581404 h 583586"/>
                <a:gd name="connsiteX2" fmla="*/ 196998 w 1632697"/>
                <a:gd name="connsiteY2" fmla="*/ 159792 h 583586"/>
                <a:gd name="connsiteX3" fmla="*/ 913065 w 1632697"/>
                <a:gd name="connsiteY3" fmla="*/ 0 h 583586"/>
                <a:gd name="connsiteX4" fmla="*/ 907686 w 1632697"/>
                <a:gd name="connsiteY4" fmla="*/ 580674 h 583586"/>
                <a:gd name="connsiteX5" fmla="*/ 1632697 w 1632697"/>
                <a:gd name="connsiteY5" fmla="*/ 578766 h 583586"/>
                <a:gd name="connsiteX0" fmla="*/ 0 w 1632697"/>
                <a:gd name="connsiteY0" fmla="*/ 423794 h 423794"/>
                <a:gd name="connsiteX1" fmla="*/ 192131 w 1632697"/>
                <a:gd name="connsiteY1" fmla="*/ 421612 h 423794"/>
                <a:gd name="connsiteX2" fmla="*/ 196998 w 1632697"/>
                <a:gd name="connsiteY2" fmla="*/ 0 h 423794"/>
                <a:gd name="connsiteX3" fmla="*/ 913065 w 1632697"/>
                <a:gd name="connsiteY3" fmla="*/ 141 h 423794"/>
                <a:gd name="connsiteX4" fmla="*/ 907686 w 1632697"/>
                <a:gd name="connsiteY4" fmla="*/ 420882 h 423794"/>
                <a:gd name="connsiteX5" fmla="*/ 1632697 w 1632697"/>
                <a:gd name="connsiteY5" fmla="*/ 418974 h 423794"/>
                <a:gd name="connsiteX0" fmla="*/ 0 w 1632697"/>
                <a:gd name="connsiteY0" fmla="*/ 423653 h 423653"/>
                <a:gd name="connsiteX1" fmla="*/ 192131 w 1632697"/>
                <a:gd name="connsiteY1" fmla="*/ 421471 h 423653"/>
                <a:gd name="connsiteX2" fmla="*/ 343024 w 1632697"/>
                <a:gd name="connsiteY2" fmla="*/ 17243 h 423653"/>
                <a:gd name="connsiteX3" fmla="*/ 913065 w 1632697"/>
                <a:gd name="connsiteY3" fmla="*/ 0 h 423653"/>
                <a:gd name="connsiteX4" fmla="*/ 907686 w 1632697"/>
                <a:gd name="connsiteY4" fmla="*/ 420741 h 423653"/>
                <a:gd name="connsiteX5" fmla="*/ 1632697 w 1632697"/>
                <a:gd name="connsiteY5" fmla="*/ 418833 h 423653"/>
                <a:gd name="connsiteX0" fmla="*/ 0 w 1632697"/>
                <a:gd name="connsiteY0" fmla="*/ 423653 h 424948"/>
                <a:gd name="connsiteX1" fmla="*/ 341634 w 1632697"/>
                <a:gd name="connsiteY1" fmla="*/ 424948 h 424948"/>
                <a:gd name="connsiteX2" fmla="*/ 343024 w 1632697"/>
                <a:gd name="connsiteY2" fmla="*/ 17243 h 424948"/>
                <a:gd name="connsiteX3" fmla="*/ 913065 w 1632697"/>
                <a:gd name="connsiteY3" fmla="*/ 0 h 424948"/>
                <a:gd name="connsiteX4" fmla="*/ 907686 w 1632697"/>
                <a:gd name="connsiteY4" fmla="*/ 420741 h 424948"/>
                <a:gd name="connsiteX5" fmla="*/ 1632697 w 1632697"/>
                <a:gd name="connsiteY5" fmla="*/ 418833 h 424948"/>
                <a:gd name="connsiteX0" fmla="*/ 0 w 1632697"/>
                <a:gd name="connsiteY0" fmla="*/ 406410 h 407705"/>
                <a:gd name="connsiteX1" fmla="*/ 341634 w 1632697"/>
                <a:gd name="connsiteY1" fmla="*/ 407705 h 407705"/>
                <a:gd name="connsiteX2" fmla="*/ 343024 w 1632697"/>
                <a:gd name="connsiteY2" fmla="*/ 0 h 407705"/>
                <a:gd name="connsiteX3" fmla="*/ 913065 w 1632697"/>
                <a:gd name="connsiteY3" fmla="*/ 7094 h 407705"/>
                <a:gd name="connsiteX4" fmla="*/ 907686 w 1632697"/>
                <a:gd name="connsiteY4" fmla="*/ 403498 h 407705"/>
                <a:gd name="connsiteX5" fmla="*/ 1632697 w 1632697"/>
                <a:gd name="connsiteY5" fmla="*/ 401590 h 407705"/>
                <a:gd name="connsiteX0" fmla="*/ 0 w 1632697"/>
                <a:gd name="connsiteY0" fmla="*/ 409747 h 411042"/>
                <a:gd name="connsiteX1" fmla="*/ 341634 w 1632697"/>
                <a:gd name="connsiteY1" fmla="*/ 411042 h 411042"/>
                <a:gd name="connsiteX2" fmla="*/ 343024 w 1632697"/>
                <a:gd name="connsiteY2" fmla="*/ 3337 h 411042"/>
                <a:gd name="connsiteX3" fmla="*/ 728794 w 1632697"/>
                <a:gd name="connsiteY3" fmla="*/ 0 h 411042"/>
                <a:gd name="connsiteX4" fmla="*/ 907686 w 1632697"/>
                <a:gd name="connsiteY4" fmla="*/ 406835 h 411042"/>
                <a:gd name="connsiteX5" fmla="*/ 1632697 w 1632697"/>
                <a:gd name="connsiteY5" fmla="*/ 404927 h 411042"/>
                <a:gd name="connsiteX0" fmla="*/ 0 w 1632697"/>
                <a:gd name="connsiteY0" fmla="*/ 409747 h 411042"/>
                <a:gd name="connsiteX1" fmla="*/ 341634 w 1632697"/>
                <a:gd name="connsiteY1" fmla="*/ 411042 h 411042"/>
                <a:gd name="connsiteX2" fmla="*/ 343024 w 1632697"/>
                <a:gd name="connsiteY2" fmla="*/ 3337 h 411042"/>
                <a:gd name="connsiteX3" fmla="*/ 728794 w 1632697"/>
                <a:gd name="connsiteY3" fmla="*/ 0 h 411042"/>
                <a:gd name="connsiteX4" fmla="*/ 730369 w 1632697"/>
                <a:gd name="connsiteY4" fmla="*/ 406835 h 411042"/>
                <a:gd name="connsiteX5" fmla="*/ 1632697 w 1632697"/>
                <a:gd name="connsiteY5" fmla="*/ 404927 h 411042"/>
                <a:gd name="connsiteX0" fmla="*/ 0 w 1632697"/>
                <a:gd name="connsiteY0" fmla="*/ 409747 h 411042"/>
                <a:gd name="connsiteX1" fmla="*/ 341634 w 1632697"/>
                <a:gd name="connsiteY1" fmla="*/ 411042 h 411042"/>
                <a:gd name="connsiteX2" fmla="*/ 416037 w 1632697"/>
                <a:gd name="connsiteY2" fmla="*/ 3337 h 411042"/>
                <a:gd name="connsiteX3" fmla="*/ 728794 w 1632697"/>
                <a:gd name="connsiteY3" fmla="*/ 0 h 411042"/>
                <a:gd name="connsiteX4" fmla="*/ 730369 w 1632697"/>
                <a:gd name="connsiteY4" fmla="*/ 406835 h 411042"/>
                <a:gd name="connsiteX5" fmla="*/ 1632697 w 1632697"/>
                <a:gd name="connsiteY5" fmla="*/ 404927 h 411042"/>
                <a:gd name="connsiteX0" fmla="*/ 0 w 1632697"/>
                <a:gd name="connsiteY0" fmla="*/ 409747 h 411042"/>
                <a:gd name="connsiteX1" fmla="*/ 411170 w 1632697"/>
                <a:gd name="connsiteY1" fmla="*/ 411042 h 411042"/>
                <a:gd name="connsiteX2" fmla="*/ 416037 w 1632697"/>
                <a:gd name="connsiteY2" fmla="*/ 3337 h 411042"/>
                <a:gd name="connsiteX3" fmla="*/ 728794 w 1632697"/>
                <a:gd name="connsiteY3" fmla="*/ 0 h 411042"/>
                <a:gd name="connsiteX4" fmla="*/ 730369 w 1632697"/>
                <a:gd name="connsiteY4" fmla="*/ 406835 h 411042"/>
                <a:gd name="connsiteX5" fmla="*/ 1632697 w 1632697"/>
                <a:gd name="connsiteY5" fmla="*/ 404927 h 411042"/>
                <a:gd name="connsiteX0" fmla="*/ 0 w 1632697"/>
                <a:gd name="connsiteY0" fmla="*/ 413224 h 414519"/>
                <a:gd name="connsiteX1" fmla="*/ 411170 w 1632697"/>
                <a:gd name="connsiteY1" fmla="*/ 414519 h 414519"/>
                <a:gd name="connsiteX2" fmla="*/ 416037 w 1632697"/>
                <a:gd name="connsiteY2" fmla="*/ 6814 h 414519"/>
                <a:gd name="connsiteX3" fmla="*/ 641874 w 1632697"/>
                <a:gd name="connsiteY3" fmla="*/ 0 h 414519"/>
                <a:gd name="connsiteX4" fmla="*/ 730369 w 1632697"/>
                <a:gd name="connsiteY4" fmla="*/ 410312 h 414519"/>
                <a:gd name="connsiteX5" fmla="*/ 1632697 w 1632697"/>
                <a:gd name="connsiteY5" fmla="*/ 408404 h 414519"/>
                <a:gd name="connsiteX0" fmla="*/ 0 w 1632697"/>
                <a:gd name="connsiteY0" fmla="*/ 406410 h 407705"/>
                <a:gd name="connsiteX1" fmla="*/ 411170 w 1632697"/>
                <a:gd name="connsiteY1" fmla="*/ 407705 h 407705"/>
                <a:gd name="connsiteX2" fmla="*/ 416037 w 1632697"/>
                <a:gd name="connsiteY2" fmla="*/ 0 h 407705"/>
                <a:gd name="connsiteX3" fmla="*/ 641874 w 1632697"/>
                <a:gd name="connsiteY3" fmla="*/ 10570 h 407705"/>
                <a:gd name="connsiteX4" fmla="*/ 730369 w 1632697"/>
                <a:gd name="connsiteY4" fmla="*/ 403498 h 407705"/>
                <a:gd name="connsiteX5" fmla="*/ 1632697 w 1632697"/>
                <a:gd name="connsiteY5" fmla="*/ 401590 h 407705"/>
                <a:gd name="connsiteX0" fmla="*/ 0 w 1632697"/>
                <a:gd name="connsiteY0" fmla="*/ 406410 h 407705"/>
                <a:gd name="connsiteX1" fmla="*/ 411170 w 1632697"/>
                <a:gd name="connsiteY1" fmla="*/ 407705 h 407705"/>
                <a:gd name="connsiteX2" fmla="*/ 416037 w 1632697"/>
                <a:gd name="connsiteY2" fmla="*/ 0 h 407705"/>
                <a:gd name="connsiteX3" fmla="*/ 641874 w 1632697"/>
                <a:gd name="connsiteY3" fmla="*/ 139 h 407705"/>
                <a:gd name="connsiteX4" fmla="*/ 730369 w 1632697"/>
                <a:gd name="connsiteY4" fmla="*/ 403498 h 407705"/>
                <a:gd name="connsiteX5" fmla="*/ 1632697 w 1632697"/>
                <a:gd name="connsiteY5" fmla="*/ 401590 h 407705"/>
                <a:gd name="connsiteX0" fmla="*/ 0 w 1632697"/>
                <a:gd name="connsiteY0" fmla="*/ 406410 h 407705"/>
                <a:gd name="connsiteX1" fmla="*/ 411170 w 1632697"/>
                <a:gd name="connsiteY1" fmla="*/ 407705 h 407705"/>
                <a:gd name="connsiteX2" fmla="*/ 416037 w 1632697"/>
                <a:gd name="connsiteY2" fmla="*/ 0 h 407705"/>
                <a:gd name="connsiteX3" fmla="*/ 641874 w 1632697"/>
                <a:gd name="connsiteY3" fmla="*/ 139 h 407705"/>
                <a:gd name="connsiteX4" fmla="*/ 634453 w 1632697"/>
                <a:gd name="connsiteY4" fmla="*/ 400301 h 407705"/>
                <a:gd name="connsiteX5" fmla="*/ 1632697 w 1632697"/>
                <a:gd name="connsiteY5" fmla="*/ 401590 h 407705"/>
                <a:gd name="connsiteX0" fmla="*/ 0 w 1632697"/>
                <a:gd name="connsiteY0" fmla="*/ 406410 h 407705"/>
                <a:gd name="connsiteX1" fmla="*/ 411170 w 1632697"/>
                <a:gd name="connsiteY1" fmla="*/ 407705 h 407705"/>
                <a:gd name="connsiteX2" fmla="*/ 416037 w 1632697"/>
                <a:gd name="connsiteY2" fmla="*/ 0 h 407705"/>
                <a:gd name="connsiteX3" fmla="*/ 622691 w 1632697"/>
                <a:gd name="connsiteY3" fmla="*/ 139 h 407705"/>
                <a:gd name="connsiteX4" fmla="*/ 634453 w 1632697"/>
                <a:gd name="connsiteY4" fmla="*/ 400301 h 407705"/>
                <a:gd name="connsiteX5" fmla="*/ 1632697 w 1632697"/>
                <a:gd name="connsiteY5" fmla="*/ 401590 h 407705"/>
                <a:gd name="connsiteX0" fmla="*/ 0 w 1632697"/>
                <a:gd name="connsiteY0" fmla="*/ 409468 h 410763"/>
                <a:gd name="connsiteX1" fmla="*/ 411170 w 1632697"/>
                <a:gd name="connsiteY1" fmla="*/ 410763 h 410763"/>
                <a:gd name="connsiteX2" fmla="*/ 416037 w 1632697"/>
                <a:gd name="connsiteY2" fmla="*/ 3058 h 410763"/>
                <a:gd name="connsiteX3" fmla="*/ 638677 w 1632697"/>
                <a:gd name="connsiteY3" fmla="*/ 0 h 410763"/>
                <a:gd name="connsiteX4" fmla="*/ 634453 w 1632697"/>
                <a:gd name="connsiteY4" fmla="*/ 403359 h 410763"/>
                <a:gd name="connsiteX5" fmla="*/ 1632697 w 1632697"/>
                <a:gd name="connsiteY5" fmla="*/ 404648 h 410763"/>
                <a:gd name="connsiteX0" fmla="*/ 0 w 1632697"/>
                <a:gd name="connsiteY0" fmla="*/ 406410 h 407705"/>
                <a:gd name="connsiteX1" fmla="*/ 411170 w 1632697"/>
                <a:gd name="connsiteY1" fmla="*/ 407705 h 407705"/>
                <a:gd name="connsiteX2" fmla="*/ 416037 w 1632697"/>
                <a:gd name="connsiteY2" fmla="*/ 0 h 407705"/>
                <a:gd name="connsiteX3" fmla="*/ 632282 w 1632697"/>
                <a:gd name="connsiteY3" fmla="*/ 3336 h 407705"/>
                <a:gd name="connsiteX4" fmla="*/ 634453 w 1632697"/>
                <a:gd name="connsiteY4" fmla="*/ 400301 h 407705"/>
                <a:gd name="connsiteX5" fmla="*/ 1632697 w 1632697"/>
                <a:gd name="connsiteY5" fmla="*/ 401590 h 407705"/>
                <a:gd name="connsiteX0" fmla="*/ 0 w 1632697"/>
                <a:gd name="connsiteY0" fmla="*/ 412665 h 413960"/>
                <a:gd name="connsiteX1" fmla="*/ 411170 w 1632697"/>
                <a:gd name="connsiteY1" fmla="*/ 413960 h 413960"/>
                <a:gd name="connsiteX2" fmla="*/ 416037 w 1632697"/>
                <a:gd name="connsiteY2" fmla="*/ 6255 h 413960"/>
                <a:gd name="connsiteX3" fmla="*/ 632282 w 1632697"/>
                <a:gd name="connsiteY3" fmla="*/ 0 h 413960"/>
                <a:gd name="connsiteX4" fmla="*/ 634453 w 1632697"/>
                <a:gd name="connsiteY4" fmla="*/ 406556 h 413960"/>
                <a:gd name="connsiteX5" fmla="*/ 1632697 w 1632697"/>
                <a:gd name="connsiteY5" fmla="*/ 407845 h 413960"/>
                <a:gd name="connsiteX0" fmla="*/ 0 w 1632697"/>
                <a:gd name="connsiteY0" fmla="*/ 406410 h 407705"/>
                <a:gd name="connsiteX1" fmla="*/ 411170 w 1632697"/>
                <a:gd name="connsiteY1" fmla="*/ 407705 h 407705"/>
                <a:gd name="connsiteX2" fmla="*/ 416037 w 1632697"/>
                <a:gd name="connsiteY2" fmla="*/ 0 h 407705"/>
                <a:gd name="connsiteX3" fmla="*/ 619030 w 1632697"/>
                <a:gd name="connsiteY3" fmla="*/ 4346 h 407705"/>
                <a:gd name="connsiteX4" fmla="*/ 634453 w 1632697"/>
                <a:gd name="connsiteY4" fmla="*/ 400301 h 407705"/>
                <a:gd name="connsiteX5" fmla="*/ 1632697 w 1632697"/>
                <a:gd name="connsiteY5" fmla="*/ 401590 h 407705"/>
                <a:gd name="connsiteX0" fmla="*/ 0 w 1632697"/>
                <a:gd name="connsiteY0" fmla="*/ 410015 h 411310"/>
                <a:gd name="connsiteX1" fmla="*/ 411170 w 1632697"/>
                <a:gd name="connsiteY1" fmla="*/ 411310 h 411310"/>
                <a:gd name="connsiteX2" fmla="*/ 416037 w 1632697"/>
                <a:gd name="connsiteY2" fmla="*/ 3605 h 411310"/>
                <a:gd name="connsiteX3" fmla="*/ 626981 w 1632697"/>
                <a:gd name="connsiteY3" fmla="*/ 0 h 411310"/>
                <a:gd name="connsiteX4" fmla="*/ 634453 w 1632697"/>
                <a:gd name="connsiteY4" fmla="*/ 403906 h 411310"/>
                <a:gd name="connsiteX5" fmla="*/ 1632697 w 1632697"/>
                <a:gd name="connsiteY5" fmla="*/ 405195 h 411310"/>
                <a:gd name="connsiteX0" fmla="*/ 0 w 1632697"/>
                <a:gd name="connsiteY0" fmla="*/ 410015 h 411310"/>
                <a:gd name="connsiteX1" fmla="*/ 411170 w 1632697"/>
                <a:gd name="connsiteY1" fmla="*/ 411310 h 411310"/>
                <a:gd name="connsiteX2" fmla="*/ 413387 w 1632697"/>
                <a:gd name="connsiteY2" fmla="*/ 11557 h 411310"/>
                <a:gd name="connsiteX3" fmla="*/ 626981 w 1632697"/>
                <a:gd name="connsiteY3" fmla="*/ 0 h 411310"/>
                <a:gd name="connsiteX4" fmla="*/ 634453 w 1632697"/>
                <a:gd name="connsiteY4" fmla="*/ 403906 h 411310"/>
                <a:gd name="connsiteX5" fmla="*/ 1632697 w 1632697"/>
                <a:gd name="connsiteY5" fmla="*/ 405195 h 411310"/>
                <a:gd name="connsiteX0" fmla="*/ 0 w 1632697"/>
                <a:gd name="connsiteY0" fmla="*/ 398458 h 399753"/>
                <a:gd name="connsiteX1" fmla="*/ 411170 w 1632697"/>
                <a:gd name="connsiteY1" fmla="*/ 399753 h 399753"/>
                <a:gd name="connsiteX2" fmla="*/ 413387 w 1632697"/>
                <a:gd name="connsiteY2" fmla="*/ 0 h 399753"/>
                <a:gd name="connsiteX3" fmla="*/ 626981 w 1632697"/>
                <a:gd name="connsiteY3" fmla="*/ 4345 h 399753"/>
                <a:gd name="connsiteX4" fmla="*/ 634453 w 1632697"/>
                <a:gd name="connsiteY4" fmla="*/ 392349 h 399753"/>
                <a:gd name="connsiteX5" fmla="*/ 1632697 w 1632697"/>
                <a:gd name="connsiteY5" fmla="*/ 393638 h 399753"/>
                <a:gd name="connsiteX0" fmla="*/ 0 w 1632697"/>
                <a:gd name="connsiteY0" fmla="*/ 398458 h 399753"/>
                <a:gd name="connsiteX1" fmla="*/ 411170 w 1632697"/>
                <a:gd name="connsiteY1" fmla="*/ 399753 h 399753"/>
                <a:gd name="connsiteX2" fmla="*/ 413387 w 1632697"/>
                <a:gd name="connsiteY2" fmla="*/ 0 h 399753"/>
                <a:gd name="connsiteX3" fmla="*/ 619030 w 1632697"/>
                <a:gd name="connsiteY3" fmla="*/ 4345 h 399753"/>
                <a:gd name="connsiteX4" fmla="*/ 634453 w 1632697"/>
                <a:gd name="connsiteY4" fmla="*/ 392349 h 399753"/>
                <a:gd name="connsiteX5" fmla="*/ 1632697 w 1632697"/>
                <a:gd name="connsiteY5" fmla="*/ 393638 h 399753"/>
                <a:gd name="connsiteX0" fmla="*/ 0 w 1632697"/>
                <a:gd name="connsiteY0" fmla="*/ 398458 h 400300"/>
                <a:gd name="connsiteX1" fmla="*/ 411170 w 1632697"/>
                <a:gd name="connsiteY1" fmla="*/ 399753 h 400300"/>
                <a:gd name="connsiteX2" fmla="*/ 413387 w 1632697"/>
                <a:gd name="connsiteY2" fmla="*/ 0 h 400300"/>
                <a:gd name="connsiteX3" fmla="*/ 619030 w 1632697"/>
                <a:gd name="connsiteY3" fmla="*/ 4345 h 400300"/>
                <a:gd name="connsiteX4" fmla="*/ 626501 w 1632697"/>
                <a:gd name="connsiteY4" fmla="*/ 400300 h 400300"/>
                <a:gd name="connsiteX5" fmla="*/ 1632697 w 1632697"/>
                <a:gd name="connsiteY5" fmla="*/ 393638 h 400300"/>
                <a:gd name="connsiteX0" fmla="*/ 0 w 1632697"/>
                <a:gd name="connsiteY0" fmla="*/ 499174 h 501016"/>
                <a:gd name="connsiteX1" fmla="*/ 411170 w 1632697"/>
                <a:gd name="connsiteY1" fmla="*/ 500469 h 501016"/>
                <a:gd name="connsiteX2" fmla="*/ 416037 w 1632697"/>
                <a:gd name="connsiteY2" fmla="*/ 0 h 501016"/>
                <a:gd name="connsiteX3" fmla="*/ 619030 w 1632697"/>
                <a:gd name="connsiteY3" fmla="*/ 105061 h 501016"/>
                <a:gd name="connsiteX4" fmla="*/ 626501 w 1632697"/>
                <a:gd name="connsiteY4" fmla="*/ 501016 h 501016"/>
                <a:gd name="connsiteX5" fmla="*/ 1632697 w 1632697"/>
                <a:gd name="connsiteY5" fmla="*/ 494354 h 501016"/>
                <a:gd name="connsiteX0" fmla="*/ 0 w 1632697"/>
                <a:gd name="connsiteY0" fmla="*/ 394113 h 395955"/>
                <a:gd name="connsiteX1" fmla="*/ 411170 w 1632697"/>
                <a:gd name="connsiteY1" fmla="*/ 395408 h 395955"/>
                <a:gd name="connsiteX2" fmla="*/ 418687 w 1632697"/>
                <a:gd name="connsiteY2" fmla="*/ 956 h 395955"/>
                <a:gd name="connsiteX3" fmla="*/ 619030 w 1632697"/>
                <a:gd name="connsiteY3" fmla="*/ 0 h 395955"/>
                <a:gd name="connsiteX4" fmla="*/ 626501 w 1632697"/>
                <a:gd name="connsiteY4" fmla="*/ 395955 h 395955"/>
                <a:gd name="connsiteX5" fmla="*/ 1632697 w 1632697"/>
                <a:gd name="connsiteY5" fmla="*/ 389293 h 395955"/>
                <a:gd name="connsiteX0" fmla="*/ 0 w 1632697"/>
                <a:gd name="connsiteY0" fmla="*/ 394113 h 395955"/>
                <a:gd name="connsiteX1" fmla="*/ 411170 w 1632697"/>
                <a:gd name="connsiteY1" fmla="*/ 395408 h 395955"/>
                <a:gd name="connsiteX2" fmla="*/ 410736 w 1632697"/>
                <a:gd name="connsiteY2" fmla="*/ 956 h 395955"/>
                <a:gd name="connsiteX3" fmla="*/ 619030 w 1632697"/>
                <a:gd name="connsiteY3" fmla="*/ 0 h 395955"/>
                <a:gd name="connsiteX4" fmla="*/ 626501 w 1632697"/>
                <a:gd name="connsiteY4" fmla="*/ 395955 h 395955"/>
                <a:gd name="connsiteX5" fmla="*/ 1632697 w 1632697"/>
                <a:gd name="connsiteY5" fmla="*/ 389293 h 395955"/>
                <a:gd name="connsiteX0" fmla="*/ 0 w 1632697"/>
                <a:gd name="connsiteY0" fmla="*/ 394113 h 395955"/>
                <a:gd name="connsiteX1" fmla="*/ 411170 w 1632697"/>
                <a:gd name="connsiteY1" fmla="*/ 395408 h 395955"/>
                <a:gd name="connsiteX2" fmla="*/ 410736 w 1632697"/>
                <a:gd name="connsiteY2" fmla="*/ 956 h 395955"/>
                <a:gd name="connsiteX3" fmla="*/ 624331 w 1632697"/>
                <a:gd name="connsiteY3" fmla="*/ 0 h 395955"/>
                <a:gd name="connsiteX4" fmla="*/ 626501 w 1632697"/>
                <a:gd name="connsiteY4" fmla="*/ 395955 h 395955"/>
                <a:gd name="connsiteX5" fmla="*/ 1632697 w 1632697"/>
                <a:gd name="connsiteY5" fmla="*/ 389293 h 395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32697" h="395955">
                  <a:moveTo>
                    <a:pt x="0" y="394113"/>
                  </a:moveTo>
                  <a:lnTo>
                    <a:pt x="411170" y="395408"/>
                  </a:lnTo>
                  <a:cubicBezTo>
                    <a:pt x="409956" y="213685"/>
                    <a:pt x="411950" y="182679"/>
                    <a:pt x="410736" y="956"/>
                  </a:cubicBezTo>
                  <a:lnTo>
                    <a:pt x="624331" y="0"/>
                  </a:lnTo>
                  <a:cubicBezTo>
                    <a:pt x="625055" y="132322"/>
                    <a:pt x="625777" y="263633"/>
                    <a:pt x="626501" y="395955"/>
                  </a:cubicBezTo>
                  <a:lnTo>
                    <a:pt x="1632697" y="389293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601856" y="3229438"/>
              <a:ext cx="709853" cy="3029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srgbClr val="FF0000"/>
                  </a:solidFill>
                </a:rPr>
                <a:t>OUT_D</a:t>
              </a:r>
              <a:endParaRPr lang="en-GB" sz="1050" b="1" dirty="0">
                <a:solidFill>
                  <a:srgbClr val="FF0000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601856" y="3743273"/>
              <a:ext cx="758579" cy="3029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srgbClr val="FF0000"/>
                  </a:solidFill>
                </a:rPr>
                <a:t>STROBE</a:t>
              </a:r>
              <a:endParaRPr lang="en-GB" sz="1050" b="1" dirty="0">
                <a:solidFill>
                  <a:srgbClr val="FF0000"/>
                </a:solidFill>
              </a:endParaRP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 flipH="1" flipV="1">
              <a:off x="6309042" y="3142474"/>
              <a:ext cx="711230" cy="831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6309042" y="2888131"/>
              <a:ext cx="674769" cy="2753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+mj-lt"/>
                </a:rPr>
                <a:t> ~5-6</a:t>
              </a:r>
              <a:r>
                <a:rPr lang="en-US" sz="900" dirty="0"/>
                <a:t> </a:t>
              </a:r>
              <a:r>
                <a:rPr lang="en-US" sz="900" dirty="0" err="1">
                  <a:latin typeface="Symbol" panose="05050102010706020507" pitchFamily="18" charset="2"/>
                </a:rPr>
                <a:t>m</a:t>
              </a:r>
              <a:r>
                <a:rPr lang="en-US" sz="900" dirty="0" err="1"/>
                <a:t>s</a:t>
              </a:r>
              <a:endParaRPr lang="en-GB" sz="900" dirty="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867795" y="4021228"/>
            <a:ext cx="2220332" cy="1473014"/>
            <a:chOff x="4911627" y="2884406"/>
            <a:chExt cx="2088656" cy="1384288"/>
          </a:xfrm>
        </p:grpSpPr>
        <p:sp>
          <p:nvSpPr>
            <p:cNvPr id="31" name="TextBox 30"/>
            <p:cNvSpPr txBox="1"/>
            <p:nvPr/>
          </p:nvSpPr>
          <p:spPr>
            <a:xfrm>
              <a:off x="5482867" y="3814176"/>
              <a:ext cx="689024" cy="2833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+mj-lt"/>
                </a:rPr>
                <a:t> ~5-6 </a:t>
              </a:r>
              <a:r>
                <a:rPr lang="en-US" sz="900" dirty="0" err="1"/>
                <a:t>μs</a:t>
              </a:r>
              <a:endParaRPr lang="en-US" sz="900" dirty="0"/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4911627" y="2923697"/>
              <a:ext cx="2088656" cy="1344997"/>
              <a:chOff x="4770375" y="4680174"/>
              <a:chExt cx="2088656" cy="1344997"/>
            </a:xfrm>
          </p:grpSpPr>
          <p:cxnSp>
            <p:nvCxnSpPr>
              <p:cNvPr id="36" name="Straight Arrow Connector 35"/>
              <p:cNvCxnSpPr/>
              <p:nvPr/>
            </p:nvCxnSpPr>
            <p:spPr>
              <a:xfrm flipV="1">
                <a:off x="5055304" y="4866419"/>
                <a:ext cx="0" cy="975120"/>
              </a:xfrm>
              <a:prstGeom prst="straightConnector1">
                <a:avLst/>
              </a:prstGeom>
              <a:ln w="19050">
                <a:solidFill>
                  <a:schemeClr val="accent6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/>
              <p:cNvCxnSpPr/>
              <p:nvPr/>
            </p:nvCxnSpPr>
            <p:spPr>
              <a:xfrm>
                <a:off x="5055304" y="5841539"/>
                <a:ext cx="1548172" cy="0"/>
              </a:xfrm>
              <a:prstGeom prst="straightConnector1">
                <a:avLst/>
              </a:prstGeom>
              <a:ln w="19050">
                <a:solidFill>
                  <a:schemeClr val="accent6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TextBox 37"/>
              <p:cNvSpPr txBox="1"/>
              <p:nvPr/>
            </p:nvSpPr>
            <p:spPr>
              <a:xfrm>
                <a:off x="4770375" y="4680174"/>
                <a:ext cx="327746" cy="3682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dirty="0"/>
                  <a:t>v</a:t>
                </a:r>
                <a:endParaRPr lang="en-GB" sz="1350" dirty="0"/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6557234" y="5656873"/>
                <a:ext cx="301797" cy="3682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dirty="0"/>
                  <a:t>t</a:t>
                </a:r>
                <a:endParaRPr lang="en-GB" sz="1350" dirty="0"/>
              </a:p>
            </p:txBody>
          </p:sp>
          <p:cxnSp>
            <p:nvCxnSpPr>
              <p:cNvPr id="40" name="Straight Connector 39"/>
              <p:cNvCxnSpPr/>
              <p:nvPr/>
            </p:nvCxnSpPr>
            <p:spPr>
              <a:xfrm>
                <a:off x="5055304" y="5656873"/>
                <a:ext cx="24746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Freeform 40"/>
              <p:cNvSpPr/>
              <p:nvPr/>
            </p:nvSpPr>
            <p:spPr>
              <a:xfrm>
                <a:off x="5296619" y="5048032"/>
                <a:ext cx="1247955" cy="661345"/>
              </a:xfrm>
              <a:custGeom>
                <a:avLst/>
                <a:gdLst>
                  <a:gd name="connsiteX0" fmla="*/ 0 w 842564"/>
                  <a:gd name="connsiteY0" fmla="*/ 565035 h 566784"/>
                  <a:gd name="connsiteX1" fmla="*/ 63260 w 842564"/>
                  <a:gd name="connsiteY1" fmla="*/ 231481 h 566784"/>
                  <a:gd name="connsiteX2" fmla="*/ 143773 w 842564"/>
                  <a:gd name="connsiteY2" fmla="*/ 24447 h 566784"/>
                  <a:gd name="connsiteX3" fmla="*/ 258792 w 842564"/>
                  <a:gd name="connsiteY3" fmla="*/ 18696 h 566784"/>
                  <a:gd name="connsiteX4" fmla="*/ 494581 w 842564"/>
                  <a:gd name="connsiteY4" fmla="*/ 156718 h 566784"/>
                  <a:gd name="connsiteX5" fmla="*/ 667109 w 842564"/>
                  <a:gd name="connsiteY5" fmla="*/ 519028 h 566784"/>
                  <a:gd name="connsiteX6" fmla="*/ 833887 w 842564"/>
                  <a:gd name="connsiteY6" fmla="*/ 565035 h 566784"/>
                  <a:gd name="connsiteX7" fmla="*/ 839638 w 842564"/>
                  <a:gd name="connsiteY7" fmla="*/ 542032 h 566784"/>
                  <a:gd name="connsiteX0" fmla="*/ 0 w 896159"/>
                  <a:gd name="connsiteY0" fmla="*/ 565035 h 685885"/>
                  <a:gd name="connsiteX1" fmla="*/ 63260 w 896159"/>
                  <a:gd name="connsiteY1" fmla="*/ 231481 h 685885"/>
                  <a:gd name="connsiteX2" fmla="*/ 143773 w 896159"/>
                  <a:gd name="connsiteY2" fmla="*/ 24447 h 685885"/>
                  <a:gd name="connsiteX3" fmla="*/ 258792 w 896159"/>
                  <a:gd name="connsiteY3" fmla="*/ 18696 h 685885"/>
                  <a:gd name="connsiteX4" fmla="*/ 494581 w 896159"/>
                  <a:gd name="connsiteY4" fmla="*/ 156718 h 685885"/>
                  <a:gd name="connsiteX5" fmla="*/ 667109 w 896159"/>
                  <a:gd name="connsiteY5" fmla="*/ 519028 h 685885"/>
                  <a:gd name="connsiteX6" fmla="*/ 891396 w 896159"/>
                  <a:gd name="connsiteY6" fmla="*/ 685805 h 685885"/>
                  <a:gd name="connsiteX7" fmla="*/ 839638 w 896159"/>
                  <a:gd name="connsiteY7" fmla="*/ 542032 h 685885"/>
                  <a:gd name="connsiteX0" fmla="*/ 0 w 1167441"/>
                  <a:gd name="connsiteY0" fmla="*/ 565035 h 685809"/>
                  <a:gd name="connsiteX1" fmla="*/ 63260 w 1167441"/>
                  <a:gd name="connsiteY1" fmla="*/ 231481 h 685809"/>
                  <a:gd name="connsiteX2" fmla="*/ 143773 w 1167441"/>
                  <a:gd name="connsiteY2" fmla="*/ 24447 h 685809"/>
                  <a:gd name="connsiteX3" fmla="*/ 258792 w 1167441"/>
                  <a:gd name="connsiteY3" fmla="*/ 18696 h 685809"/>
                  <a:gd name="connsiteX4" fmla="*/ 494581 w 1167441"/>
                  <a:gd name="connsiteY4" fmla="*/ 156718 h 685809"/>
                  <a:gd name="connsiteX5" fmla="*/ 667109 w 1167441"/>
                  <a:gd name="connsiteY5" fmla="*/ 519028 h 685809"/>
                  <a:gd name="connsiteX6" fmla="*/ 891396 w 1167441"/>
                  <a:gd name="connsiteY6" fmla="*/ 685805 h 685809"/>
                  <a:gd name="connsiteX7" fmla="*/ 1167441 w 1167441"/>
                  <a:gd name="connsiteY7" fmla="*/ 524780 h 685809"/>
                  <a:gd name="connsiteX0" fmla="*/ 0 w 1167441"/>
                  <a:gd name="connsiteY0" fmla="*/ 565035 h 605302"/>
                  <a:gd name="connsiteX1" fmla="*/ 63260 w 1167441"/>
                  <a:gd name="connsiteY1" fmla="*/ 231481 h 605302"/>
                  <a:gd name="connsiteX2" fmla="*/ 143773 w 1167441"/>
                  <a:gd name="connsiteY2" fmla="*/ 24447 h 605302"/>
                  <a:gd name="connsiteX3" fmla="*/ 258792 w 1167441"/>
                  <a:gd name="connsiteY3" fmla="*/ 18696 h 605302"/>
                  <a:gd name="connsiteX4" fmla="*/ 494581 w 1167441"/>
                  <a:gd name="connsiteY4" fmla="*/ 156718 h 605302"/>
                  <a:gd name="connsiteX5" fmla="*/ 667109 w 1167441"/>
                  <a:gd name="connsiteY5" fmla="*/ 519028 h 605302"/>
                  <a:gd name="connsiteX6" fmla="*/ 833887 w 1167441"/>
                  <a:gd name="connsiteY6" fmla="*/ 605292 h 605302"/>
                  <a:gd name="connsiteX7" fmla="*/ 1167441 w 1167441"/>
                  <a:gd name="connsiteY7" fmla="*/ 524780 h 605302"/>
                  <a:gd name="connsiteX0" fmla="*/ 0 w 1058173"/>
                  <a:gd name="connsiteY0" fmla="*/ 565035 h 605394"/>
                  <a:gd name="connsiteX1" fmla="*/ 63260 w 1058173"/>
                  <a:gd name="connsiteY1" fmla="*/ 231481 h 605394"/>
                  <a:gd name="connsiteX2" fmla="*/ 143773 w 1058173"/>
                  <a:gd name="connsiteY2" fmla="*/ 24447 h 605394"/>
                  <a:gd name="connsiteX3" fmla="*/ 258792 w 1058173"/>
                  <a:gd name="connsiteY3" fmla="*/ 18696 h 605394"/>
                  <a:gd name="connsiteX4" fmla="*/ 494581 w 1058173"/>
                  <a:gd name="connsiteY4" fmla="*/ 156718 h 605394"/>
                  <a:gd name="connsiteX5" fmla="*/ 667109 w 1058173"/>
                  <a:gd name="connsiteY5" fmla="*/ 519028 h 605394"/>
                  <a:gd name="connsiteX6" fmla="*/ 833887 w 1058173"/>
                  <a:gd name="connsiteY6" fmla="*/ 605292 h 605394"/>
                  <a:gd name="connsiteX7" fmla="*/ 1058173 w 1058173"/>
                  <a:gd name="connsiteY7" fmla="*/ 536282 h 605394"/>
                  <a:gd name="connsiteX0" fmla="*/ 0 w 1207698"/>
                  <a:gd name="connsiteY0" fmla="*/ 565035 h 605621"/>
                  <a:gd name="connsiteX1" fmla="*/ 63260 w 1207698"/>
                  <a:gd name="connsiteY1" fmla="*/ 231481 h 605621"/>
                  <a:gd name="connsiteX2" fmla="*/ 143773 w 1207698"/>
                  <a:gd name="connsiteY2" fmla="*/ 24447 h 605621"/>
                  <a:gd name="connsiteX3" fmla="*/ 258792 w 1207698"/>
                  <a:gd name="connsiteY3" fmla="*/ 18696 h 605621"/>
                  <a:gd name="connsiteX4" fmla="*/ 494581 w 1207698"/>
                  <a:gd name="connsiteY4" fmla="*/ 156718 h 605621"/>
                  <a:gd name="connsiteX5" fmla="*/ 667109 w 1207698"/>
                  <a:gd name="connsiteY5" fmla="*/ 519028 h 605621"/>
                  <a:gd name="connsiteX6" fmla="*/ 833887 w 1207698"/>
                  <a:gd name="connsiteY6" fmla="*/ 605292 h 605621"/>
                  <a:gd name="connsiteX7" fmla="*/ 1207698 w 1207698"/>
                  <a:gd name="connsiteY7" fmla="*/ 547783 h 605621"/>
                  <a:gd name="connsiteX0" fmla="*/ 0 w 1052423"/>
                  <a:gd name="connsiteY0" fmla="*/ 565035 h 605302"/>
                  <a:gd name="connsiteX1" fmla="*/ 63260 w 1052423"/>
                  <a:gd name="connsiteY1" fmla="*/ 231481 h 605302"/>
                  <a:gd name="connsiteX2" fmla="*/ 143773 w 1052423"/>
                  <a:gd name="connsiteY2" fmla="*/ 24447 h 605302"/>
                  <a:gd name="connsiteX3" fmla="*/ 258792 w 1052423"/>
                  <a:gd name="connsiteY3" fmla="*/ 18696 h 605302"/>
                  <a:gd name="connsiteX4" fmla="*/ 494581 w 1052423"/>
                  <a:gd name="connsiteY4" fmla="*/ 156718 h 605302"/>
                  <a:gd name="connsiteX5" fmla="*/ 667109 w 1052423"/>
                  <a:gd name="connsiteY5" fmla="*/ 519028 h 605302"/>
                  <a:gd name="connsiteX6" fmla="*/ 833887 w 1052423"/>
                  <a:gd name="connsiteY6" fmla="*/ 605292 h 605302"/>
                  <a:gd name="connsiteX7" fmla="*/ 1052423 w 1052423"/>
                  <a:gd name="connsiteY7" fmla="*/ 524780 h 605302"/>
                  <a:gd name="connsiteX0" fmla="*/ 0 w 1247955"/>
                  <a:gd name="connsiteY0" fmla="*/ 565035 h 605806"/>
                  <a:gd name="connsiteX1" fmla="*/ 63260 w 1247955"/>
                  <a:gd name="connsiteY1" fmla="*/ 231481 h 605806"/>
                  <a:gd name="connsiteX2" fmla="*/ 143773 w 1247955"/>
                  <a:gd name="connsiteY2" fmla="*/ 24447 h 605806"/>
                  <a:gd name="connsiteX3" fmla="*/ 258792 w 1247955"/>
                  <a:gd name="connsiteY3" fmla="*/ 18696 h 605806"/>
                  <a:gd name="connsiteX4" fmla="*/ 494581 w 1247955"/>
                  <a:gd name="connsiteY4" fmla="*/ 156718 h 605806"/>
                  <a:gd name="connsiteX5" fmla="*/ 667109 w 1247955"/>
                  <a:gd name="connsiteY5" fmla="*/ 519028 h 605806"/>
                  <a:gd name="connsiteX6" fmla="*/ 833887 w 1247955"/>
                  <a:gd name="connsiteY6" fmla="*/ 605292 h 605806"/>
                  <a:gd name="connsiteX7" fmla="*/ 1247955 w 1247955"/>
                  <a:gd name="connsiteY7" fmla="*/ 553534 h 605806"/>
                  <a:gd name="connsiteX0" fmla="*/ 0 w 1247955"/>
                  <a:gd name="connsiteY0" fmla="*/ 565035 h 648964"/>
                  <a:gd name="connsiteX1" fmla="*/ 63260 w 1247955"/>
                  <a:gd name="connsiteY1" fmla="*/ 231481 h 648964"/>
                  <a:gd name="connsiteX2" fmla="*/ 143773 w 1247955"/>
                  <a:gd name="connsiteY2" fmla="*/ 24447 h 648964"/>
                  <a:gd name="connsiteX3" fmla="*/ 258792 w 1247955"/>
                  <a:gd name="connsiteY3" fmla="*/ 18696 h 648964"/>
                  <a:gd name="connsiteX4" fmla="*/ 494581 w 1247955"/>
                  <a:gd name="connsiteY4" fmla="*/ 156718 h 648964"/>
                  <a:gd name="connsiteX5" fmla="*/ 667109 w 1247955"/>
                  <a:gd name="connsiteY5" fmla="*/ 519028 h 648964"/>
                  <a:gd name="connsiteX6" fmla="*/ 833887 w 1247955"/>
                  <a:gd name="connsiteY6" fmla="*/ 605292 h 648964"/>
                  <a:gd name="connsiteX7" fmla="*/ 1247955 w 1247955"/>
                  <a:gd name="connsiteY7" fmla="*/ 553534 h 648964"/>
                  <a:gd name="connsiteX0" fmla="*/ 0 w 1247955"/>
                  <a:gd name="connsiteY0" fmla="*/ 565035 h 605873"/>
                  <a:gd name="connsiteX1" fmla="*/ 63260 w 1247955"/>
                  <a:gd name="connsiteY1" fmla="*/ 231481 h 605873"/>
                  <a:gd name="connsiteX2" fmla="*/ 143773 w 1247955"/>
                  <a:gd name="connsiteY2" fmla="*/ 24447 h 605873"/>
                  <a:gd name="connsiteX3" fmla="*/ 258792 w 1247955"/>
                  <a:gd name="connsiteY3" fmla="*/ 18696 h 605873"/>
                  <a:gd name="connsiteX4" fmla="*/ 494581 w 1247955"/>
                  <a:gd name="connsiteY4" fmla="*/ 156718 h 605873"/>
                  <a:gd name="connsiteX5" fmla="*/ 667109 w 1247955"/>
                  <a:gd name="connsiteY5" fmla="*/ 519028 h 605873"/>
                  <a:gd name="connsiteX6" fmla="*/ 833887 w 1247955"/>
                  <a:gd name="connsiteY6" fmla="*/ 605292 h 605873"/>
                  <a:gd name="connsiteX7" fmla="*/ 1247955 w 1247955"/>
                  <a:gd name="connsiteY7" fmla="*/ 553534 h 605873"/>
                  <a:gd name="connsiteX0" fmla="*/ 0 w 1247955"/>
                  <a:gd name="connsiteY0" fmla="*/ 565035 h 594581"/>
                  <a:gd name="connsiteX1" fmla="*/ 63260 w 1247955"/>
                  <a:gd name="connsiteY1" fmla="*/ 231481 h 594581"/>
                  <a:gd name="connsiteX2" fmla="*/ 143773 w 1247955"/>
                  <a:gd name="connsiteY2" fmla="*/ 24447 h 594581"/>
                  <a:gd name="connsiteX3" fmla="*/ 258792 w 1247955"/>
                  <a:gd name="connsiteY3" fmla="*/ 18696 h 594581"/>
                  <a:gd name="connsiteX4" fmla="*/ 494581 w 1247955"/>
                  <a:gd name="connsiteY4" fmla="*/ 156718 h 594581"/>
                  <a:gd name="connsiteX5" fmla="*/ 667109 w 1247955"/>
                  <a:gd name="connsiteY5" fmla="*/ 519028 h 594581"/>
                  <a:gd name="connsiteX6" fmla="*/ 747622 w 1247955"/>
                  <a:gd name="connsiteY6" fmla="*/ 593790 h 594581"/>
                  <a:gd name="connsiteX7" fmla="*/ 1247955 w 1247955"/>
                  <a:gd name="connsiteY7" fmla="*/ 553534 h 594581"/>
                  <a:gd name="connsiteX0" fmla="*/ 0 w 1247955"/>
                  <a:gd name="connsiteY0" fmla="*/ 565035 h 598141"/>
                  <a:gd name="connsiteX1" fmla="*/ 63260 w 1247955"/>
                  <a:gd name="connsiteY1" fmla="*/ 231481 h 598141"/>
                  <a:gd name="connsiteX2" fmla="*/ 143773 w 1247955"/>
                  <a:gd name="connsiteY2" fmla="*/ 24447 h 598141"/>
                  <a:gd name="connsiteX3" fmla="*/ 258792 w 1247955"/>
                  <a:gd name="connsiteY3" fmla="*/ 18696 h 598141"/>
                  <a:gd name="connsiteX4" fmla="*/ 494581 w 1247955"/>
                  <a:gd name="connsiteY4" fmla="*/ 156718 h 598141"/>
                  <a:gd name="connsiteX5" fmla="*/ 621102 w 1247955"/>
                  <a:gd name="connsiteY5" fmla="*/ 450016 h 598141"/>
                  <a:gd name="connsiteX6" fmla="*/ 747622 w 1247955"/>
                  <a:gd name="connsiteY6" fmla="*/ 593790 h 598141"/>
                  <a:gd name="connsiteX7" fmla="*/ 1247955 w 1247955"/>
                  <a:gd name="connsiteY7" fmla="*/ 553534 h 598141"/>
                  <a:gd name="connsiteX0" fmla="*/ 0 w 1247955"/>
                  <a:gd name="connsiteY0" fmla="*/ 565035 h 630917"/>
                  <a:gd name="connsiteX1" fmla="*/ 63260 w 1247955"/>
                  <a:gd name="connsiteY1" fmla="*/ 231481 h 630917"/>
                  <a:gd name="connsiteX2" fmla="*/ 143773 w 1247955"/>
                  <a:gd name="connsiteY2" fmla="*/ 24447 h 630917"/>
                  <a:gd name="connsiteX3" fmla="*/ 258792 w 1247955"/>
                  <a:gd name="connsiteY3" fmla="*/ 18696 h 630917"/>
                  <a:gd name="connsiteX4" fmla="*/ 494581 w 1247955"/>
                  <a:gd name="connsiteY4" fmla="*/ 156718 h 630917"/>
                  <a:gd name="connsiteX5" fmla="*/ 621102 w 1247955"/>
                  <a:gd name="connsiteY5" fmla="*/ 450016 h 630917"/>
                  <a:gd name="connsiteX6" fmla="*/ 793629 w 1247955"/>
                  <a:gd name="connsiteY6" fmla="*/ 628296 h 630917"/>
                  <a:gd name="connsiteX7" fmla="*/ 1247955 w 1247955"/>
                  <a:gd name="connsiteY7" fmla="*/ 553534 h 630917"/>
                  <a:gd name="connsiteX0" fmla="*/ 0 w 1247955"/>
                  <a:gd name="connsiteY0" fmla="*/ 565035 h 628674"/>
                  <a:gd name="connsiteX1" fmla="*/ 63260 w 1247955"/>
                  <a:gd name="connsiteY1" fmla="*/ 231481 h 628674"/>
                  <a:gd name="connsiteX2" fmla="*/ 143773 w 1247955"/>
                  <a:gd name="connsiteY2" fmla="*/ 24447 h 628674"/>
                  <a:gd name="connsiteX3" fmla="*/ 258792 w 1247955"/>
                  <a:gd name="connsiteY3" fmla="*/ 18696 h 628674"/>
                  <a:gd name="connsiteX4" fmla="*/ 494581 w 1247955"/>
                  <a:gd name="connsiteY4" fmla="*/ 156718 h 628674"/>
                  <a:gd name="connsiteX5" fmla="*/ 621102 w 1247955"/>
                  <a:gd name="connsiteY5" fmla="*/ 450016 h 628674"/>
                  <a:gd name="connsiteX6" fmla="*/ 793629 w 1247955"/>
                  <a:gd name="connsiteY6" fmla="*/ 628296 h 628674"/>
                  <a:gd name="connsiteX7" fmla="*/ 1247955 w 1247955"/>
                  <a:gd name="connsiteY7" fmla="*/ 553534 h 628674"/>
                  <a:gd name="connsiteX0" fmla="*/ 0 w 1247955"/>
                  <a:gd name="connsiteY0" fmla="*/ 565035 h 605873"/>
                  <a:gd name="connsiteX1" fmla="*/ 63260 w 1247955"/>
                  <a:gd name="connsiteY1" fmla="*/ 231481 h 605873"/>
                  <a:gd name="connsiteX2" fmla="*/ 143773 w 1247955"/>
                  <a:gd name="connsiteY2" fmla="*/ 24447 h 605873"/>
                  <a:gd name="connsiteX3" fmla="*/ 258792 w 1247955"/>
                  <a:gd name="connsiteY3" fmla="*/ 18696 h 605873"/>
                  <a:gd name="connsiteX4" fmla="*/ 494581 w 1247955"/>
                  <a:gd name="connsiteY4" fmla="*/ 156718 h 605873"/>
                  <a:gd name="connsiteX5" fmla="*/ 621102 w 1247955"/>
                  <a:gd name="connsiteY5" fmla="*/ 450016 h 605873"/>
                  <a:gd name="connsiteX6" fmla="*/ 764874 w 1247955"/>
                  <a:gd name="connsiteY6" fmla="*/ 605292 h 605873"/>
                  <a:gd name="connsiteX7" fmla="*/ 1247955 w 1247955"/>
                  <a:gd name="connsiteY7" fmla="*/ 553534 h 605873"/>
                  <a:gd name="connsiteX0" fmla="*/ 0 w 1247955"/>
                  <a:gd name="connsiteY0" fmla="*/ 565035 h 605557"/>
                  <a:gd name="connsiteX1" fmla="*/ 63260 w 1247955"/>
                  <a:gd name="connsiteY1" fmla="*/ 231481 h 605557"/>
                  <a:gd name="connsiteX2" fmla="*/ 143773 w 1247955"/>
                  <a:gd name="connsiteY2" fmla="*/ 24447 h 605557"/>
                  <a:gd name="connsiteX3" fmla="*/ 258792 w 1247955"/>
                  <a:gd name="connsiteY3" fmla="*/ 18696 h 605557"/>
                  <a:gd name="connsiteX4" fmla="*/ 494581 w 1247955"/>
                  <a:gd name="connsiteY4" fmla="*/ 156718 h 605557"/>
                  <a:gd name="connsiteX5" fmla="*/ 621102 w 1247955"/>
                  <a:gd name="connsiteY5" fmla="*/ 450016 h 605557"/>
                  <a:gd name="connsiteX6" fmla="*/ 764874 w 1247955"/>
                  <a:gd name="connsiteY6" fmla="*/ 605292 h 605557"/>
                  <a:gd name="connsiteX7" fmla="*/ 1247955 w 1247955"/>
                  <a:gd name="connsiteY7" fmla="*/ 553534 h 605557"/>
                  <a:gd name="connsiteX0" fmla="*/ 0 w 1247955"/>
                  <a:gd name="connsiteY0" fmla="*/ 565035 h 611261"/>
                  <a:gd name="connsiteX1" fmla="*/ 63260 w 1247955"/>
                  <a:gd name="connsiteY1" fmla="*/ 231481 h 611261"/>
                  <a:gd name="connsiteX2" fmla="*/ 143773 w 1247955"/>
                  <a:gd name="connsiteY2" fmla="*/ 24447 h 611261"/>
                  <a:gd name="connsiteX3" fmla="*/ 258792 w 1247955"/>
                  <a:gd name="connsiteY3" fmla="*/ 18696 h 611261"/>
                  <a:gd name="connsiteX4" fmla="*/ 494581 w 1247955"/>
                  <a:gd name="connsiteY4" fmla="*/ 156718 h 611261"/>
                  <a:gd name="connsiteX5" fmla="*/ 621102 w 1247955"/>
                  <a:gd name="connsiteY5" fmla="*/ 450016 h 611261"/>
                  <a:gd name="connsiteX6" fmla="*/ 764874 w 1247955"/>
                  <a:gd name="connsiteY6" fmla="*/ 605292 h 611261"/>
                  <a:gd name="connsiteX7" fmla="*/ 1247955 w 1247955"/>
                  <a:gd name="connsiteY7" fmla="*/ 599542 h 611261"/>
                  <a:gd name="connsiteX0" fmla="*/ 0 w 1247955"/>
                  <a:gd name="connsiteY0" fmla="*/ 565035 h 614406"/>
                  <a:gd name="connsiteX1" fmla="*/ 63260 w 1247955"/>
                  <a:gd name="connsiteY1" fmla="*/ 231481 h 614406"/>
                  <a:gd name="connsiteX2" fmla="*/ 143773 w 1247955"/>
                  <a:gd name="connsiteY2" fmla="*/ 24447 h 614406"/>
                  <a:gd name="connsiteX3" fmla="*/ 258792 w 1247955"/>
                  <a:gd name="connsiteY3" fmla="*/ 18696 h 614406"/>
                  <a:gd name="connsiteX4" fmla="*/ 494581 w 1247955"/>
                  <a:gd name="connsiteY4" fmla="*/ 156718 h 614406"/>
                  <a:gd name="connsiteX5" fmla="*/ 621102 w 1247955"/>
                  <a:gd name="connsiteY5" fmla="*/ 450016 h 614406"/>
                  <a:gd name="connsiteX6" fmla="*/ 764874 w 1247955"/>
                  <a:gd name="connsiteY6" fmla="*/ 605292 h 614406"/>
                  <a:gd name="connsiteX7" fmla="*/ 1247955 w 1247955"/>
                  <a:gd name="connsiteY7" fmla="*/ 599542 h 614406"/>
                  <a:gd name="connsiteX0" fmla="*/ 0 w 1247955"/>
                  <a:gd name="connsiteY0" fmla="*/ 564684 h 614055"/>
                  <a:gd name="connsiteX1" fmla="*/ 63260 w 1247955"/>
                  <a:gd name="connsiteY1" fmla="*/ 231130 h 614055"/>
                  <a:gd name="connsiteX2" fmla="*/ 143773 w 1247955"/>
                  <a:gd name="connsiteY2" fmla="*/ 24096 h 614055"/>
                  <a:gd name="connsiteX3" fmla="*/ 258792 w 1247955"/>
                  <a:gd name="connsiteY3" fmla="*/ 18345 h 614055"/>
                  <a:gd name="connsiteX4" fmla="*/ 465826 w 1247955"/>
                  <a:gd name="connsiteY4" fmla="*/ 150617 h 614055"/>
                  <a:gd name="connsiteX5" fmla="*/ 621102 w 1247955"/>
                  <a:gd name="connsiteY5" fmla="*/ 449665 h 614055"/>
                  <a:gd name="connsiteX6" fmla="*/ 764874 w 1247955"/>
                  <a:gd name="connsiteY6" fmla="*/ 604941 h 614055"/>
                  <a:gd name="connsiteX7" fmla="*/ 1247955 w 1247955"/>
                  <a:gd name="connsiteY7" fmla="*/ 599191 h 614055"/>
                  <a:gd name="connsiteX0" fmla="*/ 0 w 1247955"/>
                  <a:gd name="connsiteY0" fmla="*/ 564684 h 614055"/>
                  <a:gd name="connsiteX1" fmla="*/ 63260 w 1247955"/>
                  <a:gd name="connsiteY1" fmla="*/ 231130 h 614055"/>
                  <a:gd name="connsiteX2" fmla="*/ 120770 w 1247955"/>
                  <a:gd name="connsiteY2" fmla="*/ 24096 h 614055"/>
                  <a:gd name="connsiteX3" fmla="*/ 258792 w 1247955"/>
                  <a:gd name="connsiteY3" fmla="*/ 18345 h 614055"/>
                  <a:gd name="connsiteX4" fmla="*/ 465826 w 1247955"/>
                  <a:gd name="connsiteY4" fmla="*/ 150617 h 614055"/>
                  <a:gd name="connsiteX5" fmla="*/ 621102 w 1247955"/>
                  <a:gd name="connsiteY5" fmla="*/ 449665 h 614055"/>
                  <a:gd name="connsiteX6" fmla="*/ 764874 w 1247955"/>
                  <a:gd name="connsiteY6" fmla="*/ 604941 h 614055"/>
                  <a:gd name="connsiteX7" fmla="*/ 1247955 w 1247955"/>
                  <a:gd name="connsiteY7" fmla="*/ 599191 h 614055"/>
                  <a:gd name="connsiteX0" fmla="*/ 0 w 1247955"/>
                  <a:gd name="connsiteY0" fmla="*/ 564684 h 614055"/>
                  <a:gd name="connsiteX1" fmla="*/ 63260 w 1247955"/>
                  <a:gd name="connsiteY1" fmla="*/ 231130 h 614055"/>
                  <a:gd name="connsiteX2" fmla="*/ 132272 w 1247955"/>
                  <a:gd name="connsiteY2" fmla="*/ 24096 h 614055"/>
                  <a:gd name="connsiteX3" fmla="*/ 258792 w 1247955"/>
                  <a:gd name="connsiteY3" fmla="*/ 18345 h 614055"/>
                  <a:gd name="connsiteX4" fmla="*/ 465826 w 1247955"/>
                  <a:gd name="connsiteY4" fmla="*/ 150617 h 614055"/>
                  <a:gd name="connsiteX5" fmla="*/ 621102 w 1247955"/>
                  <a:gd name="connsiteY5" fmla="*/ 449665 h 614055"/>
                  <a:gd name="connsiteX6" fmla="*/ 764874 w 1247955"/>
                  <a:gd name="connsiteY6" fmla="*/ 604941 h 614055"/>
                  <a:gd name="connsiteX7" fmla="*/ 1247955 w 1247955"/>
                  <a:gd name="connsiteY7" fmla="*/ 599191 h 614055"/>
                  <a:gd name="connsiteX0" fmla="*/ 0 w 1247955"/>
                  <a:gd name="connsiteY0" fmla="*/ 564684 h 614055"/>
                  <a:gd name="connsiteX1" fmla="*/ 63260 w 1247955"/>
                  <a:gd name="connsiteY1" fmla="*/ 231130 h 614055"/>
                  <a:gd name="connsiteX2" fmla="*/ 132272 w 1247955"/>
                  <a:gd name="connsiteY2" fmla="*/ 24096 h 614055"/>
                  <a:gd name="connsiteX3" fmla="*/ 258792 w 1247955"/>
                  <a:gd name="connsiteY3" fmla="*/ 18345 h 614055"/>
                  <a:gd name="connsiteX4" fmla="*/ 465826 w 1247955"/>
                  <a:gd name="connsiteY4" fmla="*/ 150617 h 614055"/>
                  <a:gd name="connsiteX5" fmla="*/ 621102 w 1247955"/>
                  <a:gd name="connsiteY5" fmla="*/ 449665 h 614055"/>
                  <a:gd name="connsiteX6" fmla="*/ 879893 w 1247955"/>
                  <a:gd name="connsiteY6" fmla="*/ 604941 h 614055"/>
                  <a:gd name="connsiteX7" fmla="*/ 1247955 w 1247955"/>
                  <a:gd name="connsiteY7" fmla="*/ 599191 h 614055"/>
                  <a:gd name="connsiteX0" fmla="*/ 0 w 1247955"/>
                  <a:gd name="connsiteY0" fmla="*/ 564684 h 614883"/>
                  <a:gd name="connsiteX1" fmla="*/ 63260 w 1247955"/>
                  <a:gd name="connsiteY1" fmla="*/ 231130 h 614883"/>
                  <a:gd name="connsiteX2" fmla="*/ 132272 w 1247955"/>
                  <a:gd name="connsiteY2" fmla="*/ 24096 h 614883"/>
                  <a:gd name="connsiteX3" fmla="*/ 258792 w 1247955"/>
                  <a:gd name="connsiteY3" fmla="*/ 18345 h 614883"/>
                  <a:gd name="connsiteX4" fmla="*/ 465826 w 1247955"/>
                  <a:gd name="connsiteY4" fmla="*/ 150617 h 614883"/>
                  <a:gd name="connsiteX5" fmla="*/ 701615 w 1247955"/>
                  <a:gd name="connsiteY5" fmla="*/ 438164 h 614883"/>
                  <a:gd name="connsiteX6" fmla="*/ 879893 w 1247955"/>
                  <a:gd name="connsiteY6" fmla="*/ 604941 h 614883"/>
                  <a:gd name="connsiteX7" fmla="*/ 1247955 w 1247955"/>
                  <a:gd name="connsiteY7" fmla="*/ 599191 h 614883"/>
                  <a:gd name="connsiteX0" fmla="*/ 0 w 1247955"/>
                  <a:gd name="connsiteY0" fmla="*/ 562978 h 613177"/>
                  <a:gd name="connsiteX1" fmla="*/ 63260 w 1247955"/>
                  <a:gd name="connsiteY1" fmla="*/ 229424 h 613177"/>
                  <a:gd name="connsiteX2" fmla="*/ 132272 w 1247955"/>
                  <a:gd name="connsiteY2" fmla="*/ 22390 h 613177"/>
                  <a:gd name="connsiteX3" fmla="*/ 258792 w 1247955"/>
                  <a:gd name="connsiteY3" fmla="*/ 16639 h 613177"/>
                  <a:gd name="connsiteX4" fmla="*/ 534838 w 1247955"/>
                  <a:gd name="connsiteY4" fmla="*/ 120157 h 613177"/>
                  <a:gd name="connsiteX5" fmla="*/ 701615 w 1247955"/>
                  <a:gd name="connsiteY5" fmla="*/ 436458 h 613177"/>
                  <a:gd name="connsiteX6" fmla="*/ 879893 w 1247955"/>
                  <a:gd name="connsiteY6" fmla="*/ 603235 h 613177"/>
                  <a:gd name="connsiteX7" fmla="*/ 1247955 w 1247955"/>
                  <a:gd name="connsiteY7" fmla="*/ 597485 h 613177"/>
                  <a:gd name="connsiteX0" fmla="*/ 0 w 1247955"/>
                  <a:gd name="connsiteY0" fmla="*/ 563648 h 613847"/>
                  <a:gd name="connsiteX1" fmla="*/ 63260 w 1247955"/>
                  <a:gd name="connsiteY1" fmla="*/ 230094 h 613847"/>
                  <a:gd name="connsiteX2" fmla="*/ 132272 w 1247955"/>
                  <a:gd name="connsiteY2" fmla="*/ 23060 h 613847"/>
                  <a:gd name="connsiteX3" fmla="*/ 258792 w 1247955"/>
                  <a:gd name="connsiteY3" fmla="*/ 17309 h 613847"/>
                  <a:gd name="connsiteX4" fmla="*/ 529087 w 1247955"/>
                  <a:gd name="connsiteY4" fmla="*/ 132329 h 613847"/>
                  <a:gd name="connsiteX5" fmla="*/ 701615 w 1247955"/>
                  <a:gd name="connsiteY5" fmla="*/ 437128 h 613847"/>
                  <a:gd name="connsiteX6" fmla="*/ 879893 w 1247955"/>
                  <a:gd name="connsiteY6" fmla="*/ 603905 h 613847"/>
                  <a:gd name="connsiteX7" fmla="*/ 1247955 w 1247955"/>
                  <a:gd name="connsiteY7" fmla="*/ 598155 h 613847"/>
                  <a:gd name="connsiteX0" fmla="*/ 0 w 1247955"/>
                  <a:gd name="connsiteY0" fmla="*/ 563648 h 613847"/>
                  <a:gd name="connsiteX1" fmla="*/ 63260 w 1247955"/>
                  <a:gd name="connsiteY1" fmla="*/ 230094 h 613847"/>
                  <a:gd name="connsiteX2" fmla="*/ 132272 w 1247955"/>
                  <a:gd name="connsiteY2" fmla="*/ 23060 h 613847"/>
                  <a:gd name="connsiteX3" fmla="*/ 333555 w 1247955"/>
                  <a:gd name="connsiteY3" fmla="*/ 17309 h 613847"/>
                  <a:gd name="connsiteX4" fmla="*/ 529087 w 1247955"/>
                  <a:gd name="connsiteY4" fmla="*/ 132329 h 613847"/>
                  <a:gd name="connsiteX5" fmla="*/ 701615 w 1247955"/>
                  <a:gd name="connsiteY5" fmla="*/ 437128 h 613847"/>
                  <a:gd name="connsiteX6" fmla="*/ 879893 w 1247955"/>
                  <a:gd name="connsiteY6" fmla="*/ 603905 h 613847"/>
                  <a:gd name="connsiteX7" fmla="*/ 1247955 w 1247955"/>
                  <a:gd name="connsiteY7" fmla="*/ 598155 h 613847"/>
                  <a:gd name="connsiteX0" fmla="*/ 0 w 1247955"/>
                  <a:gd name="connsiteY0" fmla="*/ 555155 h 605354"/>
                  <a:gd name="connsiteX1" fmla="*/ 63260 w 1247955"/>
                  <a:gd name="connsiteY1" fmla="*/ 221601 h 605354"/>
                  <a:gd name="connsiteX2" fmla="*/ 132272 w 1247955"/>
                  <a:gd name="connsiteY2" fmla="*/ 31819 h 605354"/>
                  <a:gd name="connsiteX3" fmla="*/ 333555 w 1247955"/>
                  <a:gd name="connsiteY3" fmla="*/ 8816 h 605354"/>
                  <a:gd name="connsiteX4" fmla="*/ 529087 w 1247955"/>
                  <a:gd name="connsiteY4" fmla="*/ 123836 h 605354"/>
                  <a:gd name="connsiteX5" fmla="*/ 701615 w 1247955"/>
                  <a:gd name="connsiteY5" fmla="*/ 428635 h 605354"/>
                  <a:gd name="connsiteX6" fmla="*/ 879893 w 1247955"/>
                  <a:gd name="connsiteY6" fmla="*/ 595412 h 605354"/>
                  <a:gd name="connsiteX7" fmla="*/ 1247955 w 1247955"/>
                  <a:gd name="connsiteY7" fmla="*/ 589662 h 605354"/>
                  <a:gd name="connsiteX0" fmla="*/ 0 w 1247955"/>
                  <a:gd name="connsiteY0" fmla="*/ 550372 h 600571"/>
                  <a:gd name="connsiteX1" fmla="*/ 63260 w 1247955"/>
                  <a:gd name="connsiteY1" fmla="*/ 216818 h 600571"/>
                  <a:gd name="connsiteX2" fmla="*/ 132272 w 1247955"/>
                  <a:gd name="connsiteY2" fmla="*/ 44289 h 600571"/>
                  <a:gd name="connsiteX3" fmla="*/ 333555 w 1247955"/>
                  <a:gd name="connsiteY3" fmla="*/ 4033 h 600571"/>
                  <a:gd name="connsiteX4" fmla="*/ 529087 w 1247955"/>
                  <a:gd name="connsiteY4" fmla="*/ 119053 h 600571"/>
                  <a:gd name="connsiteX5" fmla="*/ 701615 w 1247955"/>
                  <a:gd name="connsiteY5" fmla="*/ 423852 h 600571"/>
                  <a:gd name="connsiteX6" fmla="*/ 879893 w 1247955"/>
                  <a:gd name="connsiteY6" fmla="*/ 590629 h 600571"/>
                  <a:gd name="connsiteX7" fmla="*/ 1247955 w 1247955"/>
                  <a:gd name="connsiteY7" fmla="*/ 584879 h 600571"/>
                  <a:gd name="connsiteX0" fmla="*/ 0 w 1247955"/>
                  <a:gd name="connsiteY0" fmla="*/ 560398 h 610597"/>
                  <a:gd name="connsiteX1" fmla="*/ 63260 w 1247955"/>
                  <a:gd name="connsiteY1" fmla="*/ 226844 h 610597"/>
                  <a:gd name="connsiteX2" fmla="*/ 138023 w 1247955"/>
                  <a:gd name="connsiteY2" fmla="*/ 25561 h 610597"/>
                  <a:gd name="connsiteX3" fmla="*/ 333555 w 1247955"/>
                  <a:gd name="connsiteY3" fmla="*/ 14059 h 610597"/>
                  <a:gd name="connsiteX4" fmla="*/ 529087 w 1247955"/>
                  <a:gd name="connsiteY4" fmla="*/ 129079 h 610597"/>
                  <a:gd name="connsiteX5" fmla="*/ 701615 w 1247955"/>
                  <a:gd name="connsiteY5" fmla="*/ 433878 h 610597"/>
                  <a:gd name="connsiteX6" fmla="*/ 879893 w 1247955"/>
                  <a:gd name="connsiteY6" fmla="*/ 600655 h 610597"/>
                  <a:gd name="connsiteX7" fmla="*/ 1247955 w 1247955"/>
                  <a:gd name="connsiteY7" fmla="*/ 594905 h 610597"/>
                  <a:gd name="connsiteX0" fmla="*/ 0 w 1247955"/>
                  <a:gd name="connsiteY0" fmla="*/ 549756 h 599955"/>
                  <a:gd name="connsiteX1" fmla="*/ 63260 w 1247955"/>
                  <a:gd name="connsiteY1" fmla="*/ 216202 h 599955"/>
                  <a:gd name="connsiteX2" fmla="*/ 138023 w 1247955"/>
                  <a:gd name="connsiteY2" fmla="*/ 14919 h 599955"/>
                  <a:gd name="connsiteX3" fmla="*/ 322053 w 1247955"/>
                  <a:gd name="connsiteY3" fmla="*/ 26421 h 599955"/>
                  <a:gd name="connsiteX4" fmla="*/ 529087 w 1247955"/>
                  <a:gd name="connsiteY4" fmla="*/ 118437 h 599955"/>
                  <a:gd name="connsiteX5" fmla="*/ 701615 w 1247955"/>
                  <a:gd name="connsiteY5" fmla="*/ 423236 h 599955"/>
                  <a:gd name="connsiteX6" fmla="*/ 879893 w 1247955"/>
                  <a:gd name="connsiteY6" fmla="*/ 590013 h 599955"/>
                  <a:gd name="connsiteX7" fmla="*/ 1247955 w 1247955"/>
                  <a:gd name="connsiteY7" fmla="*/ 584263 h 599955"/>
                  <a:gd name="connsiteX0" fmla="*/ 0 w 1247955"/>
                  <a:gd name="connsiteY0" fmla="*/ 551165 h 601364"/>
                  <a:gd name="connsiteX1" fmla="*/ 63260 w 1247955"/>
                  <a:gd name="connsiteY1" fmla="*/ 217611 h 601364"/>
                  <a:gd name="connsiteX2" fmla="*/ 138023 w 1247955"/>
                  <a:gd name="connsiteY2" fmla="*/ 16328 h 601364"/>
                  <a:gd name="connsiteX3" fmla="*/ 322053 w 1247955"/>
                  <a:gd name="connsiteY3" fmla="*/ 27830 h 601364"/>
                  <a:gd name="connsiteX4" fmla="*/ 506083 w 1247955"/>
                  <a:gd name="connsiteY4" fmla="*/ 154351 h 601364"/>
                  <a:gd name="connsiteX5" fmla="*/ 701615 w 1247955"/>
                  <a:gd name="connsiteY5" fmla="*/ 424645 h 601364"/>
                  <a:gd name="connsiteX6" fmla="*/ 879893 w 1247955"/>
                  <a:gd name="connsiteY6" fmla="*/ 591422 h 601364"/>
                  <a:gd name="connsiteX7" fmla="*/ 1247955 w 1247955"/>
                  <a:gd name="connsiteY7" fmla="*/ 585672 h 601364"/>
                  <a:gd name="connsiteX0" fmla="*/ 0 w 1247955"/>
                  <a:gd name="connsiteY0" fmla="*/ 589156 h 639355"/>
                  <a:gd name="connsiteX1" fmla="*/ 63260 w 1247955"/>
                  <a:gd name="connsiteY1" fmla="*/ 255602 h 639355"/>
                  <a:gd name="connsiteX2" fmla="*/ 138023 w 1247955"/>
                  <a:gd name="connsiteY2" fmla="*/ 54319 h 639355"/>
                  <a:gd name="connsiteX3" fmla="*/ 327804 w 1247955"/>
                  <a:gd name="connsiteY3" fmla="*/ 8311 h 639355"/>
                  <a:gd name="connsiteX4" fmla="*/ 506083 w 1247955"/>
                  <a:gd name="connsiteY4" fmla="*/ 192342 h 639355"/>
                  <a:gd name="connsiteX5" fmla="*/ 701615 w 1247955"/>
                  <a:gd name="connsiteY5" fmla="*/ 462636 h 639355"/>
                  <a:gd name="connsiteX6" fmla="*/ 879893 w 1247955"/>
                  <a:gd name="connsiteY6" fmla="*/ 629413 h 639355"/>
                  <a:gd name="connsiteX7" fmla="*/ 1247955 w 1247955"/>
                  <a:gd name="connsiteY7" fmla="*/ 623663 h 639355"/>
                  <a:gd name="connsiteX0" fmla="*/ 0 w 1247955"/>
                  <a:gd name="connsiteY0" fmla="*/ 607946 h 658145"/>
                  <a:gd name="connsiteX1" fmla="*/ 63260 w 1247955"/>
                  <a:gd name="connsiteY1" fmla="*/ 274392 h 658145"/>
                  <a:gd name="connsiteX2" fmla="*/ 132273 w 1247955"/>
                  <a:gd name="connsiteY2" fmla="*/ 27101 h 658145"/>
                  <a:gd name="connsiteX3" fmla="*/ 327804 w 1247955"/>
                  <a:gd name="connsiteY3" fmla="*/ 27101 h 658145"/>
                  <a:gd name="connsiteX4" fmla="*/ 506083 w 1247955"/>
                  <a:gd name="connsiteY4" fmla="*/ 211132 h 658145"/>
                  <a:gd name="connsiteX5" fmla="*/ 701615 w 1247955"/>
                  <a:gd name="connsiteY5" fmla="*/ 481426 h 658145"/>
                  <a:gd name="connsiteX6" fmla="*/ 879893 w 1247955"/>
                  <a:gd name="connsiteY6" fmla="*/ 648203 h 658145"/>
                  <a:gd name="connsiteX7" fmla="*/ 1247955 w 1247955"/>
                  <a:gd name="connsiteY7" fmla="*/ 642453 h 658145"/>
                  <a:gd name="connsiteX0" fmla="*/ 0 w 1247955"/>
                  <a:gd name="connsiteY0" fmla="*/ 598705 h 648904"/>
                  <a:gd name="connsiteX1" fmla="*/ 63260 w 1247955"/>
                  <a:gd name="connsiteY1" fmla="*/ 265151 h 648904"/>
                  <a:gd name="connsiteX2" fmla="*/ 166778 w 1247955"/>
                  <a:gd name="connsiteY2" fmla="*/ 35113 h 648904"/>
                  <a:gd name="connsiteX3" fmla="*/ 327804 w 1247955"/>
                  <a:gd name="connsiteY3" fmla="*/ 17860 h 648904"/>
                  <a:gd name="connsiteX4" fmla="*/ 506083 w 1247955"/>
                  <a:gd name="connsiteY4" fmla="*/ 201891 h 648904"/>
                  <a:gd name="connsiteX5" fmla="*/ 701615 w 1247955"/>
                  <a:gd name="connsiteY5" fmla="*/ 472185 h 648904"/>
                  <a:gd name="connsiteX6" fmla="*/ 879893 w 1247955"/>
                  <a:gd name="connsiteY6" fmla="*/ 638962 h 648904"/>
                  <a:gd name="connsiteX7" fmla="*/ 1247955 w 1247955"/>
                  <a:gd name="connsiteY7" fmla="*/ 633212 h 648904"/>
                  <a:gd name="connsiteX0" fmla="*/ 0 w 1247955"/>
                  <a:gd name="connsiteY0" fmla="*/ 598705 h 648904"/>
                  <a:gd name="connsiteX1" fmla="*/ 63260 w 1247955"/>
                  <a:gd name="connsiteY1" fmla="*/ 265151 h 648904"/>
                  <a:gd name="connsiteX2" fmla="*/ 166778 w 1247955"/>
                  <a:gd name="connsiteY2" fmla="*/ 35113 h 648904"/>
                  <a:gd name="connsiteX3" fmla="*/ 333554 w 1247955"/>
                  <a:gd name="connsiteY3" fmla="*/ 17860 h 648904"/>
                  <a:gd name="connsiteX4" fmla="*/ 506083 w 1247955"/>
                  <a:gd name="connsiteY4" fmla="*/ 201891 h 648904"/>
                  <a:gd name="connsiteX5" fmla="*/ 701615 w 1247955"/>
                  <a:gd name="connsiteY5" fmla="*/ 472185 h 648904"/>
                  <a:gd name="connsiteX6" fmla="*/ 879893 w 1247955"/>
                  <a:gd name="connsiteY6" fmla="*/ 638962 h 648904"/>
                  <a:gd name="connsiteX7" fmla="*/ 1247955 w 1247955"/>
                  <a:gd name="connsiteY7" fmla="*/ 633212 h 648904"/>
                  <a:gd name="connsiteX0" fmla="*/ 0 w 1247955"/>
                  <a:gd name="connsiteY0" fmla="*/ 598705 h 648904"/>
                  <a:gd name="connsiteX1" fmla="*/ 63260 w 1247955"/>
                  <a:gd name="connsiteY1" fmla="*/ 265151 h 648904"/>
                  <a:gd name="connsiteX2" fmla="*/ 163301 w 1247955"/>
                  <a:gd name="connsiteY2" fmla="*/ 35113 h 648904"/>
                  <a:gd name="connsiteX3" fmla="*/ 333554 w 1247955"/>
                  <a:gd name="connsiteY3" fmla="*/ 17860 h 648904"/>
                  <a:gd name="connsiteX4" fmla="*/ 506083 w 1247955"/>
                  <a:gd name="connsiteY4" fmla="*/ 201891 h 648904"/>
                  <a:gd name="connsiteX5" fmla="*/ 701615 w 1247955"/>
                  <a:gd name="connsiteY5" fmla="*/ 472185 h 648904"/>
                  <a:gd name="connsiteX6" fmla="*/ 879893 w 1247955"/>
                  <a:gd name="connsiteY6" fmla="*/ 638962 h 648904"/>
                  <a:gd name="connsiteX7" fmla="*/ 1247955 w 1247955"/>
                  <a:gd name="connsiteY7" fmla="*/ 633212 h 648904"/>
                  <a:gd name="connsiteX0" fmla="*/ 0 w 1247955"/>
                  <a:gd name="connsiteY0" fmla="*/ 598526 h 648725"/>
                  <a:gd name="connsiteX1" fmla="*/ 38922 w 1247955"/>
                  <a:gd name="connsiteY1" fmla="*/ 261495 h 648725"/>
                  <a:gd name="connsiteX2" fmla="*/ 163301 w 1247955"/>
                  <a:gd name="connsiteY2" fmla="*/ 34934 h 648725"/>
                  <a:gd name="connsiteX3" fmla="*/ 333554 w 1247955"/>
                  <a:gd name="connsiteY3" fmla="*/ 17681 h 648725"/>
                  <a:gd name="connsiteX4" fmla="*/ 506083 w 1247955"/>
                  <a:gd name="connsiteY4" fmla="*/ 201712 h 648725"/>
                  <a:gd name="connsiteX5" fmla="*/ 701615 w 1247955"/>
                  <a:gd name="connsiteY5" fmla="*/ 472006 h 648725"/>
                  <a:gd name="connsiteX6" fmla="*/ 879893 w 1247955"/>
                  <a:gd name="connsiteY6" fmla="*/ 638783 h 648725"/>
                  <a:gd name="connsiteX7" fmla="*/ 1247955 w 1247955"/>
                  <a:gd name="connsiteY7" fmla="*/ 633033 h 648725"/>
                  <a:gd name="connsiteX0" fmla="*/ 0 w 1247955"/>
                  <a:gd name="connsiteY0" fmla="*/ 598526 h 648725"/>
                  <a:gd name="connsiteX1" fmla="*/ 59783 w 1247955"/>
                  <a:gd name="connsiteY1" fmla="*/ 261495 h 648725"/>
                  <a:gd name="connsiteX2" fmla="*/ 163301 w 1247955"/>
                  <a:gd name="connsiteY2" fmla="*/ 34934 h 648725"/>
                  <a:gd name="connsiteX3" fmla="*/ 333554 w 1247955"/>
                  <a:gd name="connsiteY3" fmla="*/ 17681 h 648725"/>
                  <a:gd name="connsiteX4" fmla="*/ 506083 w 1247955"/>
                  <a:gd name="connsiteY4" fmla="*/ 201712 h 648725"/>
                  <a:gd name="connsiteX5" fmla="*/ 701615 w 1247955"/>
                  <a:gd name="connsiteY5" fmla="*/ 472006 h 648725"/>
                  <a:gd name="connsiteX6" fmla="*/ 879893 w 1247955"/>
                  <a:gd name="connsiteY6" fmla="*/ 638783 h 648725"/>
                  <a:gd name="connsiteX7" fmla="*/ 1247955 w 1247955"/>
                  <a:gd name="connsiteY7" fmla="*/ 633033 h 648725"/>
                  <a:gd name="connsiteX0" fmla="*/ 0 w 1247955"/>
                  <a:gd name="connsiteY0" fmla="*/ 598526 h 648725"/>
                  <a:gd name="connsiteX1" fmla="*/ 59783 w 1247955"/>
                  <a:gd name="connsiteY1" fmla="*/ 261495 h 648725"/>
                  <a:gd name="connsiteX2" fmla="*/ 163301 w 1247955"/>
                  <a:gd name="connsiteY2" fmla="*/ 34934 h 648725"/>
                  <a:gd name="connsiteX3" fmla="*/ 333554 w 1247955"/>
                  <a:gd name="connsiteY3" fmla="*/ 17681 h 648725"/>
                  <a:gd name="connsiteX4" fmla="*/ 506083 w 1247955"/>
                  <a:gd name="connsiteY4" fmla="*/ 201712 h 648725"/>
                  <a:gd name="connsiteX5" fmla="*/ 701615 w 1247955"/>
                  <a:gd name="connsiteY5" fmla="*/ 472006 h 648725"/>
                  <a:gd name="connsiteX6" fmla="*/ 879893 w 1247955"/>
                  <a:gd name="connsiteY6" fmla="*/ 638783 h 648725"/>
                  <a:gd name="connsiteX7" fmla="*/ 1247955 w 1247955"/>
                  <a:gd name="connsiteY7" fmla="*/ 633033 h 648725"/>
                  <a:gd name="connsiteX0" fmla="*/ 0 w 1247955"/>
                  <a:gd name="connsiteY0" fmla="*/ 592022 h 642221"/>
                  <a:gd name="connsiteX1" fmla="*/ 59783 w 1247955"/>
                  <a:gd name="connsiteY1" fmla="*/ 254991 h 642221"/>
                  <a:gd name="connsiteX2" fmla="*/ 163301 w 1247955"/>
                  <a:gd name="connsiteY2" fmla="*/ 28430 h 642221"/>
                  <a:gd name="connsiteX3" fmla="*/ 333554 w 1247955"/>
                  <a:gd name="connsiteY3" fmla="*/ 21608 h 642221"/>
                  <a:gd name="connsiteX4" fmla="*/ 506083 w 1247955"/>
                  <a:gd name="connsiteY4" fmla="*/ 195208 h 642221"/>
                  <a:gd name="connsiteX5" fmla="*/ 701615 w 1247955"/>
                  <a:gd name="connsiteY5" fmla="*/ 465502 h 642221"/>
                  <a:gd name="connsiteX6" fmla="*/ 879893 w 1247955"/>
                  <a:gd name="connsiteY6" fmla="*/ 632279 h 642221"/>
                  <a:gd name="connsiteX7" fmla="*/ 1247955 w 1247955"/>
                  <a:gd name="connsiteY7" fmla="*/ 626529 h 642221"/>
                  <a:gd name="connsiteX0" fmla="*/ 0 w 1247955"/>
                  <a:gd name="connsiteY0" fmla="*/ 580754 h 630953"/>
                  <a:gd name="connsiteX1" fmla="*/ 59783 w 1247955"/>
                  <a:gd name="connsiteY1" fmla="*/ 243723 h 630953"/>
                  <a:gd name="connsiteX2" fmla="*/ 163301 w 1247955"/>
                  <a:gd name="connsiteY2" fmla="*/ 17162 h 630953"/>
                  <a:gd name="connsiteX3" fmla="*/ 399613 w 1247955"/>
                  <a:gd name="connsiteY3" fmla="*/ 34678 h 630953"/>
                  <a:gd name="connsiteX4" fmla="*/ 506083 w 1247955"/>
                  <a:gd name="connsiteY4" fmla="*/ 183940 h 630953"/>
                  <a:gd name="connsiteX5" fmla="*/ 701615 w 1247955"/>
                  <a:gd name="connsiteY5" fmla="*/ 454234 h 630953"/>
                  <a:gd name="connsiteX6" fmla="*/ 879893 w 1247955"/>
                  <a:gd name="connsiteY6" fmla="*/ 621011 h 630953"/>
                  <a:gd name="connsiteX7" fmla="*/ 1247955 w 1247955"/>
                  <a:gd name="connsiteY7" fmla="*/ 615261 h 630953"/>
                  <a:gd name="connsiteX0" fmla="*/ 0 w 1247955"/>
                  <a:gd name="connsiteY0" fmla="*/ 600902 h 651101"/>
                  <a:gd name="connsiteX1" fmla="*/ 59783 w 1247955"/>
                  <a:gd name="connsiteY1" fmla="*/ 263871 h 651101"/>
                  <a:gd name="connsiteX2" fmla="*/ 163301 w 1247955"/>
                  <a:gd name="connsiteY2" fmla="*/ 37310 h 651101"/>
                  <a:gd name="connsiteX3" fmla="*/ 302262 w 1247955"/>
                  <a:gd name="connsiteY3" fmla="*/ 16581 h 651101"/>
                  <a:gd name="connsiteX4" fmla="*/ 506083 w 1247955"/>
                  <a:gd name="connsiteY4" fmla="*/ 204088 h 651101"/>
                  <a:gd name="connsiteX5" fmla="*/ 701615 w 1247955"/>
                  <a:gd name="connsiteY5" fmla="*/ 474382 h 651101"/>
                  <a:gd name="connsiteX6" fmla="*/ 879893 w 1247955"/>
                  <a:gd name="connsiteY6" fmla="*/ 641159 h 651101"/>
                  <a:gd name="connsiteX7" fmla="*/ 1247955 w 1247955"/>
                  <a:gd name="connsiteY7" fmla="*/ 635409 h 651101"/>
                  <a:gd name="connsiteX0" fmla="*/ 0 w 1247955"/>
                  <a:gd name="connsiteY0" fmla="*/ 593531 h 643730"/>
                  <a:gd name="connsiteX1" fmla="*/ 59783 w 1247955"/>
                  <a:gd name="connsiteY1" fmla="*/ 256500 h 643730"/>
                  <a:gd name="connsiteX2" fmla="*/ 163301 w 1247955"/>
                  <a:gd name="connsiteY2" fmla="*/ 29939 h 643730"/>
                  <a:gd name="connsiteX3" fmla="*/ 302262 w 1247955"/>
                  <a:gd name="connsiteY3" fmla="*/ 9210 h 643730"/>
                  <a:gd name="connsiteX4" fmla="*/ 506083 w 1247955"/>
                  <a:gd name="connsiteY4" fmla="*/ 196717 h 643730"/>
                  <a:gd name="connsiteX5" fmla="*/ 701615 w 1247955"/>
                  <a:gd name="connsiteY5" fmla="*/ 467011 h 643730"/>
                  <a:gd name="connsiteX6" fmla="*/ 879893 w 1247955"/>
                  <a:gd name="connsiteY6" fmla="*/ 633788 h 643730"/>
                  <a:gd name="connsiteX7" fmla="*/ 1247955 w 1247955"/>
                  <a:gd name="connsiteY7" fmla="*/ 628038 h 643730"/>
                  <a:gd name="connsiteX0" fmla="*/ 0 w 1247955"/>
                  <a:gd name="connsiteY0" fmla="*/ 596433 h 646632"/>
                  <a:gd name="connsiteX1" fmla="*/ 59783 w 1247955"/>
                  <a:gd name="connsiteY1" fmla="*/ 259402 h 646632"/>
                  <a:gd name="connsiteX2" fmla="*/ 163301 w 1247955"/>
                  <a:gd name="connsiteY2" fmla="*/ 32841 h 646632"/>
                  <a:gd name="connsiteX3" fmla="*/ 302262 w 1247955"/>
                  <a:gd name="connsiteY3" fmla="*/ 12112 h 646632"/>
                  <a:gd name="connsiteX4" fmla="*/ 506083 w 1247955"/>
                  <a:gd name="connsiteY4" fmla="*/ 199619 h 646632"/>
                  <a:gd name="connsiteX5" fmla="*/ 701615 w 1247955"/>
                  <a:gd name="connsiteY5" fmla="*/ 469913 h 646632"/>
                  <a:gd name="connsiteX6" fmla="*/ 879893 w 1247955"/>
                  <a:gd name="connsiteY6" fmla="*/ 636690 h 646632"/>
                  <a:gd name="connsiteX7" fmla="*/ 1247955 w 1247955"/>
                  <a:gd name="connsiteY7" fmla="*/ 630940 h 646632"/>
                  <a:gd name="connsiteX0" fmla="*/ 0 w 1247955"/>
                  <a:gd name="connsiteY0" fmla="*/ 590739 h 640938"/>
                  <a:gd name="connsiteX1" fmla="*/ 59783 w 1247955"/>
                  <a:gd name="connsiteY1" fmla="*/ 253708 h 640938"/>
                  <a:gd name="connsiteX2" fmla="*/ 163301 w 1247955"/>
                  <a:gd name="connsiteY2" fmla="*/ 27147 h 640938"/>
                  <a:gd name="connsiteX3" fmla="*/ 302262 w 1247955"/>
                  <a:gd name="connsiteY3" fmla="*/ 6418 h 640938"/>
                  <a:gd name="connsiteX4" fmla="*/ 506083 w 1247955"/>
                  <a:gd name="connsiteY4" fmla="*/ 193925 h 640938"/>
                  <a:gd name="connsiteX5" fmla="*/ 701615 w 1247955"/>
                  <a:gd name="connsiteY5" fmla="*/ 464219 h 640938"/>
                  <a:gd name="connsiteX6" fmla="*/ 879893 w 1247955"/>
                  <a:gd name="connsiteY6" fmla="*/ 630996 h 640938"/>
                  <a:gd name="connsiteX7" fmla="*/ 1247955 w 1247955"/>
                  <a:gd name="connsiteY7" fmla="*/ 625246 h 640938"/>
                  <a:gd name="connsiteX0" fmla="*/ 0 w 1247955"/>
                  <a:gd name="connsiteY0" fmla="*/ 595229 h 645428"/>
                  <a:gd name="connsiteX1" fmla="*/ 59783 w 1247955"/>
                  <a:gd name="connsiteY1" fmla="*/ 258198 h 645428"/>
                  <a:gd name="connsiteX2" fmla="*/ 163301 w 1247955"/>
                  <a:gd name="connsiteY2" fmla="*/ 31637 h 645428"/>
                  <a:gd name="connsiteX3" fmla="*/ 264017 w 1247955"/>
                  <a:gd name="connsiteY3" fmla="*/ 3954 h 645428"/>
                  <a:gd name="connsiteX4" fmla="*/ 506083 w 1247955"/>
                  <a:gd name="connsiteY4" fmla="*/ 198415 h 645428"/>
                  <a:gd name="connsiteX5" fmla="*/ 701615 w 1247955"/>
                  <a:gd name="connsiteY5" fmla="*/ 468709 h 645428"/>
                  <a:gd name="connsiteX6" fmla="*/ 879893 w 1247955"/>
                  <a:gd name="connsiteY6" fmla="*/ 635486 h 645428"/>
                  <a:gd name="connsiteX7" fmla="*/ 1247955 w 1247955"/>
                  <a:gd name="connsiteY7" fmla="*/ 629736 h 645428"/>
                  <a:gd name="connsiteX0" fmla="*/ 0 w 1247955"/>
                  <a:gd name="connsiteY0" fmla="*/ 564259 h 614458"/>
                  <a:gd name="connsiteX1" fmla="*/ 59783 w 1247955"/>
                  <a:gd name="connsiteY1" fmla="*/ 227228 h 614458"/>
                  <a:gd name="connsiteX2" fmla="*/ 163301 w 1247955"/>
                  <a:gd name="connsiteY2" fmla="*/ 667 h 614458"/>
                  <a:gd name="connsiteX3" fmla="*/ 506083 w 1247955"/>
                  <a:gd name="connsiteY3" fmla="*/ 167445 h 614458"/>
                  <a:gd name="connsiteX4" fmla="*/ 701615 w 1247955"/>
                  <a:gd name="connsiteY4" fmla="*/ 437739 h 614458"/>
                  <a:gd name="connsiteX5" fmla="*/ 879893 w 1247955"/>
                  <a:gd name="connsiteY5" fmla="*/ 604516 h 614458"/>
                  <a:gd name="connsiteX6" fmla="*/ 1247955 w 1247955"/>
                  <a:gd name="connsiteY6" fmla="*/ 598766 h 614458"/>
                  <a:gd name="connsiteX0" fmla="*/ 0 w 1247955"/>
                  <a:gd name="connsiteY0" fmla="*/ 595424 h 645623"/>
                  <a:gd name="connsiteX1" fmla="*/ 59783 w 1247955"/>
                  <a:gd name="connsiteY1" fmla="*/ 258393 h 645623"/>
                  <a:gd name="connsiteX2" fmla="*/ 184162 w 1247955"/>
                  <a:gd name="connsiteY2" fmla="*/ 541 h 645623"/>
                  <a:gd name="connsiteX3" fmla="*/ 506083 w 1247955"/>
                  <a:gd name="connsiteY3" fmla="*/ 198610 h 645623"/>
                  <a:gd name="connsiteX4" fmla="*/ 701615 w 1247955"/>
                  <a:gd name="connsiteY4" fmla="*/ 468904 h 645623"/>
                  <a:gd name="connsiteX5" fmla="*/ 879893 w 1247955"/>
                  <a:gd name="connsiteY5" fmla="*/ 635681 h 645623"/>
                  <a:gd name="connsiteX6" fmla="*/ 1247955 w 1247955"/>
                  <a:gd name="connsiteY6" fmla="*/ 629931 h 645623"/>
                  <a:gd name="connsiteX0" fmla="*/ 0 w 1247955"/>
                  <a:gd name="connsiteY0" fmla="*/ 596523 h 646722"/>
                  <a:gd name="connsiteX1" fmla="*/ 59783 w 1247955"/>
                  <a:gd name="connsiteY1" fmla="*/ 259492 h 646722"/>
                  <a:gd name="connsiteX2" fmla="*/ 184162 w 1247955"/>
                  <a:gd name="connsiteY2" fmla="*/ 1640 h 646722"/>
                  <a:gd name="connsiteX3" fmla="*/ 519990 w 1247955"/>
                  <a:gd name="connsiteY3" fmla="*/ 164941 h 646722"/>
                  <a:gd name="connsiteX4" fmla="*/ 701615 w 1247955"/>
                  <a:gd name="connsiteY4" fmla="*/ 470003 h 646722"/>
                  <a:gd name="connsiteX5" fmla="*/ 879893 w 1247955"/>
                  <a:gd name="connsiteY5" fmla="*/ 636780 h 646722"/>
                  <a:gd name="connsiteX6" fmla="*/ 1247955 w 1247955"/>
                  <a:gd name="connsiteY6" fmla="*/ 631030 h 646722"/>
                  <a:gd name="connsiteX0" fmla="*/ 0 w 1247955"/>
                  <a:gd name="connsiteY0" fmla="*/ 596524 h 646723"/>
                  <a:gd name="connsiteX1" fmla="*/ 59783 w 1247955"/>
                  <a:gd name="connsiteY1" fmla="*/ 259493 h 646723"/>
                  <a:gd name="connsiteX2" fmla="*/ 184162 w 1247955"/>
                  <a:gd name="connsiteY2" fmla="*/ 1641 h 646723"/>
                  <a:gd name="connsiteX3" fmla="*/ 554758 w 1247955"/>
                  <a:gd name="connsiteY3" fmla="*/ 164942 h 646723"/>
                  <a:gd name="connsiteX4" fmla="*/ 701615 w 1247955"/>
                  <a:gd name="connsiteY4" fmla="*/ 470004 h 646723"/>
                  <a:gd name="connsiteX5" fmla="*/ 879893 w 1247955"/>
                  <a:gd name="connsiteY5" fmla="*/ 636781 h 646723"/>
                  <a:gd name="connsiteX6" fmla="*/ 1247955 w 1247955"/>
                  <a:gd name="connsiteY6" fmla="*/ 631031 h 646723"/>
                  <a:gd name="connsiteX0" fmla="*/ 0 w 1247955"/>
                  <a:gd name="connsiteY0" fmla="*/ 596517 h 646967"/>
                  <a:gd name="connsiteX1" fmla="*/ 59783 w 1247955"/>
                  <a:gd name="connsiteY1" fmla="*/ 259486 h 646967"/>
                  <a:gd name="connsiteX2" fmla="*/ 184162 w 1247955"/>
                  <a:gd name="connsiteY2" fmla="*/ 1634 h 646967"/>
                  <a:gd name="connsiteX3" fmla="*/ 554758 w 1247955"/>
                  <a:gd name="connsiteY3" fmla="*/ 164935 h 646967"/>
                  <a:gd name="connsiteX4" fmla="*/ 729430 w 1247955"/>
                  <a:gd name="connsiteY4" fmla="*/ 466520 h 646967"/>
                  <a:gd name="connsiteX5" fmla="*/ 879893 w 1247955"/>
                  <a:gd name="connsiteY5" fmla="*/ 636774 h 646967"/>
                  <a:gd name="connsiteX6" fmla="*/ 1247955 w 1247955"/>
                  <a:gd name="connsiteY6" fmla="*/ 631024 h 646967"/>
                  <a:gd name="connsiteX0" fmla="*/ 0 w 1247955"/>
                  <a:gd name="connsiteY0" fmla="*/ 609334 h 659784"/>
                  <a:gd name="connsiteX1" fmla="*/ 59783 w 1247955"/>
                  <a:gd name="connsiteY1" fmla="*/ 272303 h 659784"/>
                  <a:gd name="connsiteX2" fmla="*/ 184162 w 1247955"/>
                  <a:gd name="connsiteY2" fmla="*/ 14451 h 659784"/>
                  <a:gd name="connsiteX3" fmla="*/ 554758 w 1247955"/>
                  <a:gd name="connsiteY3" fmla="*/ 177752 h 659784"/>
                  <a:gd name="connsiteX4" fmla="*/ 729430 w 1247955"/>
                  <a:gd name="connsiteY4" fmla="*/ 479337 h 659784"/>
                  <a:gd name="connsiteX5" fmla="*/ 879893 w 1247955"/>
                  <a:gd name="connsiteY5" fmla="*/ 649591 h 659784"/>
                  <a:gd name="connsiteX6" fmla="*/ 1247955 w 1247955"/>
                  <a:gd name="connsiteY6" fmla="*/ 643841 h 659784"/>
                  <a:gd name="connsiteX0" fmla="*/ 0 w 1247955"/>
                  <a:gd name="connsiteY0" fmla="*/ 606075 h 656525"/>
                  <a:gd name="connsiteX1" fmla="*/ 59783 w 1247955"/>
                  <a:gd name="connsiteY1" fmla="*/ 269044 h 656525"/>
                  <a:gd name="connsiteX2" fmla="*/ 159825 w 1247955"/>
                  <a:gd name="connsiteY2" fmla="*/ 14668 h 656525"/>
                  <a:gd name="connsiteX3" fmla="*/ 554758 w 1247955"/>
                  <a:gd name="connsiteY3" fmla="*/ 174493 h 656525"/>
                  <a:gd name="connsiteX4" fmla="*/ 729430 w 1247955"/>
                  <a:gd name="connsiteY4" fmla="*/ 476078 h 656525"/>
                  <a:gd name="connsiteX5" fmla="*/ 879893 w 1247955"/>
                  <a:gd name="connsiteY5" fmla="*/ 646332 h 656525"/>
                  <a:gd name="connsiteX6" fmla="*/ 1247955 w 1247955"/>
                  <a:gd name="connsiteY6" fmla="*/ 640582 h 656525"/>
                  <a:gd name="connsiteX0" fmla="*/ 0 w 1247955"/>
                  <a:gd name="connsiteY0" fmla="*/ 593083 h 643533"/>
                  <a:gd name="connsiteX1" fmla="*/ 49353 w 1247955"/>
                  <a:gd name="connsiteY1" fmla="*/ 256052 h 643533"/>
                  <a:gd name="connsiteX2" fmla="*/ 159825 w 1247955"/>
                  <a:gd name="connsiteY2" fmla="*/ 1676 h 643533"/>
                  <a:gd name="connsiteX3" fmla="*/ 554758 w 1247955"/>
                  <a:gd name="connsiteY3" fmla="*/ 161501 h 643533"/>
                  <a:gd name="connsiteX4" fmla="*/ 729430 w 1247955"/>
                  <a:gd name="connsiteY4" fmla="*/ 463086 h 643533"/>
                  <a:gd name="connsiteX5" fmla="*/ 879893 w 1247955"/>
                  <a:gd name="connsiteY5" fmla="*/ 633340 h 643533"/>
                  <a:gd name="connsiteX6" fmla="*/ 1247955 w 1247955"/>
                  <a:gd name="connsiteY6" fmla="*/ 627590 h 643533"/>
                  <a:gd name="connsiteX0" fmla="*/ 0 w 1247955"/>
                  <a:gd name="connsiteY0" fmla="*/ 593083 h 643533"/>
                  <a:gd name="connsiteX1" fmla="*/ 49353 w 1247955"/>
                  <a:gd name="connsiteY1" fmla="*/ 256052 h 643533"/>
                  <a:gd name="connsiteX2" fmla="*/ 159825 w 1247955"/>
                  <a:gd name="connsiteY2" fmla="*/ 1676 h 643533"/>
                  <a:gd name="connsiteX3" fmla="*/ 554758 w 1247955"/>
                  <a:gd name="connsiteY3" fmla="*/ 161501 h 643533"/>
                  <a:gd name="connsiteX4" fmla="*/ 729430 w 1247955"/>
                  <a:gd name="connsiteY4" fmla="*/ 463086 h 643533"/>
                  <a:gd name="connsiteX5" fmla="*/ 879893 w 1247955"/>
                  <a:gd name="connsiteY5" fmla="*/ 633340 h 643533"/>
                  <a:gd name="connsiteX6" fmla="*/ 1247955 w 1247955"/>
                  <a:gd name="connsiteY6" fmla="*/ 627590 h 643533"/>
                  <a:gd name="connsiteX0" fmla="*/ 0 w 1247955"/>
                  <a:gd name="connsiteY0" fmla="*/ 593083 h 643533"/>
                  <a:gd name="connsiteX1" fmla="*/ 49353 w 1247955"/>
                  <a:gd name="connsiteY1" fmla="*/ 256052 h 643533"/>
                  <a:gd name="connsiteX2" fmla="*/ 159825 w 1247955"/>
                  <a:gd name="connsiteY2" fmla="*/ 1676 h 643533"/>
                  <a:gd name="connsiteX3" fmla="*/ 554758 w 1247955"/>
                  <a:gd name="connsiteY3" fmla="*/ 161501 h 643533"/>
                  <a:gd name="connsiteX4" fmla="*/ 729430 w 1247955"/>
                  <a:gd name="connsiteY4" fmla="*/ 463086 h 643533"/>
                  <a:gd name="connsiteX5" fmla="*/ 879893 w 1247955"/>
                  <a:gd name="connsiteY5" fmla="*/ 633340 h 643533"/>
                  <a:gd name="connsiteX6" fmla="*/ 1247955 w 1247955"/>
                  <a:gd name="connsiteY6" fmla="*/ 627590 h 643533"/>
                  <a:gd name="connsiteX0" fmla="*/ 0 w 1247955"/>
                  <a:gd name="connsiteY0" fmla="*/ 593082 h 643532"/>
                  <a:gd name="connsiteX1" fmla="*/ 52830 w 1247955"/>
                  <a:gd name="connsiteY1" fmla="*/ 256051 h 643532"/>
                  <a:gd name="connsiteX2" fmla="*/ 159825 w 1247955"/>
                  <a:gd name="connsiteY2" fmla="*/ 1675 h 643532"/>
                  <a:gd name="connsiteX3" fmla="*/ 554758 w 1247955"/>
                  <a:gd name="connsiteY3" fmla="*/ 161500 h 643532"/>
                  <a:gd name="connsiteX4" fmla="*/ 729430 w 1247955"/>
                  <a:gd name="connsiteY4" fmla="*/ 463085 h 643532"/>
                  <a:gd name="connsiteX5" fmla="*/ 879893 w 1247955"/>
                  <a:gd name="connsiteY5" fmla="*/ 633339 h 643532"/>
                  <a:gd name="connsiteX6" fmla="*/ 1247955 w 1247955"/>
                  <a:gd name="connsiteY6" fmla="*/ 627589 h 643532"/>
                  <a:gd name="connsiteX0" fmla="*/ 0 w 1247955"/>
                  <a:gd name="connsiteY0" fmla="*/ 593082 h 643532"/>
                  <a:gd name="connsiteX1" fmla="*/ 52830 w 1247955"/>
                  <a:gd name="connsiteY1" fmla="*/ 256051 h 643532"/>
                  <a:gd name="connsiteX2" fmla="*/ 159825 w 1247955"/>
                  <a:gd name="connsiteY2" fmla="*/ 1675 h 643532"/>
                  <a:gd name="connsiteX3" fmla="*/ 554758 w 1247955"/>
                  <a:gd name="connsiteY3" fmla="*/ 161500 h 643532"/>
                  <a:gd name="connsiteX4" fmla="*/ 729430 w 1247955"/>
                  <a:gd name="connsiteY4" fmla="*/ 463085 h 643532"/>
                  <a:gd name="connsiteX5" fmla="*/ 879893 w 1247955"/>
                  <a:gd name="connsiteY5" fmla="*/ 633339 h 643532"/>
                  <a:gd name="connsiteX6" fmla="*/ 1247955 w 1247955"/>
                  <a:gd name="connsiteY6" fmla="*/ 627589 h 643532"/>
                  <a:gd name="connsiteX0" fmla="*/ 0 w 1247955"/>
                  <a:gd name="connsiteY0" fmla="*/ 599953 h 650403"/>
                  <a:gd name="connsiteX1" fmla="*/ 52830 w 1247955"/>
                  <a:gd name="connsiteY1" fmla="*/ 262922 h 650403"/>
                  <a:gd name="connsiteX2" fmla="*/ 180686 w 1247955"/>
                  <a:gd name="connsiteY2" fmla="*/ 1592 h 650403"/>
                  <a:gd name="connsiteX3" fmla="*/ 554758 w 1247955"/>
                  <a:gd name="connsiteY3" fmla="*/ 168371 h 650403"/>
                  <a:gd name="connsiteX4" fmla="*/ 729430 w 1247955"/>
                  <a:gd name="connsiteY4" fmla="*/ 469956 h 650403"/>
                  <a:gd name="connsiteX5" fmla="*/ 879893 w 1247955"/>
                  <a:gd name="connsiteY5" fmla="*/ 640210 h 650403"/>
                  <a:gd name="connsiteX6" fmla="*/ 1247955 w 1247955"/>
                  <a:gd name="connsiteY6" fmla="*/ 634460 h 650403"/>
                  <a:gd name="connsiteX0" fmla="*/ 0 w 1247955"/>
                  <a:gd name="connsiteY0" fmla="*/ 599953 h 650403"/>
                  <a:gd name="connsiteX1" fmla="*/ 52830 w 1247955"/>
                  <a:gd name="connsiteY1" fmla="*/ 262922 h 650403"/>
                  <a:gd name="connsiteX2" fmla="*/ 180686 w 1247955"/>
                  <a:gd name="connsiteY2" fmla="*/ 1592 h 650403"/>
                  <a:gd name="connsiteX3" fmla="*/ 554758 w 1247955"/>
                  <a:gd name="connsiteY3" fmla="*/ 168371 h 650403"/>
                  <a:gd name="connsiteX4" fmla="*/ 729430 w 1247955"/>
                  <a:gd name="connsiteY4" fmla="*/ 469956 h 650403"/>
                  <a:gd name="connsiteX5" fmla="*/ 879893 w 1247955"/>
                  <a:gd name="connsiteY5" fmla="*/ 640210 h 650403"/>
                  <a:gd name="connsiteX6" fmla="*/ 1247955 w 1247955"/>
                  <a:gd name="connsiteY6" fmla="*/ 634460 h 650403"/>
                  <a:gd name="connsiteX0" fmla="*/ 0 w 1247955"/>
                  <a:gd name="connsiteY0" fmla="*/ 603392 h 653842"/>
                  <a:gd name="connsiteX1" fmla="*/ 52830 w 1247955"/>
                  <a:gd name="connsiteY1" fmla="*/ 266361 h 653842"/>
                  <a:gd name="connsiteX2" fmla="*/ 194593 w 1247955"/>
                  <a:gd name="connsiteY2" fmla="*/ 1554 h 653842"/>
                  <a:gd name="connsiteX3" fmla="*/ 554758 w 1247955"/>
                  <a:gd name="connsiteY3" fmla="*/ 171810 h 653842"/>
                  <a:gd name="connsiteX4" fmla="*/ 729430 w 1247955"/>
                  <a:gd name="connsiteY4" fmla="*/ 473395 h 653842"/>
                  <a:gd name="connsiteX5" fmla="*/ 879893 w 1247955"/>
                  <a:gd name="connsiteY5" fmla="*/ 643649 h 653842"/>
                  <a:gd name="connsiteX6" fmla="*/ 1247955 w 1247955"/>
                  <a:gd name="connsiteY6" fmla="*/ 637899 h 653842"/>
                  <a:gd name="connsiteX0" fmla="*/ 0 w 1247955"/>
                  <a:gd name="connsiteY0" fmla="*/ 603392 h 653842"/>
                  <a:gd name="connsiteX1" fmla="*/ 52830 w 1247955"/>
                  <a:gd name="connsiteY1" fmla="*/ 266361 h 653842"/>
                  <a:gd name="connsiteX2" fmla="*/ 177209 w 1247955"/>
                  <a:gd name="connsiteY2" fmla="*/ 1554 h 653842"/>
                  <a:gd name="connsiteX3" fmla="*/ 554758 w 1247955"/>
                  <a:gd name="connsiteY3" fmla="*/ 171810 h 653842"/>
                  <a:gd name="connsiteX4" fmla="*/ 729430 w 1247955"/>
                  <a:gd name="connsiteY4" fmla="*/ 473395 h 653842"/>
                  <a:gd name="connsiteX5" fmla="*/ 879893 w 1247955"/>
                  <a:gd name="connsiteY5" fmla="*/ 643649 h 653842"/>
                  <a:gd name="connsiteX6" fmla="*/ 1247955 w 1247955"/>
                  <a:gd name="connsiteY6" fmla="*/ 637899 h 653842"/>
                  <a:gd name="connsiteX0" fmla="*/ 0 w 1247955"/>
                  <a:gd name="connsiteY0" fmla="*/ 606833 h 657283"/>
                  <a:gd name="connsiteX1" fmla="*/ 52830 w 1247955"/>
                  <a:gd name="connsiteY1" fmla="*/ 269802 h 657283"/>
                  <a:gd name="connsiteX2" fmla="*/ 180686 w 1247955"/>
                  <a:gd name="connsiteY2" fmla="*/ 1518 h 657283"/>
                  <a:gd name="connsiteX3" fmla="*/ 554758 w 1247955"/>
                  <a:gd name="connsiteY3" fmla="*/ 175251 h 657283"/>
                  <a:gd name="connsiteX4" fmla="*/ 729430 w 1247955"/>
                  <a:gd name="connsiteY4" fmla="*/ 476836 h 657283"/>
                  <a:gd name="connsiteX5" fmla="*/ 879893 w 1247955"/>
                  <a:gd name="connsiteY5" fmla="*/ 647090 h 657283"/>
                  <a:gd name="connsiteX6" fmla="*/ 1247955 w 1247955"/>
                  <a:gd name="connsiteY6" fmla="*/ 641340 h 657283"/>
                  <a:gd name="connsiteX0" fmla="*/ 0 w 1247955"/>
                  <a:gd name="connsiteY0" fmla="*/ 607469 h 657919"/>
                  <a:gd name="connsiteX1" fmla="*/ 52830 w 1247955"/>
                  <a:gd name="connsiteY1" fmla="*/ 270438 h 657919"/>
                  <a:gd name="connsiteX2" fmla="*/ 180686 w 1247955"/>
                  <a:gd name="connsiteY2" fmla="*/ 2154 h 657919"/>
                  <a:gd name="connsiteX3" fmla="*/ 554758 w 1247955"/>
                  <a:gd name="connsiteY3" fmla="*/ 175887 h 657919"/>
                  <a:gd name="connsiteX4" fmla="*/ 729430 w 1247955"/>
                  <a:gd name="connsiteY4" fmla="*/ 477472 h 657919"/>
                  <a:gd name="connsiteX5" fmla="*/ 879893 w 1247955"/>
                  <a:gd name="connsiteY5" fmla="*/ 647726 h 657919"/>
                  <a:gd name="connsiteX6" fmla="*/ 1247955 w 1247955"/>
                  <a:gd name="connsiteY6" fmla="*/ 641976 h 657919"/>
                  <a:gd name="connsiteX0" fmla="*/ 0 w 1247955"/>
                  <a:gd name="connsiteY0" fmla="*/ 607481 h 657931"/>
                  <a:gd name="connsiteX1" fmla="*/ 52830 w 1247955"/>
                  <a:gd name="connsiteY1" fmla="*/ 270450 h 657931"/>
                  <a:gd name="connsiteX2" fmla="*/ 180686 w 1247955"/>
                  <a:gd name="connsiteY2" fmla="*/ 2166 h 657931"/>
                  <a:gd name="connsiteX3" fmla="*/ 547805 w 1247955"/>
                  <a:gd name="connsiteY3" fmla="*/ 161991 h 657931"/>
                  <a:gd name="connsiteX4" fmla="*/ 729430 w 1247955"/>
                  <a:gd name="connsiteY4" fmla="*/ 477484 h 657931"/>
                  <a:gd name="connsiteX5" fmla="*/ 879893 w 1247955"/>
                  <a:gd name="connsiteY5" fmla="*/ 647738 h 657931"/>
                  <a:gd name="connsiteX6" fmla="*/ 1247955 w 1247955"/>
                  <a:gd name="connsiteY6" fmla="*/ 641988 h 657931"/>
                  <a:gd name="connsiteX0" fmla="*/ 0 w 1247955"/>
                  <a:gd name="connsiteY0" fmla="*/ 608741 h 659191"/>
                  <a:gd name="connsiteX1" fmla="*/ 52830 w 1247955"/>
                  <a:gd name="connsiteY1" fmla="*/ 271710 h 659191"/>
                  <a:gd name="connsiteX2" fmla="*/ 180686 w 1247955"/>
                  <a:gd name="connsiteY2" fmla="*/ 3426 h 659191"/>
                  <a:gd name="connsiteX3" fmla="*/ 547805 w 1247955"/>
                  <a:gd name="connsiteY3" fmla="*/ 163251 h 659191"/>
                  <a:gd name="connsiteX4" fmla="*/ 729430 w 1247955"/>
                  <a:gd name="connsiteY4" fmla="*/ 478744 h 659191"/>
                  <a:gd name="connsiteX5" fmla="*/ 879893 w 1247955"/>
                  <a:gd name="connsiteY5" fmla="*/ 648998 h 659191"/>
                  <a:gd name="connsiteX6" fmla="*/ 1247955 w 1247955"/>
                  <a:gd name="connsiteY6" fmla="*/ 643248 h 659191"/>
                  <a:gd name="connsiteX0" fmla="*/ 0 w 1247955"/>
                  <a:gd name="connsiteY0" fmla="*/ 608741 h 659191"/>
                  <a:gd name="connsiteX1" fmla="*/ 52830 w 1247955"/>
                  <a:gd name="connsiteY1" fmla="*/ 271710 h 659191"/>
                  <a:gd name="connsiteX2" fmla="*/ 180686 w 1247955"/>
                  <a:gd name="connsiteY2" fmla="*/ 3426 h 659191"/>
                  <a:gd name="connsiteX3" fmla="*/ 547805 w 1247955"/>
                  <a:gd name="connsiteY3" fmla="*/ 163251 h 659191"/>
                  <a:gd name="connsiteX4" fmla="*/ 729430 w 1247955"/>
                  <a:gd name="connsiteY4" fmla="*/ 478744 h 659191"/>
                  <a:gd name="connsiteX5" fmla="*/ 879893 w 1247955"/>
                  <a:gd name="connsiteY5" fmla="*/ 648998 h 659191"/>
                  <a:gd name="connsiteX6" fmla="*/ 1247955 w 1247955"/>
                  <a:gd name="connsiteY6" fmla="*/ 643248 h 659191"/>
                  <a:gd name="connsiteX0" fmla="*/ 0 w 1247955"/>
                  <a:gd name="connsiteY0" fmla="*/ 612251 h 662701"/>
                  <a:gd name="connsiteX1" fmla="*/ 52830 w 1247955"/>
                  <a:gd name="connsiteY1" fmla="*/ 275220 h 662701"/>
                  <a:gd name="connsiteX2" fmla="*/ 180686 w 1247955"/>
                  <a:gd name="connsiteY2" fmla="*/ 6936 h 662701"/>
                  <a:gd name="connsiteX3" fmla="*/ 537375 w 1247955"/>
                  <a:gd name="connsiteY3" fmla="*/ 138947 h 662701"/>
                  <a:gd name="connsiteX4" fmla="*/ 729430 w 1247955"/>
                  <a:gd name="connsiteY4" fmla="*/ 482254 h 662701"/>
                  <a:gd name="connsiteX5" fmla="*/ 879893 w 1247955"/>
                  <a:gd name="connsiteY5" fmla="*/ 652508 h 662701"/>
                  <a:gd name="connsiteX6" fmla="*/ 1247955 w 1247955"/>
                  <a:gd name="connsiteY6" fmla="*/ 646758 h 662701"/>
                  <a:gd name="connsiteX0" fmla="*/ 0 w 1247955"/>
                  <a:gd name="connsiteY0" fmla="*/ 609414 h 659864"/>
                  <a:gd name="connsiteX1" fmla="*/ 52830 w 1247955"/>
                  <a:gd name="connsiteY1" fmla="*/ 272383 h 659864"/>
                  <a:gd name="connsiteX2" fmla="*/ 180686 w 1247955"/>
                  <a:gd name="connsiteY2" fmla="*/ 4099 h 659864"/>
                  <a:gd name="connsiteX3" fmla="*/ 537375 w 1247955"/>
                  <a:gd name="connsiteY3" fmla="*/ 136110 h 659864"/>
                  <a:gd name="connsiteX4" fmla="*/ 739861 w 1247955"/>
                  <a:gd name="connsiteY4" fmla="*/ 479417 h 659864"/>
                  <a:gd name="connsiteX5" fmla="*/ 879893 w 1247955"/>
                  <a:gd name="connsiteY5" fmla="*/ 649671 h 659864"/>
                  <a:gd name="connsiteX6" fmla="*/ 1247955 w 1247955"/>
                  <a:gd name="connsiteY6" fmla="*/ 643921 h 659864"/>
                  <a:gd name="connsiteX0" fmla="*/ 0 w 1247955"/>
                  <a:gd name="connsiteY0" fmla="*/ 610895 h 661345"/>
                  <a:gd name="connsiteX1" fmla="*/ 52830 w 1247955"/>
                  <a:gd name="connsiteY1" fmla="*/ 273864 h 661345"/>
                  <a:gd name="connsiteX2" fmla="*/ 180686 w 1247955"/>
                  <a:gd name="connsiteY2" fmla="*/ 5580 h 661345"/>
                  <a:gd name="connsiteX3" fmla="*/ 537375 w 1247955"/>
                  <a:gd name="connsiteY3" fmla="*/ 137591 h 661345"/>
                  <a:gd name="connsiteX4" fmla="*/ 879893 w 1247955"/>
                  <a:gd name="connsiteY4" fmla="*/ 651152 h 661345"/>
                  <a:gd name="connsiteX5" fmla="*/ 1247955 w 1247955"/>
                  <a:gd name="connsiteY5" fmla="*/ 645402 h 661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47955" h="661345">
                    <a:moveTo>
                      <a:pt x="0" y="610895"/>
                    </a:moveTo>
                    <a:cubicBezTo>
                      <a:pt x="19649" y="489167"/>
                      <a:pt x="22716" y="374750"/>
                      <a:pt x="52830" y="273864"/>
                    </a:cubicBezTo>
                    <a:cubicBezTo>
                      <a:pt x="82944" y="172978"/>
                      <a:pt x="99929" y="28292"/>
                      <a:pt x="180686" y="5580"/>
                    </a:cubicBezTo>
                    <a:cubicBezTo>
                      <a:pt x="261443" y="-17132"/>
                      <a:pt x="420841" y="29996"/>
                      <a:pt x="537375" y="137591"/>
                    </a:cubicBezTo>
                    <a:cubicBezTo>
                      <a:pt x="653909" y="245186"/>
                      <a:pt x="761463" y="566517"/>
                      <a:pt x="879893" y="651152"/>
                    </a:cubicBezTo>
                    <a:cubicBezTo>
                      <a:pt x="964575" y="678569"/>
                      <a:pt x="1066800" y="641569"/>
                      <a:pt x="1247955" y="645402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>
                  <a:ln>
                    <a:solidFill>
                      <a:schemeClr val="tx1"/>
                    </a:solidFill>
                  </a:ln>
                </a:endParaRPr>
              </a:p>
            </p:txBody>
          </p:sp>
          <p:cxnSp>
            <p:nvCxnSpPr>
              <p:cNvPr id="42" name="Straight Connector 41"/>
              <p:cNvCxnSpPr/>
              <p:nvPr/>
            </p:nvCxnSpPr>
            <p:spPr>
              <a:xfrm>
                <a:off x="5069992" y="5517232"/>
                <a:ext cx="1482228" cy="0"/>
              </a:xfrm>
              <a:prstGeom prst="line">
                <a:avLst/>
              </a:prstGeom>
              <a:ln w="1905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" name="TextBox 32"/>
            <p:cNvSpPr txBox="1"/>
            <p:nvPr/>
          </p:nvSpPr>
          <p:spPr>
            <a:xfrm>
              <a:off x="5589909" y="2884406"/>
              <a:ext cx="722956" cy="3116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srgbClr val="FF0000"/>
                  </a:solidFill>
                </a:rPr>
                <a:t>OUT_A</a:t>
              </a:r>
              <a:endParaRPr lang="en-GB" sz="1050" b="1" dirty="0">
                <a:solidFill>
                  <a:srgbClr val="FF0000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096387" y="3501510"/>
              <a:ext cx="784832" cy="2833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+mj-lt"/>
                </a:rPr>
                <a:t>threshold</a:t>
              </a:r>
              <a:endParaRPr lang="en-GB" sz="900" dirty="0"/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 flipH="1" flipV="1">
              <a:off x="5481487" y="3845822"/>
              <a:ext cx="711230" cy="831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/>
          <p:cNvSpPr txBox="1"/>
          <p:nvPr/>
        </p:nvSpPr>
        <p:spPr>
          <a:xfrm>
            <a:off x="5271544" y="5747074"/>
            <a:ext cx="229428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000FF"/>
                </a:solidFill>
              </a:rPr>
              <a:t>sPHENIX trigger latency: ~4 </a:t>
            </a:r>
            <a:r>
              <a:rPr lang="en-US" sz="1350" dirty="0" err="1">
                <a:solidFill>
                  <a:srgbClr val="0000FF"/>
                </a:solidFill>
              </a:rPr>
              <a:t>μs</a:t>
            </a:r>
            <a:endParaRPr lang="en-US" sz="135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86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106" y="509452"/>
            <a:ext cx="8521699" cy="857250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sPHENIX MVTX </a:t>
            </a:r>
            <a:r>
              <a:rPr lang="en-US" sz="4000" dirty="0" err="1"/>
              <a:t>vs</a:t>
            </a:r>
            <a:r>
              <a:rPr lang="en-US" sz="4000" dirty="0"/>
              <a:t> ALICE ITS/IB Specifications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2025" dirty="0"/>
              <a:t>from ALICE ITS Upgrade &amp; sPHENIX design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E2F6B-F0C3-2F4B-B5F6-DCBD62A24A92}" type="datetime1">
              <a:rPr lang="en-US" smtClean="0"/>
              <a:t>10/29/17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HF Workshop @LBNL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11</a:t>
            </a:fld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3476183"/>
              </p:ext>
            </p:extLst>
          </p:nvPr>
        </p:nvGraphicFramePr>
        <p:xfrm>
          <a:off x="1435100" y="1407539"/>
          <a:ext cx="6350001" cy="1830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6667"/>
                <a:gridCol w="2116667"/>
                <a:gridCol w="2116667"/>
              </a:tblGrid>
              <a:tr h="45774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ALICE (Run3)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sPHENIX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</a:tr>
              <a:tr h="457740"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Pb+Pb</a:t>
                      </a:r>
                      <a:r>
                        <a:rPr lang="en-US" sz="1800" dirty="0" smtClean="0"/>
                        <a:t> /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Au+Au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100 kHz (50kHz)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 200 kHz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</a:tr>
              <a:tr h="457740"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p+p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400 kHz (200kHz)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 13 MHz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</a:tr>
              <a:tr h="4577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Trigger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 50 kHz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 15 kHz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  <p:grpSp>
        <p:nvGrpSpPr>
          <p:cNvPr id="9" name="Group 8"/>
          <p:cNvGrpSpPr/>
          <p:nvPr/>
        </p:nvGrpSpPr>
        <p:grpSpPr>
          <a:xfrm>
            <a:off x="2180556" y="3409985"/>
            <a:ext cx="5109244" cy="2946365"/>
            <a:chOff x="1755648" y="3403648"/>
            <a:chExt cx="5453715" cy="3071460"/>
          </a:xfrm>
        </p:grpSpPr>
        <p:grpSp>
          <p:nvGrpSpPr>
            <p:cNvPr id="11" name="Group 10"/>
            <p:cNvGrpSpPr/>
            <p:nvPr/>
          </p:nvGrpSpPr>
          <p:grpSpPr>
            <a:xfrm>
              <a:off x="1755648" y="3403648"/>
              <a:ext cx="5453715" cy="3071460"/>
              <a:chOff x="5384494" y="4921101"/>
              <a:chExt cx="3374376" cy="1800374"/>
            </a:xfrm>
          </p:grpSpPr>
          <p:pic>
            <p:nvPicPr>
              <p:cNvPr id="8" name="Picture 7" descr="Projection_pp_dNdeta.gif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84494" y="5144505"/>
                <a:ext cx="3374376" cy="1576970"/>
              </a:xfrm>
              <a:prstGeom prst="rect">
                <a:avLst/>
              </a:prstGeom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5649807" y="4921101"/>
                <a:ext cx="2807793" cy="1984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solidFill>
                      <a:srgbClr val="FF0000"/>
                    </a:solidFill>
                  </a:rPr>
                  <a:t>Event size, </a:t>
                </a:r>
                <a:r>
                  <a:rPr lang="en-US" sz="1050" dirty="0" err="1">
                    <a:solidFill>
                      <a:srgbClr val="FF0000"/>
                    </a:solidFill>
                  </a:rPr>
                  <a:t>dN</a:t>
                </a:r>
                <a:r>
                  <a:rPr lang="en-US" sz="1050" dirty="0">
                    <a:solidFill>
                      <a:srgbClr val="FF0000"/>
                    </a:solidFill>
                  </a:rPr>
                  <a:t>/</a:t>
                </a:r>
                <a:r>
                  <a:rPr lang="en-US" sz="1050" dirty="0" err="1">
                    <a:solidFill>
                      <a:srgbClr val="FF0000"/>
                    </a:solidFill>
                  </a:rPr>
                  <a:t>dη</a:t>
                </a:r>
                <a:r>
                  <a:rPr lang="en-US" sz="1050" dirty="0">
                    <a:solidFill>
                      <a:srgbClr val="FF0000"/>
                    </a:solidFill>
                  </a:rPr>
                  <a:t>: sPHENIX = 1/3 ALICE (</a:t>
                </a:r>
                <a:r>
                  <a:rPr lang="en-US" sz="1050" dirty="0" err="1">
                    <a:solidFill>
                      <a:srgbClr val="FF0000"/>
                    </a:solidFill>
                  </a:rPr>
                  <a:t>pp</a:t>
                </a:r>
                <a:r>
                  <a:rPr lang="en-US" sz="1050" dirty="0">
                    <a:solidFill>
                      <a:srgbClr val="FF0000"/>
                    </a:solidFill>
                  </a:rPr>
                  <a:t>), 1/5 ALICE(AA)</a:t>
                </a:r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>
              <a:off x="2626740" y="4888511"/>
              <a:ext cx="1058409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b="1" dirty="0">
                  <a:solidFill>
                    <a:srgbClr val="0000FF"/>
                  </a:solidFill>
                </a:rPr>
                <a:t>sPHENIX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474718" y="4893759"/>
              <a:ext cx="780556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b="1" dirty="0">
                  <a:solidFill>
                    <a:srgbClr val="0000FF"/>
                  </a:solidFill>
                </a:rPr>
                <a:t>ALICE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6845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314450" y="320063"/>
            <a:ext cx="6172200" cy="753431"/>
          </a:xfrm>
        </p:spPr>
        <p:txBody>
          <a:bodyPr>
            <a:normAutofit/>
          </a:bodyPr>
          <a:lstStyle/>
          <a:p>
            <a:r>
              <a:rPr lang="en-US" sz="2700" dirty="0"/>
              <a:t>RHIC </a:t>
            </a:r>
            <a:r>
              <a:rPr lang="en-US" sz="2700" dirty="0"/>
              <a:t>Multi-Year Plan:  sPHENIX </a:t>
            </a:r>
            <a:r>
              <a:rPr lang="en-US" sz="2700" dirty="0"/>
              <a:t>2022-2026+</a:t>
            </a:r>
            <a:endParaRPr lang="en-US" sz="2700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749300" y="3258186"/>
            <a:ext cx="7766050" cy="2964814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P</a:t>
            </a:r>
            <a:r>
              <a:rPr lang="en-US" dirty="0" smtClean="0"/>
              <a:t>rojected maximum collision rates:</a:t>
            </a:r>
          </a:p>
          <a:p>
            <a:pPr lvl="1"/>
            <a:r>
              <a:rPr lang="en-US" dirty="0" err="1" smtClean="0"/>
              <a:t>Au+Au</a:t>
            </a:r>
            <a:r>
              <a:rPr lang="en-US" dirty="0" smtClean="0"/>
              <a:t>:  200 kHz   ( ~50  kHz,  |Z|&lt;10cm)</a:t>
            </a:r>
          </a:p>
          <a:p>
            <a:pPr lvl="1"/>
            <a:r>
              <a:rPr lang="en-US" dirty="0" err="1"/>
              <a:t>p</a:t>
            </a:r>
            <a:r>
              <a:rPr lang="en-US" dirty="0" err="1" smtClean="0"/>
              <a:t>+p</a:t>
            </a:r>
            <a:r>
              <a:rPr lang="en-US" dirty="0" smtClean="0"/>
              <a:t>:       13  MHz   ( ~3 MHz</a:t>
            </a:r>
            <a:r>
              <a:rPr lang="en-US" dirty="0"/>
              <a:t>, </a:t>
            </a:r>
            <a:r>
              <a:rPr lang="en-US" dirty="0" smtClean="0"/>
              <a:t>   |</a:t>
            </a:r>
            <a:r>
              <a:rPr lang="en-US" dirty="0"/>
              <a:t>Z|&lt;10cm)</a:t>
            </a:r>
            <a:endParaRPr lang="en-US" dirty="0" smtClean="0"/>
          </a:p>
          <a:p>
            <a:pPr lvl="1"/>
            <a:r>
              <a:rPr lang="en-US" dirty="0" err="1"/>
              <a:t>p</a:t>
            </a:r>
            <a:r>
              <a:rPr lang="en-US" dirty="0" err="1" smtClean="0"/>
              <a:t>+A</a:t>
            </a:r>
            <a:r>
              <a:rPr lang="en-US" dirty="0" smtClean="0"/>
              <a:t>:       2.8 MHz  ( ~0.7 </a:t>
            </a:r>
            <a:r>
              <a:rPr lang="en-US" dirty="0" err="1" smtClean="0"/>
              <a:t>MHz,|Z</a:t>
            </a:r>
            <a:r>
              <a:rPr lang="en-US" dirty="0" smtClean="0"/>
              <a:t>|&lt;10cm)</a:t>
            </a:r>
          </a:p>
          <a:p>
            <a:pPr marL="342900" lvl="1" indent="0">
              <a:buNone/>
            </a:pPr>
            <a:endParaRPr lang="en-US" dirty="0"/>
          </a:p>
          <a:p>
            <a:pPr marL="342900" lvl="1" indent="0">
              <a:buNone/>
            </a:pPr>
            <a:r>
              <a:rPr lang="en-US" dirty="0" smtClean="0"/>
              <a:t>sPHENIX </a:t>
            </a:r>
            <a:r>
              <a:rPr lang="en-US" dirty="0"/>
              <a:t>DAQ: </a:t>
            </a:r>
            <a:r>
              <a:rPr lang="en-US" dirty="0" smtClean="0"/>
              <a:t>    15kHz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Precision </a:t>
            </a:r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</a:t>
            </a:r>
            <a:r>
              <a:rPr lang="en-US" dirty="0" err="1" smtClean="0"/>
              <a:t>vertexing</a:t>
            </a:r>
            <a:r>
              <a:rPr lang="en-US" dirty="0" smtClean="0"/>
              <a:t> </a:t>
            </a:r>
            <a:r>
              <a:rPr lang="en-US" dirty="0" smtClean="0"/>
              <a:t>for B-tagging:</a:t>
            </a:r>
            <a:endParaRPr lang="en-US" dirty="0"/>
          </a:p>
          <a:p>
            <a:pPr lvl="1"/>
            <a:r>
              <a:rPr lang="en-US" dirty="0"/>
              <a:t>Tracking resolution better than </a:t>
            </a:r>
            <a:r>
              <a:rPr lang="en-US" dirty="0" smtClean="0"/>
              <a:t>60um @</a:t>
            </a:r>
            <a:r>
              <a:rPr lang="en-US" dirty="0" err="1" smtClean="0"/>
              <a:t>pT</a:t>
            </a:r>
            <a:r>
              <a:rPr lang="en-US" dirty="0" smtClean="0"/>
              <a:t>=1GeV</a:t>
            </a:r>
            <a:endParaRPr lang="en-US" dirty="0"/>
          </a:p>
          <a:p>
            <a:pPr lvl="1"/>
            <a:r>
              <a:rPr lang="en-US" dirty="0"/>
              <a:t>High multiplicity HI </a:t>
            </a:r>
            <a:r>
              <a:rPr lang="en-US" dirty="0" smtClean="0"/>
              <a:t>collisions</a:t>
            </a:r>
            <a:endParaRPr lang="en-US" dirty="0"/>
          </a:p>
          <a:p>
            <a:pPr lvl="1"/>
            <a:r>
              <a:rPr lang="en-US" dirty="0"/>
              <a:t>Low multiplicity but high rate </a:t>
            </a:r>
            <a:r>
              <a:rPr lang="en-US" dirty="0" err="1"/>
              <a:t>p+p</a:t>
            </a:r>
            <a:r>
              <a:rPr lang="en-US" dirty="0"/>
              <a:t> </a:t>
            </a:r>
            <a:r>
              <a:rPr lang="en-US" dirty="0" smtClean="0"/>
              <a:t>collisions</a:t>
            </a:r>
          </a:p>
          <a:p>
            <a:pPr lvl="1"/>
            <a:r>
              <a:rPr lang="en-US" dirty="0" smtClean="0"/>
              <a:t>High efficiency and high purity</a:t>
            </a:r>
            <a:endParaRPr lang="en-US" dirty="0"/>
          </a:p>
          <a:p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B41C7-5159-0640-89BE-FA9130B1B5CF}" type="datetime1">
              <a:rPr lang="en-US" smtClean="0"/>
              <a:t>10/29/17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HF Workshop @LBNL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12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149" y="1131863"/>
            <a:ext cx="7932201" cy="1917118"/>
          </a:xfrm>
          <a:prstGeom prst="rect">
            <a:avLst/>
          </a:prstGeom>
        </p:spPr>
      </p:pic>
      <p:pic>
        <p:nvPicPr>
          <p:cNvPr id="12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050" y="4300197"/>
            <a:ext cx="1470804" cy="1504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15050" y="3471775"/>
            <a:ext cx="222605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</a:rPr>
              <a:t>B hadrons/</a:t>
            </a:r>
            <a:r>
              <a:rPr lang="en-US" sz="1350" dirty="0" err="1">
                <a:solidFill>
                  <a:srgbClr val="FF0000"/>
                </a:solidFill>
              </a:rPr>
              <a:t>pT</a:t>
            </a:r>
            <a:r>
              <a:rPr lang="en-US" sz="1350" dirty="0">
                <a:solidFill>
                  <a:srgbClr val="FF0000"/>
                </a:solidFill>
              </a:rPr>
              <a:t>&lt;15GeV: </a:t>
            </a:r>
            <a:r>
              <a:rPr lang="en-US" sz="1350" i="1" dirty="0">
                <a:solidFill>
                  <a:srgbClr val="FF0000"/>
                </a:solidFill>
              </a:rPr>
              <a:t>O</a:t>
            </a:r>
            <a:r>
              <a:rPr lang="en-US" sz="1350" dirty="0">
                <a:solidFill>
                  <a:srgbClr val="FF0000"/>
                </a:solidFill>
              </a:rPr>
              <a:t>(1M)</a:t>
            </a:r>
          </a:p>
          <a:p>
            <a:r>
              <a:rPr lang="en-US" sz="1350" dirty="0">
                <a:solidFill>
                  <a:srgbClr val="FF0000"/>
                </a:solidFill>
              </a:rPr>
              <a:t>b-jets/</a:t>
            </a:r>
            <a:r>
              <a:rPr lang="en-US" sz="1350" dirty="0" err="1">
                <a:solidFill>
                  <a:srgbClr val="FF0000"/>
                </a:solidFill>
              </a:rPr>
              <a:t>pT</a:t>
            </a:r>
            <a:r>
              <a:rPr lang="en-US" sz="1350" dirty="0">
                <a:solidFill>
                  <a:srgbClr val="FF0000"/>
                </a:solidFill>
              </a:rPr>
              <a:t>&gt;15GeV: </a:t>
            </a:r>
            <a:r>
              <a:rPr lang="en-US" sz="1350" i="1" dirty="0">
                <a:solidFill>
                  <a:srgbClr val="FF0000"/>
                </a:solidFill>
              </a:rPr>
              <a:t>O</a:t>
            </a:r>
            <a:r>
              <a:rPr lang="en-US" sz="1350" dirty="0">
                <a:solidFill>
                  <a:srgbClr val="FF0000"/>
                </a:solidFill>
              </a:rPr>
              <a:t>(100K)</a:t>
            </a:r>
          </a:p>
        </p:txBody>
      </p:sp>
      <p:sp>
        <p:nvSpPr>
          <p:cNvPr id="3" name="TextBox 2"/>
          <p:cNvSpPr txBox="1"/>
          <p:nvPr/>
        </p:nvSpPr>
        <p:spPr>
          <a:xfrm rot="19670238">
            <a:off x="7581900" y="457200"/>
            <a:ext cx="1527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 </a:t>
            </a:r>
            <a:r>
              <a:rPr lang="en-US" smtClean="0"/>
              <a:t>be updated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844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14450" y="511154"/>
            <a:ext cx="6172200" cy="857250"/>
          </a:xfrm>
        </p:spPr>
        <p:txBody>
          <a:bodyPr/>
          <a:lstStyle/>
          <a:p>
            <a:r>
              <a:rPr lang="en-US" dirty="0"/>
              <a:t>MVTX P</a:t>
            </a:r>
            <a:r>
              <a:rPr lang="en-US" dirty="0" smtClean="0"/>
              <a:t>roposal </a:t>
            </a:r>
            <a:r>
              <a:rPr lang="en-US" dirty="0" smtClean="0"/>
              <a:t>Status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78954" y="1752190"/>
            <a:ext cx="5911849" cy="447081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Pre-proposal submitted to DOE, 2/2017</a:t>
            </a:r>
          </a:p>
          <a:p>
            <a:pPr lvl="1"/>
            <a:r>
              <a:rPr lang="en-US" dirty="0" smtClean="0"/>
              <a:t>Follow-up discussions with DOE and BNL </a:t>
            </a:r>
            <a:r>
              <a:rPr lang="en-US" dirty="0" smtClean="0"/>
              <a:t>managers</a:t>
            </a:r>
          </a:p>
          <a:p>
            <a:pPr lvl="1"/>
            <a:endParaRPr lang="en-US" dirty="0" smtClean="0"/>
          </a:p>
          <a:p>
            <a:r>
              <a:rPr lang="en-US" dirty="0"/>
              <a:t>U</a:t>
            </a:r>
            <a:r>
              <a:rPr lang="en-US" dirty="0" smtClean="0"/>
              <a:t>pdate </a:t>
            </a:r>
            <a:r>
              <a:rPr lang="en-US" dirty="0" smtClean="0"/>
              <a:t>proposal to DOE, early 2018 </a:t>
            </a:r>
          </a:p>
          <a:p>
            <a:pPr lvl="1"/>
            <a:r>
              <a:rPr lang="en-US" dirty="0" smtClean="0"/>
              <a:t>Expanded science +  Cost &amp; Schedule </a:t>
            </a:r>
          </a:p>
          <a:p>
            <a:pPr lvl="1"/>
            <a:r>
              <a:rPr lang="en-US" dirty="0" smtClean="0"/>
              <a:t>Assumed funding </a:t>
            </a:r>
            <a:r>
              <a:rPr lang="en-US" dirty="0" smtClean="0"/>
              <a:t>starts ~FY19</a:t>
            </a:r>
          </a:p>
          <a:p>
            <a:pPr lvl="1"/>
            <a:endParaRPr lang="en-US" dirty="0"/>
          </a:p>
          <a:p>
            <a:r>
              <a:rPr lang="en-US" dirty="0" smtClean="0"/>
              <a:t>A growing collaboration </a:t>
            </a:r>
          </a:p>
          <a:p>
            <a:pPr lvl="1"/>
            <a:r>
              <a:rPr lang="en-US" dirty="0" smtClean="0"/>
              <a:t>15+ institutions from US and </a:t>
            </a:r>
            <a:r>
              <a:rPr lang="en-US" dirty="0" smtClean="0"/>
              <a:t>abroad</a:t>
            </a:r>
          </a:p>
          <a:p>
            <a:pPr lvl="1"/>
            <a:endParaRPr lang="en-US" dirty="0"/>
          </a:p>
          <a:p>
            <a:r>
              <a:rPr lang="en-US" dirty="0" smtClean="0"/>
              <a:t>Early R&amp;D by LANL internal fund</a:t>
            </a:r>
          </a:p>
          <a:p>
            <a:pPr lvl="1"/>
            <a:r>
              <a:rPr lang="en-US" dirty="0" smtClean="0"/>
              <a:t>FY17-19, $5M</a:t>
            </a:r>
          </a:p>
          <a:p>
            <a:pPr lvl="1"/>
            <a:r>
              <a:rPr lang="en-US" dirty="0"/>
              <a:t>R</a:t>
            </a:r>
            <a:r>
              <a:rPr lang="en-US" dirty="0" smtClean="0"/>
              <a:t>eadout </a:t>
            </a:r>
            <a:r>
              <a:rPr lang="en-US" dirty="0"/>
              <a:t>and </a:t>
            </a:r>
            <a:r>
              <a:rPr lang="en-US" dirty="0" smtClean="0"/>
              <a:t>mechanical design </a:t>
            </a:r>
            <a:endParaRPr lang="en-US" dirty="0" smtClean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C59B9-5A60-5A4B-AFE3-95F0DC07364C}" type="datetime1">
              <a:rPr lang="en-US" smtClean="0"/>
              <a:t>10/29/17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HF Workshop @LBNL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1726-F143-3942-A44A-3703A59C6770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5" descr="sPHENIX-MVTX-CoverP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803" y="1740268"/>
            <a:ext cx="3012502" cy="3898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038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35" t="17743" r="17087" b="52022"/>
          <a:stretch/>
        </p:blipFill>
        <p:spPr>
          <a:xfrm>
            <a:off x="3532600" y="3220955"/>
            <a:ext cx="1324392" cy="324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93565" y="2755205"/>
            <a:ext cx="993600" cy="931500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 rotWithShape="1"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35433" y="3840565"/>
            <a:ext cx="961256" cy="976958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0202" y="3057839"/>
            <a:ext cx="2233291" cy="740550"/>
          </a:xfrm>
          <a:prstGeom prst="rect">
            <a:avLst/>
          </a:prstGeom>
        </p:spPr>
      </p:pic>
      <p:grpSp>
        <p:nvGrpSpPr>
          <p:cNvPr id="105" name="Group 104"/>
          <p:cNvGrpSpPr/>
          <p:nvPr/>
        </p:nvGrpSpPr>
        <p:grpSpPr>
          <a:xfrm>
            <a:off x="4919164" y="3798389"/>
            <a:ext cx="729278" cy="972000"/>
            <a:chOff x="5500016" y="4578180"/>
            <a:chExt cx="1296493" cy="1296000"/>
          </a:xfrm>
          <a:solidFill>
            <a:schemeClr val="bg2"/>
          </a:solidFill>
        </p:grpSpPr>
        <p:sp>
          <p:nvSpPr>
            <p:cNvPr id="106" name="Rectangle 105"/>
            <p:cNvSpPr/>
            <p:nvPr/>
          </p:nvSpPr>
          <p:spPr>
            <a:xfrm>
              <a:off x="5500016" y="4578180"/>
              <a:ext cx="1296493" cy="1296000"/>
            </a:xfrm>
            <a:prstGeom prst="rect">
              <a:avLst/>
            </a:prstGeom>
            <a:grpFill/>
            <a:ln w="19050">
              <a:solidFill>
                <a:schemeClr val="tx2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600"/>
            </a:p>
          </p:txBody>
        </p:sp>
        <p:pic>
          <p:nvPicPr>
            <p:cNvPr id="107" name="Picture 106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914161" y="469915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08" name="Picture 107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202201" y="469915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09" name="Picture 108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490241" y="469915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0" name="Picture 109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914161" y="498719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1" name="Picture 110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202201" y="498719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2" name="Picture 111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490241" y="498719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3" name="Picture 112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914161" y="527523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4" name="Picture 113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202201" y="527523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5" name="Picture 114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490241" y="527523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6" name="Picture 115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914161" y="556327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7" name="Picture 116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202201" y="556327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8" name="Picture 117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490241" y="556327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9" name="Picture 118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626121" y="469915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20" name="Picture 119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626121" y="498719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21" name="Picture 120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626121" y="527523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22" name="Picture 121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626121" y="5563271"/>
              <a:ext cx="242059" cy="242059"/>
            </a:xfrm>
            <a:prstGeom prst="rect">
              <a:avLst/>
            </a:prstGeom>
            <a:grpFill/>
          </p:spPr>
        </p:pic>
      </p:grpSp>
      <p:sp>
        <p:nvSpPr>
          <p:cNvPr id="124" name="TextBox 123"/>
          <p:cNvSpPr txBox="1"/>
          <p:nvPr/>
        </p:nvSpPr>
        <p:spPr>
          <a:xfrm>
            <a:off x="5022904" y="4712647"/>
            <a:ext cx="625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Power Board</a:t>
            </a:r>
          </a:p>
        </p:txBody>
      </p:sp>
      <p:sp>
        <p:nvSpPr>
          <p:cNvPr id="126" name="Rectangle 125"/>
          <p:cNvSpPr/>
          <p:nvPr/>
        </p:nvSpPr>
        <p:spPr>
          <a:xfrm>
            <a:off x="3059096" y="4168930"/>
            <a:ext cx="740870" cy="40837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</a:rPr>
              <a:t>Filtering</a:t>
            </a:r>
          </a:p>
          <a:p>
            <a:pPr algn="ctr"/>
            <a:r>
              <a:rPr lang="en-US" sz="900" dirty="0">
                <a:solidFill>
                  <a:schemeClr val="tx1"/>
                </a:solidFill>
              </a:rPr>
              <a:t>Capacitors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3741815" y="3547874"/>
            <a:ext cx="965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/>
              <a:t>Samtec</a:t>
            </a:r>
            <a:r>
              <a:rPr lang="en-US" sz="900" dirty="0"/>
              <a:t> </a:t>
            </a:r>
            <a:r>
              <a:rPr lang="en-US" sz="900" dirty="0" err="1"/>
              <a:t>Twinax</a:t>
            </a:r>
            <a:r>
              <a:rPr lang="en-US" sz="900" dirty="0"/>
              <a:t> “</a:t>
            </a:r>
            <a:r>
              <a:rPr lang="en-US" sz="900" dirty="0" err="1"/>
              <a:t>FireFly</a:t>
            </a:r>
            <a:r>
              <a:rPr lang="en-US" sz="900" dirty="0"/>
              <a:t>”</a:t>
            </a:r>
          </a:p>
        </p:txBody>
      </p:sp>
      <p:sp>
        <p:nvSpPr>
          <p:cNvPr id="128" name="TextBox 127"/>
          <p:cNvSpPr txBox="1"/>
          <p:nvPr/>
        </p:nvSpPr>
        <p:spPr>
          <a:xfrm>
            <a:off x="3532600" y="2933821"/>
            <a:ext cx="134710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9 Data (1.2Gbps)</a:t>
            </a:r>
          </a:p>
          <a:p>
            <a:r>
              <a:rPr lang="en-US" sz="900" dirty="0"/>
              <a:t>1 Clock, 1 Control/Trigger</a:t>
            </a:r>
          </a:p>
        </p:txBody>
      </p:sp>
      <p:sp>
        <p:nvSpPr>
          <p:cNvPr id="129" name="Right Arrow 128"/>
          <p:cNvSpPr/>
          <p:nvPr/>
        </p:nvSpPr>
        <p:spPr>
          <a:xfrm rot="10800000">
            <a:off x="3825826" y="4207622"/>
            <a:ext cx="1053875" cy="1619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0" name="TextBox 129"/>
          <p:cNvSpPr txBox="1"/>
          <p:nvPr/>
        </p:nvSpPr>
        <p:spPr>
          <a:xfrm>
            <a:off x="4909501" y="2577534"/>
            <a:ext cx="763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Readout Unit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3984004" y="4325523"/>
            <a:ext cx="804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Regulated Power</a:t>
            </a:r>
          </a:p>
        </p:txBody>
      </p:sp>
      <p:sp>
        <p:nvSpPr>
          <p:cNvPr id="132" name="TextBox 131"/>
          <p:cNvSpPr txBox="1"/>
          <p:nvPr/>
        </p:nvSpPr>
        <p:spPr>
          <a:xfrm>
            <a:off x="7114179" y="3556938"/>
            <a:ext cx="8350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FELIX </a:t>
            </a:r>
          </a:p>
        </p:txBody>
      </p:sp>
      <p:sp>
        <p:nvSpPr>
          <p:cNvPr id="137" name="Right Arrow 136"/>
          <p:cNvSpPr/>
          <p:nvPr/>
        </p:nvSpPr>
        <p:spPr>
          <a:xfrm>
            <a:off x="5967630" y="3168203"/>
            <a:ext cx="990728" cy="32400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" dirty="0">
                <a:solidFill>
                  <a:schemeClr val="tx1"/>
                </a:solidFill>
                <a:latin typeface="Calibri Light" panose="020F0302020204030204" pitchFamily="34" charset="0"/>
              </a:rPr>
              <a:t>Data (9.6 Gb/s max)</a:t>
            </a:r>
          </a:p>
        </p:txBody>
      </p:sp>
      <p:sp>
        <p:nvSpPr>
          <p:cNvPr id="138" name="Left-Right Arrow 137"/>
          <p:cNvSpPr/>
          <p:nvPr/>
        </p:nvSpPr>
        <p:spPr>
          <a:xfrm>
            <a:off x="5967629" y="2844203"/>
            <a:ext cx="990728" cy="324000"/>
          </a:xfrm>
          <a:prstGeom prst="left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" b="1" dirty="0">
                <a:solidFill>
                  <a:schemeClr val="tx1"/>
                </a:solidFill>
                <a:latin typeface="Calibri Light" panose="020F0302020204030204" pitchFamily="34" charset="0"/>
              </a:rPr>
              <a:t>Control</a:t>
            </a:r>
          </a:p>
        </p:txBody>
      </p:sp>
      <p:sp>
        <p:nvSpPr>
          <p:cNvPr id="141" name="Left Arrow 140"/>
          <p:cNvSpPr/>
          <p:nvPr/>
        </p:nvSpPr>
        <p:spPr>
          <a:xfrm>
            <a:off x="5967630" y="3394937"/>
            <a:ext cx="978940" cy="324000"/>
          </a:xfrm>
          <a:prstGeom prst="leftArrow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" b="1" dirty="0">
                <a:solidFill>
                  <a:schemeClr val="bg1"/>
                </a:solidFill>
                <a:latin typeface="Calibri Light" panose="020F0302020204030204" pitchFamily="34" charset="0"/>
              </a:rPr>
              <a:t>Trigger</a:t>
            </a:r>
          </a:p>
        </p:txBody>
      </p:sp>
      <p:sp>
        <p:nvSpPr>
          <p:cNvPr id="143" name="TextBox 142"/>
          <p:cNvSpPr txBox="1"/>
          <p:nvPr/>
        </p:nvSpPr>
        <p:spPr>
          <a:xfrm>
            <a:off x="1360197" y="3999875"/>
            <a:ext cx="630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/>
              <a:t>Alpide</a:t>
            </a:r>
            <a:r>
              <a:rPr lang="en-US" sz="900" dirty="0"/>
              <a:t> Sensors</a:t>
            </a:r>
          </a:p>
        </p:txBody>
      </p:sp>
      <p:cxnSp>
        <p:nvCxnSpPr>
          <p:cNvPr id="145" name="Straight Arrow Connector 144"/>
          <p:cNvCxnSpPr>
            <a:stCxn id="143" idx="0"/>
          </p:cNvCxnSpPr>
          <p:nvPr/>
        </p:nvCxnSpPr>
        <p:spPr>
          <a:xfrm flipH="1" flipV="1">
            <a:off x="1525976" y="3448275"/>
            <a:ext cx="149538" cy="551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Arrow Connector 146"/>
          <p:cNvCxnSpPr>
            <a:stCxn id="143" idx="0"/>
          </p:cNvCxnSpPr>
          <p:nvPr/>
        </p:nvCxnSpPr>
        <p:spPr>
          <a:xfrm flipV="1">
            <a:off x="1675514" y="3448275"/>
            <a:ext cx="12676" cy="551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/>
          <p:cNvCxnSpPr>
            <a:stCxn id="143" idx="2"/>
          </p:cNvCxnSpPr>
          <p:nvPr/>
        </p:nvCxnSpPr>
        <p:spPr>
          <a:xfrm flipV="1">
            <a:off x="1675514" y="4286696"/>
            <a:ext cx="443457" cy="825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TextBox 149"/>
          <p:cNvSpPr txBox="1"/>
          <p:nvPr/>
        </p:nvSpPr>
        <p:spPr>
          <a:xfrm>
            <a:off x="2213453" y="3862916"/>
            <a:ext cx="339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FPC</a:t>
            </a:r>
          </a:p>
        </p:txBody>
      </p:sp>
      <p:sp>
        <p:nvSpPr>
          <p:cNvPr id="153" name="TextBox 152"/>
          <p:cNvSpPr txBox="1"/>
          <p:nvPr/>
        </p:nvSpPr>
        <p:spPr>
          <a:xfrm>
            <a:off x="2349933" y="4369556"/>
            <a:ext cx="542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Cold Plate</a:t>
            </a:r>
          </a:p>
        </p:txBody>
      </p:sp>
      <p:cxnSp>
        <p:nvCxnSpPr>
          <p:cNvPr id="155" name="Elbow Connector 154"/>
          <p:cNvCxnSpPr>
            <a:stCxn id="126" idx="0"/>
          </p:cNvCxnSpPr>
          <p:nvPr/>
        </p:nvCxnSpPr>
        <p:spPr>
          <a:xfrm rot="16200000" flipV="1">
            <a:off x="3017282" y="3756681"/>
            <a:ext cx="279809" cy="544690"/>
          </a:xfrm>
          <a:prstGeom prst="bentConnector2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TextBox 157"/>
          <p:cNvSpPr txBox="1"/>
          <p:nvPr/>
        </p:nvSpPr>
        <p:spPr>
          <a:xfrm>
            <a:off x="4919164" y="4199651"/>
            <a:ext cx="7292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regulators</a:t>
            </a:r>
          </a:p>
        </p:txBody>
      </p:sp>
      <p:cxnSp>
        <p:nvCxnSpPr>
          <p:cNvPr id="160" name="Straight Arrow Connector 159"/>
          <p:cNvCxnSpPr>
            <a:endCxn id="106" idx="0"/>
          </p:cNvCxnSpPr>
          <p:nvPr/>
        </p:nvCxnSpPr>
        <p:spPr>
          <a:xfrm>
            <a:off x="5283804" y="3651748"/>
            <a:ext cx="1" cy="146645"/>
          </a:xfrm>
          <a:prstGeom prst="straightConnector1">
            <a:avLst/>
          </a:prstGeom>
          <a:ln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TextBox 161"/>
          <p:cNvSpPr txBox="1"/>
          <p:nvPr/>
        </p:nvSpPr>
        <p:spPr>
          <a:xfrm>
            <a:off x="2896693" y="3850436"/>
            <a:ext cx="57501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Power</a:t>
            </a:r>
          </a:p>
        </p:txBody>
      </p:sp>
      <p:sp>
        <p:nvSpPr>
          <p:cNvPr id="163" name="Left Brace 162"/>
          <p:cNvSpPr/>
          <p:nvPr/>
        </p:nvSpPr>
        <p:spPr>
          <a:xfrm rot="5400000">
            <a:off x="4083290" y="2139705"/>
            <a:ext cx="245726" cy="134710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4" name="TextBox 163"/>
          <p:cNvSpPr txBox="1"/>
          <p:nvPr/>
        </p:nvSpPr>
        <p:spPr>
          <a:xfrm>
            <a:off x="3984004" y="2463585"/>
            <a:ext cx="65969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5~10 m</a:t>
            </a:r>
          </a:p>
        </p:txBody>
      </p:sp>
      <p:sp>
        <p:nvSpPr>
          <p:cNvPr id="167" name="TextBox 166"/>
          <p:cNvSpPr txBox="1"/>
          <p:nvPr/>
        </p:nvSpPr>
        <p:spPr>
          <a:xfrm>
            <a:off x="5955704" y="2652323"/>
            <a:ext cx="947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GBT Optical Links</a:t>
            </a:r>
          </a:p>
        </p:txBody>
      </p:sp>
      <p:sp>
        <p:nvSpPr>
          <p:cNvPr id="168" name="TextBox 167"/>
          <p:cNvSpPr txBox="1"/>
          <p:nvPr/>
        </p:nvSpPr>
        <p:spPr>
          <a:xfrm>
            <a:off x="1675513" y="2844206"/>
            <a:ext cx="101816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9-sensor Stave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631" y="390605"/>
            <a:ext cx="7002436" cy="857250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MVTX Readout and </a:t>
            </a:r>
            <a:r>
              <a:rPr lang="en-US" sz="3600"/>
              <a:t>Control </a:t>
            </a:r>
            <a:r>
              <a:rPr lang="en-US" sz="3600" smtClean="0"/>
              <a:t>R&amp;D at LANL</a:t>
            </a:r>
            <a:endParaRPr lang="en-US" sz="36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4484B-D9D3-8440-900C-FB475BB928D9}" type="datetime1">
              <a:rPr lang="en-US" smtClean="0"/>
              <a:t>10/29/17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HF Workshop @LBNL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14</a:t>
            </a:fld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6830218" y="1727694"/>
            <a:ext cx="1117220" cy="324000"/>
          </a:xfrm>
          <a:prstGeom prst="rect">
            <a:avLst/>
          </a:prstGeom>
          <a:noFill/>
          <a:ln w="19050">
            <a:solidFill>
              <a:srgbClr val="FF00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900" dirty="0">
                <a:latin typeface="Calibri Light" panose="020F0302020204030204" pitchFamily="34" charset="0"/>
              </a:rPr>
              <a:t>sPHENIX GL-1 &amp; GTM</a:t>
            </a:r>
          </a:p>
        </p:txBody>
      </p:sp>
      <p:sp>
        <p:nvSpPr>
          <p:cNvPr id="64" name="Rectangle 63"/>
          <p:cNvSpPr/>
          <p:nvPr/>
        </p:nvSpPr>
        <p:spPr>
          <a:xfrm rot="16200000">
            <a:off x="7253055" y="2348901"/>
            <a:ext cx="432061" cy="324000"/>
          </a:xfrm>
          <a:prstGeom prst="rect">
            <a:avLst/>
          </a:prstGeom>
          <a:noFill/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900" dirty="0">
                <a:latin typeface="Calibri Light" panose="020F0302020204030204" pitchFamily="34" charset="0"/>
              </a:rPr>
              <a:t>DCS</a:t>
            </a:r>
          </a:p>
        </p:txBody>
      </p:sp>
      <p:cxnSp>
        <p:nvCxnSpPr>
          <p:cNvPr id="65" name="Straight Arrow Connector 64"/>
          <p:cNvCxnSpPr/>
          <p:nvPr/>
        </p:nvCxnSpPr>
        <p:spPr>
          <a:xfrm>
            <a:off x="5657850" y="2510903"/>
            <a:ext cx="0" cy="251696"/>
          </a:xfrm>
          <a:prstGeom prst="straightConnector1">
            <a:avLst/>
          </a:prstGeom>
          <a:ln w="12700">
            <a:solidFill>
              <a:schemeClr val="tx1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endCxn id="64" idx="0"/>
          </p:cNvCxnSpPr>
          <p:nvPr/>
        </p:nvCxnSpPr>
        <p:spPr>
          <a:xfrm flipV="1">
            <a:off x="5657850" y="2510901"/>
            <a:ext cx="1649235" cy="3842"/>
          </a:xfrm>
          <a:prstGeom prst="straightConnector1">
            <a:avLst/>
          </a:prstGeom>
          <a:ln w="12700">
            <a:solidFill>
              <a:schemeClr val="tx1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6508308" y="2352721"/>
            <a:ext cx="594082" cy="158182"/>
          </a:xfrm>
          <a:prstGeom prst="rect">
            <a:avLst/>
          </a:prstGeom>
          <a:noFill/>
        </p:spPr>
        <p:txBody>
          <a:bodyPr wrap="none" tIns="27000" bIns="27000" rtlCol="0" anchor="ctr" anchorCtr="0">
            <a:noAutofit/>
          </a:bodyPr>
          <a:lstStyle/>
          <a:p>
            <a:r>
              <a:rPr lang="en-US" sz="900" dirty="0">
                <a:solidFill>
                  <a:schemeClr val="tx2"/>
                </a:solidFill>
                <a:latin typeface="Calibri Light" panose="020F0302020204030204" pitchFamily="34" charset="0"/>
              </a:rPr>
              <a:t>CAN bus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7485906" y="2717664"/>
            <a:ext cx="0" cy="253283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72632" y="2959186"/>
            <a:ext cx="1014789" cy="626235"/>
          </a:xfrm>
          <a:prstGeom prst="rect">
            <a:avLst/>
          </a:prstGeom>
        </p:spPr>
      </p:pic>
      <p:sp>
        <p:nvSpPr>
          <p:cNvPr id="86" name="Rectangle 85"/>
          <p:cNvSpPr/>
          <p:nvPr/>
        </p:nvSpPr>
        <p:spPr>
          <a:xfrm rot="16200000">
            <a:off x="6020217" y="4163522"/>
            <a:ext cx="1296000" cy="324000"/>
          </a:xfrm>
          <a:prstGeom prst="rect">
            <a:avLst/>
          </a:prstGeom>
          <a:noFill/>
          <a:ln w="19050">
            <a:solidFill>
              <a:srgbClr val="C00000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900" dirty="0">
                <a:latin typeface="Calibri Light" panose="020F0302020204030204" pitchFamily="34" charset="0"/>
              </a:rPr>
              <a:t>Power supplies</a:t>
            </a:r>
          </a:p>
        </p:txBody>
      </p:sp>
      <p:sp>
        <p:nvSpPr>
          <p:cNvPr id="87" name="Left Arrow 86"/>
          <p:cNvSpPr/>
          <p:nvPr/>
        </p:nvSpPr>
        <p:spPr>
          <a:xfrm>
            <a:off x="5633729" y="4113171"/>
            <a:ext cx="861411" cy="324000"/>
          </a:xfrm>
          <a:prstGeom prst="leftArrow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dirty="0">
                <a:solidFill>
                  <a:schemeClr val="tx1"/>
                </a:solidFill>
                <a:latin typeface="Calibri Light" panose="020F0302020204030204" pitchFamily="34" charset="0"/>
              </a:rPr>
              <a:t>Power</a:t>
            </a:r>
          </a:p>
        </p:txBody>
      </p:sp>
      <p:sp>
        <p:nvSpPr>
          <p:cNvPr id="77" name="Left Arrow 76"/>
          <p:cNvSpPr/>
          <p:nvPr/>
        </p:nvSpPr>
        <p:spPr>
          <a:xfrm rot="16200000">
            <a:off x="7427794" y="2376492"/>
            <a:ext cx="860159" cy="259093"/>
          </a:xfrm>
          <a:prstGeom prst="leftArrow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" b="1" dirty="0">
                <a:solidFill>
                  <a:schemeClr val="bg1"/>
                </a:solidFill>
                <a:latin typeface="Calibri Light" panose="020F0302020204030204" pitchFamily="34" charset="0"/>
              </a:rPr>
              <a:t>Trigger &amp; Clock</a:t>
            </a:r>
          </a:p>
        </p:txBody>
      </p:sp>
      <p:pic>
        <p:nvPicPr>
          <p:cNvPr id="75" name="Picture 74" descr="Screen Clippin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197" y="2180489"/>
            <a:ext cx="2055143" cy="5289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9335" y="5225272"/>
            <a:ext cx="6433982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LANL, UT-Austin, LBNL, BNL, ALICE/ITS </a:t>
            </a:r>
            <a:r>
              <a:rPr lang="mr-IN" sz="1350" dirty="0" smtClean="0"/>
              <a:t>…</a:t>
            </a:r>
            <a:endParaRPr lang="en-US" sz="1350" dirty="0" smtClean="0"/>
          </a:p>
          <a:p>
            <a:endParaRPr lang="en-US" sz="1350" dirty="0"/>
          </a:p>
          <a:p>
            <a:pPr marL="342900" indent="-342900">
              <a:buAutoNum type="arabicParenR"/>
            </a:pPr>
            <a:r>
              <a:rPr lang="en-US" sz="1350" dirty="0" smtClean="0"/>
              <a:t>Established the readout chain test: ALPIDE + KC705(RU) + FELIX + RCDAQ/sPHENIX</a:t>
            </a:r>
          </a:p>
          <a:p>
            <a:pPr marL="342900" indent="-342900">
              <a:buAutoNum type="arabicParenR"/>
            </a:pPr>
            <a:r>
              <a:rPr lang="en-US" sz="1350" dirty="0" smtClean="0"/>
              <a:t>RUv.10 arrived last week, 10/21/2017</a:t>
            </a:r>
          </a:p>
          <a:p>
            <a:pPr marL="342900" indent="-342900">
              <a:buAutoNum type="arabicParenR"/>
            </a:pPr>
            <a:r>
              <a:rPr lang="en-US" sz="1350" dirty="0" smtClean="0"/>
              <a:t>ALPIDE and Power Unit being tested  </a:t>
            </a:r>
            <a:endParaRPr lang="en-US" sz="1350" dirty="0"/>
          </a:p>
        </p:txBody>
      </p:sp>
      <p:sp>
        <p:nvSpPr>
          <p:cNvPr id="9" name="TextBox 8"/>
          <p:cNvSpPr txBox="1"/>
          <p:nvPr/>
        </p:nvSpPr>
        <p:spPr>
          <a:xfrm>
            <a:off x="1982891" y="1915614"/>
            <a:ext cx="67999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ALPIDE</a:t>
            </a:r>
          </a:p>
        </p:txBody>
      </p:sp>
    </p:spTree>
    <p:extLst>
      <p:ext uri="{BB962C8B-B14F-4D97-AF65-F5344CB8AC3E}">
        <p14:creationId xmlns:p14="http://schemas.microsoft.com/office/powerpoint/2010/main" val="1592927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lang="en-US" dirty="0" smtClean="0"/>
              <a:t>R&amp;D at LANL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4F00F-DCB0-6E41-9B7C-A3D4616B35D3}" type="datetime1">
              <a:rPr lang="en-US" smtClean="0"/>
              <a:t>10/29/17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HF Workshop @LBNL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15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216" y="1473200"/>
            <a:ext cx="3575492" cy="47651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7354" y="1325563"/>
            <a:ext cx="3537545" cy="26733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87354" y="889000"/>
            <a:ext cx="1612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Power unit test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4583" y="1073666"/>
            <a:ext cx="3532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ALPIDE/Stave evaluation test bench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8357" y="4066144"/>
            <a:ext cx="3026542" cy="2146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4674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Title 5"/>
          <p:cNvSpPr>
            <a:spLocks noGrp="1"/>
          </p:cNvSpPr>
          <p:nvPr>
            <p:ph type="title"/>
          </p:nvPr>
        </p:nvSpPr>
        <p:spPr>
          <a:xfrm>
            <a:off x="444500" y="23142"/>
            <a:ext cx="8362950" cy="1215719"/>
          </a:xfrm>
        </p:spPr>
        <p:txBody>
          <a:bodyPr>
            <a:normAutofit/>
          </a:bodyPr>
          <a:lstStyle/>
          <a:p>
            <a:r>
              <a:rPr lang="en-US" altLang="en-US" sz="3600" dirty="0"/>
              <a:t>Simulation for </a:t>
            </a:r>
            <a:r>
              <a:rPr lang="en-US" altLang="en-US" sz="3600" i="1" dirty="0"/>
              <a:t>b</a:t>
            </a:r>
            <a:r>
              <a:rPr lang="en-US" altLang="en-US" sz="3600" dirty="0"/>
              <a:t>-jet and </a:t>
            </a:r>
            <a:r>
              <a:rPr lang="en-US" altLang="en-US" sz="3600" i="1" dirty="0"/>
              <a:t>B</a:t>
            </a:r>
            <a:r>
              <a:rPr lang="en-US" altLang="en-US" sz="3600" dirty="0"/>
              <a:t>-meson in sPHENIX</a:t>
            </a:r>
          </a:p>
        </p:txBody>
      </p:sp>
      <p:sp>
        <p:nvSpPr>
          <p:cNvPr id="53259" name="Slide Number Placeholder 1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28448794" indent="-28105894"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3429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685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0287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fld id="{364594B5-9D97-2C4A-A165-FF3AF6B1FFAB}" type="slidenum">
              <a:rPr lang="en-US" altLang="zh-CN" sz="1050">
                <a:latin typeface="Times New Roman" charset="0"/>
              </a:rPr>
              <a:pPr/>
              <a:t>16</a:t>
            </a:fld>
            <a:endParaRPr lang="en-US" altLang="zh-CN" sz="1050">
              <a:latin typeface="Times New Roman" charset="0"/>
            </a:endParaRPr>
          </a:p>
        </p:txBody>
      </p:sp>
      <p:pic>
        <p:nvPicPr>
          <p:cNvPr id="53252" name="Picture 8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9" t="3407" r="5452" b="2521"/>
          <a:stretch>
            <a:fillRect/>
          </a:stretch>
        </p:blipFill>
        <p:spPr bwMode="auto">
          <a:xfrm>
            <a:off x="1885950" y="1366837"/>
            <a:ext cx="1777604" cy="199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9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2" b="2538"/>
          <a:stretch>
            <a:fillRect/>
          </a:stretch>
        </p:blipFill>
        <p:spPr bwMode="auto">
          <a:xfrm>
            <a:off x="4000501" y="1714500"/>
            <a:ext cx="4117181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ight Arrow 10"/>
          <p:cNvSpPr>
            <a:spLocks noChangeArrowheads="1"/>
          </p:cNvSpPr>
          <p:nvPr/>
        </p:nvSpPr>
        <p:spPr bwMode="auto">
          <a:xfrm rot="1238013">
            <a:off x="3314700" y="2240756"/>
            <a:ext cx="1600200" cy="614363"/>
          </a:xfrm>
          <a:prstGeom prst="rightArrow">
            <a:avLst>
              <a:gd name="adj1" fmla="val 50000"/>
              <a:gd name="adj2" fmla="val 49995"/>
            </a:avLst>
          </a:prstGeom>
          <a:gradFill rotWithShape="1">
            <a:gsLst>
              <a:gs pos="0">
                <a:srgbClr val="F6FFFF"/>
              </a:gs>
              <a:gs pos="64999">
                <a:srgbClr val="EAFEFF"/>
              </a:gs>
              <a:gs pos="100000">
                <a:srgbClr val="E2FDFF"/>
              </a:gs>
            </a:gsLst>
            <a:lin ang="5400000" scaled="1"/>
          </a:gradFill>
          <a:ln w="9525">
            <a:solidFill>
              <a:srgbClr val="A6A6A6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>
              <a:spcAft>
                <a:spcPts val="450"/>
              </a:spcAft>
            </a:pPr>
            <a:r>
              <a:rPr lang="en-US" altLang="en-US" sz="1050">
                <a:solidFill>
                  <a:srgbClr val="000000"/>
                </a:solidFill>
                <a:ea typeface="ＭＳ Ｐゴシック" charset="-128"/>
              </a:rPr>
              <a:t>Design to Simulation</a:t>
            </a:r>
            <a:endParaRPr lang="en-US" altLang="en-US" sz="1050">
              <a:solidFill>
                <a:srgbClr val="000000"/>
              </a:solidFill>
              <a:latin typeface="Times New Roman" charset="0"/>
              <a:ea typeface="ＭＳ Ｐゴシック" charset="-128"/>
            </a:endParaRPr>
          </a:p>
        </p:txBody>
      </p:sp>
      <p:sp>
        <p:nvSpPr>
          <p:cNvPr id="53255" name="Rectangle 11"/>
          <p:cNvSpPr>
            <a:spLocks noChangeArrowheads="1"/>
          </p:cNvSpPr>
          <p:nvPr/>
        </p:nvSpPr>
        <p:spPr bwMode="auto">
          <a:xfrm>
            <a:off x="3968354" y="1500188"/>
            <a:ext cx="37257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en-US" sz="1200"/>
              <a:t>sPHENIX Geant4 display of </a:t>
            </a:r>
            <a:r>
              <a:rPr lang="en-US" altLang="en-US" sz="1200" i="1"/>
              <a:t>p</a:t>
            </a:r>
            <a:r>
              <a:rPr lang="en-US" altLang="en-US" sz="1200" i="1" baseline="-25000"/>
              <a:t>T</a:t>
            </a:r>
            <a:r>
              <a:rPr lang="en-US" altLang="en-US" sz="1200"/>
              <a:t>=30 GeV/c </a:t>
            </a:r>
            <a:r>
              <a:rPr lang="en-US" altLang="en-US" sz="1200" i="1"/>
              <a:t>B</a:t>
            </a:r>
            <a:r>
              <a:rPr lang="en-US" altLang="en-US" sz="1200" baseline="30000"/>
              <a:t>+</a:t>
            </a:r>
            <a:r>
              <a:rPr lang="en-US" altLang="en-US" sz="1200"/>
              <a:t>-hadron</a:t>
            </a:r>
          </a:p>
        </p:txBody>
      </p:sp>
      <p:pic>
        <p:nvPicPr>
          <p:cNvPr id="53256" name="Picture 2" descr="https://writelatex.s3.amazonaws.com/cvzwrwtdqjrg/uploads/96/12999568/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9" t="21704" r="24597" b="20767"/>
          <a:stretch>
            <a:fillRect/>
          </a:stretch>
        </p:blipFill>
        <p:spPr bwMode="auto">
          <a:xfrm>
            <a:off x="1543050" y="3429001"/>
            <a:ext cx="2171700" cy="2164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Left Arrow 12"/>
          <p:cNvSpPr>
            <a:spLocks/>
          </p:cNvSpPr>
          <p:nvPr/>
        </p:nvSpPr>
        <p:spPr bwMode="auto">
          <a:xfrm rot="-909803">
            <a:off x="3111105" y="3433764"/>
            <a:ext cx="2644378" cy="613172"/>
          </a:xfrm>
          <a:custGeom>
            <a:avLst/>
            <a:gdLst>
              <a:gd name="T0" fmla="*/ 0 w 3289436"/>
              <a:gd name="T1" fmla="*/ 408258 h 818612"/>
              <a:gd name="T2" fmla="*/ 470250 w 3289436"/>
              <a:gd name="T3" fmla="*/ 0 h 818612"/>
              <a:gd name="T4" fmla="*/ 470250 w 3289436"/>
              <a:gd name="T5" fmla="*/ 204129 h 818612"/>
              <a:gd name="T6" fmla="*/ 3769709 w 3289436"/>
              <a:gd name="T7" fmla="*/ 327117 h 818612"/>
              <a:gd name="T8" fmla="*/ 3779196 w 3289436"/>
              <a:gd name="T9" fmla="*/ 415949 h 818612"/>
              <a:gd name="T10" fmla="*/ 470250 w 3289436"/>
              <a:gd name="T11" fmla="*/ 612386 h 818612"/>
              <a:gd name="T12" fmla="*/ 470250 w 3289436"/>
              <a:gd name="T13" fmla="*/ 816515 h 818612"/>
              <a:gd name="T14" fmla="*/ 0 w 3289436"/>
              <a:gd name="T15" fmla="*/ 408258 h 8186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289436"/>
              <a:gd name="T25" fmla="*/ 0 h 818612"/>
              <a:gd name="T26" fmla="*/ 3289436 w 3289436"/>
              <a:gd name="T27" fmla="*/ 818612 h 81861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289436" h="818612">
                <a:moveTo>
                  <a:pt x="0" y="409306"/>
                </a:moveTo>
                <a:lnTo>
                  <a:pt x="409306" y="0"/>
                </a:lnTo>
                <a:lnTo>
                  <a:pt x="409306" y="204653"/>
                </a:lnTo>
                <a:lnTo>
                  <a:pt x="3281151" y="327957"/>
                </a:lnTo>
                <a:cubicBezTo>
                  <a:pt x="3280555" y="412212"/>
                  <a:pt x="3290005" y="332762"/>
                  <a:pt x="3289409" y="417017"/>
                </a:cubicBezTo>
                <a:lnTo>
                  <a:pt x="409306" y="613959"/>
                </a:lnTo>
                <a:lnTo>
                  <a:pt x="409306" y="818612"/>
                </a:lnTo>
                <a:lnTo>
                  <a:pt x="0" y="409306"/>
                </a:lnTo>
                <a:close/>
              </a:path>
            </a:pathLst>
          </a:custGeom>
          <a:gradFill rotWithShape="1">
            <a:gsLst>
              <a:gs pos="0">
                <a:srgbClr val="F6FFFF"/>
              </a:gs>
              <a:gs pos="64999">
                <a:srgbClr val="EAFEFF"/>
              </a:gs>
              <a:gs pos="100000">
                <a:srgbClr val="E2FDFF"/>
              </a:gs>
            </a:gsLst>
            <a:lin ang="5400000" scaled="1"/>
          </a:gradFill>
          <a:ln w="9525">
            <a:solidFill>
              <a:srgbClr val="A6A6A6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>
              <a:spcAft>
                <a:spcPts val="450"/>
              </a:spcAft>
            </a:pPr>
            <a:r>
              <a:rPr lang="en-US" altLang="en-US" sz="1050">
                <a:solidFill>
                  <a:srgbClr val="000000"/>
                </a:solidFill>
                <a:ea typeface="ＭＳ Ｐゴシック" charset="-128"/>
              </a:rPr>
              <a:t>MVTX and INTT     _</a:t>
            </a:r>
            <a:endParaRPr lang="en-US" altLang="en-US" sz="1050">
              <a:solidFill>
                <a:srgbClr val="000000"/>
              </a:solidFill>
              <a:latin typeface="Times New Roman" charset="0"/>
              <a:ea typeface="ＭＳ Ｐゴシック" charset="-128"/>
            </a:endParaRPr>
          </a:p>
        </p:txBody>
      </p:sp>
      <p:graphicFrame>
        <p:nvGraphicFramePr>
          <p:cNvPr id="53250" name="Object 1"/>
          <p:cNvGraphicFramePr>
            <a:graphicFrameLocks noChangeAspect="1"/>
          </p:cNvGraphicFramePr>
          <p:nvPr/>
        </p:nvGraphicFramePr>
        <p:xfrm>
          <a:off x="5429251" y="4624389"/>
          <a:ext cx="2140744" cy="13751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7" name="Image" r:id="rId7" imgW="14653968" imgH="9409524" progId="Photoshop.Image.18">
                  <p:embed/>
                </p:oleObj>
              </mc:Choice>
              <mc:Fallback>
                <p:oleObj name="Image" r:id="rId7" imgW="14653968" imgH="9409524" progId="Photoshop.Image.1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9251" y="4624389"/>
                        <a:ext cx="2140744" cy="13751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ight Arrow 13"/>
          <p:cNvSpPr>
            <a:spLocks/>
          </p:cNvSpPr>
          <p:nvPr/>
        </p:nvSpPr>
        <p:spPr bwMode="auto">
          <a:xfrm rot="540307">
            <a:off x="2788445" y="4471987"/>
            <a:ext cx="3022997" cy="681038"/>
          </a:xfrm>
          <a:custGeom>
            <a:avLst/>
            <a:gdLst>
              <a:gd name="T0" fmla="*/ 9205 w 4031342"/>
              <a:gd name="T1" fmla="*/ 406623 h 908194"/>
              <a:gd name="T2" fmla="*/ 3576040 w 4031342"/>
              <a:gd name="T3" fmla="*/ 226977 h 908194"/>
              <a:gd name="T4" fmla="*/ 3576040 w 4031342"/>
              <a:gd name="T5" fmla="*/ 0 h 908194"/>
              <a:gd name="T6" fmla="*/ 4029984 w 4031342"/>
              <a:gd name="T7" fmla="*/ 453953 h 908194"/>
              <a:gd name="T8" fmla="*/ 3576040 w 4031342"/>
              <a:gd name="T9" fmla="*/ 907906 h 908194"/>
              <a:gd name="T10" fmla="*/ 3576040 w 4031342"/>
              <a:gd name="T11" fmla="*/ 680930 h 908194"/>
              <a:gd name="T12" fmla="*/ 0 w 4031342"/>
              <a:gd name="T13" fmla="*/ 503010 h 908194"/>
              <a:gd name="T14" fmla="*/ 9205 w 4031342"/>
              <a:gd name="T15" fmla="*/ 406623 h 90819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4031342"/>
              <a:gd name="T25" fmla="*/ 0 h 908194"/>
              <a:gd name="T26" fmla="*/ 4031342 w 4031342"/>
              <a:gd name="T27" fmla="*/ 908194 h 90819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4031342" h="908194">
                <a:moveTo>
                  <a:pt x="9209" y="406751"/>
                </a:moveTo>
                <a:lnTo>
                  <a:pt x="3577245" y="227049"/>
                </a:lnTo>
                <a:lnTo>
                  <a:pt x="3577245" y="0"/>
                </a:lnTo>
                <a:lnTo>
                  <a:pt x="4031342" y="454097"/>
                </a:lnTo>
                <a:lnTo>
                  <a:pt x="3577245" y="908194"/>
                </a:lnTo>
                <a:lnTo>
                  <a:pt x="3577245" y="681146"/>
                </a:lnTo>
                <a:lnTo>
                  <a:pt x="0" y="503170"/>
                </a:lnTo>
                <a:lnTo>
                  <a:pt x="9209" y="406751"/>
                </a:lnTo>
                <a:close/>
              </a:path>
            </a:pathLst>
          </a:custGeom>
          <a:gradFill rotWithShape="1">
            <a:gsLst>
              <a:gs pos="0">
                <a:srgbClr val="F6FFFF"/>
              </a:gs>
              <a:gs pos="64999">
                <a:srgbClr val="EAFEFF"/>
              </a:gs>
              <a:gs pos="100000">
                <a:srgbClr val="E2FDFF"/>
              </a:gs>
            </a:gsLst>
            <a:lin ang="5400000" scaled="1"/>
          </a:gradFill>
          <a:ln w="9525">
            <a:solidFill>
              <a:srgbClr val="A6A6A6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>
              <a:spcAft>
                <a:spcPts val="450"/>
              </a:spcAft>
            </a:pPr>
            <a:r>
              <a:rPr lang="en-US" altLang="en-US" sz="1050">
                <a:solidFill>
                  <a:srgbClr val="000000"/>
                </a:solidFill>
                <a:ea typeface="ＭＳ Ｐゴシック" charset="-128"/>
              </a:rPr>
              <a:t>_                MVTX Ladders modeled in details</a:t>
            </a:r>
            <a:endParaRPr lang="en-US" altLang="en-US" sz="1050">
              <a:solidFill>
                <a:srgbClr val="000000"/>
              </a:solidFill>
              <a:latin typeface="Times New Roman" charset="0"/>
              <a:ea typeface="ＭＳ Ｐゴシック" charset="-128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27985-C046-0140-8A7A-B76A5AA73027}" type="datetime1">
              <a:rPr lang="en-US" smtClean="0"/>
              <a:t>10/29/17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HF Workshop @LBNL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14277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6" name="Title 1"/>
          <p:cNvSpPr>
            <a:spLocks noGrp="1"/>
          </p:cNvSpPr>
          <p:nvPr>
            <p:ph type="title"/>
          </p:nvPr>
        </p:nvSpPr>
        <p:spPr>
          <a:xfrm>
            <a:off x="139700" y="468429"/>
            <a:ext cx="8864600" cy="704248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Physics </a:t>
            </a:r>
            <a:r>
              <a:rPr lang="en-US" altLang="en-US" dirty="0" smtClean="0"/>
              <a:t>Channels: </a:t>
            </a:r>
            <a:r>
              <a:rPr lang="en-US" altLang="en-US" smtClean="0"/>
              <a:t>Open Charm and Beauty</a:t>
            </a:r>
            <a:endParaRPr lang="en-US" altLang="en-US"/>
          </a:p>
        </p:txBody>
      </p:sp>
      <p:sp>
        <p:nvSpPr>
          <p:cNvPr id="51207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28448794" indent="-28105894"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3429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685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0287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fld id="{00F28D0E-CDE0-D74E-B188-CC9219546095}" type="slidenum">
              <a:rPr lang="en-US" altLang="zh-CN" sz="1050">
                <a:latin typeface="Times New Roman" charset="0"/>
              </a:rPr>
              <a:pPr/>
              <a:t>17</a:t>
            </a:fld>
            <a:endParaRPr lang="en-US" altLang="zh-CN" sz="1050">
              <a:latin typeface="Times New Roman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6975118"/>
              </p:ext>
            </p:extLst>
          </p:nvPr>
        </p:nvGraphicFramePr>
        <p:xfrm>
          <a:off x="825500" y="1291063"/>
          <a:ext cx="3403600" cy="2654831"/>
        </p:xfrm>
        <a:graphic>
          <a:graphicData uri="http://schemas.openxmlformats.org/drawingml/2006/table">
            <a:tbl>
              <a:tblPr/>
              <a:tblGrid>
                <a:gridCol w="1108626"/>
                <a:gridCol w="1332257"/>
                <a:gridCol w="962717"/>
              </a:tblGrid>
              <a:tr h="281001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Hadron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Abundance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c</a:t>
                      </a:r>
                      <a:r>
                        <a:rPr kumimoji="0" lang="en-US" alt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charset="2"/>
                          <a:ea typeface="宋体" charset="-122"/>
                        </a:rPr>
                        <a:t>t</a:t>
                      </a: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 (</a:t>
                      </a: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charset="2"/>
                          <a:ea typeface="宋体" charset="-122"/>
                        </a:rPr>
                        <a:t>m</a:t>
                      </a: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m)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9817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D</a:t>
                      </a:r>
                      <a:r>
                        <a:rPr kumimoji="0" lang="en-US" altLang="en-US" sz="12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0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61%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123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269817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D</a:t>
                      </a:r>
                      <a:r>
                        <a:rPr kumimoji="0" lang="en-US" altLang="en-US" sz="12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+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24%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312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287991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D</a:t>
                      </a:r>
                      <a:r>
                        <a:rPr kumimoji="0" lang="en-US" altLang="en-US" sz="12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s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8%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150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290787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charset="2"/>
                          <a:ea typeface="宋体" charset="-122"/>
                        </a:rPr>
                        <a:t>L</a:t>
                      </a:r>
                      <a:r>
                        <a:rPr kumimoji="0" lang="en-US" altLang="en-US" sz="12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c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6%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60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269817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B</a:t>
                      </a:r>
                      <a:r>
                        <a:rPr kumimoji="0" lang="en-US" altLang="en-US" sz="12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+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40%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491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269817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B</a:t>
                      </a:r>
                      <a:r>
                        <a:rPr kumimoji="0" lang="en-US" altLang="en-US" sz="12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0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40%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455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357892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B</a:t>
                      </a:r>
                      <a:r>
                        <a:rPr kumimoji="0" lang="en-US" altLang="en-US" sz="12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s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300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10%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453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357892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charset="2"/>
                          <a:ea typeface="宋体" charset="-122"/>
                        </a:rPr>
                        <a:t>L</a:t>
                      </a:r>
                      <a:r>
                        <a:rPr kumimoji="0" lang="en-US" altLang="en-US" sz="12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b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300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-122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10%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宋体" charset="-122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-122"/>
                        </a:rPr>
                        <a:t>435</a:t>
                      </a: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  <p:grpSp>
        <p:nvGrpSpPr>
          <p:cNvPr id="51250" name="Group 19"/>
          <p:cNvGrpSpPr>
            <a:grpSpLocks/>
          </p:cNvGrpSpPr>
          <p:nvPr/>
        </p:nvGrpSpPr>
        <p:grpSpPr bwMode="auto">
          <a:xfrm>
            <a:off x="946150" y="4411444"/>
            <a:ext cx="3028950" cy="1364553"/>
            <a:chOff x="152400" y="4341001"/>
            <a:chExt cx="4038600" cy="1819564"/>
          </a:xfrm>
        </p:grpSpPr>
        <p:sp>
          <p:nvSpPr>
            <p:cNvPr id="51254" name="TextBox 10"/>
            <p:cNvSpPr txBox="1">
              <a:spLocks noChangeArrowheads="1"/>
            </p:cNvSpPr>
            <p:nvPr/>
          </p:nvSpPr>
          <p:spPr bwMode="auto">
            <a:xfrm>
              <a:off x="381000" y="4354512"/>
              <a:ext cx="2349447" cy="400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eaLnBrk="1" hangingPunct="1"/>
              <a:r>
                <a:rPr lang="en-US" altLang="en-US" sz="1350" i="1"/>
                <a:t>b</a:t>
              </a:r>
              <a:r>
                <a:rPr lang="en-US" altLang="en-US" sz="1350"/>
                <a:t>-tagged jet and cor.</a:t>
              </a:r>
            </a:p>
          </p:txBody>
        </p:sp>
        <p:graphicFrame>
          <p:nvGraphicFramePr>
            <p:cNvPr id="51204" name="Object 4"/>
            <p:cNvGraphicFramePr>
              <a:graphicFrameLocks noChangeAspect="1"/>
            </p:cNvGraphicFramePr>
            <p:nvPr/>
          </p:nvGraphicFramePr>
          <p:xfrm>
            <a:off x="366713" y="4876800"/>
            <a:ext cx="1252537" cy="8143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369" name="Equation" r:id="rId4" imgW="762000" imgH="495300" progId="Equation.3">
                    <p:embed/>
                  </p:oleObj>
                </mc:Choice>
                <mc:Fallback>
                  <p:oleObj name="Equation" r:id="rId4" imgW="762000" imgH="4953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6713" y="4876800"/>
                          <a:ext cx="1252537" cy="8143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1255" name="TextBox 11"/>
            <p:cNvSpPr txBox="1">
              <a:spLocks noChangeArrowheads="1"/>
            </p:cNvSpPr>
            <p:nvPr/>
          </p:nvSpPr>
          <p:spPr bwMode="auto">
            <a:xfrm>
              <a:off x="1752600" y="4914781"/>
              <a:ext cx="914567" cy="8310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>
                <a:spcAft>
                  <a:spcPts val="900"/>
                </a:spcAft>
              </a:pPr>
              <a:r>
                <a:rPr lang="en-US" altLang="en-US" sz="1350"/>
                <a:t>60%</a:t>
              </a:r>
            </a:p>
            <a:p>
              <a:pPr>
                <a:spcAft>
                  <a:spcPts val="900"/>
                </a:spcAft>
              </a:pPr>
              <a:r>
                <a:rPr lang="en-US" altLang="en-US" sz="1350"/>
                <a:t>0.5%</a:t>
              </a:r>
            </a:p>
          </p:txBody>
        </p:sp>
        <p:sp>
          <p:nvSpPr>
            <p:cNvPr id="51256" name="TextBox 13"/>
            <p:cNvSpPr txBox="1">
              <a:spLocks noChangeArrowheads="1"/>
            </p:cNvSpPr>
            <p:nvPr/>
          </p:nvSpPr>
          <p:spPr bwMode="auto">
            <a:xfrm>
              <a:off x="2743200" y="5105400"/>
              <a:ext cx="1257183" cy="369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eaLnBrk="1" hangingPunct="1"/>
              <a:r>
                <a:rPr lang="en-US" altLang="en-US" sz="1200"/>
                <a:t>p</a:t>
              </a:r>
              <a:r>
                <a:rPr lang="en-US" altLang="en-US" sz="1200" baseline="-25000"/>
                <a:t>T</a:t>
              </a:r>
              <a:r>
                <a:rPr lang="en-US" altLang="en-US" sz="1200"/>
                <a:t>&lt;15 GeV</a:t>
              </a:r>
            </a:p>
          </p:txBody>
        </p:sp>
        <p:sp>
          <p:nvSpPr>
            <p:cNvPr id="51257" name="TextBox 15"/>
            <p:cNvSpPr txBox="1">
              <a:spLocks noChangeArrowheads="1"/>
            </p:cNvSpPr>
            <p:nvPr/>
          </p:nvSpPr>
          <p:spPr bwMode="auto">
            <a:xfrm>
              <a:off x="2743200" y="4341001"/>
              <a:ext cx="1257183" cy="369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eaLnBrk="1" hangingPunct="1"/>
              <a:r>
                <a:rPr lang="en-US" altLang="en-US" sz="1200"/>
                <a:t>p</a:t>
              </a:r>
              <a:r>
                <a:rPr lang="en-US" altLang="en-US" sz="1200" baseline="-25000"/>
                <a:t>T</a:t>
              </a:r>
              <a:r>
                <a:rPr lang="en-US" altLang="en-US" sz="1200"/>
                <a:t>&gt;15 GeV</a:t>
              </a:r>
            </a:p>
          </p:txBody>
        </p:sp>
        <p:sp>
          <p:nvSpPr>
            <p:cNvPr id="51258" name="TextBox 16"/>
            <p:cNvSpPr txBox="1">
              <a:spLocks noChangeArrowheads="1"/>
            </p:cNvSpPr>
            <p:nvPr/>
          </p:nvSpPr>
          <p:spPr bwMode="auto">
            <a:xfrm>
              <a:off x="506675" y="5791200"/>
              <a:ext cx="3531927" cy="369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eaLnBrk="1" hangingPunct="1"/>
              <a:r>
                <a:rPr lang="en-US" altLang="en-US" sz="1200"/>
                <a:t>Exploring                          and more</a:t>
              </a:r>
            </a:p>
          </p:txBody>
        </p:sp>
        <p:graphicFrame>
          <p:nvGraphicFramePr>
            <p:cNvPr id="51205" name="Object 3"/>
            <p:cNvGraphicFramePr>
              <a:graphicFrameLocks noChangeAspect="1"/>
            </p:cNvGraphicFramePr>
            <p:nvPr/>
          </p:nvGraphicFramePr>
          <p:xfrm>
            <a:off x="1453243" y="5839872"/>
            <a:ext cx="1436914" cy="304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370" name="Equation" r:id="rId6" imgW="838200" imgH="177800" progId="Equation.3">
                    <p:embed/>
                  </p:oleObj>
                </mc:Choice>
                <mc:Fallback>
                  <p:oleObj name="Equation" r:id="rId6" imgW="838200" imgH="177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53243" y="5839872"/>
                          <a:ext cx="1436914" cy="3048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1259" name="Rectangle 18"/>
            <p:cNvSpPr>
              <a:spLocks noChangeArrowheads="1"/>
            </p:cNvSpPr>
            <p:nvPr/>
          </p:nvSpPr>
          <p:spPr bwMode="auto">
            <a:xfrm>
              <a:off x="152400" y="4381517"/>
              <a:ext cx="4038600" cy="369364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eaLnBrk="1" hangingPunct="1"/>
              <a:endParaRPr lang="en-US" altLang="en-US" sz="1200"/>
            </a:p>
          </p:txBody>
        </p:sp>
      </p:grpSp>
      <p:pic>
        <p:nvPicPr>
          <p:cNvPr id="51251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00" y="1212762"/>
            <a:ext cx="2405063" cy="2645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2" name="Picture 7" descr="Screen Shot 2017-06-01 at 10.56.22 A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330" y="4244183"/>
            <a:ext cx="1302545" cy="1993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3" name="Picture 6" descr="PastedGraphic-2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304507"/>
            <a:ext cx="1052514" cy="192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120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6509685"/>
              </p:ext>
            </p:extLst>
          </p:nvPr>
        </p:nvGraphicFramePr>
        <p:xfrm>
          <a:off x="6874670" y="3889774"/>
          <a:ext cx="954881" cy="2976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71" name="Equation" r:id="rId11" imgW="774364" imgH="241195" progId="Equation.3">
                  <p:embed/>
                </p:oleObj>
              </mc:Choice>
              <mc:Fallback>
                <p:oleObj name="Equation" r:id="rId11" imgW="774364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4670" y="3889774"/>
                        <a:ext cx="954881" cy="2976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0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823294"/>
              </p:ext>
            </p:extLst>
          </p:nvPr>
        </p:nvGraphicFramePr>
        <p:xfrm>
          <a:off x="4927601" y="3906442"/>
          <a:ext cx="1002506" cy="2976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72" name="Equation" r:id="rId13" imgW="812447" imgH="241195" progId="Equation.3">
                  <p:embed/>
                </p:oleObj>
              </mc:Choice>
              <mc:Fallback>
                <p:oleObj name="Equation" r:id="rId13" imgW="812447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7601" y="3906442"/>
                        <a:ext cx="1002506" cy="2976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10B04-D690-D94A-808E-72E428F654C7}" type="datetime1">
              <a:rPr lang="en-US" smtClean="0"/>
              <a:t>10/29/17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HF Workshop @LBNL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494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65127"/>
            <a:ext cx="8286750" cy="79057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Tracking Performance with Full GEANT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963" y="1654176"/>
            <a:ext cx="4349750" cy="1209675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MVTX geometry modeled and digitized according to ALICE ITS/IB</a:t>
            </a:r>
          </a:p>
          <a:p>
            <a:r>
              <a:rPr lang="en-US" dirty="0" smtClean="0"/>
              <a:t>Cluster resolution: ~5 </a:t>
            </a:r>
            <a:r>
              <a:rPr lang="en-US" altLang="en-US" dirty="0"/>
              <a:t>µm</a:t>
            </a:r>
            <a:r>
              <a:rPr lang="en-US" dirty="0" smtClean="0"/>
              <a:t> </a:t>
            </a:r>
          </a:p>
          <a:p>
            <a:r>
              <a:rPr lang="en-US" altLang="en-US" dirty="0"/>
              <a:t>DCA</a:t>
            </a:r>
            <a:r>
              <a:rPr lang="en-US" altLang="en-US" baseline="-25000" dirty="0"/>
              <a:t>2D , </a:t>
            </a:r>
            <a:r>
              <a:rPr lang="en-US" altLang="en-US" dirty="0" err="1"/>
              <a:t>DCA</a:t>
            </a:r>
            <a:r>
              <a:rPr lang="en-US" altLang="en-US" baseline="-25000" dirty="0" err="1"/>
              <a:t>z</a:t>
            </a:r>
            <a:r>
              <a:rPr lang="en-US" altLang="en-US" dirty="0"/>
              <a:t>&lt;</a:t>
            </a:r>
            <a:r>
              <a:rPr lang="en-US" altLang="en-US" dirty="0">
                <a:latin typeface="Times New Roman" charset="0"/>
              </a:rPr>
              <a:t>30 </a:t>
            </a:r>
            <a:r>
              <a:rPr lang="en-US" altLang="en-US" dirty="0"/>
              <a:t>µm down to 1 GeV/c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4A451-3F4E-AC43-86F9-FCE7F2345044}" type="datetime1">
              <a:rPr lang="en-US" smtClean="0"/>
              <a:t>10/29/17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HF Workshop @LBNL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18</a:t>
            </a:fld>
            <a:endParaRPr lang="en-US"/>
          </a:p>
        </p:txBody>
      </p:sp>
      <p:pic>
        <p:nvPicPr>
          <p:cNvPr id="7" name="Picture 18" descr="july2_hijing_100pions_1upsilon_noise_hits_vs_p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550" y="3886200"/>
            <a:ext cx="3219450" cy="231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 descr="july6_hijing_100pions_1upsilon_compare_nomvtx_dca2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25900"/>
            <a:ext cx="3200400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3" descr="july6_hijing_100pions_1upsilon_compare_nomvtx_dcaz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021138"/>
            <a:ext cx="3200400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14"/>
          <p:cNvSpPr txBox="1">
            <a:spLocks noChangeArrowheads="1"/>
          </p:cNvSpPr>
          <p:nvPr/>
        </p:nvSpPr>
        <p:spPr bwMode="auto">
          <a:xfrm>
            <a:off x="1295400" y="3810000"/>
            <a:ext cx="8255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r>
              <a:rPr lang="en-US" altLang="en-US" sz="1400"/>
              <a:t>DCA_r</a:t>
            </a:r>
            <a:r>
              <a:rPr lang="en-US" altLang="en-US" sz="1400">
                <a:latin typeface="Symbol" charset="2"/>
              </a:rPr>
              <a:t>f</a:t>
            </a:r>
            <a:endParaRPr lang="en-US" altLang="en-US" sz="1400" dirty="0">
              <a:latin typeface="Symbol" charset="2"/>
            </a:endParaRPr>
          </a:p>
        </p:txBody>
      </p:sp>
      <p:sp>
        <p:nvSpPr>
          <p:cNvPr id="11" name="TextBox 16"/>
          <p:cNvSpPr txBox="1">
            <a:spLocks noChangeArrowheads="1"/>
          </p:cNvSpPr>
          <p:nvPr/>
        </p:nvSpPr>
        <p:spPr bwMode="auto">
          <a:xfrm>
            <a:off x="4343400" y="3810000"/>
            <a:ext cx="7540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r>
              <a:rPr lang="en-US" altLang="en-US" sz="1400"/>
              <a:t>DCA_z</a:t>
            </a:r>
            <a:endParaRPr lang="en-US" altLang="en-US" sz="1400">
              <a:latin typeface="Symbol" charset="2"/>
            </a:endParaRPr>
          </a:p>
        </p:txBody>
      </p:sp>
      <p:sp>
        <p:nvSpPr>
          <p:cNvPr id="12" name="TextBox 17"/>
          <p:cNvSpPr txBox="1">
            <a:spLocks noChangeArrowheads="1"/>
          </p:cNvSpPr>
          <p:nvPr/>
        </p:nvSpPr>
        <p:spPr bwMode="auto">
          <a:xfrm>
            <a:off x="7010400" y="3810000"/>
            <a:ext cx="14620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r>
              <a:rPr lang="en-US" altLang="en-US" sz="1400"/>
              <a:t>Fake hit fraction</a:t>
            </a:r>
            <a:endParaRPr lang="en-US" altLang="en-US" sz="1400">
              <a:latin typeface="Symbol" charset="2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1713" y="1231901"/>
            <a:ext cx="4013200" cy="240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439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B-jet tagging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628650" y="1825625"/>
            <a:ext cx="3473450" cy="676275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Multi-tracks w/ large DCA</a:t>
            </a:r>
          </a:p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vertex mass </a:t>
            </a:r>
            <a:r>
              <a:rPr lang="en-US" dirty="0" err="1" smtClean="0"/>
              <a:t>reco’s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4A451-3F4E-AC43-86F9-FCE7F2345044}" type="datetime1">
              <a:rPr lang="en-US" smtClean="0"/>
              <a:t>10/29/17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HF Workshop @LBNL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19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98900"/>
            <a:ext cx="3359150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4"/>
          <p:cNvGrpSpPr>
            <a:grpSpLocks/>
          </p:cNvGrpSpPr>
          <p:nvPr/>
        </p:nvGrpSpPr>
        <p:grpSpPr bwMode="auto">
          <a:xfrm>
            <a:off x="3276600" y="3951288"/>
            <a:ext cx="3975100" cy="2452687"/>
            <a:chOff x="3276600" y="3951286"/>
            <a:chExt cx="3975201" cy="2452528"/>
          </a:xfrm>
        </p:grpSpPr>
        <p:grpSp>
          <p:nvGrpSpPr>
            <p:cNvPr id="9" name="Group 5"/>
            <p:cNvGrpSpPr>
              <a:grpSpLocks/>
            </p:cNvGrpSpPr>
            <p:nvPr/>
          </p:nvGrpSpPr>
          <p:grpSpPr bwMode="auto">
            <a:xfrm>
              <a:off x="3276600" y="3951286"/>
              <a:ext cx="3975201" cy="2452528"/>
              <a:chOff x="3276600" y="4114800"/>
              <a:chExt cx="3974476" cy="2453084"/>
            </a:xfrm>
          </p:grpSpPr>
          <p:pic>
            <p:nvPicPr>
              <p:cNvPr id="11" name="Picture 13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76600" y="4114800"/>
                <a:ext cx="3138240" cy="21540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Rectangle 11"/>
              <p:cNvSpPr/>
              <p:nvPr/>
            </p:nvSpPr>
            <p:spPr>
              <a:xfrm>
                <a:off x="4395612" y="5257985"/>
                <a:ext cx="266658" cy="182592"/>
              </a:xfrm>
              <a:prstGeom prst="rect">
                <a:avLst/>
              </a:prstGeom>
              <a:noFill/>
              <a:ln w="25400" cmpd="sng">
                <a:solidFill>
                  <a:srgbClr val="33CC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pPr algn="ctr" eaLnBrk="1" hangingPunct="1"/>
                <a:endParaRPr lang="en-US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3657540" y="6383704"/>
                <a:ext cx="177772" cy="115907"/>
              </a:xfrm>
              <a:prstGeom prst="rect">
                <a:avLst/>
              </a:prstGeom>
              <a:noFill/>
              <a:ln w="25400" cmpd="sng">
                <a:solidFill>
                  <a:srgbClr val="33CC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pPr algn="ctr" eaLnBrk="1" hangingPunct="1"/>
                <a:endParaRPr lang="en-US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Rectangle 2"/>
              <p:cNvSpPr>
                <a:spLocks noChangeArrowheads="1"/>
              </p:cNvSpPr>
              <p:nvPr/>
            </p:nvSpPr>
            <p:spPr bwMode="auto">
              <a:xfrm>
                <a:off x="3830551" y="6313843"/>
                <a:ext cx="3420525" cy="2540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pPr eaLnBrk="1" hangingPunct="1"/>
                <a:r>
                  <a:rPr lang="en-US" altLang="en-US" sz="1000">
                    <a:solidFill>
                      <a:srgbClr val="009F00"/>
                    </a:solidFill>
                  </a:rPr>
                  <a:t>CMS work-point, Phys. Rev. Lett. 113, 132301 (2014) </a:t>
                </a:r>
              </a:p>
            </p:txBody>
          </p:sp>
        </p:grpSp>
        <p:pic>
          <p:nvPicPr>
            <p:cNvPr id="10" name="Picture 1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242" t="29839" r="21944" b="64063"/>
            <a:stretch>
              <a:fillRect/>
            </a:stretch>
          </p:blipFill>
          <p:spPr bwMode="auto">
            <a:xfrm>
              <a:off x="4915104" y="4521065"/>
              <a:ext cx="1001602" cy="1389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Picture 24" descr="Screen Shot 2017-07-07 at 9.39.44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75" y="3962400"/>
            <a:ext cx="258762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812" y="217722"/>
            <a:ext cx="3470275" cy="3549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19538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</a:t>
            </a:r>
            <a:r>
              <a:rPr lang="en-US" dirty="0" smtClean="0"/>
              <a:t>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Science </a:t>
            </a:r>
          </a:p>
          <a:p>
            <a:r>
              <a:rPr lang="en-US" dirty="0" smtClean="0"/>
              <a:t>MVTX upgrade </a:t>
            </a:r>
          </a:p>
          <a:p>
            <a:r>
              <a:rPr lang="en-US" dirty="0" smtClean="0"/>
              <a:t>Status &amp; prospects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97428-CCE0-1848-86FF-51C6438B60DE}" type="datetime1">
              <a:rPr lang="en-US" smtClean="0"/>
              <a:t>10/29/17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HF Workshop @LBNL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6346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 </a:t>
            </a:r>
            <a:r>
              <a:rPr lang="mr-IN" dirty="0" smtClean="0"/>
              <a:t>–</a:t>
            </a:r>
            <a:r>
              <a:rPr lang="en-US" dirty="0" smtClean="0"/>
              <a:t>hadron Tagging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0689"/>
            <a:ext cx="7886700" cy="485775"/>
          </a:xfrm>
        </p:spPr>
        <p:txBody>
          <a:bodyPr>
            <a:normAutofit fontScale="62500" lnSpcReduction="20000"/>
          </a:bodyPr>
          <a:lstStyle/>
          <a:p>
            <a:r>
              <a:rPr lang="en-US" altLang="en-US"/>
              <a:t>Impact parameter (DCA) method to tag non-prompt </a:t>
            </a:r>
            <a:r>
              <a:rPr lang="en-US" altLang="en-US" i="1"/>
              <a:t>D</a:t>
            </a:r>
            <a:r>
              <a:rPr lang="en-US" altLang="en-US" baseline="30000"/>
              <a:t>0</a:t>
            </a:r>
            <a:r>
              <a:rPr lang="en-US" altLang="en-US"/>
              <a:t> from </a:t>
            </a:r>
            <a:r>
              <a:rPr lang="en-US" altLang="en-US" i="1"/>
              <a:t>B</a:t>
            </a:r>
            <a:r>
              <a:rPr lang="en-US" altLang="en-US"/>
              <a:t>-meson decays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4A451-3F4E-AC43-86F9-FCE7F2345044}" type="datetime1">
              <a:rPr lang="en-US" smtClean="0"/>
              <a:t>10/29/17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HF Workshop @LBNL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20</a:t>
            </a:fld>
            <a:endParaRPr lang="en-US"/>
          </a:p>
        </p:txBody>
      </p:sp>
      <p:pic>
        <p:nvPicPr>
          <p:cNvPr id="7" name="Picture 7" descr="Screen Shot 2017-06-01 at 10.56.2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62275"/>
            <a:ext cx="1997075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Screen Shot 2017-03-07 at 12.27.3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325" y="2971800"/>
            <a:ext cx="321627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D0Significance_0_10_comp-4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706688"/>
            <a:ext cx="3886200" cy="377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0920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2229" y="894263"/>
            <a:ext cx="6361682" cy="857250"/>
          </a:xfrm>
        </p:spPr>
        <p:txBody>
          <a:bodyPr>
            <a:normAutofit/>
          </a:bodyPr>
          <a:lstStyle/>
          <a:p>
            <a:r>
              <a:rPr lang="en-US" sz="2400" dirty="0"/>
              <a:t>MVTX </a:t>
            </a:r>
            <a:r>
              <a:rPr lang="mr-IN" sz="2400" dirty="0"/>
              <a:t>–</a:t>
            </a:r>
            <a:r>
              <a:rPr lang="en-US" sz="2400" dirty="0"/>
              <a:t> Bring sPHENIX to a New Horizon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7698" y="1660972"/>
            <a:ext cx="7727212" cy="1218803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Unambiguously determine quark energy loss mechanisms, particularly over the interesting transition region, </a:t>
            </a:r>
            <a:r>
              <a:rPr lang="en-US" dirty="0" err="1" smtClean="0"/>
              <a:t>pT</a:t>
            </a:r>
            <a:r>
              <a:rPr lang="en-US" dirty="0" smtClean="0"/>
              <a:t> ~ M</a:t>
            </a:r>
          </a:p>
          <a:p>
            <a:pPr lvl="1"/>
            <a:r>
              <a:rPr lang="en-US" dirty="0" err="1" smtClean="0"/>
              <a:t>Radiative</a:t>
            </a:r>
            <a:r>
              <a:rPr lang="en-US" dirty="0" smtClean="0"/>
              <a:t> </a:t>
            </a:r>
            <a:r>
              <a:rPr lang="en-US" dirty="0" err="1" smtClean="0"/>
              <a:t>dE</a:t>
            </a:r>
            <a:r>
              <a:rPr lang="en-US" dirty="0" smtClean="0"/>
              <a:t>/</a:t>
            </a:r>
            <a:r>
              <a:rPr lang="en-US" dirty="0" err="1" smtClean="0"/>
              <a:t>dX</a:t>
            </a:r>
            <a:endParaRPr lang="en-US" dirty="0" smtClean="0"/>
          </a:p>
          <a:p>
            <a:pPr lvl="1"/>
            <a:r>
              <a:rPr lang="en-US" dirty="0" smtClean="0"/>
              <a:t>Collisional </a:t>
            </a:r>
            <a:r>
              <a:rPr lang="en-US" dirty="0" err="1" smtClean="0"/>
              <a:t>dE</a:t>
            </a:r>
            <a:r>
              <a:rPr lang="en-US" dirty="0" smtClean="0"/>
              <a:t>/</a:t>
            </a:r>
            <a:r>
              <a:rPr lang="en-US" dirty="0" err="1" smtClean="0"/>
              <a:t>dX</a:t>
            </a:r>
            <a:endParaRPr lang="en-US" dirty="0" smtClean="0"/>
          </a:p>
          <a:p>
            <a:pPr lvl="1"/>
            <a:r>
              <a:rPr lang="en-US" dirty="0" smtClean="0"/>
              <a:t>Other effects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C75E9-E5BA-1640-B505-E669B537F0B0}" type="datetime1">
              <a:rPr lang="en-US" smtClean="0"/>
              <a:t>10/29/17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HF Workshop @LBNL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21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46862" y="3101548"/>
            <a:ext cx="187064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</a:rPr>
              <a:t>Expectations @sPHENIX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455254" y="3148832"/>
            <a:ext cx="133562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Learned @CERN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6247" y="3450438"/>
            <a:ext cx="2018813" cy="1917907"/>
          </a:xfrm>
          <a:prstGeom prst="rect">
            <a:avLst/>
          </a:prstGeom>
        </p:spPr>
      </p:pic>
      <p:pic>
        <p:nvPicPr>
          <p:cNvPr id="15" name="Picture 9" descr="Rcp_proj_100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328" y="3625791"/>
            <a:ext cx="2518593" cy="1814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961" y="3526942"/>
            <a:ext cx="2328286" cy="1913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3672040" y="2196426"/>
            <a:ext cx="3989990" cy="905123"/>
            <a:chOff x="3467894" y="1725658"/>
            <a:chExt cx="5319986" cy="1206830"/>
          </a:xfrm>
        </p:grpSpPr>
        <p:pic>
          <p:nvPicPr>
            <p:cNvPr id="4" name="Content Placeholder 6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8945" t="-3" b="66798"/>
            <a:stretch/>
          </p:blipFill>
          <p:spPr>
            <a:xfrm>
              <a:off x="3467894" y="1725658"/>
              <a:ext cx="2548424" cy="1206830"/>
            </a:xfrm>
            <a:prstGeom prst="rect">
              <a:avLst/>
            </a:prstGeom>
          </p:spPr>
        </p:pic>
        <p:pic>
          <p:nvPicPr>
            <p:cNvPr id="17" name="Content Placeholder 6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8945" t="33594" b="33835"/>
            <a:stretch/>
          </p:blipFill>
          <p:spPr>
            <a:xfrm>
              <a:off x="6189950" y="1725659"/>
              <a:ext cx="2597930" cy="1206829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2146863" y="3648268"/>
            <a:ext cx="83914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</a:rPr>
              <a:t>B-hadron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65240" y="4045803"/>
            <a:ext cx="51719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</a:rPr>
              <a:t>B-jet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575839" y="3416203"/>
            <a:ext cx="114326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sPH-HF-2017-002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009049" y="3416203"/>
            <a:ext cx="114326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sPH-HF-2017-001</a:t>
            </a:r>
          </a:p>
        </p:txBody>
      </p:sp>
      <p:sp>
        <p:nvSpPr>
          <p:cNvPr id="9" name="Rectangle 8"/>
          <p:cNvSpPr/>
          <p:nvPr/>
        </p:nvSpPr>
        <p:spPr>
          <a:xfrm>
            <a:off x="6260354" y="4506633"/>
            <a:ext cx="1045883" cy="1270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" b="1" dirty="0">
                <a:solidFill>
                  <a:srgbClr val="FF0000"/>
                </a:solidFill>
              </a:rPr>
              <a:t>sPHENIX</a:t>
            </a:r>
          </a:p>
        </p:txBody>
      </p:sp>
    </p:spTree>
    <p:extLst>
      <p:ext uri="{BB962C8B-B14F-4D97-AF65-F5344CB8AC3E}">
        <p14:creationId xmlns:p14="http://schemas.microsoft.com/office/powerpoint/2010/main" val="2101406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B2E85-5B43-DB40-AE03-AEE3095404FE}" type="datetime1">
              <a:rPr lang="en-US" smtClean="0"/>
              <a:t>10/29/17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HF Workshop @LBNL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22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424917"/>
            <a:ext cx="6858000" cy="413105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09119" y="1087060"/>
            <a:ext cx="400019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4</a:t>
            </a:r>
            <a:r>
              <a:rPr lang="en-US" sz="1350" baseline="30000" dirty="0"/>
              <a:t>th</a:t>
            </a:r>
            <a:r>
              <a:rPr lang="en-US" sz="1350" dirty="0"/>
              <a:t> sPHENIX </a:t>
            </a:r>
            <a:r>
              <a:rPr lang="en-US" sz="1350" dirty="0" err="1"/>
              <a:t>Collaboaration</a:t>
            </a:r>
            <a:r>
              <a:rPr lang="en-US" sz="1350" dirty="0"/>
              <a:t> Meeting at BNL, June 2017</a:t>
            </a:r>
          </a:p>
        </p:txBody>
      </p:sp>
    </p:spTree>
    <p:extLst>
      <p:ext uri="{BB962C8B-B14F-4D97-AF65-F5344CB8AC3E}">
        <p14:creationId xmlns:p14="http://schemas.microsoft.com/office/powerpoint/2010/main" val="9013721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857250"/>
            <a:ext cx="6172200" cy="917864"/>
          </a:xfrm>
        </p:spPr>
        <p:txBody>
          <a:bodyPr>
            <a:normAutofit/>
          </a:bodyPr>
          <a:lstStyle/>
          <a:p>
            <a:r>
              <a:rPr lang="en-US" sz="2700" dirty="0"/>
              <a:t>Monolithic-Active-Pixel-Sensors (MAPS)</a:t>
            </a:r>
            <a:br>
              <a:rPr lang="en-US" sz="2700" dirty="0"/>
            </a:br>
            <a:r>
              <a:rPr lang="en-US" sz="1800" dirty="0">
                <a:solidFill>
                  <a:srgbClr val="FF0000"/>
                </a:solidFill>
              </a:rPr>
              <a:t>The next Generation State of the Art Pixel Tracker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227338" y="1853000"/>
            <a:ext cx="3869670" cy="1844977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Advantages of ALICE MAPS/ALPIDE:</a:t>
            </a:r>
          </a:p>
          <a:p>
            <a:pPr lvl="1"/>
            <a:r>
              <a:rPr lang="en-US" dirty="0" smtClean="0"/>
              <a:t>Very fine pitch (28x28 </a:t>
            </a:r>
            <a:r>
              <a:rPr lang="en-US" dirty="0" err="1" smtClean="0"/>
              <a:t>μm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High efficiency (&gt;99%) and low noise (&lt;10</a:t>
            </a:r>
            <a:r>
              <a:rPr lang="en-US" baseline="30000" dirty="0" smtClean="0"/>
              <a:t>-6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Fast readout, ~5 </a:t>
            </a:r>
            <a:r>
              <a:rPr lang="en-US" dirty="0" err="1" smtClean="0"/>
              <a:t>μS</a:t>
            </a:r>
            <a:endParaRPr lang="en-US" dirty="0" smtClean="0"/>
          </a:p>
          <a:p>
            <a:pPr lvl="1"/>
            <a:r>
              <a:rPr lang="en-US" dirty="0" smtClean="0"/>
              <a:t>Ultra-thin/low mass, 50</a:t>
            </a:r>
            <a:r>
              <a:rPr lang="en-US" dirty="0"/>
              <a:t>μm</a:t>
            </a:r>
            <a:r>
              <a:rPr lang="en-US" dirty="0" smtClean="0"/>
              <a:t> (~0.3% X</a:t>
            </a:r>
            <a:r>
              <a:rPr lang="en-US" baseline="-25000" dirty="0" smtClean="0"/>
              <a:t>0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On-pixel digitization, low power dissipation </a:t>
            </a:r>
            <a:endParaRPr lang="en-US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    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       An ideal detector for QGP b-jet physics!</a:t>
            </a:r>
          </a:p>
          <a:p>
            <a:pPr lvl="1"/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5F95B-3F1B-2A4D-B49E-5B269127E398}" type="datetime1">
              <a:rPr lang="en-US" smtClean="0"/>
              <a:t>10/29/17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HF Workshop @LBNL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23</a:t>
            </a:fld>
            <a:endParaRPr lang="en-US"/>
          </a:p>
        </p:txBody>
      </p:sp>
      <p:pic>
        <p:nvPicPr>
          <p:cNvPr id="5" name="pasted-image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23441" y="3697976"/>
            <a:ext cx="4874747" cy="1823808"/>
          </a:xfrm>
          <a:prstGeom prst="rect">
            <a:avLst/>
          </a:prstGeom>
          <a:ln w="25400" cap="flat">
            <a:noFill/>
            <a:round/>
          </a:ln>
          <a:effectLst/>
        </p:spPr>
      </p:pic>
      <p:cxnSp>
        <p:nvCxnSpPr>
          <p:cNvPr id="10" name="Straight Arrow Connector 9"/>
          <p:cNvCxnSpPr/>
          <p:nvPr/>
        </p:nvCxnSpPr>
        <p:spPr>
          <a:xfrm>
            <a:off x="1617846" y="4053052"/>
            <a:ext cx="0" cy="132364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227338" y="4593016"/>
            <a:ext cx="63190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50 </a:t>
            </a:r>
            <a:r>
              <a:rPr lang="en-US" sz="1350" dirty="0" err="1"/>
              <a:t>μm</a:t>
            </a:r>
            <a:endParaRPr lang="en-US" sz="1350" dirty="0"/>
          </a:p>
        </p:txBody>
      </p:sp>
      <p:sp>
        <p:nvSpPr>
          <p:cNvPr id="12" name="TextBox 11"/>
          <p:cNvSpPr txBox="1"/>
          <p:nvPr/>
        </p:nvSpPr>
        <p:spPr>
          <a:xfrm>
            <a:off x="2966765" y="5472605"/>
            <a:ext cx="63190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28 </a:t>
            </a:r>
            <a:r>
              <a:rPr lang="en-US" sz="1350" dirty="0" err="1"/>
              <a:t>μm</a:t>
            </a:r>
            <a:endParaRPr lang="en-US" sz="1350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1864673" y="5479208"/>
            <a:ext cx="2828853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388919" y="3669723"/>
            <a:ext cx="117692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ALPIDE design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5750357" y="1721212"/>
            <a:ext cx="1939737" cy="1671512"/>
            <a:chOff x="5677220" y="1521282"/>
            <a:chExt cx="2586315" cy="2228682"/>
          </a:xfrm>
        </p:grpSpPr>
        <p:pic>
          <p:nvPicPr>
            <p:cNvPr id="13" name="Picture 12" descr="Inner_stave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1812" y="1521282"/>
              <a:ext cx="2521030" cy="2228682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313786" y="1669905"/>
              <a:ext cx="596744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FPC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677220" y="2585728"/>
              <a:ext cx="924954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9 Chips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786293" y="2955062"/>
              <a:ext cx="1477242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Cooling plate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5339512" y="3392724"/>
            <a:ext cx="251838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000FF"/>
                </a:solidFill>
              </a:rPr>
              <a:t>A 9-chip MAPS stave, 1.5 x 27cm</a:t>
            </a:r>
            <a:r>
              <a:rPr lang="en-US" sz="1350" baseline="30000" dirty="0">
                <a:solidFill>
                  <a:srgbClr val="0000FF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273531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485900" y="904485"/>
            <a:ext cx="6172200" cy="857250"/>
          </a:xfrm>
        </p:spPr>
        <p:txBody>
          <a:bodyPr>
            <a:normAutofit/>
          </a:bodyPr>
          <a:lstStyle/>
          <a:p>
            <a:r>
              <a:rPr lang="en-US" sz="2700" dirty="0"/>
              <a:t>Funding </a:t>
            </a:r>
            <a:r>
              <a:rPr lang="en-US" sz="2700" dirty="0"/>
              <a:t>&amp; Schedule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485900" y="1886745"/>
            <a:ext cx="6172200" cy="3503761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Tied to sPHENIX and ALICE schedule </a:t>
            </a:r>
          </a:p>
          <a:p>
            <a:pPr lvl="1"/>
            <a:r>
              <a:rPr lang="en-US" dirty="0" smtClean="0"/>
              <a:t>Stave production </a:t>
            </a:r>
          </a:p>
          <a:p>
            <a:pPr lvl="1"/>
            <a:r>
              <a:rPr lang="en-US" dirty="0" smtClean="0"/>
              <a:t>Readout electronics </a:t>
            </a:r>
          </a:p>
          <a:p>
            <a:pPr lvl="1"/>
            <a:r>
              <a:rPr lang="en-US" dirty="0"/>
              <a:t>M</a:t>
            </a:r>
            <a:r>
              <a:rPr lang="en-US" dirty="0" smtClean="0"/>
              <a:t>inimize technical risk and R&amp;D cost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Cost based on ALICE/ITS and similar recent STAR &amp; PHENIX upgrade projects</a:t>
            </a:r>
          </a:p>
          <a:p>
            <a:pPr lvl="1"/>
            <a:r>
              <a:rPr lang="en-US" dirty="0" smtClean="0"/>
              <a:t>STAR HFT</a:t>
            </a:r>
          </a:p>
          <a:p>
            <a:pPr lvl="1"/>
            <a:r>
              <a:rPr lang="en-US" dirty="0" smtClean="0"/>
              <a:t>PHENIX FVTX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CE156-6D61-A24E-A66E-F1DB2850F920}" type="datetime1">
              <a:rPr lang="en-US" smtClean="0"/>
              <a:t>10/29/17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HF Workshop @LBNL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575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872731"/>
            <a:ext cx="6172200" cy="750149"/>
          </a:xfrm>
        </p:spPr>
        <p:txBody>
          <a:bodyPr/>
          <a:lstStyle/>
          <a:p>
            <a:r>
              <a:rPr lang="en-US" dirty="0" smtClean="0"/>
              <a:t>Scope of the MVTX Project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1257300" y="1600202"/>
            <a:ext cx="3371850" cy="4024311"/>
          </a:xfrm>
        </p:spPr>
        <p:txBody>
          <a:bodyPr>
            <a:normAutofit fontScale="40000" lnSpcReduction="2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MAPS Staves &amp; Electronics</a:t>
            </a:r>
          </a:p>
          <a:p>
            <a:pPr lvl="1"/>
            <a:r>
              <a:rPr lang="en-US" dirty="0"/>
              <a:t>MAPS </a:t>
            </a:r>
            <a:r>
              <a:rPr lang="en-US" dirty="0" smtClean="0"/>
              <a:t>staves “</a:t>
            </a:r>
            <a:r>
              <a:rPr lang="en-US" dirty="0" err="1" smtClean="0"/>
              <a:t>MoU</a:t>
            </a:r>
            <a:r>
              <a:rPr lang="en-US" dirty="0" smtClean="0"/>
              <a:t>” to build 68 ITS </a:t>
            </a:r>
            <a:r>
              <a:rPr lang="en-US" dirty="0"/>
              <a:t>i</a:t>
            </a:r>
            <a:r>
              <a:rPr lang="en-US" dirty="0" smtClean="0"/>
              <a:t>nner Barrel </a:t>
            </a:r>
            <a:r>
              <a:rPr lang="en-US" dirty="0"/>
              <a:t>S</a:t>
            </a:r>
            <a:r>
              <a:rPr lang="en-US" dirty="0" smtClean="0"/>
              <a:t>taves</a:t>
            </a:r>
          </a:p>
          <a:p>
            <a:pPr lvl="2"/>
            <a:r>
              <a:rPr lang="en-US" dirty="0"/>
              <a:t>No </a:t>
            </a:r>
            <a:r>
              <a:rPr lang="en-US" dirty="0" smtClean="0"/>
              <a:t>modification</a:t>
            </a:r>
          </a:p>
          <a:p>
            <a:pPr marL="685800" lvl="2" indent="0">
              <a:buNone/>
            </a:pPr>
            <a:r>
              <a:rPr lang="en-US" dirty="0" smtClean="0"/>
              <a:t> 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Readout Electronics R&amp;D</a:t>
            </a:r>
          </a:p>
          <a:p>
            <a:pPr lvl="2"/>
            <a:r>
              <a:rPr lang="en-US" dirty="0" smtClean="0"/>
              <a:t>Frontend:  ALICE/ITS, RU </a:t>
            </a:r>
          </a:p>
          <a:p>
            <a:pPr lvl="2"/>
            <a:r>
              <a:rPr lang="en-US" dirty="0" smtClean="0"/>
              <a:t>Backend: ATLAS FELIX</a:t>
            </a:r>
          </a:p>
          <a:p>
            <a:pPr lvl="2"/>
            <a:r>
              <a:rPr lang="en-US" dirty="0" smtClean="0">
                <a:solidFill>
                  <a:srgbClr val="008000"/>
                </a:solidFill>
              </a:rPr>
              <a:t>Modify/reprogram RU &amp; FELIX for sPHENIX </a:t>
            </a:r>
          </a:p>
          <a:p>
            <a:pPr lvl="2"/>
            <a:r>
              <a:rPr lang="en-US" dirty="0" smtClean="0">
                <a:solidFill>
                  <a:srgbClr val="0000FF"/>
                </a:solidFill>
              </a:rPr>
              <a:t>R&amp;D by LANL LDRD</a:t>
            </a:r>
          </a:p>
          <a:p>
            <a:pPr marL="685800" lvl="2" indent="0">
              <a:buNone/>
            </a:pPr>
            <a:endParaRPr lang="en-US" dirty="0" smtClean="0">
              <a:solidFill>
                <a:srgbClr val="0000FF"/>
              </a:solidFill>
            </a:endParaRPr>
          </a:p>
          <a:p>
            <a:pPr lvl="1"/>
            <a:r>
              <a:rPr lang="en-US" dirty="0" smtClean="0"/>
              <a:t>Production: </a:t>
            </a:r>
          </a:p>
          <a:p>
            <a:pPr lvl="2"/>
            <a:r>
              <a:rPr lang="en-US" dirty="0" smtClean="0"/>
              <a:t>Extend ALICE/ITS MAPS stave production</a:t>
            </a:r>
          </a:p>
          <a:p>
            <a:pPr lvl="3"/>
            <a:r>
              <a:rPr lang="en-US" dirty="0" smtClean="0"/>
              <a:t>WBS 1.5.3.1, LANL</a:t>
            </a:r>
          </a:p>
          <a:p>
            <a:pPr lvl="3"/>
            <a:r>
              <a:rPr lang="en-US" dirty="0" smtClean="0"/>
              <a:t>sPHENIX personnel help at CERN</a:t>
            </a:r>
          </a:p>
          <a:p>
            <a:pPr lvl="2"/>
            <a:r>
              <a:rPr lang="en-US" dirty="0"/>
              <a:t>R</a:t>
            </a:r>
            <a:r>
              <a:rPr lang="en-US" dirty="0" smtClean="0"/>
              <a:t>eproduce additional ALICE/RU &amp; ATLAS/FELIX</a:t>
            </a:r>
          </a:p>
          <a:p>
            <a:pPr lvl="3"/>
            <a:r>
              <a:rPr lang="en-US" dirty="0" smtClean="0"/>
              <a:t>WBS 1.5.2.1, UT-Austin  </a:t>
            </a:r>
          </a:p>
          <a:p>
            <a:pPr lvl="3"/>
            <a:r>
              <a:rPr lang="en-US" dirty="0" smtClean="0"/>
              <a:t>WBS 1.5.2.2 , LANL</a:t>
            </a:r>
          </a:p>
          <a:p>
            <a:pPr lvl="2"/>
            <a:r>
              <a:rPr lang="en-US" dirty="0" smtClean="0"/>
              <a:t>Final assembly and test in US</a:t>
            </a:r>
          </a:p>
          <a:p>
            <a:pPr lvl="3"/>
            <a:r>
              <a:rPr lang="en-US" dirty="0" smtClean="0"/>
              <a:t>WBS 1.5.3, LBNL</a:t>
            </a:r>
          </a:p>
          <a:p>
            <a:pPr lvl="2"/>
            <a:endParaRPr lang="en-US" dirty="0" smtClean="0"/>
          </a:p>
          <a:p>
            <a:pPr lvl="1"/>
            <a:r>
              <a:rPr lang="en-US" dirty="0" smtClean="0"/>
              <a:t>Ancillary systems, “adopt” ALICE system</a:t>
            </a:r>
          </a:p>
          <a:p>
            <a:pPr lvl="2"/>
            <a:r>
              <a:rPr lang="en-US" dirty="0" smtClean="0"/>
              <a:t>Power distribution, cables, crates, racks etc.,</a:t>
            </a:r>
          </a:p>
          <a:p>
            <a:pPr lvl="3"/>
            <a:r>
              <a:rPr lang="en-US" dirty="0" smtClean="0"/>
              <a:t>WBS 1.5.2.3,  LBNL</a:t>
            </a:r>
          </a:p>
          <a:p>
            <a:pPr lvl="2"/>
            <a:r>
              <a:rPr lang="en-US" dirty="0" smtClean="0"/>
              <a:t>Slow control, safety and monitoring </a:t>
            </a:r>
          </a:p>
          <a:p>
            <a:pPr marL="342900" lvl="1" indent="0">
              <a:buNone/>
            </a:pP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29150" y="1600202"/>
            <a:ext cx="3252788" cy="3757266"/>
          </a:xfrm>
        </p:spPr>
        <p:txBody>
          <a:bodyPr>
            <a:normAutofit fontScale="40000" lnSpcReduction="2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Mechanics &amp; Cooling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r>
              <a:rPr lang="en-US" dirty="0">
                <a:solidFill>
                  <a:srgbClr val="008000"/>
                </a:solidFill>
              </a:rPr>
              <a:t>S</a:t>
            </a:r>
            <a:r>
              <a:rPr lang="en-US" dirty="0" smtClean="0">
                <a:solidFill>
                  <a:srgbClr val="008000"/>
                </a:solidFill>
              </a:rPr>
              <a:t>ome changes </a:t>
            </a:r>
            <a:r>
              <a:rPr lang="en-US" dirty="0" smtClean="0"/>
              <a:t>to ALICE/ITS inner tracker mechanical structures, WBS 1.5.3</a:t>
            </a:r>
          </a:p>
          <a:p>
            <a:pPr lvl="2"/>
            <a:r>
              <a:rPr lang="en-US" dirty="0" smtClean="0">
                <a:solidFill>
                  <a:srgbClr val="008000"/>
                </a:solidFill>
              </a:rPr>
              <a:t>End Wheels</a:t>
            </a:r>
          </a:p>
          <a:p>
            <a:pPr lvl="2"/>
            <a:r>
              <a:rPr lang="en-US" dirty="0" smtClean="0">
                <a:solidFill>
                  <a:srgbClr val="008000"/>
                </a:solidFill>
              </a:rPr>
              <a:t>Cylindrical structure shells</a:t>
            </a:r>
          </a:p>
          <a:p>
            <a:pPr lvl="2"/>
            <a:r>
              <a:rPr lang="en-US" dirty="0" smtClean="0">
                <a:solidFill>
                  <a:srgbClr val="008000"/>
                </a:solidFill>
              </a:rPr>
              <a:t>Detector half barrels</a:t>
            </a:r>
          </a:p>
          <a:p>
            <a:pPr lvl="2"/>
            <a:r>
              <a:rPr lang="en-US" dirty="0" smtClean="0">
                <a:solidFill>
                  <a:srgbClr val="008000"/>
                </a:solidFill>
              </a:rPr>
              <a:t>Detector and Service half barrels</a:t>
            </a:r>
          </a:p>
          <a:p>
            <a:pPr marL="685800" lvl="2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Mechanical Integration, WBS 1.5.4</a:t>
            </a:r>
            <a:endParaRPr lang="en-US" dirty="0"/>
          </a:p>
          <a:p>
            <a:pPr lvl="2"/>
            <a:r>
              <a:rPr lang="en-US" b="1" dirty="0" smtClean="0">
                <a:solidFill>
                  <a:srgbClr val="000000"/>
                </a:solidFill>
              </a:rPr>
              <a:t>Conceptual design by LANL LDRD</a:t>
            </a:r>
          </a:p>
          <a:p>
            <a:pPr lvl="2"/>
            <a:r>
              <a:rPr lang="en-US" dirty="0" smtClean="0"/>
              <a:t>Prototyp</a:t>
            </a:r>
            <a:r>
              <a:rPr lang="en-US" dirty="0"/>
              <a:t>e</a:t>
            </a:r>
            <a:r>
              <a:rPr lang="en-US" dirty="0" smtClean="0"/>
              <a:t> by sPHENIX R&amp;D, MIT/LANL </a:t>
            </a:r>
          </a:p>
          <a:p>
            <a:pPr lvl="2"/>
            <a:r>
              <a:rPr lang="en-US" dirty="0" smtClean="0"/>
              <a:t>Design </a:t>
            </a:r>
            <a:r>
              <a:rPr lang="en-US" dirty="0"/>
              <a:t>integration frames</a:t>
            </a:r>
          </a:p>
          <a:p>
            <a:pPr lvl="2"/>
            <a:r>
              <a:rPr lang="en-US" dirty="0" smtClean="0"/>
              <a:t>Carbon frames etc., LBNL</a:t>
            </a:r>
            <a:endParaRPr lang="en-US" dirty="0"/>
          </a:p>
          <a:p>
            <a:pPr lvl="2"/>
            <a:r>
              <a:rPr lang="en-US" dirty="0"/>
              <a:t>Installation </a:t>
            </a:r>
            <a:r>
              <a:rPr lang="en-US" dirty="0" smtClean="0"/>
              <a:t>tooling etc.</a:t>
            </a:r>
            <a:endParaRPr lang="en-US" dirty="0"/>
          </a:p>
          <a:p>
            <a:pPr marL="685800" lvl="2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Adopt ALICE cooling plant design</a:t>
            </a:r>
          </a:p>
          <a:p>
            <a:pPr lvl="2"/>
            <a:r>
              <a:rPr lang="en-US" dirty="0" smtClean="0"/>
              <a:t>Minor modification to fit sPHENIX</a:t>
            </a:r>
          </a:p>
          <a:p>
            <a:pPr lvl="2"/>
            <a:r>
              <a:rPr lang="en-US" dirty="0" smtClean="0"/>
              <a:t>Smaller heat load than ALICE ITS</a:t>
            </a:r>
          </a:p>
          <a:p>
            <a:pPr lvl="2"/>
            <a:endParaRPr lang="en-US" dirty="0" smtClean="0"/>
          </a:p>
          <a:p>
            <a:pPr lvl="1"/>
            <a:r>
              <a:rPr lang="en-US" dirty="0" smtClean="0"/>
              <a:t>Metrology and Survey </a:t>
            </a:r>
            <a:endParaRPr lang="en-US" dirty="0"/>
          </a:p>
          <a:p>
            <a:pPr marL="685800" lvl="2" indent="0">
              <a:buNone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00F04-BB2B-A74E-A960-7B72DF29D546}" type="datetime1">
              <a:rPr lang="en-US" smtClean="0"/>
              <a:t>10/29/17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HF Workshop @LBNL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907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LDRD </a:t>
            </a:r>
            <a:r>
              <a:rPr lang="mr-IN" dirty="0" smtClean="0"/>
              <a:t>–</a:t>
            </a:r>
            <a:r>
              <a:rPr lang="en-US" dirty="0" smtClean="0"/>
              <a:t> MVTX Key Tasks/Milestones </a:t>
            </a:r>
            <a:endParaRPr lang="en-US" dirty="0"/>
          </a:p>
        </p:txBody>
      </p:sp>
      <p:sp>
        <p:nvSpPr>
          <p:cNvPr id="68" name="Date Placeholder 6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9FC54-CBDC-5A4C-8833-9032E83E322E}" type="datetime1">
              <a:rPr lang="en-US" smtClean="0"/>
              <a:t>10/29/17</a:t>
            </a:fld>
            <a:endParaRPr lang="en-US"/>
          </a:p>
        </p:txBody>
      </p:sp>
      <p:sp>
        <p:nvSpPr>
          <p:cNvPr id="69" name="Footer Placeholder 6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HF Workshop @LBNL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26</a:t>
            </a:fld>
            <a:endParaRPr lang="en-US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2480583" y="2931939"/>
            <a:ext cx="93605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499736" y="2724074"/>
            <a:ext cx="1512399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dirty="0"/>
              <a:t>RUv1.0/FELIX1.5 Integration </a:t>
            </a:r>
          </a:p>
          <a:p>
            <a:endParaRPr lang="en-US" sz="750" dirty="0"/>
          </a:p>
          <a:p>
            <a:r>
              <a:rPr lang="en-US" sz="750" dirty="0"/>
              <a:t>40MHz,  7/17-12/17</a:t>
            </a:r>
          </a:p>
        </p:txBody>
      </p:sp>
      <p:sp>
        <p:nvSpPr>
          <p:cNvPr id="22" name="6-Point Star 21"/>
          <p:cNvSpPr/>
          <p:nvPr/>
        </p:nvSpPr>
        <p:spPr>
          <a:xfrm>
            <a:off x="3370312" y="2883814"/>
            <a:ext cx="80165" cy="81063"/>
          </a:xfrm>
          <a:prstGeom prst="star6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48" name="Group 47"/>
          <p:cNvGrpSpPr/>
          <p:nvPr/>
        </p:nvGrpSpPr>
        <p:grpSpPr>
          <a:xfrm>
            <a:off x="2969735" y="3204664"/>
            <a:ext cx="1566710" cy="438582"/>
            <a:chOff x="2435645" y="2902146"/>
            <a:chExt cx="2088947" cy="584775"/>
          </a:xfrm>
        </p:grpSpPr>
        <p:sp>
          <p:nvSpPr>
            <p:cNvPr id="21" name="TextBox 20"/>
            <p:cNvSpPr txBox="1"/>
            <p:nvPr/>
          </p:nvSpPr>
          <p:spPr>
            <a:xfrm>
              <a:off x="2546669" y="2902146"/>
              <a:ext cx="19779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50" dirty="0"/>
                <a:t>RUv1.x/FELIX2.0, 10MHz,</a:t>
              </a:r>
            </a:p>
            <a:p>
              <a:r>
                <a:rPr lang="en-US" sz="750" dirty="0"/>
                <a:t>    </a:t>
              </a:r>
            </a:p>
            <a:p>
              <a:r>
                <a:rPr lang="en-US" sz="750" dirty="0"/>
                <a:t>10/17 </a:t>
              </a:r>
              <a:r>
                <a:rPr lang="mr-IN" sz="750" dirty="0"/>
                <a:t>–</a:t>
              </a:r>
              <a:r>
                <a:rPr lang="en-US" sz="750" dirty="0"/>
                <a:t> 6/18</a:t>
              </a:r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2435645" y="3121397"/>
              <a:ext cx="1772043" cy="108084"/>
              <a:chOff x="2435645" y="3121397"/>
              <a:chExt cx="2142390" cy="108084"/>
            </a:xfrm>
          </p:grpSpPr>
          <p:cxnSp>
            <p:nvCxnSpPr>
              <p:cNvPr id="19" name="Straight Arrow Connector 18"/>
              <p:cNvCxnSpPr/>
              <p:nvPr/>
            </p:nvCxnSpPr>
            <p:spPr>
              <a:xfrm flipV="1">
                <a:off x="2435645" y="3175439"/>
                <a:ext cx="2035504" cy="13048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6-Point Star 22"/>
              <p:cNvSpPr/>
              <p:nvPr/>
            </p:nvSpPr>
            <p:spPr>
              <a:xfrm>
                <a:off x="4471149" y="3121397"/>
                <a:ext cx="106886" cy="108084"/>
              </a:xfrm>
              <a:prstGeom prst="star6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</p:grpSp>
      <p:sp>
        <p:nvSpPr>
          <p:cNvPr id="24" name="6-Point Star 23"/>
          <p:cNvSpPr/>
          <p:nvPr/>
        </p:nvSpPr>
        <p:spPr>
          <a:xfrm>
            <a:off x="4473649" y="3519231"/>
            <a:ext cx="80165" cy="81063"/>
          </a:xfrm>
          <a:prstGeom prst="star6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5" name="TextBox 24"/>
          <p:cNvSpPr txBox="1"/>
          <p:nvPr/>
        </p:nvSpPr>
        <p:spPr>
          <a:xfrm>
            <a:off x="4553815" y="3470267"/>
            <a:ext cx="1189749" cy="196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75" dirty="0">
                <a:solidFill>
                  <a:srgbClr val="FF0000"/>
                </a:solidFill>
              </a:rPr>
              <a:t>MVTX Design Review 7/2018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4347978" y="3680894"/>
            <a:ext cx="1351587" cy="438582"/>
            <a:chOff x="4442954" y="3954696"/>
            <a:chExt cx="1571684" cy="584775"/>
          </a:xfrm>
        </p:grpSpPr>
        <p:grpSp>
          <p:nvGrpSpPr>
            <p:cNvPr id="27" name="Group 26"/>
            <p:cNvGrpSpPr/>
            <p:nvPr/>
          </p:nvGrpSpPr>
          <p:grpSpPr>
            <a:xfrm>
              <a:off x="4442954" y="4160899"/>
              <a:ext cx="1335861" cy="108084"/>
              <a:chOff x="2435645" y="3121397"/>
              <a:chExt cx="2142390" cy="108084"/>
            </a:xfrm>
          </p:grpSpPr>
          <p:cxnSp>
            <p:nvCxnSpPr>
              <p:cNvPr id="28" name="Straight Arrow Connector 27"/>
              <p:cNvCxnSpPr/>
              <p:nvPr/>
            </p:nvCxnSpPr>
            <p:spPr>
              <a:xfrm flipV="1">
                <a:off x="2435645" y="3175439"/>
                <a:ext cx="2035504" cy="13048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6-Point Star 28"/>
              <p:cNvSpPr/>
              <p:nvPr/>
            </p:nvSpPr>
            <p:spPr>
              <a:xfrm>
                <a:off x="4471149" y="3121397"/>
                <a:ext cx="106886" cy="108084"/>
              </a:xfrm>
              <a:prstGeom prst="star6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30" name="TextBox 29"/>
            <p:cNvSpPr txBox="1"/>
            <p:nvPr/>
          </p:nvSpPr>
          <p:spPr>
            <a:xfrm>
              <a:off x="4448469" y="3954696"/>
              <a:ext cx="156616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50" dirty="0"/>
                <a:t>System test, cosmic &amp; source </a:t>
              </a:r>
            </a:p>
            <a:p>
              <a:endParaRPr lang="en-US" sz="750" dirty="0"/>
            </a:p>
            <a:p>
              <a:r>
                <a:rPr lang="en-US" sz="750" dirty="0"/>
                <a:t>6/18 - 1/19</a:t>
              </a: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1308028" y="3198298"/>
            <a:ext cx="56297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000FF"/>
                </a:solidFill>
              </a:rPr>
              <a:t>LDRD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342328" y="4582669"/>
            <a:ext cx="155844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</a:rPr>
              <a:t>MVTX: 2018 </a:t>
            </a:r>
            <a:r>
              <a:rPr lang="mr-IN" sz="1350" dirty="0">
                <a:solidFill>
                  <a:srgbClr val="FF0000"/>
                </a:solidFill>
              </a:rPr>
              <a:t>–</a:t>
            </a:r>
            <a:r>
              <a:rPr lang="en-US" sz="1350" dirty="0">
                <a:solidFill>
                  <a:srgbClr val="FF0000"/>
                </a:solidFill>
              </a:rPr>
              <a:t> 2021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4514831" y="4856500"/>
            <a:ext cx="1864559" cy="438582"/>
            <a:chOff x="4495775" y="5421112"/>
            <a:chExt cx="2486078" cy="584775"/>
          </a:xfrm>
        </p:grpSpPr>
        <p:grpSp>
          <p:nvGrpSpPr>
            <p:cNvPr id="31" name="Group 30"/>
            <p:cNvGrpSpPr/>
            <p:nvPr/>
          </p:nvGrpSpPr>
          <p:grpSpPr>
            <a:xfrm>
              <a:off x="4495775" y="5632743"/>
              <a:ext cx="2142390" cy="108084"/>
              <a:chOff x="2435645" y="3121397"/>
              <a:chExt cx="2142390" cy="108084"/>
            </a:xfrm>
            <a:solidFill>
              <a:srgbClr val="FF0000"/>
            </a:solidFill>
          </p:grpSpPr>
          <p:cxnSp>
            <p:nvCxnSpPr>
              <p:cNvPr id="32" name="Straight Arrow Connector 31"/>
              <p:cNvCxnSpPr/>
              <p:nvPr/>
            </p:nvCxnSpPr>
            <p:spPr>
              <a:xfrm flipV="1">
                <a:off x="2435645" y="3175439"/>
                <a:ext cx="2035504" cy="13048"/>
              </a:xfrm>
              <a:prstGeom prst="straightConnector1">
                <a:avLst/>
              </a:prstGeom>
              <a:grpFill/>
              <a:ln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6-Point Star 32"/>
              <p:cNvSpPr/>
              <p:nvPr/>
            </p:nvSpPr>
            <p:spPr>
              <a:xfrm>
                <a:off x="4471149" y="3121397"/>
                <a:ext cx="106886" cy="108084"/>
              </a:xfrm>
              <a:prstGeom prst="star6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40" name="TextBox 39"/>
            <p:cNvSpPr txBox="1"/>
            <p:nvPr/>
          </p:nvSpPr>
          <p:spPr>
            <a:xfrm>
              <a:off x="4555548" y="5421112"/>
              <a:ext cx="242630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50" dirty="0"/>
                <a:t>Stave Production, procure FPGA, GBT etc.</a:t>
              </a:r>
            </a:p>
            <a:p>
              <a:endParaRPr lang="en-US" sz="750" dirty="0"/>
            </a:p>
            <a:p>
              <a:r>
                <a:rPr lang="en-US" sz="750" dirty="0"/>
                <a:t>8/18-4/19  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1890005" y="2120684"/>
            <a:ext cx="5367339" cy="428420"/>
            <a:chOff x="996005" y="1786177"/>
            <a:chExt cx="7156452" cy="571227"/>
          </a:xfrm>
        </p:grpSpPr>
        <p:grpSp>
          <p:nvGrpSpPr>
            <p:cNvPr id="15" name="Group 14"/>
            <p:cNvGrpSpPr/>
            <p:nvPr/>
          </p:nvGrpSpPr>
          <p:grpSpPr>
            <a:xfrm>
              <a:off x="996005" y="1786177"/>
              <a:ext cx="7156452" cy="571227"/>
              <a:chOff x="996005" y="1786177"/>
              <a:chExt cx="7156452" cy="571227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1571464" y="1840950"/>
                <a:ext cx="68865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dirty="0"/>
                  <a:t>7/17</a:t>
                </a:r>
              </a:p>
            </p:txBody>
          </p:sp>
          <p:grpSp>
            <p:nvGrpSpPr>
              <p:cNvPr id="14" name="Group 13"/>
              <p:cNvGrpSpPr/>
              <p:nvPr/>
            </p:nvGrpSpPr>
            <p:grpSpPr>
              <a:xfrm>
                <a:off x="996005" y="2183594"/>
                <a:ext cx="6872000" cy="173810"/>
                <a:chOff x="996005" y="2183594"/>
                <a:chExt cx="6872000" cy="173810"/>
              </a:xfrm>
            </p:grpSpPr>
            <p:cxnSp>
              <p:nvCxnSpPr>
                <p:cNvPr id="5" name="Straight Arrow Connector 4"/>
                <p:cNvCxnSpPr/>
                <p:nvPr/>
              </p:nvCxnSpPr>
              <p:spPr>
                <a:xfrm flipV="1">
                  <a:off x="996005" y="2348705"/>
                  <a:ext cx="6872000" cy="8699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Straight Connector 7"/>
                <p:cNvCxnSpPr/>
                <p:nvPr/>
              </p:nvCxnSpPr>
              <p:spPr>
                <a:xfrm>
                  <a:off x="2435645" y="2183594"/>
                  <a:ext cx="0" cy="15658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Straight Connector 8"/>
                <p:cNvCxnSpPr/>
                <p:nvPr/>
              </p:nvCxnSpPr>
              <p:spPr>
                <a:xfrm>
                  <a:off x="7624613" y="2183594"/>
                  <a:ext cx="0" cy="15658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Connector 9"/>
                <p:cNvCxnSpPr/>
                <p:nvPr/>
              </p:nvCxnSpPr>
              <p:spPr>
                <a:xfrm>
                  <a:off x="5084754" y="2183594"/>
                  <a:ext cx="0" cy="15658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" name="TextBox 10"/>
              <p:cNvSpPr txBox="1"/>
              <p:nvPr/>
            </p:nvSpPr>
            <p:spPr>
              <a:xfrm>
                <a:off x="2357529" y="1819321"/>
                <a:ext cx="80620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dirty="0"/>
                  <a:t>10/17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4772351" y="1786177"/>
                <a:ext cx="80620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dirty="0"/>
                  <a:t>10/18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7346253" y="1828730"/>
                <a:ext cx="80620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dirty="0"/>
                  <a:t>10/19</a:t>
                </a:r>
              </a:p>
            </p:txBody>
          </p:sp>
        </p:grpSp>
        <p:cxnSp>
          <p:nvCxnSpPr>
            <p:cNvPr id="42" name="Straight Connector 41"/>
            <p:cNvCxnSpPr/>
            <p:nvPr/>
          </p:nvCxnSpPr>
          <p:spPr>
            <a:xfrm>
              <a:off x="3698133" y="2285196"/>
              <a:ext cx="0" cy="5497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6463931" y="2257575"/>
              <a:ext cx="0" cy="82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1281454" y="2273015"/>
              <a:ext cx="0" cy="82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0" name="Straight Arrow Connector 49"/>
          <p:cNvCxnSpPr/>
          <p:nvPr/>
        </p:nvCxnSpPr>
        <p:spPr>
          <a:xfrm>
            <a:off x="3416633" y="4759840"/>
            <a:ext cx="3699161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7" name="Group 56"/>
          <p:cNvGrpSpPr/>
          <p:nvPr/>
        </p:nvGrpSpPr>
        <p:grpSpPr>
          <a:xfrm>
            <a:off x="5496775" y="5272833"/>
            <a:ext cx="1217183" cy="438582"/>
            <a:chOff x="5805032" y="5887443"/>
            <a:chExt cx="1622911" cy="584775"/>
          </a:xfrm>
        </p:grpSpPr>
        <p:grpSp>
          <p:nvGrpSpPr>
            <p:cNvPr id="37" name="Group 36"/>
            <p:cNvGrpSpPr/>
            <p:nvPr/>
          </p:nvGrpSpPr>
          <p:grpSpPr>
            <a:xfrm>
              <a:off x="5805032" y="6096978"/>
              <a:ext cx="1475426" cy="108084"/>
              <a:chOff x="2435645" y="3121397"/>
              <a:chExt cx="2142390" cy="108084"/>
            </a:xfrm>
            <a:solidFill>
              <a:srgbClr val="FF0000"/>
            </a:solidFill>
          </p:grpSpPr>
          <p:cxnSp>
            <p:nvCxnSpPr>
              <p:cNvPr id="38" name="Straight Arrow Connector 37"/>
              <p:cNvCxnSpPr/>
              <p:nvPr/>
            </p:nvCxnSpPr>
            <p:spPr>
              <a:xfrm flipV="1">
                <a:off x="2435645" y="3175439"/>
                <a:ext cx="2035504" cy="13048"/>
              </a:xfrm>
              <a:prstGeom prst="straightConnector1">
                <a:avLst/>
              </a:prstGeom>
              <a:grpFill/>
              <a:ln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6-Point Star 38"/>
              <p:cNvSpPr/>
              <p:nvPr/>
            </p:nvSpPr>
            <p:spPr>
              <a:xfrm>
                <a:off x="4471149" y="3121397"/>
                <a:ext cx="106886" cy="108084"/>
              </a:xfrm>
              <a:prstGeom prst="star6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51" name="TextBox 50"/>
            <p:cNvSpPr txBox="1"/>
            <p:nvPr/>
          </p:nvSpPr>
          <p:spPr>
            <a:xfrm>
              <a:off x="5848385" y="5887443"/>
              <a:ext cx="157955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50" dirty="0"/>
                <a:t>Electronics Production</a:t>
              </a:r>
            </a:p>
            <a:p>
              <a:endParaRPr lang="en-US" sz="750" dirty="0"/>
            </a:p>
            <a:p>
              <a:r>
                <a:rPr lang="en-US" sz="750" dirty="0"/>
                <a:t>1/19-8/19  </a:t>
              </a:r>
            </a:p>
          </p:txBody>
        </p:sp>
      </p:grpSp>
      <p:cxnSp>
        <p:nvCxnSpPr>
          <p:cNvPr id="54" name="Straight Arrow Connector 53"/>
          <p:cNvCxnSpPr>
            <a:stCxn id="24" idx="2"/>
          </p:cNvCxnSpPr>
          <p:nvPr/>
        </p:nvCxnSpPr>
        <p:spPr>
          <a:xfrm>
            <a:off x="4513732" y="3600295"/>
            <a:ext cx="1100" cy="1414928"/>
          </a:xfrm>
          <a:prstGeom prst="straightConnector1">
            <a:avLst/>
          </a:prstGeom>
          <a:ln w="9525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5467639" y="3916610"/>
            <a:ext cx="1100" cy="1523920"/>
          </a:xfrm>
          <a:prstGeom prst="straightConnector1">
            <a:avLst/>
          </a:prstGeom>
          <a:ln w="9525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Elbow Connector 60"/>
          <p:cNvCxnSpPr/>
          <p:nvPr/>
        </p:nvCxnSpPr>
        <p:spPr>
          <a:xfrm>
            <a:off x="4309900" y="3423019"/>
            <a:ext cx="152171" cy="133848"/>
          </a:xfrm>
          <a:prstGeom prst="bentConnector3">
            <a:avLst>
              <a:gd name="adj1" fmla="val 50000"/>
            </a:avLst>
          </a:prstGeom>
          <a:ln w="12700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3" name="Group 62"/>
          <p:cNvGrpSpPr/>
          <p:nvPr/>
        </p:nvGrpSpPr>
        <p:grpSpPr>
          <a:xfrm>
            <a:off x="5508957" y="4063004"/>
            <a:ext cx="1658951" cy="553998"/>
            <a:chOff x="2528306" y="2902146"/>
            <a:chExt cx="1996286" cy="738663"/>
          </a:xfrm>
        </p:grpSpPr>
        <p:sp>
          <p:nvSpPr>
            <p:cNvPr id="64" name="TextBox 63"/>
            <p:cNvSpPr txBox="1"/>
            <p:nvPr/>
          </p:nvSpPr>
          <p:spPr>
            <a:xfrm>
              <a:off x="2546669" y="2902146"/>
              <a:ext cx="1977923" cy="738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50" dirty="0"/>
                <a:t>Test Beam, tracking performance </a:t>
              </a:r>
            </a:p>
            <a:p>
              <a:endParaRPr lang="en-US" sz="750" dirty="0"/>
            </a:p>
            <a:p>
              <a:r>
                <a:rPr lang="en-US" sz="750" dirty="0"/>
                <a:t>analysis, physics </a:t>
              </a:r>
              <a:r>
                <a:rPr lang="en-US" sz="750" dirty="0" err="1"/>
                <a:t>sim</a:t>
              </a:r>
              <a:r>
                <a:rPr lang="en-US" sz="750" dirty="0"/>
                <a:t>, NIM paper etc.   </a:t>
              </a:r>
            </a:p>
            <a:p>
              <a:r>
                <a:rPr lang="en-US" sz="750" dirty="0"/>
                <a:t>            1/19 </a:t>
              </a:r>
              <a:r>
                <a:rPr lang="mr-IN" sz="750" dirty="0"/>
                <a:t>–</a:t>
              </a:r>
              <a:r>
                <a:rPr lang="en-US" sz="750" dirty="0"/>
                <a:t> 9/19</a:t>
              </a:r>
            </a:p>
          </p:txBody>
        </p:sp>
        <p:grpSp>
          <p:nvGrpSpPr>
            <p:cNvPr id="65" name="Group 64"/>
            <p:cNvGrpSpPr/>
            <p:nvPr/>
          </p:nvGrpSpPr>
          <p:grpSpPr>
            <a:xfrm>
              <a:off x="2528306" y="3121397"/>
              <a:ext cx="1683642" cy="108084"/>
              <a:chOff x="2547653" y="3121397"/>
              <a:chExt cx="2035508" cy="108084"/>
            </a:xfrm>
          </p:grpSpPr>
          <p:cxnSp>
            <p:nvCxnSpPr>
              <p:cNvPr id="66" name="Straight Arrow Connector 65"/>
              <p:cNvCxnSpPr/>
              <p:nvPr/>
            </p:nvCxnSpPr>
            <p:spPr>
              <a:xfrm flipV="1">
                <a:off x="2547653" y="3175439"/>
                <a:ext cx="2035508" cy="13048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6-Point Star 66"/>
              <p:cNvSpPr/>
              <p:nvPr/>
            </p:nvSpPr>
            <p:spPr>
              <a:xfrm>
                <a:off x="4471149" y="3121397"/>
                <a:ext cx="106886" cy="108084"/>
              </a:xfrm>
              <a:prstGeom prst="star6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</p:grpSp>
      <p:cxnSp>
        <p:nvCxnSpPr>
          <p:cNvPr id="71" name="Straight Connector 70"/>
          <p:cNvCxnSpPr/>
          <p:nvPr/>
        </p:nvCxnSpPr>
        <p:spPr>
          <a:xfrm>
            <a:off x="2496841" y="2660441"/>
            <a:ext cx="0" cy="730014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1914174" y="2793439"/>
            <a:ext cx="59586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Today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2180218" y="5055755"/>
            <a:ext cx="1143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BNL Director Review</a:t>
            </a:r>
          </a:p>
          <a:p>
            <a:r>
              <a:rPr lang="en-US" sz="900" dirty="0"/>
              <a:t>7/10-11, 2017</a:t>
            </a:r>
          </a:p>
        </p:txBody>
      </p:sp>
    </p:spTree>
    <p:extLst>
      <p:ext uri="{BB962C8B-B14F-4D97-AF65-F5344CB8AC3E}">
        <p14:creationId xmlns:p14="http://schemas.microsoft.com/office/powerpoint/2010/main" val="1754050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800100"/>
            <a:ext cx="6172200" cy="857250"/>
          </a:xfrm>
        </p:spPr>
        <p:txBody>
          <a:bodyPr/>
          <a:lstStyle/>
          <a:p>
            <a:r>
              <a:rPr lang="en-US" dirty="0" smtClean="0"/>
              <a:t>Detector Assembly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2FD81-3A11-6842-8E26-FC84AC39DD44}" type="datetime1">
              <a:rPr lang="en-US" smtClean="0"/>
              <a:t>10/29/17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HF Workshop @LBNL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27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36" r="2935"/>
          <a:stretch/>
        </p:blipFill>
        <p:spPr>
          <a:xfrm>
            <a:off x="1143000" y="1386210"/>
            <a:ext cx="3566160" cy="267144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738409" y="1714500"/>
            <a:ext cx="2055593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1350" dirty="0"/>
              <a:t>Precision positioning and installation of staves on end-wheels</a:t>
            </a: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981081" y="2628900"/>
            <a:ext cx="5077070" cy="2837135"/>
            <a:chOff x="0" y="513807"/>
            <a:chExt cx="8046824" cy="449667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3807"/>
              <a:ext cx="7968564" cy="4496673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3613813" y="4031317"/>
              <a:ext cx="740939" cy="5487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25" dirty="0"/>
                <a:t>IB CYSS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305885" y="1509314"/>
              <a:ext cx="740939" cy="5487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25" dirty="0"/>
                <a:t>Layer 0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794108" y="2010567"/>
              <a:ext cx="740939" cy="5487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25" dirty="0"/>
                <a:t>Layer 1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876619" y="2930341"/>
              <a:ext cx="740939" cy="5487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25" dirty="0"/>
                <a:t>Layer 2</a:t>
              </a:r>
            </a:p>
          </p:txBody>
        </p:sp>
      </p:grpSp>
      <p:sp>
        <p:nvSpPr>
          <p:cNvPr id="15" name="Rectangle 14"/>
          <p:cNvSpPr/>
          <p:nvPr/>
        </p:nvSpPr>
        <p:spPr>
          <a:xfrm>
            <a:off x="1314450" y="3999158"/>
            <a:ext cx="2171700" cy="1595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1350" dirty="0"/>
              <a:t>Assembly of layers and carbon fiber structure into half-detector</a:t>
            </a:r>
          </a:p>
          <a:p>
            <a:pPr marL="214313" indent="-214313">
              <a:spcBef>
                <a:spcPts val="450"/>
              </a:spcBef>
              <a:buFont typeface="Arial" panose="020B0604020202020204" pitchFamily="34" charset="0"/>
              <a:buChar char="•"/>
            </a:pPr>
            <a:endParaRPr lang="en-US" sz="675" dirty="0"/>
          </a:p>
          <a:p>
            <a:pPr marL="214313" indent="-214313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1350" dirty="0"/>
              <a:t>Stave testing at each step</a:t>
            </a:r>
          </a:p>
          <a:p>
            <a:pPr marL="214313" indent="-214313">
              <a:spcBef>
                <a:spcPts val="450"/>
              </a:spcBef>
              <a:buFont typeface="Arial" panose="020B0604020202020204" pitchFamily="34" charset="0"/>
              <a:buChar char="•"/>
            </a:pPr>
            <a:endParaRPr lang="en-US" sz="675" dirty="0"/>
          </a:p>
          <a:p>
            <a:pPr marL="214313" indent="-214313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1350" dirty="0"/>
              <a:t>Metrology survey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94002" y="872653"/>
            <a:ext cx="120616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 err="1"/>
              <a:t>Giacomo’s</a:t>
            </a:r>
            <a:r>
              <a:rPr lang="en-US" sz="1350" dirty="0"/>
              <a:t> talk</a:t>
            </a:r>
          </a:p>
        </p:txBody>
      </p:sp>
    </p:spTree>
    <p:extLst>
      <p:ext uri="{BB962C8B-B14F-4D97-AF65-F5344CB8AC3E}">
        <p14:creationId xmlns:p14="http://schemas.microsoft.com/office/powerpoint/2010/main" val="234505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881387"/>
            <a:ext cx="6172200" cy="46798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System Integration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F10AB-8D72-B040-8677-051F200907EB}" type="datetime1">
              <a:rPr lang="en-US" smtClean="0"/>
              <a:t>10/29/17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HF Workshop @LBNL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28</a:t>
            </a:fld>
            <a:endParaRPr lang="en-US"/>
          </a:p>
        </p:txBody>
      </p:sp>
      <p:pic>
        <p:nvPicPr>
          <p:cNvPr id="4" name="Picture 3" descr="Screen Shot 2017-05-12 at 11.49.3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53736" y="382741"/>
            <a:ext cx="4651382" cy="6584639"/>
          </a:xfrm>
          <a:prstGeom prst="rect">
            <a:avLst/>
          </a:prstGeom>
        </p:spPr>
      </p:pic>
      <p:sp>
        <p:nvSpPr>
          <p:cNvPr id="5" name="Round Single Corner Rectangle 4"/>
          <p:cNvSpPr/>
          <p:nvPr/>
        </p:nvSpPr>
        <p:spPr>
          <a:xfrm>
            <a:off x="4093983" y="1669752"/>
            <a:ext cx="429573" cy="756466"/>
          </a:xfrm>
          <a:prstGeom prst="round1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TextBox 7"/>
          <p:cNvSpPr txBox="1"/>
          <p:nvPr/>
        </p:nvSpPr>
        <p:spPr>
          <a:xfrm>
            <a:off x="7118439" y="898705"/>
            <a:ext cx="91582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Walt’s talk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4407477" y="3654136"/>
            <a:ext cx="1905000" cy="43295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137277" y="3662796"/>
            <a:ext cx="2218494" cy="109970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364443" y="3818666"/>
            <a:ext cx="101886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</a:rPr>
              <a:t>MVTX+INTT</a:t>
            </a:r>
          </a:p>
        </p:txBody>
      </p:sp>
    </p:spTree>
    <p:extLst>
      <p:ext uri="{BB962C8B-B14F-4D97-AF65-F5344CB8AC3E}">
        <p14:creationId xmlns:p14="http://schemas.microsoft.com/office/powerpoint/2010/main" val="706589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848916"/>
            <a:ext cx="6172200" cy="857250"/>
          </a:xfrm>
        </p:spPr>
        <p:txBody>
          <a:bodyPr/>
          <a:lstStyle/>
          <a:p>
            <a:r>
              <a:rPr lang="en-US" dirty="0" smtClean="0"/>
              <a:t>Project Tasks and Timeline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D8FC2-E4D0-4D44-9D09-D24E6D81EEC4}" type="datetime1">
              <a:rPr lang="en-US" smtClean="0"/>
              <a:t>10/29/17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HF Workshop @LBNL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29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280700" y="4224882"/>
            <a:ext cx="713657" cy="34624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825" dirty="0"/>
              <a:t>Det. Install. </a:t>
            </a:r>
          </a:p>
          <a:p>
            <a:pPr algn="ctr"/>
            <a:r>
              <a:rPr lang="en-US" sz="825" dirty="0"/>
              <a:t>     @BNL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8658" y="2694168"/>
            <a:ext cx="1263487" cy="577081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1050" dirty="0"/>
              <a:t>Readout R&amp;D</a:t>
            </a:r>
          </a:p>
          <a:p>
            <a:r>
              <a:rPr lang="en-US" sz="1050" dirty="0"/>
              <a:t>Mech. design </a:t>
            </a:r>
          </a:p>
          <a:p>
            <a:r>
              <a:rPr lang="en-US" sz="1050" dirty="0">
                <a:solidFill>
                  <a:srgbClr val="FF0000"/>
                </a:solidFill>
              </a:rPr>
              <a:t>@LANL/ALICE/UT-A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257551" y="3268942"/>
            <a:ext cx="1271602" cy="577081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050" dirty="0"/>
              <a:t>Mech. </a:t>
            </a:r>
            <a:r>
              <a:rPr lang="en-US" sz="1050" dirty="0" err="1"/>
              <a:t>Integr</a:t>
            </a:r>
            <a:r>
              <a:rPr lang="en-US" sz="1050" dirty="0"/>
              <a:t>.</a:t>
            </a:r>
          </a:p>
          <a:p>
            <a:r>
              <a:rPr lang="en-US" sz="1050" dirty="0"/>
              <a:t>&amp; Prototype  </a:t>
            </a:r>
          </a:p>
          <a:p>
            <a:r>
              <a:rPr lang="en-US" sz="1050" dirty="0">
                <a:solidFill>
                  <a:srgbClr val="FF0000"/>
                </a:solidFill>
              </a:rPr>
              <a:t>@LANL/MIT/LBNL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411617" y="4210485"/>
            <a:ext cx="96096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</a:rPr>
              <a:t>Production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411613" y="3248167"/>
            <a:ext cx="107433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000FF"/>
                </a:solidFill>
              </a:rPr>
              <a:t>Key R&amp;D</a:t>
            </a:r>
          </a:p>
          <a:p>
            <a:r>
              <a:rPr lang="en-US" sz="1350" dirty="0">
                <a:solidFill>
                  <a:srgbClr val="0000FF"/>
                </a:solidFill>
              </a:rPr>
              <a:t>LDRD@LANL</a:t>
            </a:r>
          </a:p>
        </p:txBody>
      </p:sp>
      <p:grpSp>
        <p:nvGrpSpPr>
          <p:cNvPr id="70" name="Group 69"/>
          <p:cNvGrpSpPr/>
          <p:nvPr/>
        </p:nvGrpSpPr>
        <p:grpSpPr>
          <a:xfrm>
            <a:off x="1671638" y="1696277"/>
            <a:ext cx="5822321" cy="1010461"/>
            <a:chOff x="704850" y="1118699"/>
            <a:chExt cx="7763095" cy="1347278"/>
          </a:xfrm>
        </p:grpSpPr>
        <p:grpSp>
          <p:nvGrpSpPr>
            <p:cNvPr id="69" name="Group 68"/>
            <p:cNvGrpSpPr/>
            <p:nvPr/>
          </p:nvGrpSpPr>
          <p:grpSpPr>
            <a:xfrm>
              <a:off x="704850" y="1118699"/>
              <a:ext cx="7734300" cy="595801"/>
              <a:chOff x="704850" y="1118699"/>
              <a:chExt cx="7734300" cy="595801"/>
            </a:xfrm>
          </p:grpSpPr>
          <p:sp>
            <p:nvSpPr>
              <p:cNvPr id="6" name="Right Arrow 5"/>
              <p:cNvSpPr/>
              <p:nvPr/>
            </p:nvSpPr>
            <p:spPr>
              <a:xfrm>
                <a:off x="704850" y="1416050"/>
                <a:ext cx="7734300" cy="298450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grpSp>
            <p:nvGrpSpPr>
              <p:cNvPr id="68" name="Group 67"/>
              <p:cNvGrpSpPr/>
              <p:nvPr/>
            </p:nvGrpSpPr>
            <p:grpSpPr>
              <a:xfrm>
                <a:off x="704850" y="1118699"/>
                <a:ext cx="7614059" cy="418141"/>
                <a:chOff x="704850" y="1118699"/>
                <a:chExt cx="7614059" cy="418141"/>
              </a:xfrm>
            </p:grpSpPr>
            <p:sp>
              <p:nvSpPr>
                <p:cNvPr id="8" name="TextBox 7"/>
                <p:cNvSpPr txBox="1"/>
                <p:nvPr/>
              </p:nvSpPr>
              <p:spPr>
                <a:xfrm>
                  <a:off x="1972641" y="1136731"/>
                  <a:ext cx="936581" cy="4001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350" dirty="0"/>
                    <a:t>FY2017</a:t>
                  </a:r>
                </a:p>
              </p:txBody>
            </p:sp>
            <p:sp>
              <p:nvSpPr>
                <p:cNvPr id="35" name="TextBox 34"/>
                <p:cNvSpPr txBox="1"/>
                <p:nvPr/>
              </p:nvSpPr>
              <p:spPr>
                <a:xfrm>
                  <a:off x="3344240" y="1118699"/>
                  <a:ext cx="936581" cy="40010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350" dirty="0"/>
                    <a:t>FY2018</a:t>
                  </a:r>
                </a:p>
              </p:txBody>
            </p:sp>
            <p:sp>
              <p:nvSpPr>
                <p:cNvPr id="37" name="TextBox 36"/>
                <p:cNvSpPr txBox="1"/>
                <p:nvPr/>
              </p:nvSpPr>
              <p:spPr>
                <a:xfrm>
                  <a:off x="4679344" y="1126148"/>
                  <a:ext cx="936581" cy="40010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350" dirty="0"/>
                    <a:t>FY2019</a:t>
                  </a:r>
                </a:p>
              </p:txBody>
            </p:sp>
            <p:sp>
              <p:nvSpPr>
                <p:cNvPr id="38" name="TextBox 37"/>
                <p:cNvSpPr txBox="1"/>
                <p:nvPr/>
              </p:nvSpPr>
              <p:spPr>
                <a:xfrm>
                  <a:off x="6117606" y="1118699"/>
                  <a:ext cx="936581" cy="40010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350" dirty="0"/>
                    <a:t>FY2020</a:t>
                  </a:r>
                </a:p>
              </p:txBody>
            </p:sp>
            <p:sp>
              <p:nvSpPr>
                <p:cNvPr id="39" name="TextBox 38"/>
                <p:cNvSpPr txBox="1"/>
                <p:nvPr/>
              </p:nvSpPr>
              <p:spPr>
                <a:xfrm>
                  <a:off x="7382328" y="1118699"/>
                  <a:ext cx="936581" cy="40010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350" dirty="0"/>
                    <a:t>FY2021</a:t>
                  </a:r>
                </a:p>
              </p:txBody>
            </p:sp>
            <p:sp>
              <p:nvSpPr>
                <p:cNvPr id="40" name="TextBox 39"/>
                <p:cNvSpPr txBox="1"/>
                <p:nvPr/>
              </p:nvSpPr>
              <p:spPr>
                <a:xfrm>
                  <a:off x="704850" y="1136731"/>
                  <a:ext cx="936581" cy="40010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350" dirty="0"/>
                    <a:t>FY2016</a:t>
                  </a:r>
                </a:p>
              </p:txBody>
            </p:sp>
          </p:grpSp>
        </p:grpSp>
        <p:grpSp>
          <p:nvGrpSpPr>
            <p:cNvPr id="67" name="Group 66"/>
            <p:cNvGrpSpPr/>
            <p:nvPr/>
          </p:nvGrpSpPr>
          <p:grpSpPr>
            <a:xfrm>
              <a:off x="1447800" y="1696537"/>
              <a:ext cx="7020145" cy="769440"/>
              <a:chOff x="1447800" y="1696537"/>
              <a:chExt cx="7020145" cy="769440"/>
            </a:xfrm>
          </p:grpSpPr>
          <p:sp>
            <p:nvSpPr>
              <p:cNvPr id="41" name="TextBox 40"/>
              <p:cNvSpPr txBox="1"/>
              <p:nvPr/>
            </p:nvSpPr>
            <p:spPr>
              <a:xfrm>
                <a:off x="2819400" y="1752600"/>
                <a:ext cx="60101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/>
                  <a:t>CD-1</a:t>
                </a: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3812547" y="1714500"/>
                <a:ext cx="761320" cy="5539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/>
                  <a:t>CD-2/3</a:t>
                </a:r>
              </a:p>
              <a:p>
                <a:r>
                  <a:rPr lang="en-US" sz="1050" dirty="0"/>
                  <a:t>8/1</a:t>
                </a: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1447800" y="1752600"/>
                <a:ext cx="774144" cy="5539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/>
                  <a:t>CD-0</a:t>
                </a:r>
              </a:p>
              <a:p>
                <a:r>
                  <a:rPr lang="en-US" sz="1050" dirty="0"/>
                  <a:t>9/2016</a:t>
                </a: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7480068" y="1696537"/>
                <a:ext cx="987877" cy="7694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/>
                  <a:t>Ready for </a:t>
                </a:r>
              </a:p>
              <a:p>
                <a:r>
                  <a:rPr lang="en-US" sz="1050" dirty="0"/>
                  <a:t>Beam</a:t>
                </a:r>
              </a:p>
              <a:p>
                <a:r>
                  <a:rPr lang="en-US" sz="1050" dirty="0"/>
                  <a:t>6/2021</a:t>
                </a:r>
              </a:p>
            </p:txBody>
          </p:sp>
        </p:grpSp>
      </p:grpSp>
      <p:sp>
        <p:nvSpPr>
          <p:cNvPr id="23" name="TextBox 22"/>
          <p:cNvSpPr txBox="1"/>
          <p:nvPr/>
        </p:nvSpPr>
        <p:spPr>
          <a:xfrm>
            <a:off x="1498316" y="5075341"/>
            <a:ext cx="4947188" cy="623248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350" dirty="0"/>
              <a:t>“</a:t>
            </a:r>
            <a:r>
              <a:rPr lang="en-US" sz="1350" dirty="0" err="1"/>
              <a:t>MoU</a:t>
            </a:r>
            <a:r>
              <a:rPr lang="en-US" sz="1350" dirty="0"/>
              <a:t>” w/ ALICE/ITS: 11/2016 </a:t>
            </a:r>
          </a:p>
          <a:p>
            <a:r>
              <a:rPr lang="en-US" sz="1050" dirty="0">
                <a:solidFill>
                  <a:srgbClr val="FF0000"/>
                </a:solidFill>
              </a:rPr>
              <a:t>- Produce MAPS chips and Stave Space frames for sPHENIX as part of ALICE production!</a:t>
            </a:r>
          </a:p>
          <a:p>
            <a:r>
              <a:rPr lang="en-US" sz="1050" dirty="0"/>
              <a:t>- Full staves and RU &amp; FELIX production cost &amp; schedule  </a:t>
            </a:r>
            <a:r>
              <a:rPr lang="en-US" sz="1050" dirty="0">
                <a:sym typeface="Wingdings"/>
              </a:rPr>
              <a:t> </a:t>
            </a:r>
            <a:r>
              <a:rPr lang="en-US" sz="1050" b="1" dirty="0">
                <a:sym typeface="Wingdings"/>
              </a:rPr>
              <a:t>MVTX Upgrade</a:t>
            </a:r>
            <a:endParaRPr lang="en-US" sz="1050" b="1" dirty="0"/>
          </a:p>
        </p:txBody>
      </p:sp>
      <p:grpSp>
        <p:nvGrpSpPr>
          <p:cNvPr id="46" name="Group 45"/>
          <p:cNvGrpSpPr/>
          <p:nvPr/>
        </p:nvGrpSpPr>
        <p:grpSpPr>
          <a:xfrm>
            <a:off x="5119788" y="4227126"/>
            <a:ext cx="1026209" cy="363623"/>
            <a:chOff x="4938645" y="4355483"/>
            <a:chExt cx="1210709" cy="484829"/>
          </a:xfrm>
        </p:grpSpPr>
        <p:sp>
          <p:nvSpPr>
            <p:cNvPr id="12" name="TextBox 11"/>
            <p:cNvSpPr txBox="1"/>
            <p:nvPr/>
          </p:nvSpPr>
          <p:spPr>
            <a:xfrm>
              <a:off x="4938645" y="4359398"/>
              <a:ext cx="1206967" cy="46166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25" dirty="0"/>
                <a:t>Detector Assembly </a:t>
              </a:r>
            </a:p>
            <a:p>
              <a:pPr algn="ctr"/>
              <a:r>
                <a:rPr lang="en-US" sz="825" dirty="0"/>
                <a:t>&amp; Test @LBNL</a:t>
              </a: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4982820" y="4355483"/>
              <a:ext cx="1166534" cy="48482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2636744" y="4224885"/>
            <a:ext cx="983112" cy="363623"/>
            <a:chOff x="4951070" y="4355483"/>
            <a:chExt cx="1310816" cy="484829"/>
          </a:xfrm>
        </p:grpSpPr>
        <p:sp>
          <p:nvSpPr>
            <p:cNvPr id="48" name="TextBox 47"/>
            <p:cNvSpPr txBox="1"/>
            <p:nvPr/>
          </p:nvSpPr>
          <p:spPr>
            <a:xfrm>
              <a:off x="4951070" y="4359398"/>
              <a:ext cx="1310816" cy="4616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825" dirty="0"/>
                <a:t>MAPS Prod. &amp; QA </a:t>
              </a:r>
            </a:p>
            <a:p>
              <a:pPr algn="ctr"/>
              <a:r>
                <a:rPr lang="en-US" sz="825" dirty="0"/>
                <a:t>@ALICE</a:t>
              </a: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4982820" y="4355483"/>
              <a:ext cx="1166534" cy="48482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3897806" y="3943051"/>
            <a:ext cx="1327464" cy="861631"/>
            <a:chOff x="4877454" y="4164285"/>
            <a:chExt cx="1580807" cy="798060"/>
          </a:xfrm>
        </p:grpSpPr>
        <p:sp>
          <p:nvSpPr>
            <p:cNvPr id="51" name="TextBox 50"/>
            <p:cNvSpPr txBox="1"/>
            <p:nvPr/>
          </p:nvSpPr>
          <p:spPr>
            <a:xfrm>
              <a:off x="4877454" y="4192658"/>
              <a:ext cx="1580807" cy="6734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25" dirty="0"/>
                <a:t>Stave </a:t>
              </a:r>
              <a:r>
                <a:rPr lang="en-US" sz="825" dirty="0" err="1"/>
                <a:t>prod.&amp;test</a:t>
              </a:r>
              <a:r>
                <a:rPr lang="en-US" sz="825" dirty="0"/>
                <a:t>  @CERN;</a:t>
              </a:r>
            </a:p>
            <a:p>
              <a:r>
                <a:rPr lang="en-US" sz="825" dirty="0"/>
                <a:t>    C-</a:t>
              </a:r>
              <a:r>
                <a:rPr lang="en-US" sz="825" dirty="0" err="1"/>
                <a:t>Stru</a:t>
              </a:r>
              <a:r>
                <a:rPr lang="en-US" sz="825" dirty="0"/>
                <a:t>. Prod. </a:t>
              </a:r>
            </a:p>
            <a:p>
              <a:r>
                <a:rPr lang="en-US" sz="825" dirty="0"/>
                <a:t>           @LBNL</a:t>
              </a:r>
            </a:p>
            <a:p>
              <a:r>
                <a:rPr lang="en-US" sz="825" dirty="0"/>
                <a:t>“RU” &amp; “FELIX” </a:t>
              </a:r>
            </a:p>
            <a:p>
              <a:r>
                <a:rPr lang="en-US" sz="825" dirty="0"/>
                <a:t> Prod. @US</a:t>
              </a: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4932178" y="4164285"/>
              <a:ext cx="1445059" cy="79806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cxnSp>
        <p:nvCxnSpPr>
          <p:cNvPr id="61" name="Straight Arrow Connector 60"/>
          <p:cNvCxnSpPr/>
          <p:nvPr/>
        </p:nvCxnSpPr>
        <p:spPr>
          <a:xfrm>
            <a:off x="3542176" y="4405976"/>
            <a:ext cx="434261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>
            <a:off x="6146000" y="4414579"/>
            <a:ext cx="134697" cy="52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1" name="Picture 7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7567" y="4111090"/>
            <a:ext cx="747652" cy="58616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20635641">
            <a:off x="4828341" y="3121469"/>
            <a:ext cx="311251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>
                <a:solidFill>
                  <a:srgbClr val="FF0000"/>
                </a:solidFill>
              </a:rPr>
              <a:t>A schedule driven project!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091074" y="2535544"/>
            <a:ext cx="106721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</a:rPr>
              <a:t>ALICE ITS/IB </a:t>
            </a:r>
          </a:p>
          <a:p>
            <a:r>
              <a:rPr lang="en-US" sz="1350" dirty="0">
                <a:solidFill>
                  <a:srgbClr val="FF0000"/>
                </a:solidFill>
              </a:rPr>
              <a:t>prod. ends</a:t>
            </a:r>
          </a:p>
        </p:txBody>
      </p:sp>
      <p:sp>
        <p:nvSpPr>
          <p:cNvPr id="15" name="5-Point Star 14"/>
          <p:cNvSpPr/>
          <p:nvPr/>
        </p:nvSpPr>
        <p:spPr>
          <a:xfrm>
            <a:off x="3914818" y="2455418"/>
            <a:ext cx="230581" cy="259773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2601136" y="2606762"/>
            <a:ext cx="1348849" cy="11846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428751" y="2114554"/>
            <a:ext cx="79380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/>
              <a:t>sPHENIX</a:t>
            </a:r>
          </a:p>
          <a:p>
            <a:r>
              <a:rPr lang="en-US" sz="1350" b="1" dirty="0"/>
              <a:t>baseline</a:t>
            </a:r>
          </a:p>
        </p:txBody>
      </p:sp>
    </p:spTree>
    <p:extLst>
      <p:ext uri="{BB962C8B-B14F-4D97-AF65-F5344CB8AC3E}">
        <p14:creationId xmlns:p14="http://schemas.microsoft.com/office/powerpoint/2010/main" val="60066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7818" y="430839"/>
            <a:ext cx="8127262" cy="707009"/>
          </a:xfrm>
        </p:spPr>
        <p:txBody>
          <a:bodyPr>
            <a:normAutofit/>
          </a:bodyPr>
          <a:lstStyle/>
          <a:p>
            <a:r>
              <a:rPr lang="en-US" sz="2700" dirty="0"/>
              <a:t>sPHENIX </a:t>
            </a:r>
            <a:r>
              <a:rPr lang="mr-IN" sz="2700" dirty="0"/>
              <a:t>–</a:t>
            </a:r>
            <a:r>
              <a:rPr lang="en-US" sz="2700" dirty="0"/>
              <a:t> the Next Generation HI Experiment @RHIC</a:t>
            </a:r>
            <a:endParaRPr lang="en-US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7818" y="1303648"/>
            <a:ext cx="7886700" cy="1655452"/>
          </a:xfrm>
        </p:spPr>
        <p:txBody>
          <a:bodyPr/>
          <a:lstStyle/>
          <a:p>
            <a:r>
              <a:rPr lang="en-US" dirty="0" smtClean="0"/>
              <a:t>To </a:t>
            </a:r>
            <a:r>
              <a:rPr lang="en-US" dirty="0" smtClean="0"/>
              <a:t>study </a:t>
            </a:r>
            <a:r>
              <a:rPr lang="en-US" dirty="0" smtClean="0"/>
              <a:t>the </a:t>
            </a:r>
            <a:r>
              <a:rPr lang="en-US" dirty="0" smtClean="0"/>
              <a:t>inner workings of </a:t>
            </a:r>
            <a:r>
              <a:rPr lang="en-US" dirty="0" smtClean="0"/>
              <a:t>QGP with,</a:t>
            </a:r>
          </a:p>
          <a:p>
            <a:pPr lvl="1"/>
            <a:r>
              <a:rPr lang="en-US" dirty="0" smtClean="0"/>
              <a:t>Jets</a:t>
            </a:r>
          </a:p>
          <a:p>
            <a:pPr lvl="1"/>
            <a:r>
              <a:rPr lang="en-US" dirty="0" smtClean="0"/>
              <a:t>Upsilons</a:t>
            </a:r>
          </a:p>
          <a:p>
            <a:pPr lvl="1"/>
            <a:r>
              <a:rPr lang="en-US" dirty="0" smtClean="0"/>
              <a:t>Heavy flavors </a:t>
            </a:r>
            <a:endParaRPr lang="en-US" dirty="0"/>
          </a:p>
        </p:txBody>
      </p:sp>
      <p:pic>
        <p:nvPicPr>
          <p:cNvPr id="4" name="Picture 7" descr="Screen Shot 2017-06-01 at 10.15.1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047" y="2034341"/>
            <a:ext cx="2258033" cy="1802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NewPhaseDiagr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98" y="3143459"/>
            <a:ext cx="3933086" cy="2476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Screen Shot 2017-06-01 at 10.25.27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842" y="3860561"/>
            <a:ext cx="234315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137" y="2594247"/>
            <a:ext cx="2262604" cy="2562685"/>
          </a:xfrm>
          <a:prstGeom prst="rect">
            <a:avLst/>
          </a:prstGeom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F6A37-C845-DC4F-AFBF-1BA3761D64B6}" type="datetime1">
              <a:rPr lang="en-US" smtClean="0"/>
              <a:t>10/29/17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HF Workshop @LBNL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9199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874268"/>
            <a:ext cx="6172200" cy="857250"/>
          </a:xfrm>
        </p:spPr>
        <p:txBody>
          <a:bodyPr/>
          <a:lstStyle/>
          <a:p>
            <a:r>
              <a:rPr lang="en-US" dirty="0" smtClean="0"/>
              <a:t>Summary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5900" y="1816570"/>
            <a:ext cx="6172200" cy="3538214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Exciting science </a:t>
            </a:r>
          </a:p>
          <a:p>
            <a:pPr lvl="1"/>
            <a:r>
              <a:rPr lang="en-US" dirty="0"/>
              <a:t>N</a:t>
            </a:r>
            <a:r>
              <a:rPr lang="en-US" dirty="0" smtClean="0"/>
              <a:t>ew B-physics @RHIC                                         		</a:t>
            </a:r>
            <a:r>
              <a:rPr lang="en-US" dirty="0" err="1" smtClean="0"/>
              <a:t>Xin</a:t>
            </a:r>
            <a:endParaRPr lang="en-US" dirty="0" smtClean="0"/>
          </a:p>
          <a:p>
            <a:r>
              <a:rPr lang="en-US" dirty="0" smtClean="0"/>
              <a:t>Early ALICE &amp; ATLAS R&amp;D investment</a:t>
            </a:r>
            <a:endParaRPr lang="en-US" dirty="0"/>
          </a:p>
          <a:p>
            <a:pPr lvl="1"/>
            <a:r>
              <a:rPr lang="en-US" dirty="0" smtClean="0"/>
              <a:t>Reduce technical risk </a:t>
            </a:r>
            <a:r>
              <a:rPr lang="en-US" dirty="0"/>
              <a:t>and </a:t>
            </a:r>
            <a:r>
              <a:rPr lang="en-US" dirty="0" smtClean="0"/>
              <a:t>R&amp;D cost  </a:t>
            </a:r>
            <a:endParaRPr lang="en-US" dirty="0"/>
          </a:p>
          <a:p>
            <a:r>
              <a:rPr lang="en-US" dirty="0"/>
              <a:t>LANL LDRD critical</a:t>
            </a:r>
          </a:p>
          <a:p>
            <a:pPr lvl="1"/>
            <a:r>
              <a:rPr lang="en-US" dirty="0"/>
              <a:t>mitigate risks and </a:t>
            </a:r>
            <a:r>
              <a:rPr lang="en-US" dirty="0" smtClean="0"/>
              <a:t>minimize contingency             	Cesar</a:t>
            </a:r>
          </a:p>
          <a:p>
            <a:r>
              <a:rPr lang="en-US" dirty="0" smtClean="0"/>
              <a:t>No high risk R&amp;D</a:t>
            </a:r>
          </a:p>
          <a:p>
            <a:pPr lvl="1"/>
            <a:r>
              <a:rPr lang="en-US" dirty="0" smtClean="0"/>
              <a:t>Readout                                                                  		Mark</a:t>
            </a:r>
          </a:p>
          <a:p>
            <a:pPr lvl="1"/>
            <a:r>
              <a:rPr lang="en-US" dirty="0" smtClean="0"/>
              <a:t>Mechanics                                                              		</a:t>
            </a:r>
            <a:r>
              <a:rPr lang="en-US" dirty="0" err="1" smtClean="0"/>
              <a:t>Giacomo</a:t>
            </a:r>
            <a:endParaRPr lang="en-US" dirty="0" smtClean="0"/>
          </a:p>
          <a:p>
            <a:pPr lvl="1"/>
            <a:r>
              <a:rPr lang="en-US" dirty="0" smtClean="0"/>
              <a:t>Integration                                                             		Walt</a:t>
            </a:r>
          </a:p>
          <a:p>
            <a:r>
              <a:rPr lang="en-US" dirty="0" smtClean="0"/>
              <a:t>Ready for sPHENIX Day-1</a:t>
            </a:r>
          </a:p>
          <a:p>
            <a:pPr lvl="1"/>
            <a:r>
              <a:rPr lang="en-US" dirty="0" smtClean="0"/>
              <a:t>Cost &amp; schedule</a:t>
            </a:r>
            <a:r>
              <a:rPr lang="en-US" dirty="0"/>
              <a:t> </a:t>
            </a:r>
            <a:r>
              <a:rPr lang="en-US" dirty="0" smtClean="0"/>
              <a:t>                                                   		Dave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F0216-D0BE-D448-A819-CDCE2F62F346}" type="datetime1">
              <a:rPr lang="en-US" smtClean="0"/>
              <a:t>10/29/17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HF Workshop @LBNL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07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7523" y="956780"/>
            <a:ext cx="6554932" cy="67218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Exciting Science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7934" y="1759549"/>
            <a:ext cx="3717022" cy="1794389"/>
          </a:xfrm>
        </p:spPr>
        <p:txBody>
          <a:bodyPr>
            <a:normAutofit fontScale="47500" lnSpcReduction="20000"/>
          </a:bodyPr>
          <a:lstStyle/>
          <a:p>
            <a:r>
              <a:rPr lang="en-US" dirty="0" smtClean="0"/>
              <a:t>sPHENIX is the next flagship heavy ion physics experiment in the US (NSAC LRP2015)</a:t>
            </a:r>
          </a:p>
          <a:p>
            <a:pPr lvl="1"/>
            <a:r>
              <a:rPr lang="en-US" dirty="0" smtClean="0"/>
              <a:t>Jets</a:t>
            </a:r>
          </a:p>
          <a:p>
            <a:pPr lvl="1"/>
            <a:r>
              <a:rPr lang="en-US" dirty="0" smtClean="0"/>
              <a:t>Upsilons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B-jets and B hadrons</a:t>
            </a:r>
          </a:p>
          <a:p>
            <a:r>
              <a:rPr lang="en-US" dirty="0" smtClean="0"/>
              <a:t>MVTX will complete QGP heavy flavor physics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Unambiguous determination of key parameters of QGP properties and interactions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Precision study of the “inner workings of QGP”(LRP15) 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DB870-8216-E34D-9DB0-05AE066630A3}" type="datetime1">
              <a:rPr lang="en-US" smtClean="0"/>
              <a:t>10/29/17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HF Workshop @LBNL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31</a:t>
            </a:fld>
            <a:endParaRPr lang="en-US"/>
          </a:p>
        </p:txBody>
      </p:sp>
      <p:grpSp>
        <p:nvGrpSpPr>
          <p:cNvPr id="5" name="Group 76"/>
          <p:cNvGrpSpPr/>
          <p:nvPr/>
        </p:nvGrpSpPr>
        <p:grpSpPr>
          <a:xfrm>
            <a:off x="4978978" y="2268683"/>
            <a:ext cx="2991437" cy="1573882"/>
            <a:chOff x="0" y="0"/>
            <a:chExt cx="6206385" cy="2699311"/>
          </a:xfrm>
        </p:grpSpPr>
        <p:pic>
          <p:nvPicPr>
            <p:cNvPr id="6" name="Screen Shot 2015-07-02 at 10.56.48 AM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206386" cy="2053045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  <p:pic>
          <p:nvPicPr>
            <p:cNvPr id="7" name="Screen Shot 2015-07-02 at 10.56.48 AM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2031408"/>
              <a:ext cx="6206386" cy="667904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</p:grpSp>
      <p:sp>
        <p:nvSpPr>
          <p:cNvPr id="9" name="TextBox 8"/>
          <p:cNvSpPr txBox="1"/>
          <p:nvPr/>
        </p:nvSpPr>
        <p:spPr>
          <a:xfrm>
            <a:off x="5223418" y="1905777"/>
            <a:ext cx="2639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complement  &amp; extend current and future RHIC and LHC QGP programs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1715948" y="5486762"/>
            <a:ext cx="5570597" cy="2551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712212" y="3957449"/>
            <a:ext cx="1172376" cy="1518107"/>
          </a:xfrm>
          <a:prstGeom prst="rect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00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486150" y="3952142"/>
            <a:ext cx="1165148" cy="1518107"/>
          </a:xfrm>
          <a:prstGeom prst="rect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00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884588" y="3644485"/>
            <a:ext cx="2306914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b="1" dirty="0">
                <a:solidFill>
                  <a:srgbClr val="0000FF"/>
                </a:solidFill>
              </a:rPr>
              <a:t>sPHENIX Three Physics Pillars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712213" y="3990675"/>
            <a:ext cx="44986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Jets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505342" y="3990675"/>
            <a:ext cx="78348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00000"/>
                </a:solidFill>
              </a:rPr>
              <a:t>Upsilons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2537" y="4267675"/>
            <a:ext cx="1152051" cy="10993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5341" y="4326858"/>
            <a:ext cx="1145957" cy="1061842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3505341" y="3982965"/>
            <a:ext cx="1165148" cy="1518107"/>
          </a:xfrm>
          <a:prstGeom prst="rect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00000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732537" y="3982965"/>
            <a:ext cx="1165148" cy="1518107"/>
          </a:xfrm>
          <a:prstGeom prst="rect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000000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527553" y="3940157"/>
            <a:ext cx="1736582" cy="1510232"/>
            <a:chOff x="5870969" y="4060743"/>
            <a:chExt cx="2315443" cy="2013642"/>
          </a:xfrm>
        </p:grpSpPr>
        <p:pic>
          <p:nvPicPr>
            <p:cNvPr id="32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0969" y="4060743"/>
              <a:ext cx="2315443" cy="2013642"/>
            </a:xfrm>
            <a:prstGeom prst="rect">
              <a:avLst/>
            </a:prstGeom>
            <a:noFill/>
            <a:ln w="476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6521257" y="4549346"/>
              <a:ext cx="376600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b="1" dirty="0">
                  <a:solidFill>
                    <a:srgbClr val="FF0000"/>
                  </a:solidFill>
                </a:rPr>
                <a:t>B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515846" y="5279697"/>
              <a:ext cx="391560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b="1" dirty="0">
                  <a:solidFill>
                    <a:srgbClr val="FF0000"/>
                  </a:solidFill>
                </a:rPr>
                <a:t>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08101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/>
          </p:cNvSpPr>
          <p:nvPr>
            <p:ph type="title"/>
          </p:nvPr>
        </p:nvSpPr>
        <p:spPr>
          <a:xfrm>
            <a:off x="368301" y="127001"/>
            <a:ext cx="8305800" cy="131287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 smtClean="0"/>
              <a:t>B-jet/B-hadron Tagging in </a:t>
            </a:r>
            <a:r>
              <a:rPr lang="en-US" dirty="0" err="1" smtClean="0"/>
              <a:t>sPHENIX</a:t>
            </a:r>
            <a:endParaRPr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32</a:t>
            </a:fld>
            <a:endParaRPr lang="uk-UA"/>
          </a:p>
        </p:txBody>
      </p:sp>
      <p:sp>
        <p:nvSpPr>
          <p:cNvPr id="183" name="Shape 183"/>
          <p:cNvSpPr/>
          <p:nvPr/>
        </p:nvSpPr>
        <p:spPr>
          <a:xfrm>
            <a:off x="1828800" y="1485900"/>
            <a:ext cx="5407793" cy="2849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26788" tIns="26788" rIns="26788" bIns="26788" anchor="ctr">
            <a:spAutoFit/>
          </a:bodyPr>
          <a:lstStyle>
            <a:lvl1pPr>
              <a:defRPr b="1">
                <a:solidFill>
                  <a:schemeClr val="accent5"/>
                </a:solidFill>
              </a:defRPr>
            </a:lvl1pPr>
          </a:lstStyle>
          <a:p>
            <a:r>
              <a:rPr sz="1500" dirty="0">
                <a:solidFill>
                  <a:srgbClr val="FF0000"/>
                </a:solidFill>
              </a:rPr>
              <a:t>Goal: </a:t>
            </a:r>
            <a:r>
              <a:rPr lang="en-US" sz="1500" dirty="0">
                <a:solidFill>
                  <a:srgbClr val="FF0000"/>
                </a:solidFill>
              </a:rPr>
              <a:t>much i</a:t>
            </a:r>
            <a:r>
              <a:rPr sz="1500" dirty="0">
                <a:solidFill>
                  <a:srgbClr val="FF0000"/>
                </a:solidFill>
              </a:rPr>
              <a:t>mproved B-jet Identification in Heavy Ion Collisions</a:t>
            </a:r>
          </a:p>
        </p:txBody>
      </p:sp>
      <p:sp>
        <p:nvSpPr>
          <p:cNvPr id="188" name="Shape 188"/>
          <p:cNvSpPr/>
          <p:nvPr/>
        </p:nvSpPr>
        <p:spPr>
          <a:xfrm>
            <a:off x="4538881" y="1822105"/>
            <a:ext cx="3146099" cy="3080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6788" tIns="26788" rIns="26788" bIns="26788" anchor="ctr">
            <a:spAutoFit/>
          </a:bodyPr>
          <a:lstStyle>
            <a:lvl1pPr marL="0" marR="0" defTabSz="457200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 sz="2200" b="1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650" dirty="0">
                <a:solidFill>
                  <a:srgbClr val="008000"/>
                </a:solidFill>
              </a:rPr>
              <a:t>Secondary Vertexing</a:t>
            </a:r>
            <a:r>
              <a:rPr lang="en-US" sz="1650" dirty="0">
                <a:solidFill>
                  <a:srgbClr val="008000"/>
                </a:solidFill>
              </a:rPr>
              <a:t> Possible!</a:t>
            </a:r>
            <a:endParaRPr sz="1650" dirty="0">
              <a:solidFill>
                <a:srgbClr val="008000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178231" y="2130121"/>
            <a:ext cx="3425919" cy="269764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27" name="Subtitle 2"/>
          <p:cNvSpPr txBox="1">
            <a:spLocks/>
          </p:cNvSpPr>
          <p:nvPr/>
        </p:nvSpPr>
        <p:spPr>
          <a:xfrm>
            <a:off x="1318819" y="4827766"/>
            <a:ext cx="6508463" cy="1072157"/>
          </a:xfrm>
          <a:prstGeom prst="rect">
            <a:avLst/>
          </a:prstGeom>
        </p:spPr>
        <p:txBody>
          <a:bodyPr lIns="48218" tIns="24110" rIns="48218" bIns="24110">
            <a:normAutofit/>
          </a:bodyPr>
          <a:lstStyle>
            <a:lvl1pPr marL="378925" marR="55751" indent="-339725" algn="l" defTabSz="647700" latinLnBrk="0">
              <a:lnSpc>
                <a:spcPct val="102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839526" marR="55751" indent="-343126" algn="l" defTabSz="647700" latinLnBrk="0">
              <a:lnSpc>
                <a:spcPct val="102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277450" marR="55751" indent="-323850" algn="l" defTabSz="647700" latinLnBrk="0">
              <a:lnSpc>
                <a:spcPct val="102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764090" marR="55751" indent="-353290" algn="l" defTabSz="647700" latinLnBrk="0">
              <a:lnSpc>
                <a:spcPct val="102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99799" marR="55751" indent="-431800" algn="l" defTabSz="647700" latinLnBrk="0">
              <a:lnSpc>
                <a:spcPct val="102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99799" marR="55751" indent="-431800" algn="l" defTabSz="647700" latinLnBrk="0">
              <a:lnSpc>
                <a:spcPct val="102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299799" marR="55751" indent="-431800" algn="l" defTabSz="647700" latinLnBrk="0">
              <a:lnSpc>
                <a:spcPct val="102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2299799" marR="55751" indent="-431800" algn="l" defTabSz="647700" latinLnBrk="0">
              <a:lnSpc>
                <a:spcPct val="102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2299799" marR="55751" indent="-431800" algn="l" defTabSz="647700" latinLnBrk="0">
              <a:lnSpc>
                <a:spcPct val="102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342883" indent="-342883">
              <a:buFont typeface="Arial"/>
              <a:buChar char="•"/>
            </a:pPr>
            <a:r>
              <a:rPr lang="en-US" sz="1275" dirty="0">
                <a:latin typeface="+mn-lt"/>
              </a:rPr>
              <a:t>A new b-jet identification with </a:t>
            </a:r>
            <a:r>
              <a:rPr lang="en-US" sz="1275" b="1" dirty="0">
                <a:latin typeface="+mn-lt"/>
              </a:rPr>
              <a:t>high efficiency </a:t>
            </a:r>
            <a:r>
              <a:rPr lang="en-US" sz="1275" dirty="0">
                <a:latin typeface="+mn-lt"/>
              </a:rPr>
              <a:t>and </a:t>
            </a:r>
            <a:r>
              <a:rPr lang="en-US" sz="1275" b="1" dirty="0">
                <a:latin typeface="+mn-lt"/>
              </a:rPr>
              <a:t>high purity </a:t>
            </a:r>
            <a:r>
              <a:rPr lang="en-US" sz="1275" dirty="0">
                <a:latin typeface="+mn-lt"/>
              </a:rPr>
              <a:t>is possible </a:t>
            </a:r>
          </a:p>
          <a:p>
            <a:pPr marL="342883" indent="-342883">
              <a:buFont typeface="Arial"/>
              <a:buChar char="•"/>
            </a:pPr>
            <a:r>
              <a:rPr lang="en-US" sz="1275" dirty="0">
                <a:latin typeface="+mn-lt"/>
              </a:rPr>
              <a:t>Figure of merit is </a:t>
            </a:r>
            <a:r>
              <a:rPr lang="en-US" sz="1275" b="1" i="1" dirty="0">
                <a:latin typeface="+mn-lt"/>
              </a:rPr>
              <a:t>efficiency</a:t>
            </a:r>
            <a:r>
              <a:rPr lang="en-US" sz="1275" i="1" dirty="0">
                <a:latin typeface="+mn-lt"/>
              </a:rPr>
              <a:t> x </a:t>
            </a:r>
            <a:r>
              <a:rPr lang="en-US" sz="1275" b="1" i="1" dirty="0">
                <a:latin typeface="+mn-lt"/>
              </a:rPr>
              <a:t>purity.</a:t>
            </a:r>
            <a:r>
              <a:rPr lang="en-US" sz="1275" i="1" dirty="0">
                <a:latin typeface="+mn-lt"/>
              </a:rPr>
              <a:t> </a:t>
            </a:r>
            <a:r>
              <a:rPr lang="en-US" sz="1275" dirty="0">
                <a:latin typeface="+mn-lt"/>
              </a:rPr>
              <a:t>Greatly enhancing the b-jet physics program, x4 improvement in FOM (compared to alternatives)</a:t>
            </a:r>
          </a:p>
          <a:p>
            <a:pPr marL="342883" indent="-342883">
              <a:buFont typeface="Arial"/>
              <a:buChar char="•"/>
            </a:pPr>
            <a:endParaRPr lang="en-US" sz="1500" dirty="0"/>
          </a:p>
          <a:p>
            <a:pPr marL="342883" indent="-342883">
              <a:buFont typeface="Arial"/>
              <a:buChar char="•"/>
            </a:pPr>
            <a:endParaRPr lang="en-US" sz="15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4921" y="1926686"/>
            <a:ext cx="2603310" cy="26625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72151" y="5486400"/>
            <a:ext cx="216604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Jin, </a:t>
            </a:r>
            <a:r>
              <a:rPr lang="en-US" sz="1350" dirty="0" err="1"/>
              <a:t>Xin</a:t>
            </a:r>
            <a:r>
              <a:rPr lang="en-US" sz="1350" dirty="0"/>
              <a:t>, Cesar, </a:t>
            </a:r>
            <a:r>
              <a:rPr lang="en-US" sz="1350" dirty="0" err="1"/>
              <a:t>Haiwang</a:t>
            </a:r>
            <a:r>
              <a:rPr lang="en-US" sz="1350" dirty="0"/>
              <a:t> et al</a:t>
            </a:r>
          </a:p>
        </p:txBody>
      </p:sp>
    </p:spTree>
    <p:extLst>
      <p:ext uri="{BB962C8B-B14F-4D97-AF65-F5344CB8AC3E}">
        <p14:creationId xmlns:p14="http://schemas.microsoft.com/office/powerpoint/2010/main" val="138155941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857251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LDRD+MVTX Schedule &amp; Milestones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723525"/>
            <a:ext cx="3886200" cy="4632826"/>
          </a:xfrm>
        </p:spPr>
        <p:txBody>
          <a:bodyPr>
            <a:normAutofit fontScale="40000" lnSpcReduction="20000"/>
          </a:bodyPr>
          <a:lstStyle/>
          <a:p>
            <a:r>
              <a:rPr lang="en-US" dirty="0" smtClean="0"/>
              <a:t>LDRD:</a:t>
            </a:r>
          </a:p>
          <a:p>
            <a:pPr lvl="1"/>
            <a:r>
              <a:rPr lang="en-US" dirty="0" smtClean="0"/>
              <a:t>10/1: ALPIDE + KC705 _ FELIX1,5 + RCDAQ</a:t>
            </a:r>
          </a:p>
          <a:p>
            <a:pPr lvl="1"/>
            <a:r>
              <a:rPr lang="en-US" dirty="0" smtClean="0"/>
              <a:t>11/1: ALPIDE + RUv1.0 </a:t>
            </a:r>
          </a:p>
          <a:p>
            <a:pPr lvl="1"/>
            <a:r>
              <a:rPr lang="en-US" dirty="0" smtClean="0"/>
              <a:t>12/1: RUv1.0 + FELIX1.5</a:t>
            </a:r>
          </a:p>
          <a:p>
            <a:pPr lvl="1"/>
            <a:r>
              <a:rPr lang="en-US" dirty="0" smtClean="0"/>
              <a:t>12/30: ALPIDE+RUv1.0 + FELIX1.5 + RCDAQ</a:t>
            </a:r>
          </a:p>
          <a:p>
            <a:pPr lvl="1"/>
            <a:r>
              <a:rPr lang="en-US" dirty="0" smtClean="0"/>
              <a:t>1/2018-6/2018: RUv1.0 + </a:t>
            </a:r>
          </a:p>
          <a:p>
            <a:pPr lvl="1"/>
            <a:r>
              <a:rPr lang="en-US" dirty="0" smtClean="0"/>
              <a:t>2/2018-4/2018: setup laser system and evaluate ALPIDE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Telescope:</a:t>
            </a:r>
          </a:p>
          <a:p>
            <a:pPr lvl="2"/>
            <a:r>
              <a:rPr lang="en-US" dirty="0" smtClean="0"/>
              <a:t>1-3/2018: mechanical frame and assembly, cooling system test </a:t>
            </a:r>
          </a:p>
          <a:p>
            <a:pPr lvl="2"/>
            <a:r>
              <a:rPr lang="en-US" dirty="0" smtClean="0"/>
              <a:t>4-5/2018: 4-staves and 4 RUv1.x installation and readout integration</a:t>
            </a:r>
          </a:p>
          <a:p>
            <a:pPr lvl="2"/>
            <a:r>
              <a:rPr lang="en-US" dirty="0" smtClean="0"/>
              <a:t>5/2018: full system assembly and cooling integration </a:t>
            </a:r>
          </a:p>
          <a:p>
            <a:pPr lvl="2"/>
            <a:r>
              <a:rPr lang="en-US" dirty="0" smtClean="0"/>
              <a:t>6/2018-1/2019:  cosmic run, system test</a:t>
            </a:r>
          </a:p>
          <a:p>
            <a:pPr lvl="1"/>
            <a:r>
              <a:rPr lang="en-US" dirty="0" smtClean="0"/>
              <a:t>Production </a:t>
            </a:r>
            <a:r>
              <a:rPr lang="en-US" dirty="0" err="1" smtClean="0"/>
              <a:t>readniess</a:t>
            </a:r>
            <a:r>
              <a:rPr lang="en-US" dirty="0" smtClean="0"/>
              <a:t> reviews</a:t>
            </a:r>
          </a:p>
          <a:p>
            <a:pPr lvl="2"/>
            <a:r>
              <a:rPr lang="en-US" dirty="0" smtClean="0"/>
              <a:t>7/2018: stave production </a:t>
            </a:r>
          </a:p>
          <a:p>
            <a:pPr lvl="2"/>
            <a:r>
              <a:rPr lang="en-US" dirty="0" smtClean="0"/>
              <a:t>1/2019: electronics production     </a:t>
            </a:r>
          </a:p>
          <a:p>
            <a:pPr lvl="1"/>
            <a:r>
              <a:rPr lang="en-US" dirty="0" smtClean="0"/>
              <a:t>Test beam at </a:t>
            </a:r>
            <a:r>
              <a:rPr lang="en-US" dirty="0" err="1" smtClean="0"/>
              <a:t>FERMILab</a:t>
            </a:r>
            <a:r>
              <a:rPr lang="en-US" dirty="0" smtClean="0"/>
              <a:t>: 1/2019 </a:t>
            </a:r>
            <a:r>
              <a:rPr lang="mr-IN" dirty="0" smtClean="0"/>
              <a:t>–</a:t>
            </a:r>
            <a:r>
              <a:rPr lang="en-US" dirty="0" smtClean="0"/>
              <a:t> 9/2019</a:t>
            </a:r>
          </a:p>
          <a:p>
            <a:pPr lvl="2"/>
            <a:r>
              <a:rPr lang="en-US" dirty="0" smtClean="0"/>
              <a:t>Test beam ~ March 2019 2-3/2019</a:t>
            </a:r>
          </a:p>
          <a:p>
            <a:pPr lvl="2"/>
            <a:r>
              <a:rPr lang="en-US" dirty="0" smtClean="0"/>
              <a:t>Data analysis and NIM paper 4-9/2019</a:t>
            </a:r>
          </a:p>
          <a:p>
            <a:r>
              <a:rPr lang="en-US" dirty="0" smtClean="0"/>
              <a:t>sPHENIX milestones </a:t>
            </a:r>
          </a:p>
          <a:p>
            <a:pPr lvl="1"/>
            <a:r>
              <a:rPr lang="en-US" dirty="0" smtClean="0"/>
              <a:t>CD-1:   5/2018</a:t>
            </a:r>
          </a:p>
          <a:p>
            <a:pPr lvl="1"/>
            <a:r>
              <a:rPr lang="en-US" dirty="0" smtClean="0"/>
              <a:t>Ready for installation 4/2022</a:t>
            </a:r>
          </a:p>
          <a:p>
            <a:pPr lvl="1"/>
            <a:r>
              <a:rPr lang="en-US" dirty="0" smtClean="0"/>
              <a:t>Installation completed: 7/2022</a:t>
            </a:r>
          </a:p>
          <a:p>
            <a:pPr lvl="1"/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beam: 1/2023</a:t>
            </a:r>
          </a:p>
          <a:p>
            <a:pPr lvl="1"/>
            <a:r>
              <a:rPr lang="en-US" dirty="0" smtClean="0"/>
              <a:t>CD-4: 1/2024</a:t>
            </a:r>
          </a:p>
          <a:p>
            <a:pPr lvl="1"/>
            <a:r>
              <a:rPr lang="en-US" dirty="0" smtClean="0"/>
              <a:t> INTT ready  for </a:t>
            </a:r>
            <a:r>
              <a:rPr lang="en-US" dirty="0" err="1" smtClean="0"/>
              <a:t>installatino</a:t>
            </a:r>
            <a:r>
              <a:rPr lang="en-US" dirty="0" smtClean="0"/>
              <a:t>: 4/2022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40000" lnSpcReduction="20000"/>
          </a:bodyPr>
          <a:lstStyle/>
          <a:p>
            <a:r>
              <a:rPr lang="en-US" dirty="0" smtClean="0"/>
              <a:t>MVTX milestones</a:t>
            </a:r>
          </a:p>
          <a:p>
            <a:pPr lvl="1"/>
            <a:r>
              <a:rPr lang="en-US" dirty="0" smtClean="0"/>
              <a:t>Ready for installation: 4/2022</a:t>
            </a:r>
          </a:p>
          <a:p>
            <a:pPr lvl="1"/>
            <a:r>
              <a:rPr lang="en-US" dirty="0" smtClean="0"/>
              <a:t>Installation: 7/2022</a:t>
            </a:r>
          </a:p>
          <a:p>
            <a:pPr lvl="1"/>
            <a:r>
              <a:rPr lang="en-US" dirty="0" smtClean="0"/>
              <a:t>Ready for beam : 4/20  </a:t>
            </a:r>
          </a:p>
          <a:p>
            <a:pPr lvl="1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56BDD-A47A-F745-B2D7-B35C464E57D6}" type="datetime1">
              <a:rPr lang="en-US" smtClean="0"/>
              <a:t>10/29/17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HF Workshop @LBNL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783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258795" y="882255"/>
            <a:ext cx="6651230" cy="570835"/>
          </a:xfrm>
        </p:spPr>
        <p:txBody>
          <a:bodyPr>
            <a:normAutofit/>
          </a:bodyPr>
          <a:lstStyle/>
          <a:p>
            <a:r>
              <a:rPr lang="en-US" sz="2700" dirty="0" err="1"/>
              <a:t>sPHENIX</a:t>
            </a:r>
            <a:r>
              <a:rPr lang="en-US" sz="2700" dirty="0"/>
              <a:t> MAPS-based Vertex Detector (MVTX)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05D94-B565-2743-A203-6C8BB9174DF1}" type="datetime1">
              <a:rPr lang="en-US" smtClean="0"/>
              <a:t>10/29/17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HF Workshop @LBNL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1DE13-BE55-4948-89F1-75DC16ACD6C5}" type="slidenum">
              <a:rPr lang="en-US" smtClean="0"/>
              <a:t>34</a:t>
            </a:fld>
            <a:endParaRPr lang="en-US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1601" y="1543050"/>
            <a:ext cx="2364566" cy="2420889"/>
          </a:xfrm>
          <a:prstGeom prst="rect">
            <a:avLst/>
          </a:prstGeom>
        </p:spPr>
      </p:pic>
      <p:cxnSp>
        <p:nvCxnSpPr>
          <p:cNvPr id="31" name="Straight Connector 30"/>
          <p:cNvCxnSpPr/>
          <p:nvPr/>
        </p:nvCxnSpPr>
        <p:spPr>
          <a:xfrm flipV="1">
            <a:off x="2457450" y="2114550"/>
            <a:ext cx="1828800" cy="571500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2457452" y="2743200"/>
            <a:ext cx="1943099" cy="514350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1428750" y="4057651"/>
            <a:ext cx="6400800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214313" indent="-214313">
              <a:buFontTx/>
              <a:buChar char="-"/>
            </a:pPr>
            <a:r>
              <a:rPr lang="en-US" sz="1200" dirty="0"/>
              <a:t>“Adopt” ALICE ITS Upgrade Inner Barrel 3-layer MAPS detector</a:t>
            </a:r>
          </a:p>
          <a:p>
            <a:pPr marL="557213" lvl="1" indent="-214313">
              <a:buFontTx/>
              <a:buChar char="-"/>
            </a:pPr>
            <a:r>
              <a:rPr lang="en-US" sz="1200" dirty="0">
                <a:solidFill>
                  <a:srgbClr val="FF0000"/>
                </a:solidFill>
              </a:rPr>
              <a:t>Mini. risk, Max. Physics</a:t>
            </a:r>
          </a:p>
          <a:p>
            <a:pPr marL="214313" indent="-214313">
              <a:buFontTx/>
              <a:buChar char="-"/>
            </a:pPr>
            <a:r>
              <a:rPr lang="en-US" sz="1200" dirty="0"/>
              <a:t>Precision </a:t>
            </a:r>
            <a:r>
              <a:rPr lang="en-US" sz="1200" dirty="0" err="1"/>
              <a:t>vertexing</a:t>
            </a:r>
            <a:r>
              <a:rPr lang="en-US" sz="1200" dirty="0"/>
              <a:t> for b-jet/B-hadron tagging with high efficiency and high purity</a:t>
            </a:r>
          </a:p>
          <a:p>
            <a:pPr marL="214313" indent="-214313">
              <a:buFontTx/>
              <a:buChar char="-"/>
            </a:pPr>
            <a:r>
              <a:rPr lang="en-US" sz="1200" dirty="0"/>
              <a:t>B-jet modification in QGP at low-medium </a:t>
            </a:r>
            <a:r>
              <a:rPr lang="en-US" sz="1200" dirty="0" err="1"/>
              <a:t>pT</a:t>
            </a:r>
            <a:r>
              <a:rPr lang="en-US" sz="1200" dirty="0"/>
              <a:t> to determine QGP properties, study mass-dependence on collisional </a:t>
            </a:r>
            <a:r>
              <a:rPr lang="en-US" sz="1200" dirty="0" err="1"/>
              <a:t>vs</a:t>
            </a:r>
            <a:r>
              <a:rPr lang="en-US" sz="1200" dirty="0"/>
              <a:t> </a:t>
            </a:r>
            <a:r>
              <a:rPr lang="en-US" sz="1200" dirty="0" err="1"/>
              <a:t>radiative</a:t>
            </a:r>
            <a:r>
              <a:rPr lang="en-US" sz="1200" dirty="0"/>
              <a:t> energy loss, flow etc. </a:t>
            </a:r>
          </a:p>
          <a:p>
            <a:pPr marL="214313" indent="-214313">
              <a:buFontTx/>
              <a:buChar char="-"/>
            </a:pPr>
            <a:r>
              <a:rPr lang="en-US" sz="1200" dirty="0"/>
              <a:t>A separate DOE MIE to build the full detector, WBS 1.13, ~$5M for construction</a:t>
            </a:r>
          </a:p>
          <a:p>
            <a:pPr marL="214313" indent="-214313">
              <a:buFontTx/>
              <a:buChar char="-"/>
            </a:pPr>
            <a:r>
              <a:rPr lang="en-US" sz="1200" dirty="0"/>
              <a:t>Early R&amp;D by LANL/LDRD, $5M, FY17-19, readout and mechanical integration; Recycle staves and electronics for WBS 1.3 Telescope </a:t>
            </a:r>
          </a:p>
        </p:txBody>
      </p:sp>
      <p:pic>
        <p:nvPicPr>
          <p:cNvPr id="22" name="Picture 21" descr="IB- staves + end wheels + panels + Be-beampipe + ITNN + TPC ver2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916" t="1" r="5507" b="44248"/>
          <a:stretch/>
        </p:blipFill>
        <p:spPr>
          <a:xfrm>
            <a:off x="3831677" y="1485900"/>
            <a:ext cx="4196343" cy="2057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86251" y="3543300"/>
            <a:ext cx="176522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0000FF"/>
                </a:solidFill>
              </a:rPr>
              <a:t>R = 2.4;  3.2;  3.9cm;</a:t>
            </a:r>
          </a:p>
          <a:p>
            <a:r>
              <a:rPr lang="en-US" sz="1500" dirty="0">
                <a:solidFill>
                  <a:srgbClr val="0000FF"/>
                </a:solidFill>
              </a:rPr>
              <a:t>L = 27.1cm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5829300" y="2343150"/>
            <a:ext cx="914400" cy="28575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314950" y="1771650"/>
            <a:ext cx="103579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0000FF"/>
                </a:solidFill>
              </a:rPr>
              <a:t>|eta| &lt; 2.0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 flipH="1" flipV="1">
            <a:off x="4914900" y="2343150"/>
            <a:ext cx="857250" cy="28575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5963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63" y="493515"/>
            <a:ext cx="8763000" cy="994172"/>
          </a:xfrm>
        </p:spPr>
        <p:txBody>
          <a:bodyPr>
            <a:noAutofit/>
          </a:bodyPr>
          <a:lstStyle/>
          <a:p>
            <a:r>
              <a:rPr lang="en-US" sz="3600" dirty="0" smtClean="0"/>
              <a:t>Heavy Quarks - Unique Probe of QGP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7441" y="1831545"/>
            <a:ext cx="4049822" cy="1468767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Study mass dependence</a:t>
            </a:r>
          </a:p>
          <a:p>
            <a:pPr lvl="1"/>
            <a:r>
              <a:rPr lang="en-US" dirty="0" smtClean="0"/>
              <a:t>Jet quenching </a:t>
            </a:r>
          </a:p>
          <a:p>
            <a:pPr lvl="1"/>
            <a:r>
              <a:rPr lang="en-US" dirty="0" smtClean="0"/>
              <a:t>Flow </a:t>
            </a:r>
            <a:r>
              <a:rPr lang="mr-IN" dirty="0" smtClean="0"/>
              <a:t>–</a:t>
            </a:r>
            <a:r>
              <a:rPr lang="en-US" dirty="0" smtClean="0"/>
              <a:t> interaction with medium</a:t>
            </a:r>
          </a:p>
          <a:p>
            <a:r>
              <a:rPr lang="en-US" dirty="0" smtClean="0"/>
              <a:t>Access QGP properties  </a:t>
            </a:r>
            <a:endParaRPr lang="en-US" dirty="0"/>
          </a:p>
        </p:txBody>
      </p:sp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1101769" y="4947045"/>
            <a:ext cx="6329865" cy="1076862"/>
            <a:chOff x="533400" y="4343400"/>
            <a:chExt cx="8439820" cy="1436242"/>
          </a:xfrm>
        </p:grpSpPr>
        <p:grpSp>
          <p:nvGrpSpPr>
            <p:cNvPr id="6" name="Group 26"/>
            <p:cNvGrpSpPr>
              <a:grpSpLocks/>
            </p:cNvGrpSpPr>
            <p:nvPr/>
          </p:nvGrpSpPr>
          <p:grpSpPr bwMode="auto">
            <a:xfrm>
              <a:off x="533400" y="4405115"/>
              <a:ext cx="8439820" cy="731047"/>
              <a:chOff x="685800" y="1676400"/>
              <a:chExt cx="8439665" cy="731507"/>
            </a:xfrm>
          </p:grpSpPr>
          <p:cxnSp>
            <p:nvCxnSpPr>
              <p:cNvPr id="15" name="Straight Arrow Connector 14"/>
              <p:cNvCxnSpPr>
                <a:cxnSpLocks noChangeShapeType="1"/>
              </p:cNvCxnSpPr>
              <p:nvPr/>
            </p:nvCxnSpPr>
            <p:spPr bwMode="auto">
              <a:xfrm>
                <a:off x="685800" y="2121529"/>
                <a:ext cx="7848456" cy="1588"/>
              </a:xfrm>
              <a:prstGeom prst="straightConnector1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" name="Straight Connector 15"/>
              <p:cNvCxnSpPr>
                <a:cxnSpLocks noChangeShapeType="1"/>
              </p:cNvCxnSpPr>
              <p:nvPr/>
            </p:nvCxnSpPr>
            <p:spPr bwMode="auto">
              <a:xfrm rot="5400000">
                <a:off x="762721" y="2057176"/>
                <a:ext cx="152541" cy="15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" name="Straight Connector 16"/>
              <p:cNvCxnSpPr>
                <a:cxnSpLocks noChangeShapeType="1"/>
              </p:cNvCxnSpPr>
              <p:nvPr/>
            </p:nvCxnSpPr>
            <p:spPr bwMode="auto">
              <a:xfrm rot="5400000">
                <a:off x="2588312" y="2057176"/>
                <a:ext cx="152541" cy="15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" name="Straight Connector 17"/>
              <p:cNvCxnSpPr>
                <a:cxnSpLocks noChangeShapeType="1"/>
              </p:cNvCxnSpPr>
              <p:nvPr/>
            </p:nvCxnSpPr>
            <p:spPr bwMode="auto">
              <a:xfrm rot="5400000">
                <a:off x="4417078" y="2057176"/>
                <a:ext cx="152541" cy="15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" name="Straight Connector 18"/>
              <p:cNvCxnSpPr>
                <a:cxnSpLocks noChangeShapeType="1"/>
              </p:cNvCxnSpPr>
              <p:nvPr/>
            </p:nvCxnSpPr>
            <p:spPr bwMode="auto">
              <a:xfrm rot="5400000">
                <a:off x="6247433" y="2057176"/>
                <a:ext cx="152541" cy="158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" name="Straight Connector 19"/>
              <p:cNvCxnSpPr>
                <a:cxnSpLocks noChangeShapeType="1"/>
              </p:cNvCxnSpPr>
              <p:nvPr/>
            </p:nvCxnSpPr>
            <p:spPr bwMode="auto">
              <a:xfrm rot="5400000">
                <a:off x="8074611" y="2057176"/>
                <a:ext cx="152541" cy="15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1" name="TextBox 19"/>
              <p:cNvSpPr txBox="1">
                <a:spLocks noChangeArrowheads="1"/>
              </p:cNvSpPr>
              <p:nvPr/>
            </p:nvSpPr>
            <p:spPr bwMode="auto">
              <a:xfrm>
                <a:off x="8458200" y="1676400"/>
                <a:ext cx="667265" cy="3696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1200"/>
                  <a:t>MeV</a:t>
                </a:r>
              </a:p>
            </p:txBody>
          </p:sp>
          <p:sp>
            <p:nvSpPr>
              <p:cNvPr id="22" name="TextBox 20"/>
              <p:cNvSpPr txBox="1">
                <a:spLocks noChangeArrowheads="1"/>
              </p:cNvSpPr>
              <p:nvPr/>
            </p:nvSpPr>
            <p:spPr bwMode="auto">
              <a:xfrm>
                <a:off x="685800" y="2099846"/>
                <a:ext cx="331709" cy="3080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900"/>
                  <a:t>1</a:t>
                </a:r>
              </a:p>
            </p:txBody>
          </p:sp>
          <p:sp>
            <p:nvSpPr>
              <p:cNvPr id="23" name="TextBox 22"/>
              <p:cNvSpPr txBox="1">
                <a:spLocks noChangeArrowheads="1"/>
              </p:cNvSpPr>
              <p:nvPr/>
            </p:nvSpPr>
            <p:spPr bwMode="auto">
              <a:xfrm>
                <a:off x="2472949" y="2085201"/>
                <a:ext cx="417200" cy="3080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900"/>
                  <a:t>10</a:t>
                </a:r>
              </a:p>
            </p:txBody>
          </p:sp>
          <p:sp>
            <p:nvSpPr>
              <p:cNvPr id="24" name="TextBox 23"/>
              <p:cNvSpPr txBox="1">
                <a:spLocks noChangeArrowheads="1"/>
              </p:cNvSpPr>
              <p:nvPr/>
            </p:nvSpPr>
            <p:spPr bwMode="auto">
              <a:xfrm>
                <a:off x="4267200" y="2085201"/>
                <a:ext cx="474909" cy="3080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900"/>
                  <a:t>10</a:t>
                </a:r>
                <a:r>
                  <a:rPr lang="en-US" altLang="en-US" sz="900" baseline="30000"/>
                  <a:t>2</a:t>
                </a:r>
              </a:p>
            </p:txBody>
          </p:sp>
          <p:sp>
            <p:nvSpPr>
              <p:cNvPr id="25" name="TextBox 24"/>
              <p:cNvSpPr txBox="1">
                <a:spLocks noChangeArrowheads="1"/>
              </p:cNvSpPr>
              <p:nvPr/>
            </p:nvSpPr>
            <p:spPr bwMode="auto">
              <a:xfrm>
                <a:off x="6121163" y="2085201"/>
                <a:ext cx="474909" cy="3080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900"/>
                  <a:t>10</a:t>
                </a:r>
                <a:r>
                  <a:rPr lang="en-US" altLang="en-US" sz="900" baseline="30000"/>
                  <a:t>3</a:t>
                </a:r>
              </a:p>
            </p:txBody>
          </p:sp>
          <p:sp>
            <p:nvSpPr>
              <p:cNvPr id="26" name="TextBox 25"/>
              <p:cNvSpPr txBox="1">
                <a:spLocks noChangeArrowheads="1"/>
              </p:cNvSpPr>
              <p:nvPr/>
            </p:nvSpPr>
            <p:spPr bwMode="auto">
              <a:xfrm>
                <a:off x="7949963" y="2085201"/>
                <a:ext cx="474909" cy="3080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900"/>
                  <a:t>10</a:t>
                </a:r>
                <a:r>
                  <a:rPr lang="en-US" altLang="en-US" sz="900" baseline="30000"/>
                  <a:t>4</a:t>
                </a:r>
              </a:p>
            </p:txBody>
          </p:sp>
        </p:grpSp>
        <p:sp>
          <p:nvSpPr>
            <p:cNvPr id="7" name="TextBox 27"/>
            <p:cNvSpPr txBox="1">
              <a:spLocks noChangeArrowheads="1"/>
            </p:cNvSpPr>
            <p:nvPr/>
          </p:nvSpPr>
          <p:spPr bwMode="auto">
            <a:xfrm>
              <a:off x="1227139" y="4343400"/>
              <a:ext cx="799792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i="1"/>
                <a:t>m</a:t>
              </a:r>
              <a:r>
                <a:rPr lang="en-US" altLang="en-US" sz="1200" i="1" baseline="-25000"/>
                <a:t>u</a:t>
              </a:r>
              <a:r>
                <a:rPr lang="en-US" altLang="en-US" sz="1200" i="1"/>
                <a:t> m</a:t>
              </a:r>
              <a:r>
                <a:rPr lang="en-US" altLang="en-US" sz="1200" i="1" baseline="-25000"/>
                <a:t>d</a:t>
              </a:r>
            </a:p>
          </p:txBody>
        </p:sp>
        <p:sp>
          <p:nvSpPr>
            <p:cNvPr id="8" name="TextBox 28"/>
            <p:cNvSpPr txBox="1">
              <a:spLocks noChangeArrowheads="1"/>
            </p:cNvSpPr>
            <p:nvPr/>
          </p:nvSpPr>
          <p:spPr bwMode="auto">
            <a:xfrm>
              <a:off x="4724400" y="4343400"/>
              <a:ext cx="690788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i="1">
                  <a:latin typeface="Symbol" charset="2"/>
                </a:rPr>
                <a:t>L</a:t>
              </a:r>
              <a:r>
                <a:rPr lang="en-US" altLang="en-US" sz="1200" i="1" baseline="-25000"/>
                <a:t>QCD</a:t>
              </a:r>
            </a:p>
          </p:txBody>
        </p:sp>
        <p:sp>
          <p:nvSpPr>
            <p:cNvPr id="9" name="TextBox 29"/>
            <p:cNvSpPr txBox="1">
              <a:spLocks noChangeArrowheads="1"/>
            </p:cNvSpPr>
            <p:nvPr/>
          </p:nvSpPr>
          <p:spPr bwMode="auto">
            <a:xfrm>
              <a:off x="5105400" y="4952999"/>
              <a:ext cx="677964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i="1"/>
                <a:t>T</a:t>
              </a:r>
              <a:r>
                <a:rPr lang="en-US" altLang="en-US" sz="1200" i="1" baseline="-25000"/>
                <a:t>QGP</a:t>
              </a:r>
            </a:p>
          </p:txBody>
        </p:sp>
        <p:sp>
          <p:nvSpPr>
            <p:cNvPr id="10" name="TextBox 30"/>
            <p:cNvSpPr txBox="1">
              <a:spLocks noChangeArrowheads="1"/>
            </p:cNvSpPr>
            <p:nvPr/>
          </p:nvSpPr>
          <p:spPr bwMode="auto">
            <a:xfrm>
              <a:off x="6400800" y="4343400"/>
              <a:ext cx="504840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b="1" i="1">
                  <a:solidFill>
                    <a:srgbClr val="FF0000"/>
                  </a:solidFill>
                </a:rPr>
                <a:t>m</a:t>
              </a:r>
              <a:r>
                <a:rPr lang="en-US" altLang="en-US" sz="1200" b="1" i="1" baseline="-25000">
                  <a:solidFill>
                    <a:srgbClr val="FF0000"/>
                  </a:solidFill>
                </a:rPr>
                <a:t>c</a:t>
              </a:r>
            </a:p>
          </p:txBody>
        </p:sp>
        <p:sp>
          <p:nvSpPr>
            <p:cNvPr id="11" name="TextBox 31"/>
            <p:cNvSpPr txBox="1">
              <a:spLocks noChangeArrowheads="1"/>
            </p:cNvSpPr>
            <p:nvPr/>
          </p:nvSpPr>
          <p:spPr bwMode="auto">
            <a:xfrm>
              <a:off x="7196139" y="4360863"/>
              <a:ext cx="511251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b="1" i="1">
                  <a:solidFill>
                    <a:srgbClr val="FF0000"/>
                  </a:solidFill>
                </a:rPr>
                <a:t>m</a:t>
              </a:r>
              <a:r>
                <a:rPr lang="en-US" altLang="en-US" sz="1200" b="1" i="1" baseline="-25000">
                  <a:solidFill>
                    <a:srgbClr val="FF0000"/>
                  </a:solidFill>
                </a:rPr>
                <a:t>b</a:t>
              </a:r>
            </a:p>
          </p:txBody>
        </p:sp>
        <p:sp>
          <p:nvSpPr>
            <p:cNvPr id="12" name="TextBox 32"/>
            <p:cNvSpPr txBox="1">
              <a:spLocks noChangeArrowheads="1"/>
            </p:cNvSpPr>
            <p:nvPr/>
          </p:nvSpPr>
          <p:spPr bwMode="auto">
            <a:xfrm>
              <a:off x="1611313" y="5410200"/>
              <a:ext cx="246308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endParaRPr lang="en-US" altLang="en-US" sz="1200"/>
            </a:p>
          </p:txBody>
        </p:sp>
        <p:sp>
          <p:nvSpPr>
            <p:cNvPr id="13" name="TextBox 40"/>
            <p:cNvSpPr txBox="1">
              <a:spLocks noChangeArrowheads="1"/>
            </p:cNvSpPr>
            <p:nvPr/>
          </p:nvSpPr>
          <p:spPr bwMode="auto">
            <a:xfrm>
              <a:off x="4610100" y="4952999"/>
              <a:ext cx="422083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i="1"/>
                <a:t>T</a:t>
              </a:r>
              <a:r>
                <a:rPr lang="en-US" altLang="en-US" sz="1200" i="1" baseline="-25000"/>
                <a:t>c</a:t>
              </a:r>
            </a:p>
          </p:txBody>
        </p:sp>
        <p:sp>
          <p:nvSpPr>
            <p:cNvPr id="14" name="TextBox 41"/>
            <p:cNvSpPr txBox="1">
              <a:spLocks noChangeArrowheads="1"/>
            </p:cNvSpPr>
            <p:nvPr/>
          </p:nvSpPr>
          <p:spPr bwMode="auto">
            <a:xfrm>
              <a:off x="4114800" y="4343400"/>
              <a:ext cx="485603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i="1"/>
                <a:t>m</a:t>
              </a:r>
              <a:r>
                <a:rPr lang="en-US" altLang="en-US" sz="1200" i="1" baseline="-25000"/>
                <a:t>s</a:t>
              </a:r>
            </a:p>
          </p:txBody>
        </p:sp>
      </p:grpSp>
      <p:pic>
        <p:nvPicPr>
          <p:cNvPr id="27" name="Content Placeholder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46" b="33981"/>
          <a:stretch>
            <a:fillRect/>
          </a:stretch>
        </p:blipFill>
        <p:spPr bwMode="auto">
          <a:xfrm>
            <a:off x="4787052" y="1927487"/>
            <a:ext cx="2962726" cy="2788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9" descr="Picture 2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539" y="3335672"/>
            <a:ext cx="2187178" cy="1551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Date Placeholder 2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2DF4E-773E-F843-8840-65D9D39DA287}" type="datetime1">
              <a:rPr lang="en-US" smtClean="0"/>
              <a:t>10/29/17</a:t>
            </a:fld>
            <a:endParaRPr lang="en-US"/>
          </a:p>
        </p:txBody>
      </p:sp>
      <p:sp>
        <p:nvSpPr>
          <p:cNvPr id="30" name="Footer Placeholder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HF Workshop @LBNL</a:t>
            </a:r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6217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78062"/>
            <a:ext cx="7886700" cy="994172"/>
          </a:xfrm>
        </p:spPr>
        <p:txBody>
          <a:bodyPr/>
          <a:lstStyle/>
          <a:p>
            <a:r>
              <a:rPr lang="en-US" dirty="0" smtClean="0"/>
              <a:t>What do we know? - Charm</a:t>
            </a:r>
            <a:endParaRPr lang="en-US" dirty="0"/>
          </a:p>
        </p:txBody>
      </p:sp>
      <p:pic>
        <p:nvPicPr>
          <p:cNvPr id="4" name="Picture 11" descr="Screen Shot 2017-02-09 at 10.01.0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092" y="2846471"/>
            <a:ext cx="3314700" cy="2937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" descr="Screen Shot 2017-02-09 at 10.56.5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" y="2921230"/>
            <a:ext cx="3543300" cy="2827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878946" y="1140830"/>
            <a:ext cx="6493124" cy="1208023"/>
          </a:xfrm>
          <a:prstGeom prst="rect">
            <a:avLst/>
          </a:prstGeom>
          <a:solidFill>
            <a:srgbClr val="FFFF00"/>
          </a:solidFill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>
              <a:spcAft>
                <a:spcPts val="450"/>
              </a:spcAft>
            </a:pPr>
            <a:r>
              <a:rPr lang="en-US" altLang="en-US" sz="1500" i="1" dirty="0"/>
              <a:t>R</a:t>
            </a:r>
            <a:r>
              <a:rPr lang="en-US" altLang="en-US" sz="1500" baseline="-25000" dirty="0"/>
              <a:t>AA </a:t>
            </a:r>
            <a:r>
              <a:rPr lang="en-US" altLang="en-US" sz="1500" dirty="0"/>
              <a:t>(D-meson) ~ </a:t>
            </a:r>
            <a:r>
              <a:rPr lang="en-US" altLang="en-US" sz="1500" i="1" dirty="0"/>
              <a:t>R</a:t>
            </a:r>
            <a:r>
              <a:rPr lang="en-US" altLang="en-US" sz="1500" baseline="-25000" dirty="0"/>
              <a:t>AA</a:t>
            </a:r>
            <a:r>
              <a:rPr lang="en-US" altLang="en-US" sz="1500" dirty="0"/>
              <a:t> (h) at high </a:t>
            </a:r>
            <a:r>
              <a:rPr lang="en-US" altLang="en-US" sz="1500" i="1" dirty="0" err="1"/>
              <a:t>p</a:t>
            </a:r>
            <a:r>
              <a:rPr lang="en-US" altLang="en-US" sz="1500" baseline="-25000" dirty="0" err="1"/>
              <a:t>T</a:t>
            </a:r>
            <a:r>
              <a:rPr lang="en-US" altLang="en-US" sz="1500" dirty="0"/>
              <a:t> ~&gt; 4 GeV/c </a:t>
            </a:r>
          </a:p>
          <a:p>
            <a:pPr marL="257175" indent="-257175">
              <a:spcAft>
                <a:spcPts val="450"/>
              </a:spcAft>
              <a:buFont typeface="Arial" charset="0"/>
              <a:buChar char="•"/>
            </a:pPr>
            <a:r>
              <a:rPr lang="en-US" altLang="en-US" sz="1500" dirty="0"/>
              <a:t>significant suppression of charmed hadron </a:t>
            </a:r>
            <a:r>
              <a:rPr lang="en-US" altLang="en-US" sz="1500" i="1" dirty="0"/>
              <a:t>R</a:t>
            </a:r>
            <a:r>
              <a:rPr lang="en-US" altLang="en-US" sz="1500" baseline="-25000" dirty="0"/>
              <a:t>AA</a:t>
            </a:r>
            <a:r>
              <a:rPr lang="en-US" altLang="en-US" sz="1500" dirty="0"/>
              <a:t> in central A+A collisions</a:t>
            </a:r>
          </a:p>
          <a:p>
            <a:pPr marL="257175" indent="-257175">
              <a:spcAft>
                <a:spcPts val="450"/>
              </a:spcAft>
              <a:buFont typeface="Arial" charset="0"/>
              <a:buChar char="•"/>
            </a:pPr>
            <a:r>
              <a:rPr lang="en-US" altLang="en-US" sz="1500" dirty="0"/>
              <a:t>strong charm-medium interactions </a:t>
            </a:r>
          </a:p>
          <a:p>
            <a:pPr marL="257175" indent="-257175">
              <a:spcAft>
                <a:spcPts val="450"/>
              </a:spcAft>
              <a:buFont typeface="Arial" charset="0"/>
              <a:buChar char="•"/>
            </a:pPr>
            <a:r>
              <a:rPr lang="en-US" altLang="en-US" sz="1500" dirty="0"/>
              <a:t>mass effect important at low </a:t>
            </a:r>
            <a:r>
              <a:rPr lang="en-US" altLang="en-US" sz="1500" dirty="0" err="1"/>
              <a:t>pT</a:t>
            </a:r>
            <a:r>
              <a:rPr lang="en-US" altLang="en-US" sz="1500" dirty="0"/>
              <a:t>, dead-cone effects?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5B4F9-F389-8F41-8B98-BD47AF45C755}" type="datetime1">
              <a:rPr lang="en-US" smtClean="0"/>
              <a:t>10/29/17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HF Workshop @LBNL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1187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933" y="311701"/>
            <a:ext cx="7886700" cy="994172"/>
          </a:xfrm>
        </p:spPr>
        <p:txBody>
          <a:bodyPr/>
          <a:lstStyle/>
          <a:p>
            <a:r>
              <a:rPr lang="en-US" dirty="0" smtClean="0"/>
              <a:t>What do we know? - Charm</a:t>
            </a:r>
            <a:endParaRPr lang="en-US" dirty="0"/>
          </a:p>
        </p:txBody>
      </p:sp>
      <p:pic>
        <p:nvPicPr>
          <p:cNvPr id="7" name="Picture 7" descr="v2CompareWithData_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1" y="2743939"/>
            <a:ext cx="3765884" cy="2680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D0v2_LHC_QM17_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283" y="2743939"/>
            <a:ext cx="3721580" cy="2680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1184443" y="1365063"/>
            <a:ext cx="4341253" cy="913070"/>
          </a:xfrm>
          <a:prstGeom prst="rect">
            <a:avLst/>
          </a:prstGeom>
          <a:solidFill>
            <a:srgbClr val="FFFF00"/>
          </a:solidFill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>
              <a:spcAft>
                <a:spcPts val="450"/>
              </a:spcAft>
              <a:buFont typeface="Arial" charset="0"/>
              <a:buChar char="•"/>
            </a:pPr>
            <a:r>
              <a:rPr lang="en-US" altLang="en-US" sz="1500" dirty="0"/>
              <a:t> </a:t>
            </a:r>
            <a:r>
              <a:rPr lang="en-US" altLang="en-US" sz="1500" i="1" dirty="0"/>
              <a:t>v</a:t>
            </a:r>
            <a:r>
              <a:rPr lang="en-US" altLang="en-US" sz="1500" baseline="-25000" dirty="0"/>
              <a:t>2</a:t>
            </a:r>
            <a:r>
              <a:rPr lang="en-US" altLang="en-US" sz="1500" dirty="0"/>
              <a:t> of </a:t>
            </a:r>
            <a:r>
              <a:rPr lang="en-US" altLang="en-US" sz="1500" i="1" dirty="0"/>
              <a:t>D</a:t>
            </a:r>
            <a:r>
              <a:rPr lang="en-US" altLang="en-US" sz="1500" baseline="30000" dirty="0"/>
              <a:t>0</a:t>
            </a:r>
            <a:r>
              <a:rPr lang="en-US" altLang="en-US" sz="1500" dirty="0"/>
              <a:t> follows the same trend as light hadrons</a:t>
            </a:r>
          </a:p>
          <a:p>
            <a:pPr>
              <a:spcAft>
                <a:spcPts val="450"/>
              </a:spcAft>
              <a:buFont typeface="Arial" charset="0"/>
              <a:buChar char="•"/>
            </a:pPr>
            <a:r>
              <a:rPr lang="en-US" altLang="en-US" sz="1500" dirty="0"/>
              <a:t> Charm quarks flow the same as light quarks</a:t>
            </a:r>
          </a:p>
          <a:p>
            <a:pPr>
              <a:spcAft>
                <a:spcPts val="450"/>
              </a:spcAft>
              <a:buFont typeface="Arial" charset="0"/>
              <a:buChar char="•"/>
            </a:pPr>
            <a:r>
              <a:rPr lang="en-US" altLang="en-US" sz="1500" dirty="0"/>
              <a:t> Strong coupling to medium at low </a:t>
            </a:r>
            <a:r>
              <a:rPr lang="en-US" altLang="en-US" sz="1500" dirty="0" err="1"/>
              <a:t>pT</a:t>
            </a:r>
            <a:r>
              <a:rPr lang="en-US" altLang="en-US" sz="1500" dirty="0"/>
              <a:t>?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88B97-BEE5-954D-877C-BA54223B1782}" type="datetime1">
              <a:rPr lang="en-US" smtClean="0"/>
              <a:t>10/29/17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HF Workshop @LBNL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4282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463227"/>
            <a:ext cx="7886700" cy="994172"/>
          </a:xfrm>
        </p:spPr>
        <p:txBody>
          <a:bodyPr/>
          <a:lstStyle/>
          <a:p>
            <a:r>
              <a:rPr lang="en-US" dirty="0" smtClean="0"/>
              <a:t>What do we know? - Beauty</a:t>
            </a:r>
            <a:endParaRPr lang="en-US" dirty="0"/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693799" y="1643414"/>
            <a:ext cx="4100803" cy="618118"/>
          </a:xfrm>
          <a:prstGeom prst="rect">
            <a:avLst/>
          </a:prstGeom>
          <a:solidFill>
            <a:srgbClr val="FFFF00"/>
          </a:solidFill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>
              <a:spcAft>
                <a:spcPts val="450"/>
              </a:spcAft>
              <a:buFont typeface="Arial" charset="0"/>
              <a:buChar char="•"/>
            </a:pPr>
            <a:r>
              <a:rPr lang="en-US" altLang="en-US" sz="1350" dirty="0"/>
              <a:t> </a:t>
            </a:r>
            <a:r>
              <a:rPr lang="en-US" altLang="en-US" sz="1500" i="1" dirty="0"/>
              <a:t>R</a:t>
            </a:r>
            <a:r>
              <a:rPr lang="en-US" altLang="en-US" sz="1500" baseline="-25000" dirty="0"/>
              <a:t>AA </a:t>
            </a:r>
            <a:r>
              <a:rPr lang="en-US" altLang="en-US" sz="1500" dirty="0"/>
              <a:t>(B-&gt;e) &gt; </a:t>
            </a:r>
            <a:r>
              <a:rPr lang="en-US" altLang="en-US" sz="1500" i="1" dirty="0"/>
              <a:t>R</a:t>
            </a:r>
            <a:r>
              <a:rPr lang="en-US" altLang="en-US" sz="1500" baseline="-25000" dirty="0"/>
              <a:t>AA</a:t>
            </a:r>
            <a:r>
              <a:rPr lang="en-US" altLang="en-US" sz="1500" dirty="0"/>
              <a:t> (D-&gt;e, h) @low </a:t>
            </a:r>
            <a:r>
              <a:rPr lang="en-US" altLang="en-US" sz="1500" dirty="0" err="1"/>
              <a:t>pT</a:t>
            </a:r>
            <a:endParaRPr lang="en-US" altLang="en-US" sz="1500" dirty="0"/>
          </a:p>
          <a:p>
            <a:pPr>
              <a:spcAft>
                <a:spcPts val="450"/>
              </a:spcAft>
              <a:buFont typeface="Arial" charset="0"/>
              <a:buChar char="•"/>
            </a:pPr>
            <a:r>
              <a:rPr lang="en-US" altLang="en-US" sz="1500" i="1" dirty="0"/>
              <a:t> B</a:t>
            </a:r>
            <a:r>
              <a:rPr lang="en-US" altLang="en-US" sz="1500" baseline="30000" dirty="0"/>
              <a:t>+</a:t>
            </a:r>
            <a:r>
              <a:rPr lang="en-US" altLang="en-US" sz="1500" dirty="0"/>
              <a:t> &amp; b-jet ~ light hadrons &amp; charm @high </a:t>
            </a:r>
            <a:r>
              <a:rPr lang="en-US" altLang="en-US" sz="1500" dirty="0" err="1"/>
              <a:t>pT</a:t>
            </a:r>
            <a:endParaRPr lang="en-US" altLang="en-US" sz="1500" dirty="0"/>
          </a:p>
        </p:txBody>
      </p:sp>
      <p:pic>
        <p:nvPicPr>
          <p:cNvPr id="14" name="Picture 10" descr="Screen Shot 2017-02-09 at 8.58.3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895" y="2690020"/>
            <a:ext cx="3263464" cy="2708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41433" y="2714083"/>
            <a:ext cx="3022874" cy="2787356"/>
            <a:chOff x="798175" y="2443693"/>
            <a:chExt cx="4864687" cy="3964899"/>
          </a:xfrm>
        </p:grpSpPr>
        <p:grpSp>
          <p:nvGrpSpPr>
            <p:cNvPr id="10" name="Group 2"/>
            <p:cNvGrpSpPr>
              <a:grpSpLocks/>
            </p:cNvGrpSpPr>
            <p:nvPr/>
          </p:nvGrpSpPr>
          <p:grpSpPr bwMode="auto">
            <a:xfrm>
              <a:off x="798175" y="2443693"/>
              <a:ext cx="4864687" cy="3964899"/>
              <a:chOff x="5410200" y="1143001"/>
              <a:chExt cx="3232014" cy="2958192"/>
            </a:xfrm>
          </p:grpSpPr>
          <p:pic>
            <p:nvPicPr>
              <p:cNvPr id="11" name="Picture 9" descr="Screen Shot 2017-02-07 at 1.42.28 PM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10200" y="1143001"/>
                <a:ext cx="3200400" cy="25513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10" descr="Screen Shot 2017-02-07 at 1.42.39 PM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79271" y="3733800"/>
                <a:ext cx="2862943" cy="3673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5" name="TextBox 14"/>
            <p:cNvSpPr txBox="1">
              <a:spLocks noChangeArrowheads="1"/>
            </p:cNvSpPr>
            <p:nvPr/>
          </p:nvSpPr>
          <p:spPr bwMode="auto">
            <a:xfrm>
              <a:off x="4332578" y="2817689"/>
              <a:ext cx="1308424" cy="3119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825" i="1" dirty="0"/>
                <a:t>STAR, QM17</a:t>
              </a:r>
            </a:p>
          </p:txBody>
        </p:sp>
      </p:grpSp>
      <p:pic>
        <p:nvPicPr>
          <p:cNvPr id="16" name="Picture 11" descr="Screen Shot 2017-02-08 at 12.53.23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457" y="2714083"/>
            <a:ext cx="2702291" cy="2567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590452" y="1457399"/>
            <a:ext cx="3220882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solidFill>
                  <a:srgbClr val="FF0000"/>
                </a:solidFill>
              </a:rPr>
              <a:t>Highly desired: </a:t>
            </a:r>
          </a:p>
          <a:p>
            <a:r>
              <a:rPr lang="en-US" sz="2100" dirty="0">
                <a:solidFill>
                  <a:srgbClr val="FF0000"/>
                </a:solidFill>
              </a:rPr>
              <a:t>precision measurements of </a:t>
            </a:r>
          </a:p>
          <a:p>
            <a:r>
              <a:rPr lang="en-US" sz="2100" dirty="0">
                <a:solidFill>
                  <a:srgbClr val="FF0000"/>
                </a:solidFill>
              </a:rPr>
              <a:t>B </a:t>
            </a:r>
            <a:r>
              <a:rPr lang="en-US" sz="2100" dirty="0" smtClean="0">
                <a:solidFill>
                  <a:srgbClr val="FF0000"/>
                </a:solidFill>
              </a:rPr>
              <a:t>@low </a:t>
            </a:r>
            <a:r>
              <a:rPr lang="en-US" sz="2100" dirty="0" err="1">
                <a:solidFill>
                  <a:srgbClr val="FF0000"/>
                </a:solidFill>
              </a:rPr>
              <a:t>pT</a:t>
            </a:r>
            <a:r>
              <a:rPr lang="en-US" sz="2100" dirty="0">
                <a:solidFill>
                  <a:srgbClr val="FF0000"/>
                </a:solidFill>
              </a:rPr>
              <a:t> ~&lt; 50GeV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C0DDD-207F-0947-A4A5-BF25D1C1BF69}" type="datetime1">
              <a:rPr lang="en-US" smtClean="0"/>
              <a:t>10/29/17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HF Workshop @LBNL</a:t>
            </a: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0733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0" y="338514"/>
            <a:ext cx="9144000" cy="636173"/>
          </a:xfrm>
        </p:spPr>
        <p:txBody>
          <a:bodyPr>
            <a:noAutofit/>
          </a:bodyPr>
          <a:lstStyle/>
          <a:p>
            <a:r>
              <a:rPr lang="en-US" sz="3600" dirty="0" smtClean="0"/>
              <a:t>MVTX:MAPS-based </a:t>
            </a:r>
            <a:r>
              <a:rPr lang="en-US" sz="3600" dirty="0"/>
              <a:t>Vertex Detector </a:t>
            </a:r>
            <a:r>
              <a:rPr lang="en-US" sz="3600" dirty="0" smtClean="0"/>
              <a:t>for sPHENIX</a:t>
            </a:r>
            <a:endParaRPr lang="en-US" sz="3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41FDD9-D472-E34F-9FC8-30754FA143A8}" type="datetime1">
              <a:rPr lang="en-US" smtClean="0"/>
              <a:t>10/29/17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HF Workshop @LBNL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68997-1228-B644-96C5-49F0937B56CD}" type="slidenum">
              <a:rPr lang="en-US" smtClean="0"/>
              <a:t>8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3" t="39796" r="9047" b="25204"/>
          <a:stretch/>
        </p:blipFill>
        <p:spPr bwMode="auto">
          <a:xfrm>
            <a:off x="4510386" y="2265221"/>
            <a:ext cx="3366580" cy="1545833"/>
          </a:xfrm>
          <a:prstGeom prst="rect">
            <a:avLst/>
          </a:prstGeom>
          <a:noFill/>
          <a:ln w="38100">
            <a:solidFill>
              <a:srgbClr val="0099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99" t="62551" r="10102" b="19592"/>
          <a:stretch/>
        </p:blipFill>
        <p:spPr bwMode="auto">
          <a:xfrm>
            <a:off x="4520121" y="3925352"/>
            <a:ext cx="3366580" cy="793353"/>
          </a:xfrm>
          <a:prstGeom prst="rect">
            <a:avLst/>
          </a:prstGeom>
          <a:noFill/>
          <a:ln w="28575">
            <a:solidFill>
              <a:srgbClr val="0099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014269" y="1246343"/>
            <a:ext cx="73486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A separate upgrade project for the </a:t>
            </a:r>
            <a:r>
              <a:rPr lang="en-US" sz="2000">
                <a:solidFill>
                  <a:srgbClr val="FF0000"/>
                </a:solidFill>
              </a:rPr>
              <a:t>baseline </a:t>
            </a:r>
            <a:r>
              <a:rPr lang="en-US" sz="2000" smtClean="0">
                <a:solidFill>
                  <a:srgbClr val="FF0000"/>
                </a:solidFill>
              </a:rPr>
              <a:t>sPHENIX: </a:t>
            </a:r>
            <a:r>
              <a:rPr lang="en-US" sz="2000" b="1" dirty="0">
                <a:solidFill>
                  <a:srgbClr val="FF0000"/>
                </a:solidFill>
              </a:rPr>
              <a:t>Jet + B-tagging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10386" y="4961717"/>
            <a:ext cx="3366580" cy="692497"/>
          </a:xfrm>
          <a:prstGeom prst="rect">
            <a:avLst/>
          </a:prstGeom>
          <a:solidFill>
            <a:schemeClr val="bg1"/>
          </a:solidFill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 </a:t>
            </a:r>
            <a:r>
              <a:rPr lang="en-US" sz="1500" dirty="0"/>
              <a:t>Parallel Activities</a:t>
            </a:r>
          </a:p>
          <a:p>
            <a:pPr marL="214313" indent="-214313">
              <a:buFontTx/>
              <a:buChar char="-"/>
            </a:pPr>
            <a:r>
              <a:rPr lang="en-US" sz="1200" dirty="0">
                <a:solidFill>
                  <a:srgbClr val="FF0000"/>
                </a:solidFill>
              </a:rPr>
              <a:t>MAPS-based Vertex Detector  (MVTX)</a:t>
            </a:r>
          </a:p>
          <a:p>
            <a:pPr marL="214313" indent="-214313">
              <a:buFontTx/>
              <a:buChar char="-"/>
            </a:pPr>
            <a:r>
              <a:rPr lang="en-US" sz="1200" dirty="0"/>
              <a:t>Intermediate Silicon Strip Tracker (INTT)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067676" y="2105025"/>
            <a:ext cx="77457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accent1">
                    <a:lumMod val="75000"/>
                  </a:schemeClr>
                </a:solidFill>
              </a:rPr>
              <a:t>Baseline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067675" y="4961716"/>
            <a:ext cx="85446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</a:rPr>
              <a:t>Upgrades</a:t>
            </a:r>
          </a:p>
        </p:txBody>
      </p:sp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9" t="3407" r="5452" b="2521"/>
          <a:stretch>
            <a:fillRect/>
          </a:stretch>
        </p:blipFill>
        <p:spPr bwMode="auto">
          <a:xfrm>
            <a:off x="438150" y="1994641"/>
            <a:ext cx="3176382" cy="3565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Connector 15"/>
          <p:cNvCxnSpPr/>
          <p:nvPr/>
        </p:nvCxnSpPr>
        <p:spPr>
          <a:xfrm>
            <a:off x="1905001" y="3743325"/>
            <a:ext cx="2537114" cy="153072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664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710218" y="196003"/>
            <a:ext cx="5526726" cy="66855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MVTX Proposal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5A5E8-67A0-9944-9B2D-7B7B42C78491}" type="datetime1">
              <a:rPr lang="en-US" smtClean="0"/>
              <a:t>10/29/17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HF Workshop @LBNL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9</a:t>
            </a:fld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6027291" y="2055558"/>
            <a:ext cx="2507109" cy="3658522"/>
            <a:chOff x="5249074" y="1144588"/>
            <a:chExt cx="3513926" cy="4785796"/>
          </a:xfrm>
        </p:grpSpPr>
        <p:grpSp>
          <p:nvGrpSpPr>
            <p:cNvPr id="23" name="Group 22"/>
            <p:cNvGrpSpPr/>
            <p:nvPr/>
          </p:nvGrpSpPr>
          <p:grpSpPr>
            <a:xfrm>
              <a:off x="5249074" y="1144588"/>
              <a:ext cx="3513926" cy="4785796"/>
              <a:chOff x="181774" y="1570554"/>
              <a:chExt cx="3513926" cy="478579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1774" y="1570554"/>
                <a:ext cx="3513926" cy="2068910"/>
              </a:xfrm>
              <a:prstGeom prst="rect">
                <a:avLst/>
              </a:prstGeom>
              <a:noFill/>
              <a:ln>
                <a:noFill/>
              </a:ln>
              <a:extLst/>
            </p:spPr>
          </p:pic>
          <p:grpSp>
            <p:nvGrpSpPr>
              <p:cNvPr id="22" name="Group 21"/>
              <p:cNvGrpSpPr/>
              <p:nvPr/>
            </p:nvGrpSpPr>
            <p:grpSpPr>
              <a:xfrm>
                <a:off x="190500" y="2692400"/>
                <a:ext cx="3505200" cy="3663950"/>
                <a:chOff x="190500" y="2692400"/>
                <a:chExt cx="3505200" cy="3663950"/>
              </a:xfrm>
            </p:grpSpPr>
            <p:grpSp>
              <p:nvGrpSpPr>
                <p:cNvPr id="11" name="Group 10"/>
                <p:cNvGrpSpPr/>
                <p:nvPr/>
              </p:nvGrpSpPr>
              <p:grpSpPr>
                <a:xfrm>
                  <a:off x="190500" y="4070350"/>
                  <a:ext cx="3505200" cy="2286000"/>
                  <a:chOff x="4343400" y="990600"/>
                  <a:chExt cx="3818732" cy="2590800"/>
                </a:xfrm>
              </p:grpSpPr>
              <p:pic>
                <p:nvPicPr>
                  <p:cNvPr id="12" name="Picture 11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4343400" y="990600"/>
                    <a:ext cx="3818732" cy="2590800"/>
                  </a:xfrm>
                  <a:prstGeom prst="rect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</p:pic>
              <p:sp>
                <p:nvSpPr>
                  <p:cNvPr id="13" name="Rectangle 12"/>
                  <p:cNvSpPr/>
                  <p:nvPr/>
                </p:nvSpPr>
                <p:spPr>
                  <a:xfrm>
                    <a:off x="5791200" y="3436299"/>
                    <a:ext cx="1143000" cy="145101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14" name="Rectangle 13"/>
                  <p:cNvSpPr/>
                  <p:nvPr/>
                </p:nvSpPr>
                <p:spPr>
                  <a:xfrm>
                    <a:off x="7924800" y="3360099"/>
                    <a:ext cx="228600" cy="221301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</p:grpSp>
            <p:cxnSp>
              <p:nvCxnSpPr>
                <p:cNvPr id="16" name="Straight Connector 15"/>
                <p:cNvCxnSpPr/>
                <p:nvPr/>
              </p:nvCxnSpPr>
              <p:spPr>
                <a:xfrm flipH="1">
                  <a:off x="196850" y="2692400"/>
                  <a:ext cx="1797050" cy="134620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8" name="Straight Connector 17"/>
            <p:cNvCxnSpPr/>
            <p:nvPr/>
          </p:nvCxnSpPr>
          <p:spPr>
            <a:xfrm>
              <a:off x="7418465" y="2170668"/>
              <a:ext cx="1344535" cy="145415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6128517" y="1344526"/>
            <a:ext cx="156857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ALICE ITS Upgrade:</a:t>
            </a:r>
          </a:p>
          <a:p>
            <a:r>
              <a:rPr lang="en-US" sz="1350" dirty="0"/>
              <a:t>Inner Barrel Tracker</a:t>
            </a:r>
          </a:p>
        </p:txBody>
      </p:sp>
      <p:grpSp>
        <p:nvGrpSpPr>
          <p:cNvPr id="26" name="Group 112"/>
          <p:cNvGrpSpPr/>
          <p:nvPr/>
        </p:nvGrpSpPr>
        <p:grpSpPr>
          <a:xfrm>
            <a:off x="863600" y="3818302"/>
            <a:ext cx="2922213" cy="2252297"/>
            <a:chOff x="7365933" y="522575"/>
            <a:chExt cx="3771955" cy="2985255"/>
          </a:xfrm>
        </p:grpSpPr>
        <p:pic>
          <p:nvPicPr>
            <p:cNvPr id="27" name="Screen Shot 2015-11-03 at 1.34.37 PM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/>
            <a:stretch>
              <a:fillRect/>
            </a:stretch>
          </p:blipFill>
          <p:spPr>
            <a:xfrm>
              <a:off x="7365933" y="556092"/>
              <a:ext cx="3771955" cy="2951738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  <p:sp>
          <p:nvSpPr>
            <p:cNvPr id="28" name="Shape 111"/>
            <p:cNvSpPr/>
            <p:nvPr/>
          </p:nvSpPr>
          <p:spPr>
            <a:xfrm>
              <a:off x="8073792" y="522575"/>
              <a:ext cx="2278745" cy="4046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1400" b="1">
                  <a:solidFill>
                    <a:srgbClr val="000000"/>
                  </a:solidFill>
                </a:defRPr>
              </a:lvl1pPr>
            </a:lstStyle>
            <a:p>
              <a:r>
                <a:rPr lang="en-US" sz="1050" dirty="0"/>
                <a:t>sPHENIX </a:t>
              </a:r>
              <a:r>
                <a:rPr sz="1050" dirty="0"/>
                <a:t>Inner Trackin</a:t>
              </a:r>
              <a:r>
                <a:rPr lang="en-US" sz="1050" dirty="0"/>
                <a:t>g</a:t>
              </a:r>
              <a:endParaRPr sz="1050" dirty="0"/>
            </a:p>
          </p:txBody>
        </p:sp>
      </p:grpSp>
      <p:sp>
        <p:nvSpPr>
          <p:cNvPr id="42" name="Left Arrow 41"/>
          <p:cNvSpPr/>
          <p:nvPr/>
        </p:nvSpPr>
        <p:spPr>
          <a:xfrm>
            <a:off x="3924986" y="4165322"/>
            <a:ext cx="1516353" cy="1381553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rgbClr val="000000"/>
                </a:solidFill>
              </a:rPr>
              <a:t>Adapt ITS/IB</a:t>
            </a:r>
          </a:p>
          <a:p>
            <a:r>
              <a:rPr lang="en-US" sz="1050" dirty="0">
                <a:solidFill>
                  <a:srgbClr val="FF0000"/>
                </a:solidFill>
              </a:rPr>
              <a:t>   </a:t>
            </a:r>
            <a:r>
              <a:rPr lang="en-US" sz="1050" dirty="0">
                <a:solidFill>
                  <a:srgbClr val="FFFF00"/>
                </a:solidFill>
              </a:rPr>
              <a:t>- Min. Risks</a:t>
            </a:r>
          </a:p>
          <a:p>
            <a:r>
              <a:rPr lang="en-US" sz="1050" dirty="0">
                <a:solidFill>
                  <a:srgbClr val="FFFF00"/>
                </a:solidFill>
              </a:rPr>
              <a:t>   - Max. Phys.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01664" y="1817615"/>
            <a:ext cx="1656187" cy="7848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500" i="1" dirty="0"/>
              <a:t>Major challenges:</a:t>
            </a:r>
          </a:p>
          <a:p>
            <a:r>
              <a:rPr lang="en-US" sz="1500" dirty="0"/>
              <a:t>- Readout</a:t>
            </a:r>
          </a:p>
          <a:p>
            <a:r>
              <a:rPr lang="en-US" sz="1500" dirty="0"/>
              <a:t>- Mechanics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91259" y="3425868"/>
            <a:ext cx="144302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FF0000"/>
                </a:solidFill>
              </a:rPr>
              <a:t>R = 23/32/39 mm</a:t>
            </a:r>
          </a:p>
          <a:p>
            <a:r>
              <a:rPr lang="en-US" sz="1350" b="1" dirty="0">
                <a:solidFill>
                  <a:srgbClr val="FF0000"/>
                </a:solidFill>
              </a:rPr>
              <a:t>Z = 271 mm</a:t>
            </a:r>
          </a:p>
        </p:txBody>
      </p:sp>
      <p:pic>
        <p:nvPicPr>
          <p:cNvPr id="33" name="Picture 8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9" t="3407" r="5452" b="2521"/>
          <a:stretch>
            <a:fillRect/>
          </a:stretch>
        </p:blipFill>
        <p:spPr bwMode="auto">
          <a:xfrm>
            <a:off x="1044639" y="1067531"/>
            <a:ext cx="2415068" cy="271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" name="Group 33"/>
          <p:cNvGrpSpPr/>
          <p:nvPr/>
        </p:nvGrpSpPr>
        <p:grpSpPr>
          <a:xfrm>
            <a:off x="1354922" y="2373516"/>
            <a:ext cx="1438370" cy="1564302"/>
            <a:chOff x="1174750" y="2400300"/>
            <a:chExt cx="1516703" cy="1605523"/>
          </a:xfrm>
        </p:grpSpPr>
        <p:cxnSp>
          <p:nvCxnSpPr>
            <p:cNvPr id="35" name="Straight Connector 34"/>
            <p:cNvCxnSpPr/>
            <p:nvPr/>
          </p:nvCxnSpPr>
          <p:spPr>
            <a:xfrm>
              <a:off x="1993900" y="2400300"/>
              <a:ext cx="697553" cy="1605523"/>
            </a:xfrm>
            <a:prstGeom prst="line">
              <a:avLst/>
            </a:prstGeom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H="1">
              <a:off x="1174750" y="2400300"/>
              <a:ext cx="711200" cy="1605523"/>
            </a:xfrm>
            <a:prstGeom prst="line">
              <a:avLst/>
            </a:prstGeom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51696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3423</TotalTime>
  <Words>2140</Words>
  <Application>Microsoft Macintosh PowerPoint</Application>
  <PresentationFormat>On-screen Show (4:3)</PresentationFormat>
  <Paragraphs>562</Paragraphs>
  <Slides>34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34</vt:i4>
      </vt:variant>
    </vt:vector>
  </HeadingPairs>
  <TitlesOfParts>
    <vt:vector size="48" baseType="lpstr">
      <vt:lpstr>Calibri</vt:lpstr>
      <vt:lpstr>Calibri Light</vt:lpstr>
      <vt:lpstr>Helvetica</vt:lpstr>
      <vt:lpstr>Mangal</vt:lpstr>
      <vt:lpstr>ＭＳ Ｐゴシック</vt:lpstr>
      <vt:lpstr>宋体</vt:lpstr>
      <vt:lpstr>Arial</vt:lpstr>
      <vt:lpstr>Symbol</vt:lpstr>
      <vt:lpstr>Times New Roman</vt:lpstr>
      <vt:lpstr>Wingdings</vt:lpstr>
      <vt:lpstr>Office Theme</vt:lpstr>
      <vt:lpstr>Equation</vt:lpstr>
      <vt:lpstr>Microsoft Equation</vt:lpstr>
      <vt:lpstr>Adobe Photoshop Image</vt:lpstr>
      <vt:lpstr>sPHENIX MVTX Upgrade</vt:lpstr>
      <vt:lpstr>Outline</vt:lpstr>
      <vt:lpstr>sPHENIX – the Next Generation HI Experiment @RHIC</vt:lpstr>
      <vt:lpstr>Heavy Quarks - Unique Probe of QGP</vt:lpstr>
      <vt:lpstr>What do we know? - Charm</vt:lpstr>
      <vt:lpstr>What do we know? - Charm</vt:lpstr>
      <vt:lpstr>What do we know? - Beauty</vt:lpstr>
      <vt:lpstr>MVTX:MAPS-based Vertex Detector for sPHENIX</vt:lpstr>
      <vt:lpstr>MVTX Proposal</vt:lpstr>
      <vt:lpstr>ALPIDE Timing &amp; Trigger Latency</vt:lpstr>
      <vt:lpstr>sPHENIX MVTX vs ALICE ITS/IB Specifications  from ALICE ITS Upgrade &amp; sPHENIX design </vt:lpstr>
      <vt:lpstr>RHIC Multi-Year Plan:  sPHENIX 2022-2026+</vt:lpstr>
      <vt:lpstr>MVTX Proposal Status</vt:lpstr>
      <vt:lpstr>MVTX Readout and Control R&amp;D at LANL</vt:lpstr>
      <vt:lpstr>R&amp;D at LANL</vt:lpstr>
      <vt:lpstr>Simulation for b-jet and B-meson in sPHENIX</vt:lpstr>
      <vt:lpstr>Physics Channels: Open Charm and Beauty</vt:lpstr>
      <vt:lpstr>Tracking Performance with Full GEANT</vt:lpstr>
      <vt:lpstr>B-jet tagging</vt:lpstr>
      <vt:lpstr>B –hadron Tagging </vt:lpstr>
      <vt:lpstr>MVTX – Bring sPHENIX to a New Horizon</vt:lpstr>
      <vt:lpstr>PowerPoint Presentation</vt:lpstr>
      <vt:lpstr>Monolithic-Active-Pixel-Sensors (MAPS) The next Generation State of the Art Pixel Tracker</vt:lpstr>
      <vt:lpstr>Funding &amp; Schedule</vt:lpstr>
      <vt:lpstr>Scope of the MVTX Project</vt:lpstr>
      <vt:lpstr>LDRD – MVTX Key Tasks/Milestones </vt:lpstr>
      <vt:lpstr>Detector Assembly</vt:lpstr>
      <vt:lpstr>System Integration</vt:lpstr>
      <vt:lpstr>Project Tasks and Timeline</vt:lpstr>
      <vt:lpstr>Summary </vt:lpstr>
      <vt:lpstr>Exciting Science</vt:lpstr>
      <vt:lpstr>B-jet/B-hadron Tagging in sPHENIX</vt:lpstr>
      <vt:lpstr>LDRD+MVTX Schedule &amp; Milestones </vt:lpstr>
      <vt:lpstr>sPHENIX MAPS-based Vertex Detector (MVTX)</vt:lpstr>
    </vt:vector>
  </TitlesOfParts>
  <Company/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Ming Liu</cp:lastModifiedBy>
  <cp:revision>102</cp:revision>
  <cp:lastPrinted>2017-10-27T16:30:17Z</cp:lastPrinted>
  <dcterms:created xsi:type="dcterms:W3CDTF">2017-10-23T21:53:46Z</dcterms:created>
  <dcterms:modified xsi:type="dcterms:W3CDTF">2017-10-29T19:23:56Z</dcterms:modified>
</cp:coreProperties>
</file>