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69" r:id="rId3"/>
    <p:sldId id="258" r:id="rId4"/>
    <p:sldId id="257" r:id="rId5"/>
    <p:sldId id="263" r:id="rId6"/>
    <p:sldId id="259" r:id="rId7"/>
    <p:sldId id="261" r:id="rId8"/>
    <p:sldId id="262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39D76-28D1-5A48-B174-3105B3D313F9}" type="datetimeFigureOut">
              <a:rPr lang="en-US" smtClean="0"/>
              <a:t>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9BE2A-F978-014D-B268-F2DE4C1D2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9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C73A3-755B-894D-B3C5-FBEF525A6ACC}" type="datetimeFigureOut">
              <a:rPr lang="en-US" smtClean="0"/>
              <a:t>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7CEF1-5E31-4140-A58B-94B582C4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883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F536-FAAF-314E-AF91-CFD7F7052C84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4CBE-796F-5643-9787-861F2846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5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76E3-9877-6444-8066-5B1762CC9D61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4CBE-796F-5643-9787-861F2846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AAB8-5BBE-6B4D-B370-8651195A00FE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4CBE-796F-5643-9787-861F2846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3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F63F-42A2-EA44-8F1B-1ADA976C8360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4CBE-796F-5643-9787-861F2846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1F2A-90B7-CB41-A056-6A404694204F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4CBE-796F-5643-9787-861F2846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6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C30F-DABC-8F41-804A-4AE49FD1E588}" type="datetime1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4CBE-796F-5643-9787-861F2846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7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01DA-BB86-B44E-A1CE-70A4AD3AD9E0}" type="datetime1">
              <a:rPr lang="en-US" smtClean="0"/>
              <a:t>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4CBE-796F-5643-9787-861F2846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7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4730-3264-5349-B089-5828844269B8}" type="datetime1">
              <a:rPr lang="en-US" smtClean="0"/>
              <a:t>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4CBE-796F-5643-9787-861F2846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5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ABEB-15D9-9443-B1DA-F459D6FBA63C}" type="datetime1">
              <a:rPr lang="en-US" smtClean="0"/>
              <a:t>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4CBE-796F-5643-9787-861F2846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4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760E-188A-DC40-937D-9092304EA876}" type="datetime1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4CBE-796F-5643-9787-861F2846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7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D4B5-9341-0949-AD20-E2CACFD5DD5C}" type="datetime1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4CBE-796F-5643-9787-861F2846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4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86110-4D11-674A-B4D2-C37CD4F2AB94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D4CBE-796F-5643-9787-861F2846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9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5" Type="http://schemas.openxmlformats.org/officeDocument/2006/relationships/image" Target="../media/image28.png"/><Relationship Id="rId6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5.emf"/><Relationship Id="rId7" Type="http://schemas.openxmlformats.org/officeDocument/2006/relationships/hyperlink" Target="https://indico.bnl.gov/conferenceDisplay.py?confId=1926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Goals of the </a:t>
            </a:r>
            <a:r>
              <a:rPr lang="en-US" dirty="0" err="1" smtClean="0"/>
              <a:t>Workfest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https://</a:t>
            </a:r>
            <a:r>
              <a:rPr lang="en-US" sz="2000" dirty="0" err="1"/>
              <a:t>indico.bnl.gov</a:t>
            </a:r>
            <a:r>
              <a:rPr lang="en-US" sz="2000" dirty="0"/>
              <a:t>/</a:t>
            </a:r>
            <a:r>
              <a:rPr lang="en-US" sz="2000" dirty="0" err="1"/>
              <a:t>conferenceDisplay.py?ovw</a:t>
            </a:r>
            <a:r>
              <a:rPr lang="en-US" sz="2000" dirty="0"/>
              <a:t>=</a:t>
            </a:r>
            <a:r>
              <a:rPr lang="en-US" sz="2000" dirty="0" err="1"/>
              <a:t>True&amp;confId</a:t>
            </a:r>
            <a:r>
              <a:rPr lang="en-US" sz="2000" dirty="0"/>
              <a:t>=2641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55" y="1323833"/>
            <a:ext cx="5213928" cy="515417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MAPS detector group </a:t>
            </a:r>
          </a:p>
          <a:p>
            <a:pPr lvl="1"/>
            <a:r>
              <a:rPr lang="en-US" dirty="0" smtClean="0"/>
              <a:t>Make significant progress on MAPS MIE proposal</a:t>
            </a:r>
          </a:p>
          <a:p>
            <a:pPr lvl="1"/>
            <a:r>
              <a:rPr lang="en-US" dirty="0" smtClean="0"/>
              <a:t>Update the cost and schedule to be ready for discussion with DOE in Feb budget meeting</a:t>
            </a:r>
          </a:p>
          <a:p>
            <a:pPr lvl="1"/>
            <a:r>
              <a:rPr lang="en-US" dirty="0" smtClean="0"/>
              <a:t>Develop additional physics cases for MAPS detector beyond </a:t>
            </a:r>
            <a:r>
              <a:rPr lang="en-US" dirty="0" err="1" smtClean="0"/>
              <a:t>sPHENIX</a:t>
            </a:r>
            <a:r>
              <a:rPr lang="en-US" dirty="0" smtClean="0"/>
              <a:t> scientific proposal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HF-jet topical group </a:t>
            </a:r>
          </a:p>
          <a:p>
            <a:pPr lvl="1"/>
            <a:r>
              <a:rPr lang="en-US" dirty="0" smtClean="0"/>
              <a:t>Produce near final </a:t>
            </a:r>
            <a:r>
              <a:rPr lang="en-US" i="1" dirty="0" err="1" smtClean="0"/>
              <a:t>b­</a:t>
            </a:r>
            <a:r>
              <a:rPr lang="en-US" dirty="0" err="1" smtClean="0"/>
              <a:t>jet</a:t>
            </a:r>
            <a:r>
              <a:rPr lang="en-US" dirty="0" smtClean="0"/>
              <a:t> tagging performance plot for MAPS proposal and QM2017 conference</a:t>
            </a:r>
          </a:p>
          <a:p>
            <a:pPr lvl="1"/>
            <a:r>
              <a:rPr lang="en-US" dirty="0" smtClean="0"/>
              <a:t>Advance the tracking detector simulation towards new baseline simulation configuration</a:t>
            </a:r>
          </a:p>
          <a:p>
            <a:pPr lvl="1"/>
            <a:r>
              <a:rPr lang="en-US" dirty="0" smtClean="0"/>
              <a:t>Develop B-meson simulations</a:t>
            </a:r>
          </a:p>
          <a:p>
            <a:pPr lvl="1"/>
            <a:endParaRPr lang="en-US" dirty="0"/>
          </a:p>
          <a:p>
            <a:r>
              <a:rPr lang="en-US" dirty="0" smtClean="0"/>
              <a:t>Well attended by experts, ~20+ people  </a:t>
            </a:r>
          </a:p>
          <a:p>
            <a:pPr lvl="1"/>
            <a:r>
              <a:rPr lang="en-US" dirty="0" smtClean="0"/>
              <a:t>BNL, LBNL, MIT, FSU, Colorado, GSU, NMSU, UCLA, LANL </a:t>
            </a:r>
          </a:p>
          <a:p>
            <a:endParaRPr lang="en-US" dirty="0" smtClean="0"/>
          </a:p>
          <a:p>
            <a:r>
              <a:rPr lang="en-US" dirty="0" smtClean="0"/>
              <a:t>Agenda</a:t>
            </a:r>
          </a:p>
          <a:p>
            <a:pPr lvl="1"/>
            <a:r>
              <a:rPr lang="en-US" dirty="0" smtClean="0"/>
              <a:t>Day-1: Intro and status reports, working sessions </a:t>
            </a:r>
            <a:endParaRPr lang="en-US" dirty="0"/>
          </a:p>
          <a:p>
            <a:pPr lvl="1"/>
            <a:r>
              <a:rPr lang="en-US" dirty="0"/>
              <a:t>Day-2: parallel </a:t>
            </a:r>
            <a:r>
              <a:rPr lang="en-US" dirty="0" smtClean="0"/>
              <a:t>working sessions – </a:t>
            </a:r>
            <a:r>
              <a:rPr lang="en-US" dirty="0" err="1" smtClean="0"/>
              <a:t>Sim</a:t>
            </a:r>
            <a:r>
              <a:rPr lang="en-US" dirty="0" smtClean="0"/>
              <a:t> and MIE</a:t>
            </a:r>
            <a:endParaRPr lang="en-US" dirty="0"/>
          </a:p>
          <a:p>
            <a:pPr lvl="1"/>
            <a:r>
              <a:rPr lang="en-US" dirty="0"/>
              <a:t>Day-3: parallel </a:t>
            </a:r>
            <a:r>
              <a:rPr lang="en-US" dirty="0" smtClean="0"/>
              <a:t>working sessions – </a:t>
            </a:r>
            <a:r>
              <a:rPr lang="en-US" dirty="0" err="1" smtClean="0"/>
              <a:t>Sim</a:t>
            </a:r>
            <a:r>
              <a:rPr lang="en-US" dirty="0" smtClean="0"/>
              <a:t> and MIE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2DE1-AC53-2945-B37A-DBED44E4340C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IMG_92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982" y="1508127"/>
            <a:ext cx="3128818" cy="2346614"/>
          </a:xfrm>
          <a:prstGeom prst="rect">
            <a:avLst/>
          </a:prstGeom>
        </p:spPr>
      </p:pic>
      <p:pic>
        <p:nvPicPr>
          <p:cNvPr id="8" name="Picture 7" descr="IMG_929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982" y="3900921"/>
            <a:ext cx="3128818" cy="234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2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91" y="1417638"/>
            <a:ext cx="3039302" cy="1828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Answering two main questions in this workfest: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dirty="0" smtClean="0"/>
              <a:t>How we do in HIJING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dirty="0" smtClean="0"/>
              <a:t>What if we use other technology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4B4B-4C84-814D-8660-BEC62796978D}" type="datetime1">
              <a:rPr lang="en-US" smtClean="0"/>
              <a:t>1/12/17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Ming Liu, sPHENIX Gen.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615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New plots from track counting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0" y="3962225"/>
            <a:ext cx="5090931" cy="2895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065" y="1076875"/>
            <a:ext cx="5072604" cy="28853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46438"/>
            <a:ext cx="1272834" cy="1272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953000"/>
            <a:ext cx="3238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Impact of MAPS </a:t>
            </a:r>
            <a:r>
              <a:rPr lang="en-US" b="1" dirty="0" err="1" smtClean="0">
                <a:solidFill>
                  <a:srgbClr val="FF0000"/>
                </a:solidFill>
              </a:rPr>
              <a:t>vs</a:t>
            </a:r>
            <a:r>
              <a:rPr lang="en-US" b="1" dirty="0" smtClean="0">
                <a:solidFill>
                  <a:srgbClr val="FF0000"/>
                </a:solidFill>
              </a:rPr>
              <a:t> other option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on DCA and b-tagging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158E-66E8-A147-A2B3-5B6D8644E2A1}" type="datetime1">
              <a:rPr lang="en-US" smtClean="0"/>
              <a:t>1/12/17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Ming Liu, sPHENIX Gen.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534"/>
            <a:ext cx="8229600" cy="1143000"/>
          </a:xfrm>
        </p:spPr>
        <p:txBody>
          <a:bodyPr/>
          <a:lstStyle/>
          <a:p>
            <a:r>
              <a:rPr lang="en-US" dirty="0"/>
              <a:t>New plots from </a:t>
            </a:r>
            <a:r>
              <a:rPr lang="en-US" dirty="0" smtClean="0"/>
              <a:t>Di-b-jet asymmetry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7" y="1451517"/>
            <a:ext cx="3139331" cy="3210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270" y="1188174"/>
            <a:ext cx="3640130" cy="16452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15340" y="2795312"/>
            <a:ext cx="13885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CMS PAS HIN-16-005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212" y="1112099"/>
            <a:ext cx="1914281" cy="18488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52800" y="3081205"/>
            <a:ext cx="586711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Started in workfest </a:t>
            </a:r>
            <a:r>
              <a:rPr lang="en-US" dirty="0" smtClean="0"/>
              <a:t>: sPHENIX di-</a:t>
            </a:r>
            <a:r>
              <a:rPr lang="en-US" dirty="0" err="1" smtClean="0"/>
              <a:t>bjet</a:t>
            </a:r>
            <a:r>
              <a:rPr lang="en-US" dirty="0" smtClean="0"/>
              <a:t> asymmetry, </a:t>
            </a:r>
          </a:p>
          <a:p>
            <a:r>
              <a:rPr lang="en-US" dirty="0" smtClean="0"/>
              <a:t>This plot is preview: fast-sim, </a:t>
            </a:r>
            <a:r>
              <a:rPr lang="en-US" dirty="0" err="1" smtClean="0"/>
              <a:t>hardQCD</a:t>
            </a:r>
            <a:r>
              <a:rPr lang="en-US" dirty="0" smtClean="0"/>
              <a:t>-B, NOT scaled to </a:t>
            </a:r>
            <a:r>
              <a:rPr lang="en-US" dirty="0" err="1" smtClean="0"/>
              <a:t>lumi</a:t>
            </a:r>
            <a:endParaRPr lang="en-US" dirty="0" smtClean="0"/>
          </a:p>
          <a:p>
            <a:r>
              <a:rPr lang="en-US" dirty="0" smtClean="0"/>
              <a:t>- Darren </a:t>
            </a:r>
            <a:r>
              <a:rPr lang="en-US" dirty="0" err="1" smtClean="0"/>
              <a:t>McGlinchey</a:t>
            </a:r>
            <a:r>
              <a:rPr lang="en-US" dirty="0" smtClean="0"/>
              <a:t> (UCB)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Image result for darren mcglinch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668574" cy="150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016020"/>
            <a:ext cx="5791551" cy="275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1565-6A1F-DA42-ABC1-E6423E70AF95}" type="datetime1">
              <a:rPr lang="en-US" smtClean="0"/>
              <a:t>1/12/17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Ming Liu, sPHENIX Gen.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Silicon ladder setup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840" y="2362200"/>
            <a:ext cx="4573183" cy="382031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81328"/>
            <a:ext cx="3733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Implementing realist geometry in laddered silicon detectors</a:t>
            </a:r>
          </a:p>
          <a:p>
            <a:r>
              <a:rPr lang="en-US" dirty="0" smtClean="0"/>
              <a:t>Base-code in nightly build</a:t>
            </a:r>
          </a:p>
          <a:p>
            <a:r>
              <a:rPr lang="en-US" dirty="0" smtClean="0"/>
              <a:t>Tuning on going for</a:t>
            </a:r>
          </a:p>
          <a:p>
            <a:pPr lvl="1"/>
            <a:r>
              <a:rPr lang="en-US" dirty="0" smtClean="0"/>
              <a:t>INTT ladder thickness</a:t>
            </a:r>
          </a:p>
          <a:p>
            <a:pPr lvl="1"/>
            <a:r>
              <a:rPr lang="en-US" dirty="0" err="1" smtClean="0"/>
              <a:t>Kalman</a:t>
            </a:r>
            <a:r>
              <a:rPr lang="en-US" dirty="0" smtClean="0"/>
              <a:t> filter to interface with geometry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32719"/>
            <a:ext cx="124691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391" y="1432719"/>
            <a:ext cx="12192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752" y="1404566"/>
            <a:ext cx="914400" cy="914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95726" y="5741234"/>
            <a:ext cx="140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INTT-layers 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15000" y="4953000"/>
            <a:ext cx="199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MAPS inner tracker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00800" y="4087693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6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510" y="1376218"/>
            <a:ext cx="8094581" cy="483243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Realistic </a:t>
            </a:r>
            <a:r>
              <a:rPr lang="en-US" dirty="0">
                <a:solidFill>
                  <a:schemeClr val="accent1"/>
                </a:solidFill>
              </a:rPr>
              <a:t>implementation in Geant4 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Made major progress by Tony and Haiwang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Near term goal </a:t>
            </a:r>
            <a:r>
              <a:rPr lang="en-US" dirty="0" smtClean="0">
                <a:solidFill>
                  <a:srgbClr val="C00000"/>
                </a:solidFill>
              </a:rPr>
              <a:t>– fix INTT thickness and merge for general user – Tony, Gaku, Haiwang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Pile up simulation</a:t>
            </a:r>
          </a:p>
          <a:p>
            <a:pPr lvl="1"/>
            <a:r>
              <a:rPr lang="en-US" dirty="0" smtClean="0"/>
              <a:t>Mike McCumber developed framework and </a:t>
            </a:r>
            <a:r>
              <a:rPr lang="en-US" dirty="0" err="1" smtClean="0"/>
              <a:t>init</a:t>
            </a:r>
            <a:r>
              <a:rPr lang="en-US" dirty="0" smtClean="0"/>
              <a:t> tests.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Near term goal – complete development for </a:t>
            </a:r>
            <a:r>
              <a:rPr lang="en-US" dirty="0">
                <a:solidFill>
                  <a:srgbClr val="C00000"/>
                </a:solidFill>
              </a:rPr>
              <a:t>general </a:t>
            </a:r>
            <a:r>
              <a:rPr lang="en-US" dirty="0" smtClean="0">
                <a:solidFill>
                  <a:srgbClr val="C00000"/>
                </a:solidFill>
              </a:rPr>
              <a:t>user – Mike + Gaku?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Generalized </a:t>
            </a:r>
            <a:r>
              <a:rPr lang="en-US" dirty="0" err="1">
                <a:solidFill>
                  <a:schemeClr val="accent1"/>
                </a:solidFill>
              </a:rPr>
              <a:t>Kalman</a:t>
            </a:r>
            <a:r>
              <a:rPr lang="en-US" dirty="0">
                <a:solidFill>
                  <a:schemeClr val="accent1"/>
                </a:solidFill>
              </a:rPr>
              <a:t> filter </a:t>
            </a:r>
            <a:endParaRPr lang="en-US" dirty="0"/>
          </a:p>
          <a:p>
            <a:pPr lvl="1"/>
            <a:r>
              <a:rPr lang="en-US" dirty="0"/>
              <a:t>Haiwang Y./Chris P.,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Improved with ladder geometry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Multi-</a:t>
            </a:r>
            <a:r>
              <a:rPr lang="en-US" dirty="0" err="1">
                <a:solidFill>
                  <a:schemeClr val="accent1"/>
                </a:solidFill>
              </a:rPr>
              <a:t>vertexing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i="1" dirty="0"/>
              <a:t>b</a:t>
            </a:r>
            <a:r>
              <a:rPr lang="en-US" dirty="0"/>
              <a:t>-tagging via </a:t>
            </a:r>
            <a:r>
              <a:rPr lang="en-US" dirty="0">
                <a:solidFill>
                  <a:schemeClr val="accent1"/>
                </a:solidFill>
              </a:rPr>
              <a:t>secondary </a:t>
            </a:r>
            <a:r>
              <a:rPr lang="en-US" dirty="0" err="1">
                <a:solidFill>
                  <a:schemeClr val="accent1"/>
                </a:solidFill>
              </a:rPr>
              <a:t>vertexing</a:t>
            </a:r>
            <a:r>
              <a:rPr lang="en-US" dirty="0">
                <a:solidFill>
                  <a:schemeClr val="accent1"/>
                </a:solidFill>
              </a:rPr>
              <a:t> in jet</a:t>
            </a:r>
            <a:endParaRPr lang="en-US" dirty="0"/>
          </a:p>
          <a:p>
            <a:pPr lvl="1"/>
            <a:r>
              <a:rPr lang="en-US" dirty="0"/>
              <a:t>Sanghoon L./Haiwang Y.: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improve fitting utility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Near </a:t>
            </a:r>
            <a:r>
              <a:rPr lang="en-US" dirty="0">
                <a:solidFill>
                  <a:srgbClr val="C00000"/>
                </a:solidFill>
              </a:rPr>
              <a:t>term goal - HI </a:t>
            </a:r>
            <a:r>
              <a:rPr lang="en-US" dirty="0" smtClean="0">
                <a:solidFill>
                  <a:srgbClr val="C00000"/>
                </a:solidFill>
              </a:rPr>
              <a:t>analysis – Sanghoon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i="1" dirty="0"/>
              <a:t>b</a:t>
            </a:r>
            <a:r>
              <a:rPr lang="en-US" dirty="0"/>
              <a:t>-jet tagging: </a:t>
            </a:r>
            <a:r>
              <a:rPr lang="en-US" dirty="0">
                <a:solidFill>
                  <a:schemeClr val="accent1"/>
                </a:solidFill>
              </a:rPr>
              <a:t>Track Counting</a:t>
            </a:r>
            <a:endParaRPr lang="en-US" dirty="0"/>
          </a:p>
          <a:p>
            <a:pPr lvl="1"/>
            <a:r>
              <a:rPr lang="en-US" dirty="0"/>
              <a:t>Haiwang Y./Dennis P.: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produced first HIJING performance plot with 7-layer MAPS</a:t>
            </a:r>
            <a:r>
              <a:rPr lang="en-US" dirty="0"/>
              <a:t> </a:t>
            </a:r>
            <a:r>
              <a:rPr lang="en-US" dirty="0" smtClean="0"/>
              <a:t>VS Silicon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Near </a:t>
            </a:r>
            <a:r>
              <a:rPr lang="en-US" dirty="0">
                <a:solidFill>
                  <a:srgbClr val="C00000"/>
                </a:solidFill>
              </a:rPr>
              <a:t>term goal </a:t>
            </a:r>
            <a:r>
              <a:rPr lang="en-US" dirty="0" smtClean="0">
                <a:solidFill>
                  <a:srgbClr val="C00000"/>
                </a:solidFill>
              </a:rPr>
              <a:t>– Certify MAPS+IT+TPC plot for HIJING embedding performance – Haiwang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i="1" dirty="0"/>
              <a:t>b</a:t>
            </a:r>
            <a:r>
              <a:rPr lang="en-US" dirty="0"/>
              <a:t>-jet tagging: </a:t>
            </a:r>
            <a:r>
              <a:rPr lang="en-US" dirty="0">
                <a:solidFill>
                  <a:schemeClr val="accent1"/>
                </a:solidFill>
              </a:rPr>
              <a:t>Soft Lepton </a:t>
            </a:r>
            <a:r>
              <a:rPr lang="en-US" dirty="0" smtClean="0">
                <a:solidFill>
                  <a:schemeClr val="accent1"/>
                </a:solidFill>
              </a:rPr>
              <a:t>Tagging, exploratory </a:t>
            </a:r>
          </a:p>
          <a:p>
            <a:r>
              <a:rPr lang="en-US" i="1" dirty="0" smtClean="0"/>
              <a:t>b</a:t>
            </a:r>
            <a:r>
              <a:rPr lang="en-US" dirty="0" smtClean="0"/>
              <a:t>-quark jet selection: </a:t>
            </a:r>
            <a:r>
              <a:rPr lang="en-US" dirty="0" smtClean="0">
                <a:solidFill>
                  <a:schemeClr val="accent1"/>
                </a:solidFill>
              </a:rPr>
              <a:t>di-</a:t>
            </a:r>
            <a:r>
              <a:rPr lang="en-US" dirty="0" err="1" smtClean="0">
                <a:solidFill>
                  <a:schemeClr val="accent1"/>
                </a:solidFill>
              </a:rPr>
              <a:t>bjet</a:t>
            </a:r>
            <a:r>
              <a:rPr lang="en-US" dirty="0" smtClean="0">
                <a:solidFill>
                  <a:schemeClr val="accent1"/>
                </a:solidFill>
              </a:rPr>
              <a:t> asymmetry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Darren volunteered to lead the work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Near </a:t>
            </a:r>
            <a:r>
              <a:rPr lang="en-US" dirty="0">
                <a:solidFill>
                  <a:srgbClr val="C00000"/>
                </a:solidFill>
              </a:rPr>
              <a:t>term goal – </a:t>
            </a:r>
            <a:r>
              <a:rPr lang="en-US" dirty="0" smtClean="0">
                <a:solidFill>
                  <a:srgbClr val="C00000"/>
                </a:solidFill>
              </a:rPr>
              <a:t>certify plot for proposal and QM17 – Darren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Also Xuan Li (LANL) started look at B-meson-b-jet asymmetry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2AD6-4002-D443-8148-F37AE18D4EF8}" type="datetime1">
              <a:rPr lang="en-US" smtClean="0"/>
              <a:t>1/12/17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Ming Liu, sPHENIX Gen.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3002"/>
            <a:ext cx="8229600" cy="995362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 </a:t>
            </a:r>
            <a:r>
              <a:rPr lang="en-US" dirty="0"/>
              <a:t>priority development tasks </a:t>
            </a:r>
          </a:p>
        </p:txBody>
      </p:sp>
    </p:spTree>
    <p:extLst>
      <p:ext uri="{BB962C8B-B14F-4D97-AF65-F5344CB8AC3E}">
        <p14:creationId xmlns:p14="http://schemas.microsoft.com/office/powerpoint/2010/main" val="33652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93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091" y="3742173"/>
            <a:ext cx="3990879" cy="2993158"/>
          </a:xfrm>
          <a:prstGeom prst="rect">
            <a:avLst/>
          </a:prstGeom>
        </p:spPr>
      </p:pic>
      <p:pic>
        <p:nvPicPr>
          <p:cNvPr id="10" name="Picture 9" descr="IMG_928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95" y="0"/>
            <a:ext cx="4125574" cy="3094181"/>
          </a:xfrm>
          <a:prstGeom prst="rect">
            <a:avLst/>
          </a:prstGeom>
        </p:spPr>
      </p:pic>
      <p:pic>
        <p:nvPicPr>
          <p:cNvPr id="11" name="Picture 10" descr="IMG_93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04" y="0"/>
            <a:ext cx="3334714" cy="2501036"/>
          </a:xfrm>
          <a:prstGeom prst="rect">
            <a:avLst/>
          </a:prstGeom>
        </p:spPr>
      </p:pic>
      <p:pic>
        <p:nvPicPr>
          <p:cNvPr id="13" name="Picture 12" descr="IMG_93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9582"/>
            <a:ext cx="3377042" cy="2532782"/>
          </a:xfrm>
          <a:prstGeom prst="rect">
            <a:avLst/>
          </a:prstGeom>
        </p:spPr>
      </p:pic>
      <p:pic>
        <p:nvPicPr>
          <p:cNvPr id="2" name="Picture 1" descr="IMG_930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242" y="4355523"/>
            <a:ext cx="3171153" cy="2378365"/>
          </a:xfrm>
          <a:prstGeom prst="rect">
            <a:avLst/>
          </a:prstGeom>
        </p:spPr>
      </p:pic>
      <p:pic>
        <p:nvPicPr>
          <p:cNvPr id="3" name="Picture 2" descr="IMG_946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042" y="2345171"/>
            <a:ext cx="3198957" cy="2398568"/>
          </a:xfrm>
          <a:prstGeom prst="rect">
            <a:avLst/>
          </a:prstGeom>
        </p:spPr>
      </p:pic>
      <p:pic>
        <p:nvPicPr>
          <p:cNvPr id="12" name="Picture 11" descr="IMG_931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543" y="1409988"/>
            <a:ext cx="3602185" cy="27016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C870-DB82-2E4B-8887-4B199A6328FE}" type="datetime1">
              <a:rPr lang="en-US" smtClean="0"/>
              <a:t>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4CBE-796F-5643-9787-861F2846A6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9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83"/>
            <a:ext cx="8229600" cy="1065675"/>
          </a:xfrm>
        </p:spPr>
        <p:txBody>
          <a:bodyPr>
            <a:noAutofit/>
          </a:bodyPr>
          <a:lstStyle/>
          <a:p>
            <a:r>
              <a:rPr lang="en-US" sz="3200" dirty="0" smtClean="0"/>
              <a:t>Major Tasks and Lead Institutions</a:t>
            </a:r>
            <a:br>
              <a:rPr lang="en-US" sz="3200" dirty="0" smtClean="0"/>
            </a:br>
            <a:r>
              <a:rPr lang="en-US" sz="3200" dirty="0" smtClean="0"/>
              <a:t>for </a:t>
            </a:r>
            <a:r>
              <a:rPr lang="en-US" sz="3200" dirty="0" err="1" smtClean="0"/>
              <a:t>sPHENIX</a:t>
            </a:r>
            <a:r>
              <a:rPr lang="en-US" sz="3200" dirty="0" smtClean="0"/>
              <a:t> MAPS Project (MIE Writing)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399"/>
            <a:ext cx="8229600" cy="525849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MAPS chips/stave production </a:t>
            </a:r>
          </a:p>
          <a:p>
            <a:pPr lvl="1"/>
            <a:r>
              <a:rPr lang="en-US" dirty="0" smtClean="0"/>
              <a:t>LANL/ALICE (Ming Liu, Cesar da Silva)</a:t>
            </a:r>
            <a:endParaRPr lang="en-US" dirty="0"/>
          </a:p>
          <a:p>
            <a:r>
              <a:rPr lang="en-US" dirty="0" smtClean="0"/>
              <a:t>Readout integration and testing</a:t>
            </a:r>
          </a:p>
          <a:p>
            <a:pPr lvl="1"/>
            <a:r>
              <a:rPr lang="en-US" dirty="0" smtClean="0"/>
              <a:t>LANL, BNL, UT-Austin, U-Colorado (Mike </a:t>
            </a:r>
            <a:r>
              <a:rPr lang="en-US" dirty="0" err="1" smtClean="0"/>
              <a:t>McCumber</a:t>
            </a:r>
            <a:r>
              <a:rPr lang="en-US" dirty="0" smtClean="0"/>
              <a:t>. Ming, Leo </a:t>
            </a:r>
            <a:r>
              <a:rPr lang="en-US" dirty="0" err="1" smtClean="0"/>
              <a:t>etal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Mechanical carbon structures</a:t>
            </a:r>
          </a:p>
          <a:p>
            <a:pPr lvl="1"/>
            <a:r>
              <a:rPr lang="en-US" dirty="0" smtClean="0"/>
              <a:t>LBNL (</a:t>
            </a:r>
            <a:r>
              <a:rPr lang="en-US" dirty="0" err="1" smtClean="0"/>
              <a:t>Grazyna</a:t>
            </a:r>
            <a:r>
              <a:rPr lang="en-US" dirty="0" smtClean="0"/>
              <a:t> </a:t>
            </a:r>
            <a:r>
              <a:rPr lang="en-US" dirty="0" err="1" smtClean="0"/>
              <a:t>Odyneic</a:t>
            </a:r>
            <a:r>
              <a:rPr lang="en-US" dirty="0" smtClean="0"/>
              <a:t>/Eric, Walt  </a:t>
            </a:r>
            <a:r>
              <a:rPr lang="en-US" dirty="0" err="1" smtClean="0"/>
              <a:t>etal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Mechanical integration </a:t>
            </a:r>
          </a:p>
          <a:p>
            <a:pPr lvl="1"/>
            <a:r>
              <a:rPr lang="en-US" dirty="0" smtClean="0"/>
              <a:t>MIT, LBNL (Bob </a:t>
            </a:r>
            <a:r>
              <a:rPr lang="en-US" dirty="0" err="1" smtClean="0"/>
              <a:t>Redwine</a:t>
            </a:r>
            <a:r>
              <a:rPr lang="en-US" dirty="0" smtClean="0"/>
              <a:t>, Walt </a:t>
            </a:r>
            <a:r>
              <a:rPr lang="en-US" dirty="0" err="1" smtClean="0"/>
              <a:t>etal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LV</a:t>
            </a:r>
            <a:r>
              <a:rPr lang="en-US" dirty="0"/>
              <a:t>/</a:t>
            </a:r>
            <a:r>
              <a:rPr lang="en-US" dirty="0" smtClean="0"/>
              <a:t>HV PS and controls </a:t>
            </a:r>
          </a:p>
          <a:p>
            <a:pPr lvl="1"/>
            <a:r>
              <a:rPr lang="en-US" dirty="0" smtClean="0"/>
              <a:t>LBNL (</a:t>
            </a:r>
            <a:r>
              <a:rPr lang="en-US" dirty="0" err="1" smtClean="0"/>
              <a:t>Grazyna</a:t>
            </a:r>
            <a:r>
              <a:rPr lang="en-US" dirty="0" smtClean="0"/>
              <a:t> </a:t>
            </a:r>
            <a:r>
              <a:rPr lang="en-US" dirty="0" err="1" smtClean="0"/>
              <a:t>Odyneic</a:t>
            </a:r>
            <a:r>
              <a:rPr lang="en-US" dirty="0" smtClean="0"/>
              <a:t>/Leo)</a:t>
            </a:r>
          </a:p>
          <a:p>
            <a:r>
              <a:rPr lang="en-US" dirty="0" smtClean="0"/>
              <a:t>MAPS stave assembly and testing at CERN </a:t>
            </a:r>
          </a:p>
          <a:p>
            <a:pPr lvl="1"/>
            <a:r>
              <a:rPr lang="en-US" dirty="0" smtClean="0"/>
              <a:t>MIT, LANL, CCNU and others (Gunther Roland)</a:t>
            </a:r>
          </a:p>
          <a:p>
            <a:r>
              <a:rPr lang="en-US" dirty="0" smtClean="0"/>
              <a:t>Full module assembly and test in US</a:t>
            </a:r>
          </a:p>
          <a:p>
            <a:pPr lvl="1"/>
            <a:r>
              <a:rPr lang="en-US" dirty="0" smtClean="0"/>
              <a:t>LBNL, MIT and others (</a:t>
            </a:r>
            <a:r>
              <a:rPr lang="en-US" dirty="0" err="1" smtClean="0"/>
              <a:t>Grazyna</a:t>
            </a:r>
            <a:r>
              <a:rPr lang="en-US" dirty="0" smtClean="0"/>
              <a:t> </a:t>
            </a:r>
            <a:r>
              <a:rPr lang="en-US" dirty="0" err="1" smtClean="0"/>
              <a:t>Odyneic</a:t>
            </a:r>
            <a:r>
              <a:rPr lang="en-US" dirty="0" smtClean="0"/>
              <a:t>/Leo)</a:t>
            </a:r>
          </a:p>
          <a:p>
            <a:r>
              <a:rPr lang="en-US" dirty="0" smtClean="0"/>
              <a:t>Online software and Trigger</a:t>
            </a:r>
          </a:p>
          <a:p>
            <a:pPr lvl="1"/>
            <a:r>
              <a:rPr lang="en-US" dirty="0" smtClean="0"/>
              <a:t>BNL, GSU, LBNL (</a:t>
            </a:r>
            <a:r>
              <a:rPr lang="en-US" dirty="0" err="1" smtClean="0"/>
              <a:t>Xiaochun</a:t>
            </a:r>
            <a:r>
              <a:rPr lang="en-US" dirty="0" smtClean="0"/>
              <a:t> He, Chris P.  </a:t>
            </a:r>
            <a:r>
              <a:rPr lang="en-US" dirty="0" err="1"/>
              <a:t>e</a:t>
            </a:r>
            <a:r>
              <a:rPr lang="en-US" dirty="0" err="1" smtClean="0"/>
              <a:t>tal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Offline software - </a:t>
            </a:r>
            <a:r>
              <a:rPr lang="en-US" dirty="0"/>
              <a:t>d</a:t>
            </a:r>
            <a:r>
              <a:rPr lang="en-US" dirty="0" smtClean="0"/>
              <a:t>etector simulation,  geometry, offline tracking </a:t>
            </a:r>
          </a:p>
          <a:p>
            <a:pPr lvl="1"/>
            <a:r>
              <a:rPr lang="en-US" dirty="0" smtClean="0"/>
              <a:t>NMSU, FSU, LANL (Tony </a:t>
            </a:r>
            <a:r>
              <a:rPr lang="en-US" dirty="0" err="1" smtClean="0"/>
              <a:t>Frawley</a:t>
            </a:r>
            <a:r>
              <a:rPr lang="en-US" dirty="0" smtClean="0"/>
              <a:t>, Jin </a:t>
            </a:r>
            <a:r>
              <a:rPr lang="en-US" dirty="0" err="1" smtClean="0"/>
              <a:t>etal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Physics simulations - to make “Money Plots”</a:t>
            </a:r>
          </a:p>
          <a:p>
            <a:pPr lvl="1"/>
            <a:r>
              <a:rPr lang="en-US" dirty="0" smtClean="0"/>
              <a:t>LBNL, LANL, U-Colorado and all (</a:t>
            </a:r>
            <a:r>
              <a:rPr lang="en-US" dirty="0" err="1" smtClean="0"/>
              <a:t>Xin</a:t>
            </a:r>
            <a:r>
              <a:rPr lang="en-US" dirty="0" smtClean="0"/>
              <a:t> Dong, </a:t>
            </a:r>
            <a:r>
              <a:rPr lang="en-US" dirty="0" err="1" smtClean="0"/>
              <a:t>Haiwang</a:t>
            </a:r>
            <a:r>
              <a:rPr lang="en-US" dirty="0" smtClean="0"/>
              <a:t>, </a:t>
            </a:r>
            <a:r>
              <a:rPr lang="en-US" dirty="0" err="1" smtClean="0"/>
              <a:t>Sanghoon</a:t>
            </a:r>
            <a:r>
              <a:rPr lang="en-US" dirty="0" smtClean="0"/>
              <a:t> et al)</a:t>
            </a:r>
          </a:p>
          <a:p>
            <a:r>
              <a:rPr lang="en-US" dirty="0" smtClean="0"/>
              <a:t>Cost and Schedule and Resources (Dave Lee, Ming </a:t>
            </a:r>
            <a:r>
              <a:rPr lang="en-US" dirty="0" err="1" smtClean="0"/>
              <a:t>etal</a:t>
            </a:r>
            <a:r>
              <a:rPr lang="en-US" dirty="0" smtClean="0"/>
              <a:t> )</a:t>
            </a:r>
          </a:p>
          <a:p>
            <a:r>
              <a:rPr lang="en-US" dirty="0" smtClean="0"/>
              <a:t>Collaboration and Org (Cesar, Ming </a:t>
            </a:r>
            <a:r>
              <a:rPr lang="en-US" dirty="0" err="1" smtClean="0"/>
              <a:t>etal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2DD-CD4F-AC41-BAE7-F78EF9046ADF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3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87C3-0E4A-094C-9247-37C09256F6E9}" type="datetime1">
              <a:rPr lang="en-US" smtClean="0"/>
              <a:t>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148421" y="0"/>
            <a:ext cx="7094610" cy="6569083"/>
            <a:chOff x="1036028" y="0"/>
            <a:chExt cx="7094610" cy="65690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6028" y="0"/>
              <a:ext cx="7094610" cy="6569083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3940689" y="4083344"/>
              <a:ext cx="724042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614258" y="2967547"/>
              <a:ext cx="2136518" cy="676600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750776" y="3561056"/>
              <a:ext cx="189913" cy="4035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50776" y="4295095"/>
              <a:ext cx="189913" cy="4035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3124199" y="291594"/>
            <a:ext cx="58118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Global Support Structures and Other Services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935" y="3157469"/>
            <a:ext cx="22494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MAPS-&gt;</a:t>
            </a:r>
            <a:r>
              <a:rPr lang="en-US" dirty="0" err="1" smtClean="0"/>
              <a:t>ReadoutUnitt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“5m” copper wires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- 6U VME modules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- 48 modules</a:t>
            </a:r>
          </a:p>
          <a:p>
            <a:endParaRPr lang="en-US" dirty="0"/>
          </a:p>
          <a:p>
            <a:r>
              <a:rPr lang="en-US" dirty="0" smtClean="0"/>
              <a:t>RU-&gt;CRU@CH:</a:t>
            </a:r>
          </a:p>
          <a:p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0+m fibers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Global support frame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223"/>
            <a:ext cx="22621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More follow-up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discussions happened </a:t>
            </a:r>
          </a:p>
          <a:p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his week: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MIT/BATES &amp; LANL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MIE writing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BNL &amp; LANL  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0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97" y="12171"/>
            <a:ext cx="8591335" cy="995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MAPS-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Mechanical Integration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5</a:t>
            </a:fld>
            <a:endParaRPr lang="en-US"/>
          </a:p>
        </p:txBody>
      </p:sp>
      <p:pic>
        <p:nvPicPr>
          <p:cNvPr id="18" name="Picture 17" descr="IB- staves + end wheels + panels + Be-beampipe + ITNN + TPC 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976780"/>
            <a:ext cx="8313882" cy="537957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08D-6733-AE4C-9CE1-0A18A081BB14}" type="datetime1">
              <a:rPr lang="en-US" smtClean="0"/>
              <a:t>1/12/17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3865" y="4077478"/>
            <a:ext cx="3166456" cy="2418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057" y="4156860"/>
            <a:ext cx="1998848" cy="2199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321878"/>
            <a:ext cx="227498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Service End Wheel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Possible modifications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High speed signal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Analogy power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Digital power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Cooling 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290617" y="976780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Carbon structure design and production @LBNL + MIT/BATES + LANL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8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81481" y="785213"/>
            <a:ext cx="287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Ming, Mike, Gunther et 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00834" y="1197599"/>
            <a:ext cx="179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Cesar, </a:t>
            </a:r>
            <a:r>
              <a:rPr lang="en-US" dirty="0" err="1" smtClean="0"/>
              <a:t>Xin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1689" y="1566931"/>
            <a:ext cx="285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Jin, Darren, </a:t>
            </a:r>
            <a:r>
              <a:rPr lang="en-US" dirty="0" err="1" smtClean="0"/>
              <a:t>Haiwang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9746" y="2309018"/>
            <a:ext cx="261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Tony, </a:t>
            </a:r>
            <a:r>
              <a:rPr lang="en-US" dirty="0" err="1" smtClean="0"/>
              <a:t>Haiwang</a:t>
            </a:r>
            <a:r>
              <a:rPr lang="en-US" dirty="0" smtClean="0"/>
              <a:t>, Jin et 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9746" y="2741124"/>
            <a:ext cx="276620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.1 Cesar, Mike, Ming, </a:t>
            </a:r>
          </a:p>
          <a:p>
            <a:r>
              <a:rPr lang="en-US" dirty="0"/>
              <a:t>6</a:t>
            </a:r>
            <a:r>
              <a:rPr lang="en-US" dirty="0" smtClean="0"/>
              <a:t>.2 </a:t>
            </a:r>
            <a:r>
              <a:rPr lang="en-US" dirty="0" err="1" smtClean="0"/>
              <a:t>Grazyna</a:t>
            </a:r>
            <a:r>
              <a:rPr lang="en-US" dirty="0" smtClean="0"/>
              <a:t>/Leo, Ming et al</a:t>
            </a:r>
          </a:p>
          <a:p>
            <a:r>
              <a:rPr lang="en-US" dirty="0"/>
              <a:t>6</a:t>
            </a:r>
            <a:r>
              <a:rPr lang="en-US" dirty="0" smtClean="0"/>
              <a:t>.3 Walt, </a:t>
            </a:r>
            <a:r>
              <a:rPr lang="en-US" dirty="0" err="1" smtClean="0"/>
              <a:t>Grazyna</a:t>
            </a:r>
            <a:r>
              <a:rPr lang="en-US" dirty="0" smtClean="0"/>
              <a:t>/Eric et al</a:t>
            </a:r>
          </a:p>
          <a:p>
            <a:r>
              <a:rPr lang="en-US" dirty="0"/>
              <a:t>6</a:t>
            </a:r>
            <a:r>
              <a:rPr lang="en-US" dirty="0" smtClean="0"/>
              <a:t>.4 Bob, Gunther, Walt </a:t>
            </a:r>
          </a:p>
          <a:p>
            <a:r>
              <a:rPr lang="en-US" dirty="0"/>
              <a:t>6</a:t>
            </a:r>
            <a:r>
              <a:rPr lang="en-US" dirty="0" smtClean="0"/>
              <a:t>.5 </a:t>
            </a:r>
            <a:r>
              <a:rPr lang="en-US" dirty="0" err="1" smtClean="0"/>
              <a:t>Grazyna</a:t>
            </a:r>
            <a:r>
              <a:rPr lang="en-US" dirty="0" smtClean="0"/>
              <a:t>/Leo et al</a:t>
            </a:r>
          </a:p>
          <a:p>
            <a:r>
              <a:rPr lang="en-US" dirty="0"/>
              <a:t>6</a:t>
            </a:r>
            <a:r>
              <a:rPr lang="en-US" dirty="0" smtClean="0"/>
              <a:t>.6 Gunther </a:t>
            </a:r>
            <a:r>
              <a:rPr lang="en-US" dirty="0" err="1" smtClean="0"/>
              <a:t>etal</a:t>
            </a:r>
            <a:r>
              <a:rPr lang="en-US" dirty="0" smtClean="0"/>
              <a:t> </a:t>
            </a:r>
          </a:p>
          <a:p>
            <a:r>
              <a:rPr lang="en-US" dirty="0"/>
              <a:t>6</a:t>
            </a:r>
            <a:r>
              <a:rPr lang="en-US" dirty="0" smtClean="0"/>
              <a:t>.7 </a:t>
            </a:r>
            <a:r>
              <a:rPr lang="en-US" dirty="0" err="1" smtClean="0"/>
              <a:t>Grazyna</a:t>
            </a:r>
            <a:r>
              <a:rPr lang="en-US" dirty="0" smtClean="0"/>
              <a:t>/Leo</a:t>
            </a:r>
          </a:p>
          <a:p>
            <a:r>
              <a:rPr lang="en-US" dirty="0"/>
              <a:t>6</a:t>
            </a:r>
            <a:r>
              <a:rPr lang="en-US" dirty="0" smtClean="0"/>
              <a:t>.8 </a:t>
            </a:r>
            <a:r>
              <a:rPr lang="en-US" dirty="0" err="1" smtClean="0"/>
              <a:t>Xiaochun</a:t>
            </a:r>
            <a:r>
              <a:rPr lang="en-US" dirty="0" smtClean="0"/>
              <a:t>, Chris et al</a:t>
            </a:r>
          </a:p>
          <a:p>
            <a:r>
              <a:rPr lang="en-US" dirty="0"/>
              <a:t>6</a:t>
            </a:r>
            <a:r>
              <a:rPr lang="en-US" dirty="0" smtClean="0"/>
              <a:t>.9 Tony, Jin, Chris et al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9364" y="5617686"/>
            <a:ext cx="228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. Cesar, Gunther et 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9746" y="5987018"/>
            <a:ext cx="193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. Dave, Ming et al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AE5-BF14-6B46-8B11-2278C903A62A}" type="datetime1">
              <a:rPr lang="en-US" smtClean="0"/>
              <a:t>1/12/17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67079" y="179308"/>
            <a:ext cx="499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Editing/Proofreading – Dennis, Darren, Hubert et al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8640"/>
            <a:ext cx="5800834" cy="61168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69746" y="1969139"/>
            <a:ext cx="170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Giacomo</a:t>
            </a:r>
            <a:r>
              <a:rPr lang="en-US" dirty="0" smtClean="0"/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5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35" y="0"/>
            <a:ext cx="9001565" cy="103909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Toward the full MAPS MIE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090"/>
            <a:ext cx="8229600" cy="531725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Early communication with DOE</a:t>
            </a:r>
          </a:p>
          <a:p>
            <a:pPr lvl="1"/>
            <a:r>
              <a:rPr lang="en-US" dirty="0" smtClean="0"/>
              <a:t>MIE pre-proposal, ~20 pages</a:t>
            </a:r>
          </a:p>
          <a:p>
            <a:pPr lvl="1"/>
            <a:r>
              <a:rPr lang="en-US" dirty="0" smtClean="0"/>
              <a:t>Science, resources and cost &amp; schedule</a:t>
            </a:r>
          </a:p>
          <a:p>
            <a:pPr lvl="1"/>
            <a:r>
              <a:rPr lang="en-US" dirty="0" smtClean="0"/>
              <a:t>First full doc by the end of Jan 2017, for DOE Feb. budget meeting, LANL</a:t>
            </a:r>
            <a:r>
              <a:rPr lang="en-US" dirty="0"/>
              <a:t> </a:t>
            </a:r>
            <a:r>
              <a:rPr lang="en-US" dirty="0" smtClean="0"/>
              <a:t>&amp; LBNL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Possible timeline of MAPS MIE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First complete draft, LBNL workshop Jan 24-25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Submitted and reviewed in FY17, establish DOE “mission need”</a:t>
            </a:r>
          </a:p>
          <a:p>
            <a:pPr lvl="1"/>
            <a:r>
              <a:rPr lang="en-US" dirty="0" smtClean="0"/>
              <a:t>Federal budget request by DOE,  Feb 2018 </a:t>
            </a:r>
          </a:p>
          <a:p>
            <a:pPr lvl="1"/>
            <a:r>
              <a:rPr lang="en-US" dirty="0" smtClean="0"/>
              <a:t>Fund available FY20 for construction  (“normal route”)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Highly desired: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dvanced funding  by mid 2018 to produce full staves following the completion of ALICE/ITS/IB production at CERN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Or high level “agreement” to secure CERN facility for </a:t>
            </a:r>
            <a:r>
              <a:rPr lang="en-US" dirty="0" err="1" smtClean="0">
                <a:solidFill>
                  <a:srgbClr val="0000FF"/>
                </a:solidFill>
              </a:rPr>
              <a:t>sPHENIX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C5BD-4AE1-E34B-A59E-B5C2EF06546B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8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FFF9-20FA-D14F-95F3-73E324CF5511}" type="datetime1">
              <a:rPr lang="en-US" smtClean="0"/>
              <a:t>1/12/17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Ming Liu, sPHENIX Gen.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653"/>
            <a:ext cx="584661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Overview for plots</a:t>
            </a:r>
            <a:r>
              <a:rPr lang="en-US" sz="3200" dirty="0"/>
              <a:t> for MAPS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pre</a:t>
            </a:r>
            <a:r>
              <a:rPr lang="en-US" sz="3200" dirty="0"/>
              <a:t>-proposal </a:t>
            </a:r>
            <a:r>
              <a:rPr lang="en-US" sz="3200" dirty="0" smtClean="0"/>
              <a:t>and QM17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5" y="1484447"/>
            <a:ext cx="2832709" cy="1919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575" y="3843178"/>
            <a:ext cx="2989957" cy="2163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4" y="1481328"/>
            <a:ext cx="2719037" cy="2023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643" y="3892979"/>
            <a:ext cx="2989957" cy="21637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739515" y="3644623"/>
            <a:ext cx="234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Place holder for HIJING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999" y="3557660"/>
            <a:ext cx="3002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Place holder: Dijet asymmetry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90"/>
          <a:stretch/>
        </p:blipFill>
        <p:spPr>
          <a:xfrm>
            <a:off x="544492" y="3824410"/>
            <a:ext cx="2433138" cy="23207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949" y="1386845"/>
            <a:ext cx="3280477" cy="2133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4641" y="1148470"/>
            <a:ext cx="2000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Preliminary: HIJING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741951">
            <a:off x="6064323" y="711485"/>
            <a:ext cx="272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Jin’s summary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145" y="3946926"/>
            <a:ext cx="3134455" cy="197868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8FD-EC98-1545-A752-386B081B76BD}" type="datetime1">
              <a:rPr lang="en-US" smtClean="0"/>
              <a:t>1/12/17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Ming Liu, sPHENIX Gen.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Highlight recent activities: </a:t>
            </a:r>
            <a:br>
              <a:rPr lang="en-US" dirty="0" smtClean="0"/>
            </a:br>
            <a:r>
              <a:rPr lang="en-US" sz="3100" i="1" dirty="0" smtClean="0"/>
              <a:t>b-</a:t>
            </a:r>
            <a:r>
              <a:rPr lang="en-US" sz="3100" dirty="0" smtClean="0"/>
              <a:t>jet </a:t>
            </a:r>
            <a:r>
              <a:rPr lang="en-US" sz="3100" dirty="0"/>
              <a:t>tagging – High DCA track counting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1636352"/>
            <a:ext cx="1590026" cy="12728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5334000" cy="217683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Progress since last general meeting</a:t>
            </a:r>
          </a:p>
          <a:p>
            <a:pPr lvl="1"/>
            <a:r>
              <a:rPr lang="en-US" dirty="0"/>
              <a:t>Dennis and Haiwang implemented track counting tagger in the full Geant4 simulation</a:t>
            </a:r>
          </a:p>
          <a:p>
            <a:pPr lvl="1"/>
            <a:r>
              <a:rPr lang="en-US" dirty="0"/>
              <a:t>Haiwang produced projection plot in </a:t>
            </a:r>
          </a:p>
          <a:p>
            <a:r>
              <a:rPr lang="en-US" dirty="0"/>
              <a:t>On-going past few weeks</a:t>
            </a:r>
          </a:p>
          <a:p>
            <a:pPr lvl="1"/>
            <a:r>
              <a:rPr lang="en-US" dirty="0"/>
              <a:t>Systematically validating the Geant4-based track fit procedure, in order to optimize 3-D DCA and likelihood</a:t>
            </a:r>
          </a:p>
          <a:p>
            <a:r>
              <a:rPr lang="en-US" dirty="0"/>
              <a:t>Next</a:t>
            </a:r>
          </a:p>
          <a:p>
            <a:pPr lvl="1"/>
            <a:r>
              <a:rPr lang="en-US" dirty="0"/>
              <a:t>Reevaluate in HI background with HIJING </a:t>
            </a:r>
            <a:r>
              <a:rPr lang="en-US" dirty="0" smtClean="0"/>
              <a:t>embedding</a:t>
            </a:r>
          </a:p>
          <a:p>
            <a:pPr lvl="1"/>
            <a:r>
              <a:rPr lang="en-US" dirty="0" smtClean="0"/>
              <a:t>Optimizing cuts to suppress fake off-vertex tracks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683" y="1636352"/>
            <a:ext cx="1272834" cy="12728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58" y="3886138"/>
            <a:ext cx="2991169" cy="20574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907503"/>
            <a:ext cx="2832709" cy="1919901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3090041" y="4495800"/>
            <a:ext cx="415159" cy="56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3759" y="3509704"/>
            <a:ext cx="2033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Fast sim in Proposal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21645" y="3505200"/>
            <a:ext cx="3021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Full Geant4 Sim in G4 (DCA</a:t>
            </a:r>
            <a:r>
              <a:rPr lang="en-US" baseline="-25000" dirty="0"/>
              <a:t>XY</a:t>
            </a:r>
            <a:r>
              <a:rPr lang="en-US" dirty="0"/>
              <a:t>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813999" y="5951042"/>
            <a:ext cx="3810000" cy="568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b-</a:t>
            </a:r>
            <a:r>
              <a:rPr lang="en-US" dirty="0"/>
              <a:t>tagging performance in </a:t>
            </a:r>
            <a:r>
              <a:rPr lang="en-US" dirty="0" smtClean="0"/>
              <a:t>HI</a:t>
            </a:r>
          </a:p>
          <a:p>
            <a:pPr algn="ctr"/>
            <a:r>
              <a:rPr lang="en-US" dirty="0" smtClean="0"/>
              <a:t>Detector choice justifications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5400000">
            <a:off x="7138308" y="5622523"/>
            <a:ext cx="35223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096225" y="4495800"/>
            <a:ext cx="415159" cy="56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53200" y="3334372"/>
            <a:ext cx="2435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Exploring 3-D DCA in G4</a:t>
            </a:r>
          </a:p>
          <a:p>
            <a:r>
              <a:rPr lang="en-US" dirty="0"/>
              <a:t>NOT optimal tune yet!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39287" y="4936266"/>
            <a:ext cx="1045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―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DCA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</a:rPr>
              <a:t>XY</a:t>
            </a: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en-US" dirty="0"/>
              <a:t>DCA</a:t>
            </a:r>
            <a:r>
              <a:rPr lang="en-US" baseline="-25000" dirty="0"/>
              <a:t>3D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33400" y="6006179"/>
            <a:ext cx="360949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/>
              <a:t>From </a:t>
            </a:r>
            <a:r>
              <a:rPr lang="en-US" sz="1100" dirty="0" err="1"/>
              <a:t>Haiwang’s</a:t>
            </a:r>
            <a:r>
              <a:rPr lang="en-US" sz="1100" dirty="0"/>
              <a:t> talk </a:t>
            </a:r>
            <a:br>
              <a:rPr lang="en-US" sz="1100" dirty="0"/>
            </a:br>
            <a:r>
              <a:rPr lang="en-US" sz="1100" dirty="0">
                <a:hlinkClick r:id="rId7"/>
              </a:rPr>
              <a:t>https://indico.bnl.gov/conferenceDisplay.py?confId=1926</a:t>
            </a:r>
            <a:r>
              <a:rPr lang="en-US" sz="11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10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1246</Words>
  <Application>Microsoft Macintosh PowerPoint</Application>
  <PresentationFormat>On-screen Show (4:3)</PresentationFormat>
  <Paragraphs>203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Goals of the Workfest  https://indico.bnl.gov/conferenceDisplay.py?ovw=True&amp;confId=2641</vt:lpstr>
      <vt:lpstr>PowerPoint Presentation</vt:lpstr>
      <vt:lpstr>Major Tasks and Lead Institutions for sPHENIX MAPS Project (MIE Writing)</vt:lpstr>
      <vt:lpstr>PowerPoint Presentation</vt:lpstr>
      <vt:lpstr>MAPS-sPHENIX Mechanical Integration</vt:lpstr>
      <vt:lpstr>PowerPoint Presentation</vt:lpstr>
      <vt:lpstr>Toward the full MAPS MIE</vt:lpstr>
      <vt:lpstr>Overview for plots for MAPS  pre-proposal and QM17</vt:lpstr>
      <vt:lpstr>Highlight recent activities:  b-jet tagging – High DCA track counting</vt:lpstr>
      <vt:lpstr>New plots from track counting</vt:lpstr>
      <vt:lpstr>New plots from Di-b-jet asymmetry</vt:lpstr>
      <vt:lpstr>Silicon ladder setup</vt:lpstr>
      <vt:lpstr>Summary on  High priority development tasks 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 (LANL)</dc:creator>
  <cp:lastModifiedBy>Ming Liu (LANL)</cp:lastModifiedBy>
  <cp:revision>43</cp:revision>
  <dcterms:created xsi:type="dcterms:W3CDTF">2017-01-07T16:59:44Z</dcterms:created>
  <dcterms:modified xsi:type="dcterms:W3CDTF">2017-01-13T05:30:57Z</dcterms:modified>
</cp:coreProperties>
</file>